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5715000" type="screen16x1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91D3D3"/>
    <a:srgbClr val="8BC9C9"/>
    <a:srgbClr val="FFFFFF"/>
    <a:srgbClr val="039192"/>
    <a:srgbClr val="E6E6E6"/>
    <a:srgbClr val="F2F2F2"/>
    <a:srgbClr val="009999"/>
    <a:srgbClr val="05F1F1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620"/>
    <p:restoredTop sz="94660"/>
  </p:normalViewPr>
  <p:slideViewPr>
    <p:cSldViewPr showGuides="1">
      <p:cViewPr varScale="1">
        <p:scale>
          <a:sx n="88" d="100"/>
          <a:sy n="88" d="100"/>
        </p:scale>
        <p:origin x="-924" y="-102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C651BE-CD4C-4390-AA2C-0A0ACAEC8221}" type="datetimeFigureOut">
              <a:rPr lang="ru-RU" smtClean="0"/>
              <a:pPr/>
              <a:t>10.08.2019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4021CF-1AB1-4768-9754-57C43095492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8323152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021CF-1AB1-4768-9754-57C430954923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9920059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A4C31-CA89-44F4-A833-C5E369DAD7A7}" type="datetimeFigureOut">
              <a:rPr lang="ru-RU" smtClean="0"/>
              <a:pPr/>
              <a:t>10.08.2019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5DBB1-B1E6-43EE-90D8-42489A21CEA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911775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A4C31-CA89-44F4-A833-C5E369DAD7A7}" type="datetimeFigureOut">
              <a:rPr lang="ru-RU" smtClean="0"/>
              <a:pPr/>
              <a:t>10.08.2019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5DBB1-B1E6-43EE-90D8-42489A21CEA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455529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90500"/>
            <a:ext cx="2057400" cy="4064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90500"/>
            <a:ext cx="6019800" cy="4064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A4C31-CA89-44F4-A833-C5E369DAD7A7}" type="datetimeFigureOut">
              <a:rPr lang="ru-RU" smtClean="0"/>
              <a:pPr/>
              <a:t>10.08.2019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5DBB1-B1E6-43EE-90D8-42489A21CEA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459879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A4C31-CA89-44F4-A833-C5E369DAD7A7}" type="datetimeFigureOut">
              <a:rPr lang="ru-RU" smtClean="0"/>
              <a:pPr/>
              <a:t>10.08.2019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5DBB1-B1E6-43EE-90D8-42489A21CEA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421440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A4C31-CA89-44F4-A833-C5E369DAD7A7}" type="datetimeFigureOut">
              <a:rPr lang="ru-RU" smtClean="0"/>
              <a:pPr/>
              <a:t>10.08.2019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5DBB1-B1E6-43EE-90D8-42489A21CEA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705543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11250"/>
            <a:ext cx="4038600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11250"/>
            <a:ext cx="4038600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A4C31-CA89-44F4-A833-C5E369DAD7A7}" type="datetimeFigureOut">
              <a:rPr lang="ru-RU" smtClean="0"/>
              <a:pPr/>
              <a:t>10.08.2019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5DBB1-B1E6-43EE-90D8-42489A21CEA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053203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A4C31-CA89-44F4-A833-C5E369DAD7A7}" type="datetimeFigureOut">
              <a:rPr lang="ru-RU" smtClean="0"/>
              <a:pPr/>
              <a:t>10.08.2019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5DBB1-B1E6-43EE-90D8-42489A21CEA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479317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A4C31-CA89-44F4-A833-C5E369DAD7A7}" type="datetimeFigureOut">
              <a:rPr lang="ru-RU" smtClean="0"/>
              <a:pPr/>
              <a:t>10.08.2019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5DBB1-B1E6-43EE-90D8-42489A21CEA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917621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A4C31-CA89-44F4-A833-C5E369DAD7A7}" type="datetimeFigureOut">
              <a:rPr lang="ru-RU" smtClean="0"/>
              <a:pPr/>
              <a:t>10.08.2019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5DBB1-B1E6-43EE-90D8-42489A21CEA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408856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A4C31-CA89-44F4-A833-C5E369DAD7A7}" type="datetimeFigureOut">
              <a:rPr lang="ru-RU" smtClean="0"/>
              <a:pPr/>
              <a:t>10.08.2019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5DBB1-B1E6-43EE-90D8-42489A21CEA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66745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A4C31-CA89-44F4-A833-C5E369DAD7A7}" type="datetimeFigureOut">
              <a:rPr lang="ru-RU" smtClean="0"/>
              <a:pPr/>
              <a:t>10.08.2019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5DBB1-B1E6-43EE-90D8-42489A21CEA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447959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1A4C31-CA89-44F4-A833-C5E369DAD7A7}" type="datetimeFigureOut">
              <a:rPr lang="ru-RU" smtClean="0"/>
              <a:pPr/>
              <a:t>10.08.2019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D5DBB1-B1E6-43EE-90D8-42489A21CEA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149860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Elbow Connector 8"/>
          <p:cNvCxnSpPr/>
          <p:nvPr/>
        </p:nvCxnSpPr>
        <p:spPr>
          <a:xfrm rot="16200000" flipV="1">
            <a:off x="8354681" y="1687639"/>
            <a:ext cx="795697" cy="49225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2447809" y="193100"/>
            <a:ext cx="4248472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600" b="1" dirty="0" smtClean="0">
                <a:latin typeface="+mj-lt"/>
                <a:ea typeface="Roboto Black" panose="02000000000000000000" pitchFamily="2" charset="0"/>
                <a:cs typeface="Lato Black" panose="020F0A02020204030203" pitchFamily="34" charset="0"/>
              </a:rPr>
              <a:t>Дерево </a:t>
            </a:r>
            <a:r>
              <a:rPr lang="ru-RU" sz="1600" b="1" dirty="0">
                <a:latin typeface="+mj-lt"/>
                <a:ea typeface="Roboto Black" panose="02000000000000000000" pitchFamily="2" charset="0"/>
                <a:cs typeface="Lato Black" panose="020F0A02020204030203" pitchFamily="34" charset="0"/>
              </a:rPr>
              <a:t>результатов </a:t>
            </a:r>
            <a:r>
              <a:rPr lang="ru-RU" sz="1600" b="1" dirty="0" smtClean="0">
                <a:latin typeface="+mj-lt"/>
                <a:ea typeface="Roboto Black" panose="02000000000000000000" pitchFamily="2" charset="0"/>
                <a:cs typeface="Lato Black" panose="020F0A02020204030203" pitchFamily="34" charset="0"/>
              </a:rPr>
              <a:t>Практики</a:t>
            </a:r>
            <a:endParaRPr lang="en-US" sz="1600" b="1" dirty="0" smtClean="0">
              <a:latin typeface="+mj-lt"/>
              <a:ea typeface="Roboto Black" panose="02000000000000000000" pitchFamily="2" charset="0"/>
              <a:cs typeface="Lato Black" panose="020F0A02020204030203" pitchFamily="34" charset="0"/>
            </a:endParaRPr>
          </a:p>
          <a:p>
            <a:pPr lvl="0" algn="ctr"/>
            <a:r>
              <a:rPr lang="ru-RU" sz="1600" b="1" dirty="0" smtClean="0">
                <a:latin typeface="+mj-lt"/>
                <a:ea typeface="Roboto Black" panose="02000000000000000000" pitchFamily="2" charset="0"/>
                <a:cs typeface="Lato Black" panose="020F0A02020204030203" pitchFamily="34" charset="0"/>
              </a:rPr>
              <a:t>«</a:t>
            </a:r>
            <a:r>
              <a:rPr lang="ru-RU" sz="1600" b="1" dirty="0" smtClean="0"/>
              <a:t>Родной </a:t>
            </a:r>
            <a:r>
              <a:rPr lang="ru-RU" sz="1600" b="1" dirty="0"/>
              <a:t>дом»</a:t>
            </a:r>
            <a:endParaRPr lang="ru-RU" sz="1600" dirty="0"/>
          </a:p>
          <a:p>
            <a:pPr algn="ctr"/>
            <a:endParaRPr lang="ru-RU" sz="1600" b="1" dirty="0">
              <a:latin typeface="+mj-lt"/>
              <a:ea typeface="Roboto Black" panose="02000000000000000000" pitchFamily="2" charset="0"/>
              <a:cs typeface="Lato Black" panose="020F0A02020204030203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524328" y="121196"/>
            <a:ext cx="1497558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auto"/>
            <a:r>
              <a:rPr lang="ru-RU" sz="800" b="1" dirty="0" smtClean="0"/>
              <a:t>ГБУ </a:t>
            </a:r>
            <a:r>
              <a:rPr lang="ru-RU" sz="800" b="1" dirty="0"/>
              <a:t>СО НО </a:t>
            </a:r>
            <a:r>
              <a:rPr lang="ru-RU" sz="800" b="1" dirty="0" smtClean="0"/>
              <a:t>«Социально-реабилитационный центр для </a:t>
            </a:r>
            <a:r>
              <a:rPr lang="ru-RU" sz="800" b="1" dirty="0"/>
              <a:t>несовершеннолетних «Снегири»</a:t>
            </a:r>
            <a:endParaRPr lang="ru-RU" sz="800" dirty="0"/>
          </a:p>
          <a:p>
            <a:pPr algn="r"/>
            <a:endParaRPr lang="ru-RU" sz="700" dirty="0"/>
          </a:p>
        </p:txBody>
      </p:sp>
      <p:sp>
        <p:nvSpPr>
          <p:cNvPr id="10" name="Rounded Rectangle 9"/>
          <p:cNvSpPr/>
          <p:nvPr/>
        </p:nvSpPr>
        <p:spPr>
          <a:xfrm>
            <a:off x="256146" y="913284"/>
            <a:ext cx="2191663" cy="410180"/>
          </a:xfrm>
          <a:prstGeom prst="roundRect">
            <a:avLst>
              <a:gd name="adj" fmla="val 0"/>
            </a:avLst>
          </a:prstGeom>
          <a:solidFill>
            <a:srgbClr val="039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9388"/>
            <a:r>
              <a:rPr lang="ru-RU" sz="800" dirty="0" smtClean="0">
                <a:solidFill>
                  <a:srgbClr val="FFFF00"/>
                </a:solidFill>
              </a:rPr>
              <a:t>Сокращено количество </a:t>
            </a:r>
            <a:r>
              <a:rPr lang="ru-RU" sz="800" dirty="0">
                <a:solidFill>
                  <a:srgbClr val="FFFF00"/>
                </a:solidFill>
              </a:rPr>
              <a:t>отобраний (изъятий) / отказов детей из кровных </a:t>
            </a:r>
            <a:r>
              <a:rPr lang="ru-RU" sz="800" dirty="0" smtClean="0">
                <a:solidFill>
                  <a:srgbClr val="FFFF00"/>
                </a:solidFill>
              </a:rPr>
              <a:t>семей</a:t>
            </a:r>
            <a:endParaRPr lang="ru-RU" sz="800" dirty="0">
              <a:solidFill>
                <a:srgbClr val="FFFF00"/>
              </a:solidFill>
            </a:endParaRPr>
          </a:p>
        </p:txBody>
      </p:sp>
      <p:sp>
        <p:nvSpPr>
          <p:cNvPr id="11" name="Right Triangle 10"/>
          <p:cNvSpPr/>
          <p:nvPr/>
        </p:nvSpPr>
        <p:spPr>
          <a:xfrm rot="10800000">
            <a:off x="256147" y="1322145"/>
            <a:ext cx="115351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12" name="Right Triangle 11"/>
          <p:cNvSpPr/>
          <p:nvPr/>
        </p:nvSpPr>
        <p:spPr>
          <a:xfrm rot="10800000" flipH="1">
            <a:off x="2332471" y="1323352"/>
            <a:ext cx="115338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3476469" y="913284"/>
            <a:ext cx="2191663" cy="410180"/>
          </a:xfrm>
          <a:prstGeom prst="roundRect">
            <a:avLst>
              <a:gd name="adj" fmla="val 0"/>
            </a:avLst>
          </a:prstGeom>
          <a:solidFill>
            <a:srgbClr val="039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9388"/>
            <a:r>
              <a:rPr lang="ru-RU" sz="900" dirty="0">
                <a:solidFill>
                  <a:srgbClr val="FFFF00"/>
                </a:solidFill>
              </a:rPr>
              <a:t>Сохранены кровные семьи с детьми</a:t>
            </a:r>
          </a:p>
        </p:txBody>
      </p:sp>
      <p:sp>
        <p:nvSpPr>
          <p:cNvPr id="14" name="Right Triangle 13"/>
          <p:cNvSpPr/>
          <p:nvPr/>
        </p:nvSpPr>
        <p:spPr>
          <a:xfrm rot="10800000">
            <a:off x="3476470" y="1319507"/>
            <a:ext cx="115351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15" name="Right Triangle 14"/>
          <p:cNvSpPr/>
          <p:nvPr/>
        </p:nvSpPr>
        <p:spPr>
          <a:xfrm rot="10800000" flipH="1">
            <a:off x="5552794" y="1320714"/>
            <a:ext cx="115338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6700817" y="913284"/>
            <a:ext cx="2191663" cy="410180"/>
          </a:xfrm>
          <a:prstGeom prst="roundRect">
            <a:avLst>
              <a:gd name="adj" fmla="val 0"/>
            </a:avLst>
          </a:prstGeom>
          <a:solidFill>
            <a:srgbClr val="039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9388"/>
            <a:r>
              <a:rPr lang="ru-RU" sz="800" dirty="0" smtClean="0">
                <a:solidFill>
                  <a:srgbClr val="FFFF00"/>
                </a:solidFill>
              </a:rPr>
              <a:t>Улучшено </a:t>
            </a:r>
            <a:r>
              <a:rPr lang="ru-RU" sz="800" dirty="0">
                <a:solidFill>
                  <a:srgbClr val="FFFF00"/>
                </a:solidFill>
              </a:rPr>
              <a:t>благополучия детей и семей </a:t>
            </a:r>
          </a:p>
        </p:txBody>
      </p:sp>
      <p:sp>
        <p:nvSpPr>
          <p:cNvPr id="17" name="Right Triangle 16"/>
          <p:cNvSpPr/>
          <p:nvPr/>
        </p:nvSpPr>
        <p:spPr>
          <a:xfrm rot="10800000">
            <a:off x="6700818" y="1322145"/>
            <a:ext cx="115351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18" name="Right Triangle 17"/>
          <p:cNvSpPr/>
          <p:nvPr/>
        </p:nvSpPr>
        <p:spPr>
          <a:xfrm rot="10800000" flipH="1">
            <a:off x="8777142" y="1323352"/>
            <a:ext cx="115338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2843808" y="1777380"/>
            <a:ext cx="1656184" cy="498883"/>
          </a:xfrm>
          <a:prstGeom prst="roundRect">
            <a:avLst>
              <a:gd name="adj" fmla="val 0"/>
            </a:avLst>
          </a:prstGeom>
          <a:solidFill>
            <a:srgbClr val="8BC9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6213" algn="ctr"/>
            <a:r>
              <a:rPr lang="ru-RU" sz="700" dirty="0">
                <a:solidFill>
                  <a:schemeClr val="tx1"/>
                </a:solidFill>
                <a:latin typeface="+mj-lt"/>
                <a:ea typeface="Roboto" pitchFamily="2" charset="0"/>
                <a:cs typeface="Lato" panose="020F0502020204030203" pitchFamily="34" charset="0"/>
              </a:rPr>
              <a:t>Повышен уровень родительской компетентности и </a:t>
            </a:r>
            <a:r>
              <a:rPr lang="ru-RU" sz="700" dirty="0" err="1">
                <a:solidFill>
                  <a:schemeClr val="tx1"/>
                </a:solidFill>
                <a:latin typeface="+mj-lt"/>
                <a:ea typeface="Roboto" pitchFamily="2" charset="0"/>
                <a:cs typeface="Lato" panose="020F0502020204030203" pitchFamily="34" charset="0"/>
              </a:rPr>
              <a:t>ресурсности</a:t>
            </a:r>
            <a:r>
              <a:rPr lang="ru-RU" sz="700" dirty="0">
                <a:solidFill>
                  <a:schemeClr val="tx1"/>
                </a:solidFill>
                <a:latin typeface="+mj-lt"/>
                <a:ea typeface="Roboto" pitchFamily="2" charset="0"/>
                <a:cs typeface="Lato" panose="020F0502020204030203" pitchFamily="34" charset="0"/>
              </a:rPr>
              <a:t> 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4813677" y="1633364"/>
            <a:ext cx="1656184" cy="498883"/>
          </a:xfrm>
          <a:prstGeom prst="roundRect">
            <a:avLst>
              <a:gd name="adj" fmla="val 0"/>
            </a:avLst>
          </a:prstGeom>
          <a:solidFill>
            <a:srgbClr val="91D3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7313" algn="ctr"/>
            <a:r>
              <a:rPr lang="ru-RU" sz="900" dirty="0">
                <a:solidFill>
                  <a:schemeClr val="tx1"/>
                </a:solidFill>
                <a:latin typeface="+mj-lt"/>
                <a:ea typeface="Roboto" pitchFamily="2" charset="0"/>
                <a:cs typeface="Lato" panose="020F0502020204030203" pitchFamily="34" charset="0"/>
              </a:rPr>
              <a:t>Улучшены детско-родительские отношения </a:t>
            </a:r>
          </a:p>
        </p:txBody>
      </p:sp>
      <p:sp>
        <p:nvSpPr>
          <p:cNvPr id="30" name="Right Triangle 29"/>
          <p:cNvSpPr/>
          <p:nvPr/>
        </p:nvSpPr>
        <p:spPr>
          <a:xfrm rot="10800000">
            <a:off x="4808556" y="2126996"/>
            <a:ext cx="144016" cy="77180"/>
          </a:xfrm>
          <a:prstGeom prst="rtTriangle">
            <a:avLst/>
          </a:prstGeom>
          <a:solidFill>
            <a:srgbClr val="0396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31" name="Right Triangle 30"/>
          <p:cNvSpPr/>
          <p:nvPr/>
        </p:nvSpPr>
        <p:spPr>
          <a:xfrm rot="10800000" flipH="1">
            <a:off x="6319606" y="2132247"/>
            <a:ext cx="144000" cy="77180"/>
          </a:xfrm>
          <a:prstGeom prst="rtTriangle">
            <a:avLst/>
          </a:prstGeom>
          <a:solidFill>
            <a:srgbClr val="0396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cxnSp>
        <p:nvCxnSpPr>
          <p:cNvPr id="38" name="Elbow Connector 37"/>
          <p:cNvCxnSpPr>
            <a:endCxn id="16" idx="2"/>
          </p:cNvCxnSpPr>
          <p:nvPr/>
        </p:nvCxnSpPr>
        <p:spPr>
          <a:xfrm flipV="1">
            <a:off x="1293989" y="1323464"/>
            <a:ext cx="6502660" cy="179856"/>
          </a:xfrm>
          <a:prstGeom prst="bentConnector2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triangle"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endCxn id="13" idx="2"/>
          </p:cNvCxnSpPr>
          <p:nvPr/>
        </p:nvCxnSpPr>
        <p:spPr>
          <a:xfrm flipH="1" flipV="1">
            <a:off x="4572301" y="1323464"/>
            <a:ext cx="4836" cy="186837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9" name="Straight Arrow Connector 1028"/>
          <p:cNvCxnSpPr/>
          <p:nvPr/>
        </p:nvCxnSpPr>
        <p:spPr>
          <a:xfrm flipV="1">
            <a:off x="5293032" y="1486860"/>
            <a:ext cx="4698" cy="15085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3" name="Straight Arrow Connector 1032"/>
          <p:cNvCxnSpPr>
            <a:stCxn id="26" idx="3"/>
            <a:endCxn id="29" idx="1"/>
          </p:cNvCxnSpPr>
          <p:nvPr/>
        </p:nvCxnSpPr>
        <p:spPr>
          <a:xfrm flipV="1">
            <a:off x="4499992" y="1882806"/>
            <a:ext cx="313685" cy="144016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triangle"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ounded Rectangle 83"/>
          <p:cNvSpPr/>
          <p:nvPr/>
        </p:nvSpPr>
        <p:spPr>
          <a:xfrm>
            <a:off x="2411760" y="3191855"/>
            <a:ext cx="1255295" cy="601749"/>
          </a:xfrm>
          <a:prstGeom prst="roundRect">
            <a:avLst>
              <a:gd name="adj" fmla="val 0"/>
            </a:avLst>
          </a:prstGeom>
          <a:solidFill>
            <a:srgbClr val="8BC9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588"/>
            <a:r>
              <a:rPr lang="ru-RU" sz="700" dirty="0">
                <a:solidFill>
                  <a:schemeClr val="tx1"/>
                </a:solidFill>
                <a:latin typeface="+mj-lt"/>
                <a:ea typeface="Roboto" pitchFamily="2" charset="0"/>
                <a:cs typeface="Lato" panose="020F0502020204030203" pitchFamily="34" charset="0"/>
              </a:rPr>
              <a:t>Родители стали взаимодействовать со специалистами, выполняют их рекомендации </a:t>
            </a:r>
          </a:p>
          <a:p>
            <a:pPr marL="1588"/>
            <a:endParaRPr lang="ru-RU" sz="700" dirty="0">
              <a:solidFill>
                <a:schemeClr val="bg1"/>
              </a:solidFill>
              <a:latin typeface="+mj-lt"/>
              <a:ea typeface="Roboto" pitchFamily="2" charset="0"/>
              <a:cs typeface="Lato" panose="020F0502020204030203" pitchFamily="34" charset="0"/>
            </a:endParaRPr>
          </a:p>
        </p:txBody>
      </p:sp>
      <p:sp>
        <p:nvSpPr>
          <p:cNvPr id="87" name="Rounded Rectangle 86"/>
          <p:cNvSpPr/>
          <p:nvPr/>
        </p:nvSpPr>
        <p:spPr>
          <a:xfrm>
            <a:off x="5868144" y="2377031"/>
            <a:ext cx="1070149" cy="602918"/>
          </a:xfrm>
          <a:prstGeom prst="roundRect">
            <a:avLst>
              <a:gd name="adj" fmla="val 0"/>
            </a:avLst>
          </a:prstGeom>
          <a:solidFill>
            <a:srgbClr val="8BC9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588"/>
            <a:r>
              <a:rPr lang="ru-RU" sz="700" dirty="0">
                <a:solidFill>
                  <a:schemeClr val="tx1"/>
                </a:solidFill>
                <a:latin typeface="+mj-lt"/>
                <a:ea typeface="Roboto" pitchFamily="2" charset="0"/>
                <a:cs typeface="Lato" panose="020F0502020204030203" pitchFamily="34" charset="0"/>
              </a:rPr>
              <a:t>Возвращена детская роль ребенку в иерархии семейной системы</a:t>
            </a:r>
          </a:p>
        </p:txBody>
      </p:sp>
      <p:sp>
        <p:nvSpPr>
          <p:cNvPr id="90" name="Rounded Rectangle 89"/>
          <p:cNvSpPr/>
          <p:nvPr/>
        </p:nvSpPr>
        <p:spPr>
          <a:xfrm>
            <a:off x="8531071" y="2169370"/>
            <a:ext cx="505425" cy="1347235"/>
          </a:xfrm>
          <a:prstGeom prst="roundRect">
            <a:avLst>
              <a:gd name="adj" fmla="val 0"/>
            </a:avLst>
          </a:prstGeom>
          <a:solidFill>
            <a:srgbClr val="8BC9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588"/>
            <a:r>
              <a:rPr lang="ru-RU" sz="700" dirty="0">
                <a:solidFill>
                  <a:schemeClr val="tx1"/>
                </a:solidFill>
                <a:latin typeface="+mj-lt"/>
                <a:ea typeface="Roboto" pitchFamily="2" charset="0"/>
                <a:cs typeface="Lato" panose="020F0502020204030203" pitchFamily="34" charset="0"/>
              </a:rPr>
              <a:t>Дети с ОВЗ и </a:t>
            </a:r>
            <a:r>
              <a:rPr lang="ru-RU" sz="700" dirty="0" smtClean="0">
                <a:solidFill>
                  <a:schemeClr val="tx1"/>
                </a:solidFill>
                <a:latin typeface="+mj-lt"/>
                <a:ea typeface="Roboto" pitchFamily="2" charset="0"/>
                <a:cs typeface="Lato" panose="020F0502020204030203" pitchFamily="34" charset="0"/>
              </a:rPr>
              <a:t>подростк</a:t>
            </a:r>
            <a:r>
              <a:rPr lang="ru-RU" sz="700" dirty="0">
                <a:solidFill>
                  <a:schemeClr val="tx1"/>
                </a:solidFill>
                <a:latin typeface="+mj-lt"/>
                <a:ea typeface="Roboto" pitchFamily="2" charset="0"/>
                <a:cs typeface="Lato" panose="020F0502020204030203" pitchFamily="34" charset="0"/>
              </a:rPr>
              <a:t>и</a:t>
            </a:r>
            <a:r>
              <a:rPr lang="ru-RU" sz="700" dirty="0" smtClean="0">
                <a:solidFill>
                  <a:schemeClr val="tx1"/>
                </a:solidFill>
                <a:latin typeface="+mj-lt"/>
                <a:ea typeface="Roboto" pitchFamily="2" charset="0"/>
                <a:cs typeface="Lato" panose="020F0502020204030203" pitchFamily="34" charset="0"/>
              </a:rPr>
              <a:t> </a:t>
            </a:r>
            <a:r>
              <a:rPr lang="ru-RU" sz="700" dirty="0">
                <a:solidFill>
                  <a:schemeClr val="tx1"/>
                </a:solidFill>
                <a:latin typeface="+mj-lt"/>
                <a:ea typeface="Roboto" pitchFamily="2" charset="0"/>
                <a:cs typeface="Lato" panose="020F0502020204030203" pitchFamily="34" charset="0"/>
              </a:rPr>
              <a:t>размещены в </a:t>
            </a:r>
            <a:r>
              <a:rPr lang="ru-RU" sz="700" dirty="0" smtClean="0">
                <a:solidFill>
                  <a:schemeClr val="tx1"/>
                </a:solidFill>
                <a:latin typeface="+mj-lt"/>
                <a:ea typeface="Roboto" pitchFamily="2" charset="0"/>
                <a:cs typeface="Lato" panose="020F0502020204030203" pitchFamily="34" charset="0"/>
              </a:rPr>
              <a:t>ресурсные семьи</a:t>
            </a:r>
            <a:endParaRPr lang="ru-RU" sz="700" dirty="0">
              <a:solidFill>
                <a:schemeClr val="tx1"/>
              </a:solidFill>
              <a:latin typeface="+mj-lt"/>
              <a:ea typeface="Roboto" pitchFamily="2" charset="0"/>
              <a:cs typeface="Lato" panose="020F0502020204030203" pitchFamily="34" charset="0"/>
            </a:endParaRPr>
          </a:p>
        </p:txBody>
      </p:sp>
      <p:sp>
        <p:nvSpPr>
          <p:cNvPr id="108" name="Rounded Rectangle 107"/>
          <p:cNvSpPr/>
          <p:nvPr/>
        </p:nvSpPr>
        <p:spPr>
          <a:xfrm>
            <a:off x="256641" y="3191855"/>
            <a:ext cx="1291023" cy="498883"/>
          </a:xfrm>
          <a:prstGeom prst="roundRect">
            <a:avLst>
              <a:gd name="adj" fmla="val 0"/>
            </a:avLst>
          </a:prstGeom>
          <a:solidFill>
            <a:srgbClr val="8BC9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588"/>
            <a:r>
              <a:rPr lang="ru-RU" sz="700" dirty="0">
                <a:solidFill>
                  <a:schemeClr val="tx1"/>
                </a:solidFill>
                <a:latin typeface="+mj-lt"/>
                <a:ea typeface="Roboto" pitchFamily="2" charset="0"/>
                <a:cs typeface="Lato" panose="020F0502020204030203" pitchFamily="34" charset="0"/>
              </a:rPr>
              <a:t>Сформирована готовность ККС к совместной деятельности по решению имеющихся проблем</a:t>
            </a:r>
          </a:p>
        </p:txBody>
      </p:sp>
      <p:sp>
        <p:nvSpPr>
          <p:cNvPr id="109" name="Right Triangle 108"/>
          <p:cNvSpPr/>
          <p:nvPr/>
        </p:nvSpPr>
        <p:spPr>
          <a:xfrm rot="10800000">
            <a:off x="251520" y="3685487"/>
            <a:ext cx="144016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110" name="Right Triangle 109"/>
          <p:cNvSpPr/>
          <p:nvPr/>
        </p:nvSpPr>
        <p:spPr>
          <a:xfrm rot="10800000" flipH="1">
            <a:off x="1408785" y="3684648"/>
            <a:ext cx="144000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119" name="Rounded Rectangle 118"/>
          <p:cNvSpPr/>
          <p:nvPr/>
        </p:nvSpPr>
        <p:spPr>
          <a:xfrm>
            <a:off x="2211430" y="3917072"/>
            <a:ext cx="805709" cy="576064"/>
          </a:xfrm>
          <a:prstGeom prst="roundRect">
            <a:avLst>
              <a:gd name="adj" fmla="val 0"/>
            </a:avLst>
          </a:prstGeom>
          <a:solidFill>
            <a:srgbClr val="CBDD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87313"/>
            <a:r>
              <a:rPr lang="ru-RU" sz="700" dirty="0">
                <a:solidFill>
                  <a:schemeClr val="tx1"/>
                </a:solidFill>
                <a:latin typeface="+mj-lt"/>
                <a:ea typeface="Roboto" pitchFamily="2" charset="0"/>
                <a:cs typeface="Lato" panose="020F0502020204030203" pitchFamily="34" charset="0"/>
              </a:rPr>
              <a:t>Первичная оценка ситуации в кровной кризисной семье</a:t>
            </a:r>
          </a:p>
        </p:txBody>
      </p:sp>
      <p:sp>
        <p:nvSpPr>
          <p:cNvPr id="121" name="Rounded Rectangle 120"/>
          <p:cNvSpPr/>
          <p:nvPr/>
        </p:nvSpPr>
        <p:spPr>
          <a:xfrm>
            <a:off x="3157526" y="3917072"/>
            <a:ext cx="958808" cy="576064"/>
          </a:xfrm>
          <a:prstGeom prst="roundRect">
            <a:avLst>
              <a:gd name="adj" fmla="val 0"/>
            </a:avLst>
          </a:prstGeom>
          <a:solidFill>
            <a:srgbClr val="CBDD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87313"/>
            <a:r>
              <a:rPr lang="ru-RU" sz="700" dirty="0">
                <a:solidFill>
                  <a:schemeClr val="tx1"/>
                </a:solidFill>
                <a:latin typeface="+mj-lt"/>
                <a:ea typeface="Roboto" pitchFamily="2" charset="0"/>
                <a:cs typeface="Lato" panose="020F0502020204030203" pitchFamily="34" charset="0"/>
              </a:rPr>
              <a:t>Разработка плана </a:t>
            </a:r>
            <a:r>
              <a:rPr lang="ru-RU" sz="700" dirty="0" smtClean="0">
                <a:solidFill>
                  <a:schemeClr val="tx1"/>
                </a:solidFill>
                <a:latin typeface="+mj-lt"/>
                <a:ea typeface="Roboto" pitchFamily="2" charset="0"/>
                <a:cs typeface="Lato" panose="020F0502020204030203" pitchFamily="34" charset="0"/>
              </a:rPr>
              <a:t> </a:t>
            </a:r>
            <a:r>
              <a:rPr lang="ru-RU" sz="700" dirty="0">
                <a:solidFill>
                  <a:schemeClr val="tx1"/>
                </a:solidFill>
                <a:latin typeface="+mj-lt"/>
                <a:ea typeface="Roboto" pitchFamily="2" charset="0"/>
                <a:cs typeface="Lato" panose="020F0502020204030203" pitchFamily="34" charset="0"/>
              </a:rPr>
              <a:t>индивидуального сопровождения семьи</a:t>
            </a:r>
          </a:p>
        </p:txBody>
      </p:sp>
      <p:sp>
        <p:nvSpPr>
          <p:cNvPr id="123" name="Rounded Rectangle 122"/>
          <p:cNvSpPr/>
          <p:nvPr/>
        </p:nvSpPr>
        <p:spPr>
          <a:xfrm>
            <a:off x="4283968" y="3917072"/>
            <a:ext cx="817170" cy="576064"/>
          </a:xfrm>
          <a:prstGeom prst="roundRect">
            <a:avLst>
              <a:gd name="adj" fmla="val 0"/>
            </a:avLst>
          </a:prstGeom>
          <a:solidFill>
            <a:srgbClr val="CBDD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87313"/>
            <a:r>
              <a:rPr lang="ru-RU" sz="700" dirty="0">
                <a:solidFill>
                  <a:schemeClr val="tx1"/>
                </a:solidFill>
                <a:latin typeface="+mj-lt"/>
                <a:ea typeface="Roboto" pitchFamily="2" charset="0"/>
                <a:cs typeface="Lato" panose="020F0502020204030203" pitchFamily="34" charset="0"/>
              </a:rPr>
              <a:t>Занятия в школе осознанного </a:t>
            </a:r>
            <a:r>
              <a:rPr lang="ru-RU" sz="700" dirty="0" err="1" smtClean="0">
                <a:solidFill>
                  <a:schemeClr val="tx1"/>
                </a:solidFill>
                <a:latin typeface="+mj-lt"/>
                <a:ea typeface="Roboto" pitchFamily="2" charset="0"/>
                <a:cs typeface="Lato" panose="020F0502020204030203" pitchFamily="34" charset="0"/>
              </a:rPr>
              <a:t>родительства</a:t>
            </a:r>
            <a:r>
              <a:rPr lang="ru-RU" sz="700" dirty="0" smtClean="0">
                <a:solidFill>
                  <a:schemeClr val="tx1"/>
                </a:solidFill>
                <a:latin typeface="+mj-lt"/>
                <a:ea typeface="Roboto" pitchFamily="2" charset="0"/>
                <a:cs typeface="Lato" panose="020F0502020204030203" pitchFamily="34" charset="0"/>
              </a:rPr>
              <a:t> для родителей</a:t>
            </a:r>
            <a:endParaRPr lang="ru-RU" sz="700" dirty="0">
              <a:solidFill>
                <a:schemeClr val="tx1"/>
              </a:solidFill>
              <a:latin typeface="+mj-lt"/>
              <a:ea typeface="Roboto" pitchFamily="2" charset="0"/>
              <a:cs typeface="Lato" panose="020F0502020204030203" pitchFamily="34" charset="0"/>
            </a:endParaRPr>
          </a:p>
        </p:txBody>
      </p:sp>
      <p:sp>
        <p:nvSpPr>
          <p:cNvPr id="125" name="Rounded Rectangle 124"/>
          <p:cNvSpPr/>
          <p:nvPr/>
        </p:nvSpPr>
        <p:spPr>
          <a:xfrm>
            <a:off x="7308304" y="3937620"/>
            <a:ext cx="648072" cy="583740"/>
          </a:xfrm>
          <a:prstGeom prst="roundRect">
            <a:avLst>
              <a:gd name="adj" fmla="val 0"/>
            </a:avLst>
          </a:prstGeom>
          <a:solidFill>
            <a:srgbClr val="CBDD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87313"/>
            <a:r>
              <a:rPr lang="ru-RU" sz="700" dirty="0">
                <a:solidFill>
                  <a:schemeClr val="tx1"/>
                </a:solidFill>
                <a:latin typeface="+mj-lt"/>
                <a:ea typeface="Roboto" pitchFamily="2" charset="0"/>
                <a:cs typeface="Lato" panose="020F0502020204030203" pitchFamily="34" charset="0"/>
              </a:rPr>
              <a:t>Психологические </a:t>
            </a:r>
            <a:r>
              <a:rPr lang="ru-RU" sz="700" dirty="0" smtClean="0">
                <a:solidFill>
                  <a:schemeClr val="tx1"/>
                </a:solidFill>
                <a:latin typeface="+mj-lt"/>
                <a:ea typeface="Roboto" pitchFamily="2" charset="0"/>
                <a:cs typeface="Lato" panose="020F0502020204030203" pitchFamily="34" charset="0"/>
              </a:rPr>
              <a:t>и юридические  консультации</a:t>
            </a:r>
            <a:endParaRPr lang="ru-RU" sz="700" dirty="0">
              <a:solidFill>
                <a:schemeClr val="tx1"/>
              </a:solidFill>
              <a:latin typeface="+mj-lt"/>
              <a:ea typeface="Roboto" pitchFamily="2" charset="0"/>
              <a:cs typeface="Lato" panose="020F0502020204030203" pitchFamily="34" charset="0"/>
            </a:endParaRPr>
          </a:p>
        </p:txBody>
      </p:sp>
      <p:sp>
        <p:nvSpPr>
          <p:cNvPr id="127" name="Rounded Rectangle 126"/>
          <p:cNvSpPr/>
          <p:nvPr/>
        </p:nvSpPr>
        <p:spPr>
          <a:xfrm>
            <a:off x="8000686" y="3648940"/>
            <a:ext cx="1021200" cy="872420"/>
          </a:xfrm>
          <a:prstGeom prst="roundRect">
            <a:avLst>
              <a:gd name="adj" fmla="val 0"/>
            </a:avLst>
          </a:prstGeom>
          <a:solidFill>
            <a:srgbClr val="CBDD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87313"/>
            <a:r>
              <a:rPr lang="ru-RU" sz="800" dirty="0" smtClean="0">
                <a:solidFill>
                  <a:schemeClr val="tx1"/>
                </a:solidFill>
                <a:latin typeface="+mj-lt"/>
                <a:ea typeface="Roboto" pitchFamily="2" charset="0"/>
                <a:cs typeface="Lato" panose="020F0502020204030203" pitchFamily="34" charset="0"/>
              </a:rPr>
              <a:t>Подбор для </a:t>
            </a:r>
            <a:r>
              <a:rPr lang="ru-RU" sz="800" dirty="0" smtClean="0">
                <a:solidFill>
                  <a:schemeClr val="tx1"/>
                </a:solidFill>
                <a:latin typeface="+mj-lt"/>
                <a:ea typeface="Roboto" pitchFamily="2" charset="0"/>
                <a:cs typeface="Lato" panose="020F0502020204030203" pitchFamily="34" charset="0"/>
              </a:rPr>
              <a:t>детей с </a:t>
            </a:r>
            <a:r>
              <a:rPr lang="ru-RU" sz="800" dirty="0" smtClean="0">
                <a:solidFill>
                  <a:schemeClr val="tx1"/>
                </a:solidFill>
                <a:latin typeface="+mj-lt"/>
                <a:ea typeface="Roboto" pitchFamily="2" charset="0"/>
                <a:cs typeface="Lato" panose="020F0502020204030203" pitchFamily="34" charset="0"/>
              </a:rPr>
              <a:t>ОВЗ, </a:t>
            </a:r>
            <a:r>
              <a:rPr lang="ru-RU" sz="800" dirty="0" smtClean="0">
                <a:solidFill>
                  <a:schemeClr val="tx1"/>
                </a:solidFill>
                <a:latin typeface="+mj-lt"/>
                <a:ea typeface="Roboto" pitchFamily="2" charset="0"/>
                <a:cs typeface="Lato" panose="020F0502020204030203" pitchFamily="34" charset="0"/>
              </a:rPr>
              <a:t>детей подросткового возраста, оптимальной, ресурсной семьи</a:t>
            </a:r>
            <a:endParaRPr lang="ru-RU" sz="800" dirty="0">
              <a:solidFill>
                <a:schemeClr val="tx1"/>
              </a:solidFill>
              <a:latin typeface="+mj-lt"/>
              <a:ea typeface="Roboto" pitchFamily="2" charset="0"/>
              <a:cs typeface="Lato" panose="020F0502020204030203" pitchFamily="34" charset="0"/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1552785" y="4205104"/>
            <a:ext cx="149169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3017139" y="4205104"/>
            <a:ext cx="140386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121" idx="3"/>
          </p:cNvCxnSpPr>
          <p:nvPr/>
        </p:nvCxnSpPr>
        <p:spPr>
          <a:xfrm>
            <a:off x="4116334" y="4205104"/>
            <a:ext cx="167641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Elbow Connector 94"/>
          <p:cNvCxnSpPr>
            <a:endCxn id="108" idx="3"/>
          </p:cNvCxnSpPr>
          <p:nvPr/>
        </p:nvCxnSpPr>
        <p:spPr>
          <a:xfrm rot="10800000">
            <a:off x="1547664" y="3441297"/>
            <a:ext cx="1008112" cy="475776"/>
          </a:xfrm>
          <a:prstGeom prst="bentConnector3">
            <a:avLst>
              <a:gd name="adj1" fmla="val 1091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endCxn id="90" idx="2"/>
          </p:cNvCxnSpPr>
          <p:nvPr/>
        </p:nvCxnSpPr>
        <p:spPr>
          <a:xfrm flipH="1" flipV="1">
            <a:off x="8783784" y="3516605"/>
            <a:ext cx="4642" cy="14639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/>
          <p:nvPr/>
        </p:nvCxnSpPr>
        <p:spPr>
          <a:xfrm flipV="1">
            <a:off x="4813678" y="3761828"/>
            <a:ext cx="10319" cy="160383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Rounded Rectangle 164"/>
          <p:cNvSpPr/>
          <p:nvPr/>
        </p:nvSpPr>
        <p:spPr>
          <a:xfrm>
            <a:off x="2786050" y="4786326"/>
            <a:ext cx="1214446" cy="428628"/>
          </a:xfrm>
          <a:prstGeom prst="roundRect">
            <a:avLst>
              <a:gd name="adj" fmla="val 0"/>
            </a:avLst>
          </a:prstGeom>
          <a:solidFill>
            <a:srgbClr val="FFD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sz="800" dirty="0" smtClean="0">
                <a:solidFill>
                  <a:schemeClr val="tx1"/>
                </a:solidFill>
              </a:rPr>
              <a:t>                                     </a:t>
            </a:r>
            <a:r>
              <a:rPr lang="ru-RU" sz="900" dirty="0" smtClean="0">
                <a:solidFill>
                  <a:schemeClr val="tx1"/>
                </a:solidFill>
              </a:rPr>
              <a:t>Кризисные </a:t>
            </a:r>
            <a:r>
              <a:rPr lang="ru-RU" sz="900" dirty="0">
                <a:solidFill>
                  <a:schemeClr val="tx1"/>
                </a:solidFill>
              </a:rPr>
              <a:t>кровные семьи с </a:t>
            </a:r>
            <a:r>
              <a:rPr lang="ru-RU" sz="900" dirty="0" smtClean="0">
                <a:solidFill>
                  <a:schemeClr val="tx1"/>
                </a:solidFill>
              </a:rPr>
              <a:t>детьми</a:t>
            </a:r>
            <a:endParaRPr lang="ru-RU" sz="800" dirty="0">
              <a:solidFill>
                <a:schemeClr val="tx1"/>
              </a:solidFill>
            </a:endParaRPr>
          </a:p>
        </p:txBody>
      </p:sp>
      <p:cxnSp>
        <p:nvCxnSpPr>
          <p:cNvPr id="169" name="Straight Connector 168"/>
          <p:cNvCxnSpPr/>
          <p:nvPr/>
        </p:nvCxnSpPr>
        <p:spPr>
          <a:xfrm flipV="1">
            <a:off x="2350026" y="4493136"/>
            <a:ext cx="952" cy="122394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ysDot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/>
          <p:nvPr/>
        </p:nvCxnSpPr>
        <p:spPr>
          <a:xfrm flipV="1">
            <a:off x="3850968" y="4493136"/>
            <a:ext cx="952" cy="122394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ysDot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>
            <a:stCxn id="105" idx="0"/>
            <a:endCxn id="135" idx="2"/>
          </p:cNvCxnSpPr>
          <p:nvPr/>
        </p:nvCxnSpPr>
        <p:spPr>
          <a:xfrm rot="16200000" flipV="1">
            <a:off x="5629475" y="4458730"/>
            <a:ext cx="297712" cy="40762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ysDot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Rectangle 181"/>
          <p:cNvSpPr/>
          <p:nvPr/>
        </p:nvSpPr>
        <p:spPr>
          <a:xfrm>
            <a:off x="683568" y="5240311"/>
            <a:ext cx="1220843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700" dirty="0" smtClean="0">
                <a:latin typeface="+mj-lt"/>
                <a:ea typeface="Roboto" pitchFamily="2" charset="0"/>
                <a:cs typeface="Lato" panose="020F0502020204030203" pitchFamily="34" charset="0"/>
              </a:rPr>
              <a:t>социальный результат, важный для Фонда Тимченко</a:t>
            </a:r>
            <a:endParaRPr lang="ru-RU" sz="700" dirty="0">
              <a:latin typeface="+mj-lt"/>
              <a:ea typeface="Roboto" pitchFamily="2" charset="0"/>
              <a:cs typeface="Lato" panose="020F0502020204030203" pitchFamily="34" charset="0"/>
            </a:endParaRPr>
          </a:p>
        </p:txBody>
      </p:sp>
      <p:sp>
        <p:nvSpPr>
          <p:cNvPr id="183" name="Right Triangle 182"/>
          <p:cNvSpPr/>
          <p:nvPr/>
        </p:nvSpPr>
        <p:spPr>
          <a:xfrm rot="10800000">
            <a:off x="2123889" y="5539609"/>
            <a:ext cx="72000" cy="7200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184" name="Right Triangle 183"/>
          <p:cNvSpPr/>
          <p:nvPr/>
        </p:nvSpPr>
        <p:spPr>
          <a:xfrm rot="10800000" flipH="1">
            <a:off x="2516781" y="5544895"/>
            <a:ext cx="72000" cy="7200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185" name="Rounded Rectangle 184"/>
          <p:cNvSpPr/>
          <p:nvPr/>
        </p:nvSpPr>
        <p:spPr>
          <a:xfrm>
            <a:off x="2123728" y="5297381"/>
            <a:ext cx="468915" cy="248621"/>
          </a:xfrm>
          <a:prstGeom prst="roundRect">
            <a:avLst>
              <a:gd name="adj" fmla="val 0"/>
            </a:avLst>
          </a:prstGeom>
          <a:solidFill>
            <a:srgbClr val="8BC9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363"/>
            <a:endParaRPr lang="ru-RU" sz="700" dirty="0">
              <a:solidFill>
                <a:schemeClr val="bg1"/>
              </a:solidFill>
              <a:latin typeface="+mj-lt"/>
              <a:ea typeface="Roboto" pitchFamily="2" charset="0"/>
              <a:cs typeface="Lato" panose="020F0502020204030203" pitchFamily="34" charset="0"/>
            </a:endParaRPr>
          </a:p>
        </p:txBody>
      </p:sp>
      <p:sp>
        <p:nvSpPr>
          <p:cNvPr id="186" name="Rectangle 185"/>
          <p:cNvSpPr/>
          <p:nvPr/>
        </p:nvSpPr>
        <p:spPr>
          <a:xfrm>
            <a:off x="2566184" y="5294172"/>
            <a:ext cx="80825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700" dirty="0" smtClean="0">
                <a:latin typeface="+mj-lt"/>
                <a:ea typeface="Roboto" pitchFamily="2" charset="0"/>
                <a:cs typeface="Lato" panose="020F0502020204030203" pitchFamily="34" charset="0"/>
              </a:rPr>
              <a:t>социальный </a:t>
            </a:r>
            <a:r>
              <a:rPr lang="ru-RU" sz="700" dirty="0">
                <a:latin typeface="+mj-lt"/>
                <a:ea typeface="Roboto" pitchFamily="2" charset="0"/>
                <a:cs typeface="Lato" panose="020F0502020204030203" pitchFamily="34" charset="0"/>
              </a:rPr>
              <a:t>результат</a:t>
            </a:r>
          </a:p>
        </p:txBody>
      </p:sp>
      <p:sp>
        <p:nvSpPr>
          <p:cNvPr id="187" name="Rectangle 186"/>
          <p:cNvSpPr/>
          <p:nvPr/>
        </p:nvSpPr>
        <p:spPr>
          <a:xfrm>
            <a:off x="6192349" y="5240311"/>
            <a:ext cx="1115955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700" dirty="0">
                <a:latin typeface="+mj-lt"/>
                <a:ea typeface="Roboto" pitchFamily="2" charset="0"/>
                <a:cs typeface="Lato" panose="020F0502020204030203" pitchFamily="34" charset="0"/>
              </a:rPr>
              <a:t>деятельность </a:t>
            </a:r>
          </a:p>
          <a:p>
            <a:r>
              <a:rPr lang="ru-RU" sz="700" dirty="0">
                <a:latin typeface="+mj-lt"/>
                <a:ea typeface="Roboto" pitchFamily="2" charset="0"/>
                <a:cs typeface="Lato" panose="020F0502020204030203" pitchFamily="34" charset="0"/>
              </a:rPr>
              <a:t>и непосредственные результаты</a:t>
            </a:r>
          </a:p>
        </p:txBody>
      </p:sp>
      <p:sp>
        <p:nvSpPr>
          <p:cNvPr id="188" name="Rounded Rectangle 187"/>
          <p:cNvSpPr/>
          <p:nvPr/>
        </p:nvSpPr>
        <p:spPr>
          <a:xfrm>
            <a:off x="5724128" y="5316543"/>
            <a:ext cx="468000" cy="248400"/>
          </a:xfrm>
          <a:prstGeom prst="roundRect">
            <a:avLst>
              <a:gd name="adj" fmla="val 0"/>
            </a:avLst>
          </a:prstGeom>
          <a:solidFill>
            <a:srgbClr val="CBDD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420688"/>
            <a:endParaRPr lang="ru-RU" sz="700" dirty="0">
              <a:solidFill>
                <a:schemeClr val="tx1"/>
              </a:solidFill>
              <a:latin typeface="+mj-lt"/>
              <a:ea typeface="Roboto" pitchFamily="2" charset="0"/>
              <a:cs typeface="Lato" panose="020F0502020204030203" pitchFamily="34" charset="0"/>
            </a:endParaRPr>
          </a:p>
        </p:txBody>
      </p:sp>
      <p:sp>
        <p:nvSpPr>
          <p:cNvPr id="190" name="Rounded Rectangle 189"/>
          <p:cNvSpPr/>
          <p:nvPr/>
        </p:nvSpPr>
        <p:spPr>
          <a:xfrm>
            <a:off x="7684252" y="5331245"/>
            <a:ext cx="468000" cy="248400"/>
          </a:xfrm>
          <a:prstGeom prst="roundRect">
            <a:avLst>
              <a:gd name="adj" fmla="val 0"/>
            </a:avLst>
          </a:prstGeom>
          <a:solidFill>
            <a:srgbClr val="FFD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420688"/>
            <a:endParaRPr lang="ru-RU" sz="700" dirty="0">
              <a:solidFill>
                <a:schemeClr val="tx1"/>
              </a:solidFill>
              <a:latin typeface="+mj-lt"/>
              <a:ea typeface="Roboto" pitchFamily="2" charset="0"/>
              <a:cs typeface="Lato" panose="020F0502020204030203" pitchFamily="34" charset="0"/>
            </a:endParaRPr>
          </a:p>
        </p:txBody>
      </p:sp>
      <p:sp>
        <p:nvSpPr>
          <p:cNvPr id="192" name="Rectangle 191"/>
          <p:cNvSpPr/>
          <p:nvPr/>
        </p:nvSpPr>
        <p:spPr>
          <a:xfrm>
            <a:off x="8146928" y="5294172"/>
            <a:ext cx="74555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700" dirty="0" smtClean="0">
                <a:latin typeface="+mj-lt"/>
                <a:ea typeface="Roboto" pitchFamily="2" charset="0"/>
                <a:cs typeface="Lato" panose="020F0502020204030203" pitchFamily="34" charset="0"/>
              </a:rPr>
              <a:t>целевая группа</a:t>
            </a:r>
            <a:endParaRPr lang="ru-RU" sz="700" dirty="0">
              <a:latin typeface="+mj-lt"/>
              <a:ea typeface="Roboto" pitchFamily="2" charset="0"/>
              <a:cs typeface="Lato" panose="020F0502020204030203" pitchFamily="34" charset="0"/>
            </a:endParaRPr>
          </a:p>
        </p:txBody>
      </p:sp>
      <p:sp>
        <p:nvSpPr>
          <p:cNvPr id="193" name="Right Triangle 192"/>
          <p:cNvSpPr/>
          <p:nvPr/>
        </p:nvSpPr>
        <p:spPr>
          <a:xfrm rot="10800000">
            <a:off x="251520" y="5546442"/>
            <a:ext cx="72000" cy="7200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194" name="Right Triangle 193"/>
          <p:cNvSpPr/>
          <p:nvPr/>
        </p:nvSpPr>
        <p:spPr>
          <a:xfrm rot="10800000" flipH="1">
            <a:off x="650022" y="5551728"/>
            <a:ext cx="72000" cy="7200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195" name="Rounded Rectangle 194"/>
          <p:cNvSpPr/>
          <p:nvPr/>
        </p:nvSpPr>
        <p:spPr>
          <a:xfrm>
            <a:off x="256969" y="5304214"/>
            <a:ext cx="468915" cy="248621"/>
          </a:xfrm>
          <a:prstGeom prst="roundRect">
            <a:avLst>
              <a:gd name="adj" fmla="val 0"/>
            </a:avLst>
          </a:prstGeom>
          <a:solidFill>
            <a:srgbClr val="039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363"/>
            <a:endParaRPr lang="ru-RU" sz="700" dirty="0">
              <a:solidFill>
                <a:schemeClr val="bg1"/>
              </a:solidFill>
              <a:latin typeface="+mj-lt"/>
              <a:ea typeface="Roboto" pitchFamily="2" charset="0"/>
              <a:cs typeface="Lato" panose="020F0502020204030203" pitchFamily="34" charset="0"/>
            </a:endParaRPr>
          </a:p>
        </p:txBody>
      </p:sp>
      <p:pic>
        <p:nvPicPr>
          <p:cNvPr id="196" name="Picture 3" descr="C:\Users\jsviridova\Desktop\YouDo\Фонд Тимченко\Деревья\correct-symbol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39053" y="5363639"/>
            <a:ext cx="117329" cy="117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29" name="Rounded Rectangle 118"/>
          <p:cNvSpPr/>
          <p:nvPr/>
        </p:nvSpPr>
        <p:spPr>
          <a:xfrm>
            <a:off x="899592" y="3937620"/>
            <a:ext cx="1013378" cy="520864"/>
          </a:xfrm>
          <a:prstGeom prst="roundRect">
            <a:avLst>
              <a:gd name="adj" fmla="val 0"/>
            </a:avLst>
          </a:prstGeom>
          <a:solidFill>
            <a:srgbClr val="CBDD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87313"/>
            <a:r>
              <a:rPr lang="ru-RU" sz="700" dirty="0">
                <a:solidFill>
                  <a:schemeClr val="tx1"/>
                </a:solidFill>
                <a:latin typeface="+mj-lt"/>
                <a:ea typeface="Roboto" pitchFamily="2" charset="0"/>
                <a:cs typeface="Lato" panose="020F0502020204030203" pitchFamily="34" charset="0"/>
              </a:rPr>
              <a:t>Установление контакта специалистов с кровными родственниками ребенка</a:t>
            </a:r>
          </a:p>
        </p:txBody>
      </p:sp>
      <p:cxnSp>
        <p:nvCxnSpPr>
          <p:cNvPr id="40" name="Прямая со стрелкой 39"/>
          <p:cNvCxnSpPr>
            <a:stCxn id="129" idx="3"/>
            <a:endCxn id="119" idx="1"/>
          </p:cNvCxnSpPr>
          <p:nvPr/>
        </p:nvCxnSpPr>
        <p:spPr>
          <a:xfrm>
            <a:off x="1912970" y="4198052"/>
            <a:ext cx="298460" cy="7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68"/>
          <p:cNvCxnSpPr/>
          <p:nvPr/>
        </p:nvCxnSpPr>
        <p:spPr>
          <a:xfrm rot="16200000" flipV="1">
            <a:off x="1541281" y="4541689"/>
            <a:ext cx="180152" cy="2337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ysDot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ounded Rectangle 118"/>
          <p:cNvSpPr/>
          <p:nvPr/>
        </p:nvSpPr>
        <p:spPr>
          <a:xfrm>
            <a:off x="5206452" y="3937620"/>
            <a:ext cx="736138" cy="576064"/>
          </a:xfrm>
          <a:prstGeom prst="roundRect">
            <a:avLst>
              <a:gd name="adj" fmla="val 0"/>
            </a:avLst>
          </a:prstGeom>
          <a:solidFill>
            <a:srgbClr val="CBDD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87313"/>
            <a:r>
              <a:rPr lang="ru-RU" sz="700" dirty="0" smtClean="0">
                <a:solidFill>
                  <a:schemeClr val="tx1"/>
                </a:solidFill>
                <a:latin typeface="+mj-lt"/>
                <a:ea typeface="Roboto" pitchFamily="2" charset="0"/>
                <a:cs typeface="Lato" panose="020F0502020204030203" pitchFamily="34" charset="0"/>
              </a:rPr>
              <a:t>Групповые и </a:t>
            </a:r>
            <a:r>
              <a:rPr lang="ru-RU" sz="700" dirty="0">
                <a:solidFill>
                  <a:schemeClr val="tx1"/>
                </a:solidFill>
                <a:latin typeface="+mj-lt"/>
                <a:ea typeface="Roboto" pitchFamily="2" charset="0"/>
                <a:cs typeface="Lato" panose="020F0502020204030203" pitchFamily="34" charset="0"/>
              </a:rPr>
              <a:t>индивидуальные занятия для детей с </a:t>
            </a:r>
            <a:r>
              <a:rPr lang="ru-RU" sz="700" dirty="0" smtClean="0">
                <a:solidFill>
                  <a:schemeClr val="tx1"/>
                </a:solidFill>
                <a:latin typeface="+mj-lt"/>
                <a:ea typeface="Roboto" pitchFamily="2" charset="0"/>
                <a:cs typeface="Lato" panose="020F0502020204030203" pitchFamily="34" charset="0"/>
              </a:rPr>
              <a:t>ОВЗ</a:t>
            </a:r>
            <a:endParaRPr lang="ru-RU" sz="700" dirty="0">
              <a:solidFill>
                <a:schemeClr val="tx1"/>
              </a:solidFill>
              <a:latin typeface="+mj-lt"/>
              <a:ea typeface="Roboto" pitchFamily="2" charset="0"/>
              <a:cs typeface="Lato" panose="020F0502020204030203" pitchFamily="34" charset="0"/>
            </a:endParaRPr>
          </a:p>
        </p:txBody>
      </p:sp>
      <p:sp>
        <p:nvSpPr>
          <p:cNvPr id="136" name="Rounded Rectangle 118"/>
          <p:cNvSpPr/>
          <p:nvPr/>
        </p:nvSpPr>
        <p:spPr>
          <a:xfrm>
            <a:off x="6012160" y="3937620"/>
            <a:ext cx="521017" cy="576064"/>
          </a:xfrm>
          <a:prstGeom prst="roundRect">
            <a:avLst>
              <a:gd name="adj" fmla="val 0"/>
            </a:avLst>
          </a:prstGeom>
          <a:solidFill>
            <a:srgbClr val="CBDD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87313"/>
            <a:r>
              <a:rPr lang="ru-RU" sz="700" dirty="0" smtClean="0">
                <a:solidFill>
                  <a:schemeClr val="tx1"/>
                </a:solidFill>
                <a:latin typeface="+mj-lt"/>
                <a:ea typeface="Roboto" pitchFamily="2" charset="0"/>
                <a:cs typeface="Lato" panose="020F0502020204030203" pitchFamily="34" charset="0"/>
              </a:rPr>
              <a:t>Тренинги для </a:t>
            </a:r>
            <a:r>
              <a:rPr lang="ru-RU" sz="700" dirty="0">
                <a:solidFill>
                  <a:schemeClr val="tx1"/>
                </a:solidFill>
                <a:latin typeface="+mj-lt"/>
                <a:ea typeface="Roboto" pitchFamily="2" charset="0"/>
                <a:cs typeface="Lato" panose="020F0502020204030203" pitchFamily="34" charset="0"/>
              </a:rPr>
              <a:t>подростков </a:t>
            </a:r>
          </a:p>
        </p:txBody>
      </p:sp>
      <p:sp>
        <p:nvSpPr>
          <p:cNvPr id="138" name="Rounded Rectangle 118"/>
          <p:cNvSpPr/>
          <p:nvPr/>
        </p:nvSpPr>
        <p:spPr>
          <a:xfrm>
            <a:off x="6596943" y="3922355"/>
            <a:ext cx="597073" cy="604396"/>
          </a:xfrm>
          <a:prstGeom prst="roundRect">
            <a:avLst>
              <a:gd name="adj" fmla="val 0"/>
            </a:avLst>
          </a:prstGeom>
          <a:solidFill>
            <a:srgbClr val="CBDD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87313"/>
            <a:r>
              <a:rPr lang="ru-RU" sz="700" dirty="0" smtClean="0">
                <a:solidFill>
                  <a:schemeClr val="tx1"/>
                </a:solidFill>
                <a:latin typeface="+mj-lt"/>
                <a:ea typeface="Roboto" pitchFamily="2" charset="0"/>
                <a:cs typeface="Lato" panose="020F0502020204030203" pitchFamily="34" charset="0"/>
              </a:rPr>
              <a:t>Совместный детско-родительский </a:t>
            </a:r>
            <a:r>
              <a:rPr lang="ru-RU" sz="700" dirty="0">
                <a:solidFill>
                  <a:schemeClr val="tx1"/>
                </a:solidFill>
                <a:latin typeface="+mj-lt"/>
                <a:ea typeface="Roboto" pitchFamily="2" charset="0"/>
                <a:cs typeface="Lato" panose="020F0502020204030203" pitchFamily="34" charset="0"/>
              </a:rPr>
              <a:t>тренинг 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5091750" y="3145532"/>
            <a:ext cx="920411" cy="630942"/>
          </a:xfrm>
          <a:prstGeom prst="rect">
            <a:avLst/>
          </a:prstGeom>
          <a:solidFill>
            <a:srgbClr val="8BC9C9"/>
          </a:solidFill>
        </p:spPr>
        <p:txBody>
          <a:bodyPr wrap="square" rtlCol="0">
            <a:spAutoFit/>
          </a:bodyPr>
          <a:lstStyle/>
          <a:p>
            <a:r>
              <a:rPr lang="ru-RU" sz="700" dirty="0"/>
              <a:t>Снизился уровень </a:t>
            </a:r>
            <a:r>
              <a:rPr lang="ru-RU" sz="700" dirty="0" smtClean="0"/>
              <a:t>тревожности, </a:t>
            </a:r>
            <a:r>
              <a:rPr lang="ru-RU" sz="700" dirty="0"/>
              <a:t>агрессивности у детей с </a:t>
            </a:r>
            <a:r>
              <a:rPr lang="ru-RU" sz="700" dirty="0" smtClean="0"/>
              <a:t>ОВЗ и подростков</a:t>
            </a:r>
            <a:endParaRPr lang="ru-RU" sz="700" dirty="0"/>
          </a:p>
        </p:txBody>
      </p:sp>
      <p:sp>
        <p:nvSpPr>
          <p:cNvPr id="141" name="TextBox 140"/>
          <p:cNvSpPr txBox="1"/>
          <p:nvPr/>
        </p:nvSpPr>
        <p:spPr>
          <a:xfrm>
            <a:off x="4882316" y="2569468"/>
            <a:ext cx="946801" cy="415498"/>
          </a:xfrm>
          <a:prstGeom prst="rect">
            <a:avLst/>
          </a:prstGeom>
          <a:solidFill>
            <a:srgbClr val="8BC9C9"/>
          </a:solidFill>
        </p:spPr>
        <p:txBody>
          <a:bodyPr wrap="square" rtlCol="0">
            <a:spAutoFit/>
          </a:bodyPr>
          <a:lstStyle/>
          <a:p>
            <a:r>
              <a:rPr lang="ru-RU" sz="700" dirty="0"/>
              <a:t>У детей с ОВЗ повысился уровень развития навыков </a:t>
            </a:r>
          </a:p>
        </p:txBody>
      </p:sp>
      <p:sp>
        <p:nvSpPr>
          <p:cNvPr id="142" name="TextBox 141"/>
          <p:cNvSpPr txBox="1"/>
          <p:nvPr/>
        </p:nvSpPr>
        <p:spPr>
          <a:xfrm>
            <a:off x="6074128" y="3073524"/>
            <a:ext cx="778956" cy="738664"/>
          </a:xfrm>
          <a:prstGeom prst="rect">
            <a:avLst/>
          </a:prstGeom>
          <a:solidFill>
            <a:srgbClr val="8BC9C9"/>
          </a:solidFill>
        </p:spPr>
        <p:txBody>
          <a:bodyPr wrap="square" rtlCol="0">
            <a:spAutoFit/>
          </a:bodyPr>
          <a:lstStyle/>
          <a:p>
            <a:r>
              <a:rPr lang="ru-RU" sz="700" dirty="0"/>
              <a:t>Повышен уровень уверенности у подростков в своих силах и возможностях</a:t>
            </a:r>
          </a:p>
        </p:txBody>
      </p:sp>
      <p:cxnSp>
        <p:nvCxnSpPr>
          <p:cNvPr id="53" name="Прямая со стрелкой 52"/>
          <p:cNvCxnSpPr>
            <a:endCxn id="50" idx="2"/>
          </p:cNvCxnSpPr>
          <p:nvPr/>
        </p:nvCxnSpPr>
        <p:spPr>
          <a:xfrm flipH="1" flipV="1">
            <a:off x="5551956" y="3776474"/>
            <a:ext cx="57350" cy="187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>
            <a:stCxn id="136" idx="0"/>
            <a:endCxn id="50" idx="2"/>
          </p:cNvCxnSpPr>
          <p:nvPr/>
        </p:nvCxnSpPr>
        <p:spPr>
          <a:xfrm flipH="1" flipV="1">
            <a:off x="5551956" y="3776474"/>
            <a:ext cx="720713" cy="161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 стрелкой 56"/>
          <p:cNvCxnSpPr>
            <a:stCxn id="136" idx="0"/>
            <a:endCxn id="142" idx="2"/>
          </p:cNvCxnSpPr>
          <p:nvPr/>
        </p:nvCxnSpPr>
        <p:spPr>
          <a:xfrm flipV="1">
            <a:off x="6272669" y="3812188"/>
            <a:ext cx="190937" cy="125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ямая со стрелкой 59"/>
          <p:cNvCxnSpPr>
            <a:stCxn id="50" idx="0"/>
          </p:cNvCxnSpPr>
          <p:nvPr/>
        </p:nvCxnSpPr>
        <p:spPr>
          <a:xfrm flipV="1">
            <a:off x="5551956" y="2973768"/>
            <a:ext cx="0" cy="171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 стрелкой 61"/>
          <p:cNvCxnSpPr>
            <a:stCxn id="142" idx="0"/>
            <a:endCxn id="87" idx="2"/>
          </p:cNvCxnSpPr>
          <p:nvPr/>
        </p:nvCxnSpPr>
        <p:spPr>
          <a:xfrm flipH="1" flipV="1">
            <a:off x="6403219" y="2979949"/>
            <a:ext cx="60387" cy="93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 стрелкой 64"/>
          <p:cNvCxnSpPr>
            <a:stCxn id="50" idx="0"/>
            <a:endCxn id="87" idx="2"/>
          </p:cNvCxnSpPr>
          <p:nvPr/>
        </p:nvCxnSpPr>
        <p:spPr>
          <a:xfrm flipV="1">
            <a:off x="5551956" y="2979949"/>
            <a:ext cx="851263" cy="1655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Rounded Rectangle 86"/>
          <p:cNvSpPr/>
          <p:nvPr/>
        </p:nvSpPr>
        <p:spPr>
          <a:xfrm>
            <a:off x="7026866" y="2425452"/>
            <a:ext cx="776133" cy="482518"/>
          </a:xfrm>
          <a:prstGeom prst="roundRect">
            <a:avLst>
              <a:gd name="adj" fmla="val 0"/>
            </a:avLst>
          </a:prstGeom>
          <a:solidFill>
            <a:srgbClr val="91D3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588"/>
            <a:r>
              <a:rPr lang="ru-RU" sz="700" dirty="0">
                <a:solidFill>
                  <a:schemeClr val="tx1"/>
                </a:solidFill>
                <a:latin typeface="+mj-lt"/>
                <a:ea typeface="Roboto" pitchFamily="2" charset="0"/>
                <a:cs typeface="Lato" panose="020F0502020204030203" pitchFamily="34" charset="0"/>
              </a:rPr>
              <a:t>У подростков актуализированы личностные ресурсы</a:t>
            </a:r>
          </a:p>
        </p:txBody>
      </p:sp>
      <p:cxnSp>
        <p:nvCxnSpPr>
          <p:cNvPr id="73" name="Прямая со стрелкой 72"/>
          <p:cNvCxnSpPr>
            <a:endCxn id="157" idx="2"/>
          </p:cNvCxnSpPr>
          <p:nvPr/>
        </p:nvCxnSpPr>
        <p:spPr>
          <a:xfrm flipV="1">
            <a:off x="6502296" y="2907970"/>
            <a:ext cx="912637" cy="1655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7854958" y="2012856"/>
            <a:ext cx="635178" cy="1492716"/>
          </a:xfrm>
          <a:prstGeom prst="rect">
            <a:avLst/>
          </a:prstGeom>
          <a:solidFill>
            <a:srgbClr val="8BC9C9"/>
          </a:solidFill>
        </p:spPr>
        <p:txBody>
          <a:bodyPr wrap="square" rtlCol="0">
            <a:spAutoFit/>
          </a:bodyPr>
          <a:lstStyle/>
          <a:p>
            <a:r>
              <a:rPr lang="ru-RU" sz="700" dirty="0">
                <a:solidFill>
                  <a:srgbClr val="FF0000"/>
                </a:solidFill>
              </a:rPr>
              <a:t>Родители научились ориентироваться в системе, существующей правовой и профессиональной помощи и поддержки семьям</a:t>
            </a:r>
          </a:p>
        </p:txBody>
      </p:sp>
      <p:cxnSp>
        <p:nvCxnSpPr>
          <p:cNvPr id="59" name="Прямая со стрелкой 58"/>
          <p:cNvCxnSpPr>
            <a:stCxn id="136" idx="3"/>
            <a:endCxn id="138" idx="1"/>
          </p:cNvCxnSpPr>
          <p:nvPr/>
        </p:nvCxnSpPr>
        <p:spPr>
          <a:xfrm flipV="1">
            <a:off x="6533177" y="4224553"/>
            <a:ext cx="63766" cy="1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/>
          <p:cNvSpPr txBox="1"/>
          <p:nvPr/>
        </p:nvSpPr>
        <p:spPr>
          <a:xfrm>
            <a:off x="6948264" y="3054940"/>
            <a:ext cx="862384" cy="738664"/>
          </a:xfrm>
          <a:prstGeom prst="rect">
            <a:avLst/>
          </a:prstGeom>
          <a:solidFill>
            <a:srgbClr val="8BC9C9"/>
          </a:solidFill>
        </p:spPr>
        <p:txBody>
          <a:bodyPr wrap="square" rtlCol="0">
            <a:spAutoFit/>
          </a:bodyPr>
          <a:lstStyle/>
          <a:p>
            <a:r>
              <a:rPr lang="ru-RU" sz="700" dirty="0">
                <a:solidFill>
                  <a:srgbClr val="FF0000"/>
                </a:solidFill>
              </a:rPr>
              <a:t>Дети и родители обучены навыкам бесконфликтного общения и </a:t>
            </a:r>
            <a:r>
              <a:rPr lang="ru-RU" sz="700" dirty="0" smtClean="0">
                <a:solidFill>
                  <a:srgbClr val="FF0000"/>
                </a:solidFill>
              </a:rPr>
              <a:t>взаимодействия</a:t>
            </a:r>
            <a:endParaRPr lang="ru-RU" sz="600" dirty="0">
              <a:solidFill>
                <a:srgbClr val="FF0000"/>
              </a:solidFill>
            </a:endParaRPr>
          </a:p>
        </p:txBody>
      </p:sp>
      <p:cxnSp>
        <p:nvCxnSpPr>
          <p:cNvPr id="80" name="Прямая со стрелкой 79"/>
          <p:cNvCxnSpPr>
            <a:stCxn id="138" idx="0"/>
            <a:endCxn id="149" idx="1"/>
          </p:cNvCxnSpPr>
          <p:nvPr/>
        </p:nvCxnSpPr>
        <p:spPr>
          <a:xfrm flipV="1">
            <a:off x="6895480" y="3424272"/>
            <a:ext cx="52784" cy="4980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Прямая со стрелкой 87"/>
          <p:cNvCxnSpPr>
            <a:stCxn id="125" idx="0"/>
            <a:endCxn id="149" idx="2"/>
          </p:cNvCxnSpPr>
          <p:nvPr/>
        </p:nvCxnSpPr>
        <p:spPr>
          <a:xfrm rot="16200000" flipV="1">
            <a:off x="7433890" y="3739170"/>
            <a:ext cx="144016" cy="2528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Прямая со стрелкой 90"/>
          <p:cNvCxnSpPr>
            <a:stCxn id="125" idx="0"/>
          </p:cNvCxnSpPr>
          <p:nvPr/>
        </p:nvCxnSpPr>
        <p:spPr>
          <a:xfrm flipV="1">
            <a:off x="7632340" y="3500854"/>
            <a:ext cx="368346" cy="4367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Rounded Rectangle 83"/>
          <p:cNvSpPr/>
          <p:nvPr/>
        </p:nvSpPr>
        <p:spPr>
          <a:xfrm>
            <a:off x="3729022" y="3195360"/>
            <a:ext cx="1275026" cy="593072"/>
          </a:xfrm>
          <a:prstGeom prst="roundRect">
            <a:avLst>
              <a:gd name="adj" fmla="val 0"/>
            </a:avLst>
          </a:prstGeom>
          <a:solidFill>
            <a:srgbClr val="8BC9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588"/>
            <a:r>
              <a:rPr lang="ru-RU" sz="700" dirty="0">
                <a:solidFill>
                  <a:schemeClr val="tx1"/>
                </a:solidFill>
                <a:latin typeface="+mj-lt"/>
                <a:ea typeface="Roboto" pitchFamily="2" charset="0"/>
                <a:cs typeface="Lato" panose="020F0502020204030203" pitchFamily="34" charset="0"/>
              </a:rPr>
              <a:t>Родители правильно оценивают свои ресурсы и возможности по преодолению кризисной ситуации, находятся в ресурсном состоянии</a:t>
            </a:r>
          </a:p>
        </p:txBody>
      </p:sp>
      <p:cxnSp>
        <p:nvCxnSpPr>
          <p:cNvPr id="99" name="Прямая со стрелкой 98"/>
          <p:cNvCxnSpPr>
            <a:stCxn id="123" idx="0"/>
            <a:endCxn id="84" idx="2"/>
          </p:cNvCxnSpPr>
          <p:nvPr/>
        </p:nvCxnSpPr>
        <p:spPr>
          <a:xfrm flipH="1" flipV="1">
            <a:off x="3039408" y="3793604"/>
            <a:ext cx="1653145" cy="123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/>
          <p:cNvSpPr txBox="1"/>
          <p:nvPr/>
        </p:nvSpPr>
        <p:spPr>
          <a:xfrm>
            <a:off x="1680217" y="2352882"/>
            <a:ext cx="1201511" cy="630942"/>
          </a:xfrm>
          <a:prstGeom prst="rect">
            <a:avLst/>
          </a:prstGeom>
          <a:solidFill>
            <a:srgbClr val="8BC9C9"/>
          </a:solidFill>
        </p:spPr>
        <p:txBody>
          <a:bodyPr wrap="square" rtlCol="0">
            <a:spAutoFit/>
          </a:bodyPr>
          <a:lstStyle/>
          <a:p>
            <a:endParaRPr lang="ru-RU" sz="700" dirty="0">
              <a:solidFill>
                <a:schemeClr val="bg1"/>
              </a:solidFill>
              <a:latin typeface="+mj-lt"/>
              <a:ea typeface="Roboto" pitchFamily="2" charset="0"/>
              <a:cs typeface="Lato" panose="020F0502020204030203" pitchFamily="34" charset="0"/>
            </a:endParaRPr>
          </a:p>
          <a:p>
            <a:r>
              <a:rPr lang="ru-RU" sz="700" dirty="0" smtClean="0">
                <a:latin typeface="+mj-lt"/>
                <a:ea typeface="Roboto" pitchFamily="2" charset="0"/>
                <a:cs typeface="Lato" panose="020F0502020204030203" pitchFamily="34" charset="0"/>
              </a:rPr>
              <a:t>Семьи </a:t>
            </a:r>
            <a:r>
              <a:rPr lang="ru-RU" sz="700" dirty="0">
                <a:latin typeface="+mj-lt"/>
                <a:ea typeface="Roboto" pitchFamily="2" charset="0"/>
                <a:cs typeface="Lato" panose="020F0502020204030203" pitchFamily="34" charset="0"/>
              </a:rPr>
              <a:t>стали получать поддержку со стороны ближайшего окружения</a:t>
            </a:r>
          </a:p>
          <a:p>
            <a:endParaRPr lang="ru-RU" sz="700" dirty="0">
              <a:solidFill>
                <a:schemeClr val="bg1"/>
              </a:solidFill>
            </a:endParaRPr>
          </a:p>
        </p:txBody>
      </p:sp>
      <p:cxnSp>
        <p:nvCxnSpPr>
          <p:cNvPr id="101" name="Прямая со стрелкой 100"/>
          <p:cNvCxnSpPr>
            <a:stCxn id="84" idx="0"/>
            <a:endCxn id="164" idx="2"/>
          </p:cNvCxnSpPr>
          <p:nvPr/>
        </p:nvCxnSpPr>
        <p:spPr>
          <a:xfrm flipH="1" flipV="1">
            <a:off x="2280973" y="2983824"/>
            <a:ext cx="758435" cy="208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5" name="Соединительная линия уступом 1024"/>
          <p:cNvCxnSpPr/>
          <p:nvPr/>
        </p:nvCxnSpPr>
        <p:spPr>
          <a:xfrm>
            <a:off x="1430007" y="3568448"/>
            <a:ext cx="842476" cy="608470"/>
          </a:xfrm>
          <a:prstGeom prst="bentConnector3">
            <a:avLst>
              <a:gd name="adj1" fmla="val 8085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>
            <a:stCxn id="123" idx="3"/>
            <a:endCxn id="135" idx="1"/>
          </p:cNvCxnSpPr>
          <p:nvPr/>
        </p:nvCxnSpPr>
        <p:spPr>
          <a:xfrm>
            <a:off x="5101138" y="4205104"/>
            <a:ext cx="105314" cy="20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 стрелкой 51"/>
          <p:cNvCxnSpPr>
            <a:stCxn id="84" idx="3"/>
            <a:endCxn id="160" idx="1"/>
          </p:cNvCxnSpPr>
          <p:nvPr/>
        </p:nvCxnSpPr>
        <p:spPr>
          <a:xfrm flipV="1">
            <a:off x="3667055" y="3491896"/>
            <a:ext cx="61967" cy="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7" name="Прямая со стрелкой 1036"/>
          <p:cNvCxnSpPr>
            <a:stCxn id="149" idx="0"/>
            <a:endCxn id="87" idx="2"/>
          </p:cNvCxnSpPr>
          <p:nvPr/>
        </p:nvCxnSpPr>
        <p:spPr>
          <a:xfrm flipH="1" flipV="1">
            <a:off x="6403219" y="2979949"/>
            <a:ext cx="976237" cy="749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Соединительная линия уступом 36"/>
          <p:cNvCxnSpPr>
            <a:stCxn id="84" idx="0"/>
            <a:endCxn id="26" idx="2"/>
          </p:cNvCxnSpPr>
          <p:nvPr/>
        </p:nvCxnSpPr>
        <p:spPr>
          <a:xfrm rot="5400000" flipH="1" flipV="1">
            <a:off x="2897858" y="2417813"/>
            <a:ext cx="915592" cy="63249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Соединительная линия уступом 40"/>
          <p:cNvCxnSpPr>
            <a:stCxn id="160" idx="0"/>
            <a:endCxn id="26" idx="2"/>
          </p:cNvCxnSpPr>
          <p:nvPr/>
        </p:nvCxnSpPr>
        <p:spPr>
          <a:xfrm rot="16200000" flipV="1">
            <a:off x="3559670" y="2388494"/>
            <a:ext cx="919097" cy="69463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 стрелкой 44"/>
          <p:cNvCxnSpPr>
            <a:endCxn id="10" idx="2"/>
          </p:cNvCxnSpPr>
          <p:nvPr/>
        </p:nvCxnSpPr>
        <p:spPr>
          <a:xfrm flipV="1">
            <a:off x="1293989" y="1323464"/>
            <a:ext cx="57989" cy="198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 стрелкой 47"/>
          <p:cNvCxnSpPr>
            <a:stCxn id="26" idx="0"/>
          </p:cNvCxnSpPr>
          <p:nvPr/>
        </p:nvCxnSpPr>
        <p:spPr>
          <a:xfrm flipH="1" flipV="1">
            <a:off x="3667055" y="1486860"/>
            <a:ext cx="4845" cy="290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единительная линия 53"/>
          <p:cNvCxnSpPr>
            <a:stCxn id="104" idx="0"/>
            <a:endCxn id="123" idx="2"/>
          </p:cNvCxnSpPr>
          <p:nvPr/>
        </p:nvCxnSpPr>
        <p:spPr>
          <a:xfrm rot="16200000" flipV="1">
            <a:off x="4661051" y="4524638"/>
            <a:ext cx="318260" cy="2552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ounded Rectangle 164"/>
          <p:cNvSpPr/>
          <p:nvPr/>
        </p:nvSpPr>
        <p:spPr>
          <a:xfrm>
            <a:off x="4466362" y="4811396"/>
            <a:ext cx="962894" cy="332120"/>
          </a:xfrm>
          <a:prstGeom prst="roundRect">
            <a:avLst>
              <a:gd name="adj" fmla="val 0"/>
            </a:avLst>
          </a:prstGeom>
          <a:solidFill>
            <a:srgbClr val="FFD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sz="800" dirty="0" smtClean="0">
                <a:solidFill>
                  <a:schemeClr val="tx1"/>
                </a:solidFill>
              </a:rPr>
              <a:t>Родители</a:t>
            </a:r>
            <a:endParaRPr lang="ru-RU" sz="800" dirty="0">
              <a:solidFill>
                <a:schemeClr val="tx1"/>
              </a:solidFill>
            </a:endParaRPr>
          </a:p>
        </p:txBody>
      </p:sp>
      <p:sp>
        <p:nvSpPr>
          <p:cNvPr id="105" name="Rounded Rectangle 164"/>
          <p:cNvSpPr/>
          <p:nvPr/>
        </p:nvSpPr>
        <p:spPr>
          <a:xfrm>
            <a:off x="5500694" y="4811396"/>
            <a:ext cx="962894" cy="332120"/>
          </a:xfrm>
          <a:prstGeom prst="roundRect">
            <a:avLst>
              <a:gd name="adj" fmla="val 0"/>
            </a:avLst>
          </a:prstGeom>
          <a:solidFill>
            <a:srgbClr val="FFD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sz="900" dirty="0" smtClean="0">
                <a:solidFill>
                  <a:schemeClr val="tx1"/>
                </a:solidFill>
              </a:rPr>
              <a:t>Дети </a:t>
            </a:r>
            <a:r>
              <a:rPr lang="ru-RU" sz="900" dirty="0" smtClean="0">
                <a:solidFill>
                  <a:schemeClr val="tx1"/>
                </a:solidFill>
              </a:rPr>
              <a:t>с ОВЗ                         </a:t>
            </a:r>
            <a:endParaRPr lang="ru-RU" sz="900" dirty="0">
              <a:solidFill>
                <a:schemeClr val="tx1"/>
              </a:solidFill>
            </a:endParaRPr>
          </a:p>
        </p:txBody>
      </p:sp>
      <p:sp>
        <p:nvSpPr>
          <p:cNvPr id="106" name="Rounded Rectangle 164"/>
          <p:cNvSpPr/>
          <p:nvPr/>
        </p:nvSpPr>
        <p:spPr>
          <a:xfrm>
            <a:off x="6643702" y="4811396"/>
            <a:ext cx="962894" cy="332120"/>
          </a:xfrm>
          <a:prstGeom prst="roundRect">
            <a:avLst>
              <a:gd name="adj" fmla="val 0"/>
            </a:avLst>
          </a:prstGeom>
          <a:solidFill>
            <a:srgbClr val="FFD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sz="900" dirty="0" smtClean="0">
                <a:solidFill>
                  <a:schemeClr val="tx1"/>
                </a:solidFill>
              </a:rPr>
              <a:t>Подростки</a:t>
            </a:r>
            <a:endParaRPr lang="ru-RU" sz="900" dirty="0">
              <a:solidFill>
                <a:schemeClr val="tx1"/>
              </a:solidFill>
            </a:endParaRPr>
          </a:p>
        </p:txBody>
      </p:sp>
      <p:cxnSp>
        <p:nvCxnSpPr>
          <p:cNvPr id="111" name="Прямая соединительная линия 110"/>
          <p:cNvCxnSpPr/>
          <p:nvPr/>
        </p:nvCxnSpPr>
        <p:spPr>
          <a:xfrm>
            <a:off x="1571604" y="4643450"/>
            <a:ext cx="228601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Прямая соединительная линия 114"/>
          <p:cNvCxnSpPr>
            <a:stCxn id="165" idx="0"/>
          </p:cNvCxnSpPr>
          <p:nvPr/>
        </p:nvCxnSpPr>
        <p:spPr>
          <a:xfrm rot="16200000" flipV="1">
            <a:off x="3303976" y="4697028"/>
            <a:ext cx="142876" cy="357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Прямая соединительная линия 130"/>
          <p:cNvCxnSpPr>
            <a:stCxn id="106" idx="0"/>
            <a:endCxn id="136" idx="2"/>
          </p:cNvCxnSpPr>
          <p:nvPr/>
        </p:nvCxnSpPr>
        <p:spPr>
          <a:xfrm rot="16200000" flipV="1">
            <a:off x="6550053" y="4236300"/>
            <a:ext cx="297712" cy="8524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Прямая соединительная линия 132"/>
          <p:cNvCxnSpPr>
            <a:stCxn id="106" idx="0"/>
            <a:endCxn id="138" idx="2"/>
          </p:cNvCxnSpPr>
          <p:nvPr/>
        </p:nvCxnSpPr>
        <p:spPr>
          <a:xfrm rot="16200000" flipV="1">
            <a:off x="6867993" y="4554239"/>
            <a:ext cx="284645" cy="2296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Прямая соединительная линия 136"/>
          <p:cNvCxnSpPr>
            <a:stCxn id="104" idx="0"/>
            <a:endCxn id="138" idx="2"/>
          </p:cNvCxnSpPr>
          <p:nvPr/>
        </p:nvCxnSpPr>
        <p:spPr>
          <a:xfrm rot="5400000" flipH="1" flipV="1">
            <a:off x="5779322" y="3695239"/>
            <a:ext cx="284645" cy="19476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Прямая соединительная линия 139"/>
          <p:cNvCxnSpPr>
            <a:stCxn id="104" idx="0"/>
            <a:endCxn id="125" idx="2"/>
          </p:cNvCxnSpPr>
          <p:nvPr/>
        </p:nvCxnSpPr>
        <p:spPr>
          <a:xfrm rot="5400000" flipH="1" flipV="1">
            <a:off x="6145056" y="3324113"/>
            <a:ext cx="290036" cy="26845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Прямая соединительная линия 143"/>
          <p:cNvCxnSpPr>
            <a:stCxn id="106" idx="0"/>
            <a:endCxn id="125" idx="2"/>
          </p:cNvCxnSpPr>
          <p:nvPr/>
        </p:nvCxnSpPr>
        <p:spPr>
          <a:xfrm rot="5400000" flipH="1" flipV="1">
            <a:off x="7233726" y="4412783"/>
            <a:ext cx="290036" cy="5071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Прямая соединительная линия 145"/>
          <p:cNvCxnSpPr>
            <a:stCxn id="106" idx="0"/>
            <a:endCxn id="127" idx="2"/>
          </p:cNvCxnSpPr>
          <p:nvPr/>
        </p:nvCxnSpPr>
        <p:spPr>
          <a:xfrm rot="5400000" flipH="1" flipV="1">
            <a:off x="7673199" y="3973310"/>
            <a:ext cx="290036" cy="13861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Прямая соединительная линия 147"/>
          <p:cNvCxnSpPr>
            <a:stCxn id="105" idx="0"/>
            <a:endCxn id="127" idx="2"/>
          </p:cNvCxnSpPr>
          <p:nvPr/>
        </p:nvCxnSpPr>
        <p:spPr>
          <a:xfrm rot="5400000" flipH="1" flipV="1">
            <a:off x="7101695" y="3401806"/>
            <a:ext cx="290036" cy="25291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Прямая со стрелкой 150"/>
          <p:cNvCxnSpPr>
            <a:stCxn id="104" idx="0"/>
            <a:endCxn id="123" idx="2"/>
          </p:cNvCxnSpPr>
          <p:nvPr/>
        </p:nvCxnSpPr>
        <p:spPr>
          <a:xfrm rot="16200000" flipV="1">
            <a:off x="4661051" y="4524638"/>
            <a:ext cx="318260" cy="2552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Прямая со стрелкой 152"/>
          <p:cNvCxnSpPr>
            <a:stCxn id="104" idx="0"/>
            <a:endCxn id="125" idx="2"/>
          </p:cNvCxnSpPr>
          <p:nvPr/>
        </p:nvCxnSpPr>
        <p:spPr>
          <a:xfrm rot="5400000" flipH="1" flipV="1">
            <a:off x="6145056" y="3324113"/>
            <a:ext cx="290036" cy="26845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Прямая со стрелкой 154"/>
          <p:cNvCxnSpPr>
            <a:stCxn id="106" idx="0"/>
            <a:endCxn id="127" idx="2"/>
          </p:cNvCxnSpPr>
          <p:nvPr/>
        </p:nvCxnSpPr>
        <p:spPr>
          <a:xfrm rot="5400000" flipH="1" flipV="1">
            <a:off x="7673199" y="3973310"/>
            <a:ext cx="290036" cy="13861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Прямая со стрелкой 160"/>
          <p:cNvCxnSpPr>
            <a:stCxn id="105" idx="0"/>
            <a:endCxn id="127" idx="2"/>
          </p:cNvCxnSpPr>
          <p:nvPr/>
        </p:nvCxnSpPr>
        <p:spPr>
          <a:xfrm rot="5400000" flipH="1" flipV="1">
            <a:off x="7101695" y="3401806"/>
            <a:ext cx="290036" cy="25291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Прямая со стрелкой 162"/>
          <p:cNvCxnSpPr>
            <a:stCxn id="104" idx="0"/>
            <a:endCxn id="138" idx="2"/>
          </p:cNvCxnSpPr>
          <p:nvPr/>
        </p:nvCxnSpPr>
        <p:spPr>
          <a:xfrm rot="5400000" flipH="1" flipV="1">
            <a:off x="5779322" y="3695239"/>
            <a:ext cx="284645" cy="19476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Прямая со стрелкой 167"/>
          <p:cNvCxnSpPr>
            <a:stCxn id="105" idx="0"/>
            <a:endCxn id="135" idx="2"/>
          </p:cNvCxnSpPr>
          <p:nvPr/>
        </p:nvCxnSpPr>
        <p:spPr>
          <a:xfrm rot="16200000" flipV="1">
            <a:off x="5629475" y="4458730"/>
            <a:ext cx="297712" cy="4076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Прямая со стрелкой 174"/>
          <p:cNvCxnSpPr>
            <a:stCxn id="106" idx="0"/>
            <a:endCxn id="136" idx="2"/>
          </p:cNvCxnSpPr>
          <p:nvPr/>
        </p:nvCxnSpPr>
        <p:spPr>
          <a:xfrm rot="16200000" flipV="1">
            <a:off x="6550053" y="4236300"/>
            <a:ext cx="297712" cy="8524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Прямая со стрелкой 176"/>
          <p:cNvCxnSpPr>
            <a:stCxn id="106" idx="0"/>
            <a:endCxn id="138" idx="2"/>
          </p:cNvCxnSpPr>
          <p:nvPr/>
        </p:nvCxnSpPr>
        <p:spPr>
          <a:xfrm rot="16200000" flipV="1">
            <a:off x="6867993" y="4554239"/>
            <a:ext cx="284645" cy="2296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hape 178"/>
          <p:cNvCxnSpPr>
            <a:stCxn id="157" idx="0"/>
            <a:endCxn id="29" idx="3"/>
          </p:cNvCxnSpPr>
          <p:nvPr/>
        </p:nvCxnSpPr>
        <p:spPr>
          <a:xfrm rot="16200000" flipV="1">
            <a:off x="6671074" y="1681593"/>
            <a:ext cx="542646" cy="94507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Соединительная линия уступом 180"/>
          <p:cNvCxnSpPr>
            <a:stCxn id="141" idx="0"/>
            <a:endCxn id="29" idx="2"/>
          </p:cNvCxnSpPr>
          <p:nvPr/>
        </p:nvCxnSpPr>
        <p:spPr>
          <a:xfrm rot="5400000" flipH="1" flipV="1">
            <a:off x="5280133" y="2207832"/>
            <a:ext cx="437221" cy="28605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Соединительная линия уступом 197"/>
          <p:cNvCxnSpPr>
            <a:stCxn id="87" idx="0"/>
            <a:endCxn id="29" idx="2"/>
          </p:cNvCxnSpPr>
          <p:nvPr/>
        </p:nvCxnSpPr>
        <p:spPr>
          <a:xfrm rot="16200000" flipV="1">
            <a:off x="5900102" y="1873914"/>
            <a:ext cx="244784" cy="76145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hape 199"/>
          <p:cNvCxnSpPr>
            <a:stCxn id="164" idx="0"/>
            <a:endCxn id="26" idx="1"/>
          </p:cNvCxnSpPr>
          <p:nvPr/>
        </p:nvCxnSpPr>
        <p:spPr>
          <a:xfrm rot="5400000" flipH="1" flipV="1">
            <a:off x="2399360" y="1908435"/>
            <a:ext cx="326060" cy="56283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Соединительная линия уступом 203"/>
          <p:cNvCxnSpPr>
            <a:stCxn id="2" idx="0"/>
            <a:endCxn id="16" idx="2"/>
          </p:cNvCxnSpPr>
          <p:nvPr/>
        </p:nvCxnSpPr>
        <p:spPr>
          <a:xfrm rot="16200000" flipV="1">
            <a:off x="7639902" y="1480211"/>
            <a:ext cx="689392" cy="37589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Прямая со стрелкой 206"/>
          <p:cNvCxnSpPr>
            <a:stCxn id="149" idx="0"/>
            <a:endCxn id="157" idx="2"/>
          </p:cNvCxnSpPr>
          <p:nvPr/>
        </p:nvCxnSpPr>
        <p:spPr>
          <a:xfrm rot="5400000" flipH="1" flipV="1">
            <a:off x="7323709" y="2963717"/>
            <a:ext cx="146970" cy="354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269217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697</TotalTime>
  <Words>251</Words>
  <Application>Microsoft Office PowerPoint</Application>
  <PresentationFormat>Экран (16:10)</PresentationFormat>
  <Paragraphs>40</Paragraphs>
  <Slides>1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2" baseType="lpstr">
      <vt:lpstr>Office Theme</vt:lpstr>
      <vt:lpstr>Слайд 1</vt:lpstr>
    </vt:vector>
  </TitlesOfParts>
  <Company>von Gerkan Marg und Partner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 Sviridova</dc:creator>
  <cp:lastModifiedBy>GV</cp:lastModifiedBy>
  <cp:revision>38</cp:revision>
  <dcterms:created xsi:type="dcterms:W3CDTF">2018-10-31T18:32:06Z</dcterms:created>
  <dcterms:modified xsi:type="dcterms:W3CDTF">2019-08-10T08:02:02Z</dcterms:modified>
</cp:coreProperties>
</file>