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8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  <p:cmAuthor id="2" name="elena" initials="e" lastIdx="8" clrIdx="1">
    <p:extLst>
      <p:ext uri="{19B8F6BF-5375-455C-9EA6-DF929625EA0E}">
        <p15:presenceInfo xmlns:p15="http://schemas.microsoft.com/office/powerpoint/2012/main" userId="el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FF3"/>
    <a:srgbClr val="FDE4CF"/>
    <a:srgbClr val="393E44"/>
    <a:srgbClr val="A0B2C6"/>
    <a:srgbClr val="191C1F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 showGuides="1">
      <p:cViewPr varScale="1">
        <p:scale>
          <a:sx n="107" d="100"/>
          <a:sy n="107" d="100"/>
        </p:scale>
        <p:origin x="114" y="36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F33F-108F-41EA-80B9-0875C9884274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7A53-584A-474D-A477-4E9F58C4D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9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7A53-584A-474D-A477-4E9F58C4D7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3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7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2753-BAA3-4B6C-8F11-EC32F6E02EBC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0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1176" y="193100"/>
            <a:ext cx="6278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5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</a:t>
            </a:r>
            <a:r>
              <a:rPr lang="ru-RU" sz="105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 «</a:t>
            </a:r>
            <a:r>
              <a:rPr lang="ru-RU" sz="105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Семейный сундучок»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6256" y="121196"/>
            <a:ext cx="2159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/>
              <a:t>Государственное бюджетное учреждение социального обслуживания Республики Карелия  </a:t>
            </a:r>
            <a:r>
              <a:rPr lang="ru-RU" sz="800" dirty="0" smtClean="0"/>
              <a:t>«</a:t>
            </a:r>
            <a:r>
              <a:rPr lang="ru-RU" sz="800" dirty="0"/>
              <a:t>Центр помощи детям, оставшимся без попечения родителей, №3»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76469" y="566625"/>
            <a:ext cx="2391675" cy="407734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900" b="1" dirty="0">
                <a:solidFill>
                  <a:schemeClr val="tx1"/>
                </a:solidFill>
              </a:rPr>
              <a:t>Улучшено благополучие детей и </a:t>
            </a:r>
            <a:r>
              <a:rPr lang="ru-RU" sz="900" b="1" dirty="0" smtClean="0">
                <a:solidFill>
                  <a:schemeClr val="tx1"/>
                </a:solidFill>
              </a:rPr>
              <a:t>семей участников Программы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520" y="913284"/>
            <a:ext cx="2525417" cy="356886"/>
          </a:xfrm>
          <a:prstGeom prst="roundRect">
            <a:avLst>
              <a:gd name="adj" fmla="val 0"/>
            </a:avLst>
          </a:prstGeom>
          <a:solidFill>
            <a:srgbClr val="FDE4CF"/>
          </a:solidFill>
          <a:ln>
            <a:solidFill>
              <a:srgbClr val="FD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900" b="1" dirty="0">
                <a:solidFill>
                  <a:schemeClr val="tx1"/>
                </a:solidFill>
              </a:rPr>
              <a:t>Уменьшено количества изъятий/отказов детей из кровных и замещающих семей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187624" y="1489348"/>
            <a:ext cx="1311553" cy="646004"/>
          </a:xfrm>
          <a:prstGeom prst="roundRect">
            <a:avLst>
              <a:gd name="adj" fmla="val 0"/>
            </a:avLst>
          </a:prstGeom>
          <a:solidFill>
            <a:srgbClr val="FDE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900" b="1" dirty="0">
                <a:solidFill>
                  <a:schemeClr val="tx1"/>
                </a:solidFill>
              </a:rPr>
              <a:t>Улучшено психическое состояние детей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724128" y="1489348"/>
            <a:ext cx="1584176" cy="650432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900" b="1" dirty="0">
                <a:solidFill>
                  <a:schemeClr val="tx1"/>
                </a:solidFill>
              </a:rPr>
              <a:t>Сформированы семейные традиции</a:t>
            </a:r>
          </a:p>
        </p:txBody>
      </p:sp>
      <p:cxnSp>
        <p:nvCxnSpPr>
          <p:cNvPr id="61" name="Elbow Connector 60"/>
          <p:cNvCxnSpPr>
            <a:stCxn id="12" idx="0"/>
          </p:cNvCxnSpPr>
          <p:nvPr/>
        </p:nvCxnSpPr>
        <p:spPr>
          <a:xfrm rot="5400000" flipH="1" flipV="1">
            <a:off x="2423953" y="-139232"/>
            <a:ext cx="142792" cy="1962240"/>
          </a:xfrm>
          <a:prstGeom prst="bentConnector2">
            <a:avLst/>
          </a:prstGeom>
          <a:ln>
            <a:solidFill>
              <a:schemeClr val="accent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729886" y="2569467"/>
            <a:ext cx="642314" cy="94686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 детей повысился  уровень развития навыков коммуникативного общения 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7495500" y="1833601"/>
            <a:ext cx="415099" cy="1671971"/>
          </a:xfrm>
          <a:prstGeom prst="roundRect">
            <a:avLst>
              <a:gd name="adj" fmla="val 0"/>
            </a:avLst>
          </a:prstGeom>
          <a:solidFill>
            <a:srgbClr val="CED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>
              <a:lnSpc>
                <a:spcPts val="800"/>
              </a:lnSpc>
            </a:pPr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 доступ замещающих семей (родителей и детей) к услугам специалистов 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8028384" y="1817854"/>
            <a:ext cx="430991" cy="1712029"/>
          </a:xfrm>
          <a:prstGeom prst="roundRect">
            <a:avLst>
              <a:gd name="adj" fmla="val 0"/>
            </a:avLst>
          </a:prstGeom>
          <a:solidFill>
            <a:srgbClr val="CED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b="1" dirty="0">
                <a:solidFill>
                  <a:schemeClr val="tx1"/>
                </a:solidFill>
              </a:rPr>
              <a:t>Замещающая семья видит и признает результаты изменений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8603001" y="1817854"/>
            <a:ext cx="433495" cy="1740576"/>
          </a:xfrm>
          <a:prstGeom prst="roundRect">
            <a:avLst>
              <a:gd name="adj" fmla="val 0"/>
            </a:avLst>
          </a:prstGeom>
          <a:solidFill>
            <a:srgbClr val="CED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b="1" dirty="0">
                <a:solidFill>
                  <a:schemeClr val="tx1"/>
                </a:solidFill>
              </a:rPr>
              <a:t>Семья готова к дальнейшей совместной деятельности с организацией по развитию достигнутых изменений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1331639" y="2548530"/>
            <a:ext cx="560699" cy="967807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b="1" dirty="0">
                <a:solidFill>
                  <a:srgbClr val="FF0000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Снижен уровень напряженности и конфликтности в замещающей семье 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115028" y="2569468"/>
            <a:ext cx="592876" cy="93711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 уровень поддержки семьи со стороны окружения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458562" y="2569467"/>
            <a:ext cx="633718" cy="929225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Сформированы общие интересы у замещающих родителей и детей</a:t>
            </a:r>
            <a:endParaRPr lang="ru-RU" sz="700" b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916948" y="2547892"/>
            <a:ext cx="540000" cy="950801"/>
          </a:xfrm>
          <a:prstGeom prst="roundRect">
            <a:avLst>
              <a:gd name="adj" fmla="val 0"/>
            </a:avLst>
          </a:prstGeom>
          <a:solidFill>
            <a:srgbClr val="CED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700" b="1" dirty="0">
                <a:solidFill>
                  <a:schemeClr val="tx1"/>
                </a:solidFill>
              </a:rPr>
              <a:t>Ближайшие родственники стали помощниками в воспитании ребенка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3275856" y="4018119"/>
            <a:ext cx="1323462" cy="72901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Обучение бабушек, ближайших родственников несовершеннолетнего ребенка, в Школе приемных родителей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4671326" y="3865612"/>
            <a:ext cx="620754" cy="88151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Тренинги по отработке навыков взаимодействия с ребенком и другими  членами </a:t>
            </a:r>
            <a:r>
              <a:rPr lang="ru-RU" sz="700" b="1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семьи</a:t>
            </a:r>
            <a:endParaRPr lang="ru-RU" sz="700" b="1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6228184" y="4009627"/>
            <a:ext cx="778471" cy="71854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Совместные тренинги для бабушек, ближайших родственников с детьми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2339752" y="4029077"/>
            <a:ext cx="794408" cy="70063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/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Социально-психологические патронажи замещающих семей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1331640" y="4027541"/>
            <a:ext cx="852799" cy="70216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>
              <a:lnSpc>
                <a:spcPts val="800"/>
              </a:lnSpc>
            </a:pPr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Психолого-педагогические </a:t>
            </a:r>
            <a:r>
              <a:rPr lang="ru-RU" sz="700" b="1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консультации </a:t>
            </a:r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 улучшению внутрисемейных отношений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179512" y="4059715"/>
            <a:ext cx="909269" cy="80018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>
              <a:lnSpc>
                <a:spcPts val="700"/>
              </a:lnSpc>
            </a:pPr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Изучение внутрисемейной </a:t>
            </a:r>
            <a:r>
              <a:rPr lang="ru-RU" sz="700" b="1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ситуации, ближайшего окружения, планирование работы с семьей </a:t>
            </a:r>
            <a:endParaRPr lang="ru-RU" sz="700" b="1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177554" y="4912462"/>
            <a:ext cx="911228" cy="32130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>
              <a:lnSpc>
                <a:spcPts val="800"/>
              </a:lnSpc>
            </a:pPr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Выход на целевые группы 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4155490" y="5032167"/>
            <a:ext cx="1064582" cy="345613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800" b="1" dirty="0" smtClean="0">
                <a:solidFill>
                  <a:schemeClr val="tx1"/>
                </a:solidFill>
                <a:latin typeface="+mj-lt"/>
              </a:rPr>
              <a:t>Ближайшие родственники </a:t>
            </a:r>
            <a:endParaRPr lang="ru-RU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619672" y="5011483"/>
            <a:ext cx="1128191" cy="36629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800" b="1" dirty="0">
                <a:solidFill>
                  <a:schemeClr val="tx1"/>
                </a:solidFill>
                <a:latin typeface="+mj-lt"/>
              </a:rPr>
              <a:t>бабушки опекуны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6444208" y="5032167"/>
            <a:ext cx="1361665" cy="345613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800" b="1" dirty="0" smtClean="0">
                <a:solidFill>
                  <a:schemeClr val="tx1"/>
                </a:solidFill>
                <a:latin typeface="+mj-lt"/>
              </a:rPr>
              <a:t>Несовершеннолетние дети</a:t>
            </a:r>
            <a:endParaRPr lang="ru-RU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00" y="5373782"/>
            <a:ext cx="9144000" cy="323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социальный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83568" y="5358035"/>
            <a:ext cx="1424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Краткосрочный социальный 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2123728" y="5428259"/>
            <a:ext cx="468915" cy="174423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rgbClr val="FF0000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529422" y="5371821"/>
            <a:ext cx="9586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Среднесрочный социальный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6156176" y="5439629"/>
            <a:ext cx="72008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724128" y="5444115"/>
            <a:ext cx="468000" cy="20869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rgbClr val="FF0000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7684252" y="5450827"/>
            <a:ext cx="468000" cy="18885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rgbClr val="FF0000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139899" y="5373187"/>
            <a:ext cx="745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целевая группа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256969" y="5433544"/>
            <a:ext cx="468915" cy="179707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rgbClr val="FF0000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2880" y="2551465"/>
            <a:ext cx="824944" cy="954107"/>
          </a:xfrm>
          <a:prstGeom prst="rect">
            <a:avLst/>
          </a:prstGeom>
          <a:solidFill>
            <a:srgbClr val="CEDFF3"/>
          </a:solidFill>
        </p:spPr>
        <p:txBody>
          <a:bodyPr wrap="square" rtlCol="0">
            <a:spAutoFit/>
          </a:bodyPr>
          <a:lstStyle/>
          <a:p>
            <a:r>
              <a:rPr lang="ru-RU" sz="700" b="1" dirty="0">
                <a:ea typeface="Roboto" pitchFamily="2" charset="0"/>
                <a:cs typeface="Lato" panose="020F0502020204030203" pitchFamily="34" charset="0"/>
              </a:rPr>
              <a:t>Повышены воспитательные компетенции, педагогическая грамотность бабушек и ближайших родственников 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2987824" y="1491089"/>
            <a:ext cx="1656184" cy="646331"/>
          </a:xfrm>
          <a:prstGeom prst="rect">
            <a:avLst/>
          </a:prstGeom>
          <a:solidFill>
            <a:srgbClr val="FDE4CF"/>
          </a:solidFill>
        </p:spPr>
        <p:txBody>
          <a:bodyPr wrap="square" rtlCol="0">
            <a:spAutoFit/>
          </a:bodyPr>
          <a:lstStyle/>
          <a:p>
            <a:r>
              <a:rPr lang="ru-RU" sz="900" b="1" dirty="0"/>
              <a:t>Укреплены </a:t>
            </a:r>
            <a:r>
              <a:rPr lang="ru-RU" sz="900" b="1" dirty="0" smtClean="0"/>
              <a:t>внутрисемейные, родственные взаимоотношения</a:t>
            </a:r>
          </a:p>
          <a:p>
            <a:endParaRPr lang="ru-RU" sz="900" b="1" dirty="0"/>
          </a:p>
        </p:txBody>
      </p:sp>
      <p:cxnSp>
        <p:nvCxnSpPr>
          <p:cNvPr id="428" name="Прямая со стрелкой 427"/>
          <p:cNvCxnSpPr>
            <a:stCxn id="395" idx="3"/>
            <a:endCxn id="48" idx="1"/>
          </p:cNvCxnSpPr>
          <p:nvPr/>
        </p:nvCxnSpPr>
        <p:spPr>
          <a:xfrm>
            <a:off x="4644008" y="1814255"/>
            <a:ext cx="1080120" cy="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ounded Rectangle 202"/>
          <p:cNvSpPr/>
          <p:nvPr/>
        </p:nvSpPr>
        <p:spPr>
          <a:xfrm>
            <a:off x="3527021" y="5449788"/>
            <a:ext cx="468915" cy="17442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rgbClr val="FF0000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cxnSp>
        <p:nvCxnSpPr>
          <p:cNvPr id="67" name="Прямая со стрелкой 66"/>
          <p:cNvCxnSpPr>
            <a:stCxn id="82" idx="3"/>
            <a:endCxn id="85" idx="1"/>
          </p:cNvCxnSpPr>
          <p:nvPr/>
        </p:nvCxnSpPr>
        <p:spPr>
          <a:xfrm>
            <a:off x="8459375" y="2673869"/>
            <a:ext cx="143626" cy="1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42" idx="3"/>
            <a:endCxn id="395" idx="1"/>
          </p:cNvCxnSpPr>
          <p:nvPr/>
        </p:nvCxnSpPr>
        <p:spPr>
          <a:xfrm>
            <a:off x="2499177" y="1812350"/>
            <a:ext cx="488647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395" idx="1"/>
            <a:endCxn id="42" idx="3"/>
          </p:cNvCxnSpPr>
          <p:nvPr/>
        </p:nvCxnSpPr>
        <p:spPr>
          <a:xfrm flipH="1" flipV="1">
            <a:off x="2499177" y="1812350"/>
            <a:ext cx="488647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 стрелкой 286"/>
          <p:cNvCxnSpPr>
            <a:stCxn id="48" idx="1"/>
            <a:endCxn id="395" idx="3"/>
          </p:cNvCxnSpPr>
          <p:nvPr/>
        </p:nvCxnSpPr>
        <p:spPr>
          <a:xfrm flipH="1" flipV="1">
            <a:off x="4644008" y="1814255"/>
            <a:ext cx="1080120" cy="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205"/>
          <p:cNvSpPr/>
          <p:nvPr/>
        </p:nvSpPr>
        <p:spPr>
          <a:xfrm>
            <a:off x="5436096" y="4009628"/>
            <a:ext cx="720080" cy="73750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Курс специально-организованных занятий для бабушек и ближайших родственников </a:t>
            </a:r>
          </a:p>
        </p:txBody>
      </p:sp>
      <p:sp>
        <p:nvSpPr>
          <p:cNvPr id="120" name="Rounded Rectangle 205"/>
          <p:cNvSpPr/>
          <p:nvPr/>
        </p:nvSpPr>
        <p:spPr>
          <a:xfrm>
            <a:off x="7164288" y="4038846"/>
            <a:ext cx="877059" cy="6819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Тренинги, занятия для детей</a:t>
            </a:r>
          </a:p>
        </p:txBody>
      </p:sp>
      <p:sp>
        <p:nvSpPr>
          <p:cNvPr id="122" name="Rounded Rectangle 205"/>
          <p:cNvSpPr/>
          <p:nvPr/>
        </p:nvSpPr>
        <p:spPr>
          <a:xfrm>
            <a:off x="6440118" y="3616096"/>
            <a:ext cx="1444250" cy="312226"/>
          </a:xfrm>
          <a:prstGeom prst="roundRect">
            <a:avLst>
              <a:gd name="adj" fmla="val 5000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 algn="ctr"/>
            <a:r>
              <a:rPr lang="ru-RU" sz="700" b="1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Участие замещающих семей в работе Семейного клуба  «</a:t>
            </a:r>
            <a:r>
              <a:rPr lang="ru-RU" sz="700" b="1" dirty="0" err="1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Ауринко</a:t>
            </a:r>
            <a:r>
              <a:rPr lang="ru-RU" sz="700" b="1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»</a:t>
            </a:r>
            <a:endParaRPr lang="ru-RU" sz="700" b="1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3" name="Rounded Rectangle 205"/>
          <p:cNvSpPr/>
          <p:nvPr/>
        </p:nvSpPr>
        <p:spPr>
          <a:xfrm>
            <a:off x="179512" y="3504035"/>
            <a:ext cx="1254262" cy="50559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Наставничество успешной/опытной замещающей семьи над проблемной/начинающей семьей</a:t>
            </a:r>
          </a:p>
        </p:txBody>
      </p:sp>
      <p:sp>
        <p:nvSpPr>
          <p:cNvPr id="127" name="Rounded Rectangle 205"/>
          <p:cNvSpPr/>
          <p:nvPr/>
        </p:nvSpPr>
        <p:spPr>
          <a:xfrm>
            <a:off x="8100392" y="3865612"/>
            <a:ext cx="935510" cy="84581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Итоговая диагностика детско- родительских отношений </a:t>
            </a:r>
          </a:p>
          <a:p>
            <a:pPr marL="87313"/>
            <a:r>
              <a:rPr lang="ru-RU" sz="700" b="1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Завершение индивидуальной работы с семьей 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1763688" y="4893111"/>
            <a:ext cx="6847242" cy="1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212" idx="2"/>
          </p:cNvCxnSpPr>
          <p:nvPr/>
        </p:nvCxnSpPr>
        <p:spPr>
          <a:xfrm flipH="1" flipV="1">
            <a:off x="1758040" y="4729708"/>
            <a:ext cx="5648" cy="18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10" idx="2"/>
          </p:cNvCxnSpPr>
          <p:nvPr/>
        </p:nvCxnSpPr>
        <p:spPr>
          <a:xfrm flipH="1" flipV="1">
            <a:off x="2736956" y="4729709"/>
            <a:ext cx="10908" cy="16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49" idx="0"/>
          </p:cNvCxnSpPr>
          <p:nvPr/>
        </p:nvCxnSpPr>
        <p:spPr>
          <a:xfrm flipV="1">
            <a:off x="2183768" y="4912462"/>
            <a:ext cx="671" cy="9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96" idx="2"/>
          </p:cNvCxnSpPr>
          <p:nvPr/>
        </p:nvCxnSpPr>
        <p:spPr>
          <a:xfrm flipH="1" flipV="1">
            <a:off x="3937587" y="4747131"/>
            <a:ext cx="22406" cy="16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04" idx="2"/>
          </p:cNvCxnSpPr>
          <p:nvPr/>
        </p:nvCxnSpPr>
        <p:spPr>
          <a:xfrm flipH="1" flipV="1">
            <a:off x="4981703" y="4747131"/>
            <a:ext cx="22346" cy="16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119" idx="2"/>
          </p:cNvCxnSpPr>
          <p:nvPr/>
        </p:nvCxnSpPr>
        <p:spPr>
          <a:xfrm flipV="1">
            <a:off x="5796136" y="4747130"/>
            <a:ext cx="0" cy="16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206" idx="2"/>
          </p:cNvCxnSpPr>
          <p:nvPr/>
        </p:nvCxnSpPr>
        <p:spPr>
          <a:xfrm flipV="1">
            <a:off x="6601285" y="4728172"/>
            <a:ext cx="16135" cy="16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158" idx="0"/>
            <a:endCxn id="120" idx="1"/>
          </p:cNvCxnSpPr>
          <p:nvPr/>
        </p:nvCxnSpPr>
        <p:spPr>
          <a:xfrm rot="5400000" flipH="1" flipV="1">
            <a:off x="6818479" y="4686359"/>
            <a:ext cx="652370" cy="3924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58" idx="0"/>
          </p:cNvCxnSpPr>
          <p:nvPr/>
        </p:nvCxnSpPr>
        <p:spPr>
          <a:xfrm rot="16200000" flipV="1">
            <a:off x="6840277" y="4747402"/>
            <a:ext cx="320745" cy="24878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142" idx="0"/>
          </p:cNvCxnSpPr>
          <p:nvPr/>
        </p:nvCxnSpPr>
        <p:spPr>
          <a:xfrm flipH="1" flipV="1">
            <a:off x="4671326" y="4912462"/>
            <a:ext cx="16455" cy="11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127" idx="2"/>
          </p:cNvCxnSpPr>
          <p:nvPr/>
        </p:nvCxnSpPr>
        <p:spPr>
          <a:xfrm flipH="1" flipV="1">
            <a:off x="8568147" y="4711422"/>
            <a:ext cx="42783" cy="17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8" idx="3"/>
            <a:endCxn id="82" idx="0"/>
          </p:cNvCxnSpPr>
          <p:nvPr/>
        </p:nvCxnSpPr>
        <p:spPr>
          <a:xfrm>
            <a:off x="5868144" y="770492"/>
            <a:ext cx="2375736" cy="1047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Соединительная линия уступом 236"/>
          <p:cNvCxnSpPr>
            <a:stCxn id="82" idx="0"/>
            <a:endCxn id="8" idx="3"/>
          </p:cNvCxnSpPr>
          <p:nvPr/>
        </p:nvCxnSpPr>
        <p:spPr>
          <a:xfrm rot="16200000" flipV="1">
            <a:off x="6532331" y="106305"/>
            <a:ext cx="1047362" cy="2375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единительная линия 282"/>
          <p:cNvCxnSpPr/>
          <p:nvPr/>
        </p:nvCxnSpPr>
        <p:spPr>
          <a:xfrm>
            <a:off x="3411466" y="2353444"/>
            <a:ext cx="775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единительная линия 285"/>
          <p:cNvCxnSpPr>
            <a:stCxn id="101" idx="0"/>
          </p:cNvCxnSpPr>
          <p:nvPr/>
        </p:nvCxnSpPr>
        <p:spPr>
          <a:xfrm flipV="1">
            <a:off x="3411466" y="23534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единительная линия 288"/>
          <p:cNvCxnSpPr>
            <a:stCxn id="108" idx="0"/>
          </p:cNvCxnSpPr>
          <p:nvPr/>
        </p:nvCxnSpPr>
        <p:spPr>
          <a:xfrm flipV="1">
            <a:off x="4186948" y="2353444"/>
            <a:ext cx="0" cy="19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 стрелкой 295"/>
          <p:cNvCxnSpPr>
            <a:endCxn id="395" idx="2"/>
          </p:cNvCxnSpPr>
          <p:nvPr/>
        </p:nvCxnSpPr>
        <p:spPr>
          <a:xfrm flipV="1">
            <a:off x="3815916" y="213742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Прямая соединительная линия 303"/>
          <p:cNvCxnSpPr/>
          <p:nvPr/>
        </p:nvCxnSpPr>
        <p:spPr>
          <a:xfrm>
            <a:off x="1619672" y="2353444"/>
            <a:ext cx="97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Прямая соединительная линия 307"/>
          <p:cNvCxnSpPr>
            <a:stCxn id="98" idx="0"/>
          </p:cNvCxnSpPr>
          <p:nvPr/>
        </p:nvCxnSpPr>
        <p:spPr>
          <a:xfrm flipV="1">
            <a:off x="1611989" y="2353444"/>
            <a:ext cx="7683" cy="19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единительная линия 314"/>
          <p:cNvCxnSpPr>
            <a:stCxn id="7" idx="0"/>
          </p:cNvCxnSpPr>
          <p:nvPr/>
        </p:nvCxnSpPr>
        <p:spPr>
          <a:xfrm flipV="1">
            <a:off x="2575352" y="2353444"/>
            <a:ext cx="8023" cy="19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Прямая со стрелкой 316"/>
          <p:cNvCxnSpPr/>
          <p:nvPr/>
        </p:nvCxnSpPr>
        <p:spPr>
          <a:xfrm flipV="1">
            <a:off x="2108319" y="2135352"/>
            <a:ext cx="0" cy="21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Соединительная линия уступом 359"/>
          <p:cNvCxnSpPr>
            <a:stCxn id="76" idx="0"/>
            <a:endCxn id="395" idx="2"/>
          </p:cNvCxnSpPr>
          <p:nvPr/>
        </p:nvCxnSpPr>
        <p:spPr>
          <a:xfrm rot="16200000" flipV="1">
            <a:off x="4717457" y="1235880"/>
            <a:ext cx="432047" cy="2235127"/>
          </a:xfrm>
          <a:prstGeom prst="bentConnector3">
            <a:avLst>
              <a:gd name="adj1" fmla="val 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98" idx="3"/>
            <a:endCxn id="7" idx="1"/>
          </p:cNvCxnSpPr>
          <p:nvPr/>
        </p:nvCxnSpPr>
        <p:spPr>
          <a:xfrm flipV="1">
            <a:off x="1892338" y="3028519"/>
            <a:ext cx="270542" cy="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Прямая со стрелкой 363"/>
          <p:cNvCxnSpPr>
            <a:stCxn id="7" idx="3"/>
            <a:endCxn id="101" idx="1"/>
          </p:cNvCxnSpPr>
          <p:nvPr/>
        </p:nvCxnSpPr>
        <p:spPr>
          <a:xfrm>
            <a:off x="2987824" y="3028519"/>
            <a:ext cx="127204" cy="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 стрелкой 365"/>
          <p:cNvCxnSpPr>
            <a:stCxn id="101" idx="3"/>
            <a:endCxn id="108" idx="1"/>
          </p:cNvCxnSpPr>
          <p:nvPr/>
        </p:nvCxnSpPr>
        <p:spPr>
          <a:xfrm flipV="1">
            <a:off x="3707904" y="3023293"/>
            <a:ext cx="209044" cy="1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48" idx="0"/>
          </p:cNvCxnSpPr>
          <p:nvPr/>
        </p:nvCxnSpPr>
        <p:spPr>
          <a:xfrm rot="16200000" flipV="1">
            <a:off x="5904148" y="877280"/>
            <a:ext cx="576064" cy="648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371"/>
          <p:cNvCxnSpPr>
            <a:stCxn id="395" idx="0"/>
            <a:endCxn id="8" idx="2"/>
          </p:cNvCxnSpPr>
          <p:nvPr/>
        </p:nvCxnSpPr>
        <p:spPr>
          <a:xfrm rot="5400000" flipH="1" flipV="1">
            <a:off x="3985746" y="804529"/>
            <a:ext cx="516730" cy="856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единительная линия 373"/>
          <p:cNvCxnSpPr>
            <a:stCxn id="42" idx="0"/>
            <a:endCxn id="12" idx="2"/>
          </p:cNvCxnSpPr>
          <p:nvPr/>
        </p:nvCxnSpPr>
        <p:spPr>
          <a:xfrm flipH="1" flipV="1">
            <a:off x="1514229" y="1270170"/>
            <a:ext cx="329172" cy="21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/>
          <p:cNvCxnSpPr>
            <a:stCxn id="214" idx="3"/>
            <a:endCxn id="212" idx="1"/>
          </p:cNvCxnSpPr>
          <p:nvPr/>
        </p:nvCxnSpPr>
        <p:spPr>
          <a:xfrm flipV="1">
            <a:off x="1088781" y="4378625"/>
            <a:ext cx="242859" cy="8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/>
          <p:cNvCxnSpPr/>
          <p:nvPr/>
        </p:nvCxnSpPr>
        <p:spPr>
          <a:xfrm>
            <a:off x="8244408" y="372159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endCxn id="82" idx="2"/>
          </p:cNvCxnSpPr>
          <p:nvPr/>
        </p:nvCxnSpPr>
        <p:spPr>
          <a:xfrm flipV="1">
            <a:off x="8243880" y="3529883"/>
            <a:ext cx="0" cy="19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endCxn id="85" idx="2"/>
          </p:cNvCxnSpPr>
          <p:nvPr/>
        </p:nvCxnSpPr>
        <p:spPr>
          <a:xfrm flipH="1" flipV="1">
            <a:off x="8819749" y="3558430"/>
            <a:ext cx="723" cy="16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единительная линия 386"/>
          <p:cNvCxnSpPr>
            <a:stCxn id="127" idx="0"/>
          </p:cNvCxnSpPr>
          <p:nvPr/>
        </p:nvCxnSpPr>
        <p:spPr>
          <a:xfrm flipV="1">
            <a:off x="8568147" y="372159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 стрелкой 390"/>
          <p:cNvCxnSpPr>
            <a:stCxn id="79" idx="3"/>
            <a:endCxn id="82" idx="1"/>
          </p:cNvCxnSpPr>
          <p:nvPr/>
        </p:nvCxnSpPr>
        <p:spPr>
          <a:xfrm>
            <a:off x="7910599" y="2669587"/>
            <a:ext cx="117785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Прямая со стрелкой 392"/>
          <p:cNvCxnSpPr>
            <a:stCxn id="122" idx="0"/>
            <a:endCxn id="104" idx="2"/>
          </p:cNvCxnSpPr>
          <p:nvPr/>
        </p:nvCxnSpPr>
        <p:spPr>
          <a:xfrm flipH="1" flipV="1">
            <a:off x="6775421" y="3498692"/>
            <a:ext cx="386822" cy="1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>
            <a:stCxn id="212" idx="3"/>
            <a:endCxn id="210" idx="1"/>
          </p:cNvCxnSpPr>
          <p:nvPr/>
        </p:nvCxnSpPr>
        <p:spPr>
          <a:xfrm>
            <a:off x="2184439" y="4378625"/>
            <a:ext cx="155313" cy="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/>
          <p:cNvCxnSpPr>
            <a:stCxn id="210" idx="1"/>
            <a:endCxn id="212" idx="3"/>
          </p:cNvCxnSpPr>
          <p:nvPr/>
        </p:nvCxnSpPr>
        <p:spPr>
          <a:xfrm flipH="1" flipV="1">
            <a:off x="2184439" y="4378625"/>
            <a:ext cx="155313" cy="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 стрелкой 401"/>
          <p:cNvCxnSpPr>
            <a:stCxn id="196" idx="3"/>
            <a:endCxn id="204" idx="1"/>
          </p:cNvCxnSpPr>
          <p:nvPr/>
        </p:nvCxnSpPr>
        <p:spPr>
          <a:xfrm flipV="1">
            <a:off x="4599318" y="4306372"/>
            <a:ext cx="72008" cy="7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210" idx="3"/>
            <a:endCxn id="196" idx="1"/>
          </p:cNvCxnSpPr>
          <p:nvPr/>
        </p:nvCxnSpPr>
        <p:spPr>
          <a:xfrm>
            <a:off x="3134160" y="4379393"/>
            <a:ext cx="141696" cy="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204" idx="3"/>
            <a:endCxn id="119" idx="1"/>
          </p:cNvCxnSpPr>
          <p:nvPr/>
        </p:nvCxnSpPr>
        <p:spPr>
          <a:xfrm>
            <a:off x="5292080" y="4306372"/>
            <a:ext cx="144016" cy="7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Прямая со стрелкой 407"/>
          <p:cNvCxnSpPr>
            <a:stCxn id="119" idx="3"/>
            <a:endCxn id="206" idx="1"/>
          </p:cNvCxnSpPr>
          <p:nvPr/>
        </p:nvCxnSpPr>
        <p:spPr>
          <a:xfrm flipV="1">
            <a:off x="6156176" y="4368900"/>
            <a:ext cx="72008" cy="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411"/>
          <p:cNvCxnSpPr>
            <a:stCxn id="120" idx="0"/>
            <a:endCxn id="76" idx="3"/>
          </p:cNvCxnSpPr>
          <p:nvPr/>
        </p:nvCxnSpPr>
        <p:spPr>
          <a:xfrm rot="16200000" flipV="1">
            <a:off x="6489537" y="2925565"/>
            <a:ext cx="995944" cy="123061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206" idx="0"/>
            <a:endCxn id="76" idx="2"/>
          </p:cNvCxnSpPr>
          <p:nvPr/>
        </p:nvCxnSpPr>
        <p:spPr>
          <a:xfrm rot="16200000" flipV="1">
            <a:off x="6087587" y="3479793"/>
            <a:ext cx="493291" cy="566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196" idx="0"/>
            <a:endCxn id="101" idx="2"/>
          </p:cNvCxnSpPr>
          <p:nvPr/>
        </p:nvCxnSpPr>
        <p:spPr>
          <a:xfrm rot="16200000" flipV="1">
            <a:off x="3418761" y="3499292"/>
            <a:ext cx="511532" cy="526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196" idx="0"/>
            <a:endCxn id="108" idx="2"/>
          </p:cNvCxnSpPr>
          <p:nvPr/>
        </p:nvCxnSpPr>
        <p:spPr>
          <a:xfrm rot="5400000" flipH="1" flipV="1">
            <a:off x="3802554" y="3633726"/>
            <a:ext cx="519426" cy="249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204" idx="0"/>
            <a:endCxn id="108" idx="2"/>
          </p:cNvCxnSpPr>
          <p:nvPr/>
        </p:nvCxnSpPr>
        <p:spPr>
          <a:xfrm rot="16200000" flipV="1">
            <a:off x="4400867" y="3284775"/>
            <a:ext cx="366919" cy="794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424"/>
          <p:cNvCxnSpPr>
            <a:stCxn id="210" idx="0"/>
            <a:endCxn id="7" idx="2"/>
          </p:cNvCxnSpPr>
          <p:nvPr/>
        </p:nvCxnSpPr>
        <p:spPr>
          <a:xfrm rot="16200000" flipV="1">
            <a:off x="2394402" y="3686523"/>
            <a:ext cx="523505" cy="16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Соединительная линия уступом 426"/>
          <p:cNvCxnSpPr>
            <a:stCxn id="212" idx="0"/>
            <a:endCxn id="7" idx="2"/>
          </p:cNvCxnSpPr>
          <p:nvPr/>
        </p:nvCxnSpPr>
        <p:spPr>
          <a:xfrm rot="5400000" flipH="1" flipV="1">
            <a:off x="1905712" y="3357901"/>
            <a:ext cx="521969" cy="817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196" idx="0"/>
            <a:endCxn id="7" idx="2"/>
          </p:cNvCxnSpPr>
          <p:nvPr/>
        </p:nvCxnSpPr>
        <p:spPr>
          <a:xfrm rot="16200000" flipV="1">
            <a:off x="3000197" y="3080728"/>
            <a:ext cx="512547" cy="1362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119" idx="0"/>
            <a:endCxn id="108" idx="2"/>
          </p:cNvCxnSpPr>
          <p:nvPr/>
        </p:nvCxnSpPr>
        <p:spPr>
          <a:xfrm rot="16200000" flipV="1">
            <a:off x="4736075" y="2949567"/>
            <a:ext cx="510935" cy="1609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212" idx="0"/>
            <a:endCxn id="98" idx="2"/>
          </p:cNvCxnSpPr>
          <p:nvPr/>
        </p:nvCxnSpPr>
        <p:spPr>
          <a:xfrm rot="16200000" flipV="1">
            <a:off x="1429413" y="3698913"/>
            <a:ext cx="511204" cy="146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123" idx="0"/>
            <a:endCxn id="98" idx="1"/>
          </p:cNvCxnSpPr>
          <p:nvPr/>
        </p:nvCxnSpPr>
        <p:spPr>
          <a:xfrm rot="5400000" flipH="1" flipV="1">
            <a:off x="833341" y="3005737"/>
            <a:ext cx="471601" cy="524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76" idx="0"/>
            <a:endCxn id="48" idx="2"/>
          </p:cNvCxnSpPr>
          <p:nvPr/>
        </p:nvCxnSpPr>
        <p:spPr>
          <a:xfrm rot="5400000" flipH="1" flipV="1">
            <a:off x="6068786" y="2122038"/>
            <a:ext cx="429687" cy="465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104" idx="0"/>
            <a:endCxn id="48" idx="2"/>
          </p:cNvCxnSpPr>
          <p:nvPr/>
        </p:nvCxnSpPr>
        <p:spPr>
          <a:xfrm rot="16200000" flipV="1">
            <a:off x="6430976" y="2225021"/>
            <a:ext cx="429687" cy="259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/>
          <p:cNvCxnSpPr>
            <a:stCxn id="149" idx="1"/>
            <a:endCxn id="123" idx="2"/>
          </p:cNvCxnSpPr>
          <p:nvPr/>
        </p:nvCxnSpPr>
        <p:spPr>
          <a:xfrm flipH="1" flipV="1">
            <a:off x="806643" y="4009628"/>
            <a:ext cx="813029" cy="11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454"/>
          <p:cNvCxnSpPr>
            <a:stCxn id="214" idx="3"/>
            <a:endCxn id="149" idx="1"/>
          </p:cNvCxnSpPr>
          <p:nvPr/>
        </p:nvCxnSpPr>
        <p:spPr>
          <a:xfrm>
            <a:off x="1088781" y="4459808"/>
            <a:ext cx="530891" cy="734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Соединительная линия уступом 456"/>
          <p:cNvCxnSpPr>
            <a:stCxn id="216" idx="3"/>
            <a:endCxn id="149" idx="1"/>
          </p:cNvCxnSpPr>
          <p:nvPr/>
        </p:nvCxnSpPr>
        <p:spPr>
          <a:xfrm>
            <a:off x="1088782" y="5073113"/>
            <a:ext cx="530890" cy="121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458"/>
          <p:cNvCxnSpPr>
            <a:stCxn id="158" idx="0"/>
          </p:cNvCxnSpPr>
          <p:nvPr/>
        </p:nvCxnSpPr>
        <p:spPr>
          <a:xfrm rot="16200000" flipV="1">
            <a:off x="6513926" y="4421052"/>
            <a:ext cx="1103845" cy="11838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stCxn id="42" idx="0"/>
            <a:endCxn id="12" idx="2"/>
          </p:cNvCxnSpPr>
          <p:nvPr/>
        </p:nvCxnSpPr>
        <p:spPr>
          <a:xfrm flipH="1" flipV="1">
            <a:off x="1514229" y="1270170"/>
            <a:ext cx="329172" cy="21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endCxn id="79" idx="2"/>
          </p:cNvCxnSpPr>
          <p:nvPr/>
        </p:nvCxnSpPr>
        <p:spPr>
          <a:xfrm rot="10800000">
            <a:off x="7703050" y="3505572"/>
            <a:ext cx="540830" cy="216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251</Words>
  <Application>Microsoft Office PowerPoint</Application>
  <PresentationFormat>Экран (16:10)</PresentationFormat>
  <Paragraphs>40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Black</vt:lpstr>
      <vt:lpstr>Roboto</vt:lpstr>
      <vt:lpstr>Roboto Black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Светлана</cp:lastModifiedBy>
  <cp:revision>78</cp:revision>
  <dcterms:created xsi:type="dcterms:W3CDTF">2018-10-31T19:46:03Z</dcterms:created>
  <dcterms:modified xsi:type="dcterms:W3CDTF">2019-08-07T17:04:09Z</dcterms:modified>
</cp:coreProperties>
</file>