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259" y="-566"/>
      </p:cViewPr>
      <p:guideLst>
        <p:guide orient="horz" pos="193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DD44-4243-4128-8CDD-134BA4503F1E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39EF-1139-4136-8D78-73DA1F30C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DD44-4243-4128-8CDD-134BA4503F1E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39EF-1139-4136-8D78-73DA1F30C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70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DD44-4243-4128-8CDD-134BA4503F1E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39EF-1139-4136-8D78-73DA1F30C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86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DD44-4243-4128-8CDD-134BA4503F1E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39EF-1139-4136-8D78-73DA1F30C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66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DD44-4243-4128-8CDD-134BA4503F1E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39EF-1139-4136-8D78-73DA1F30C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DD44-4243-4128-8CDD-134BA4503F1E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39EF-1139-4136-8D78-73DA1F30C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49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DD44-4243-4128-8CDD-134BA4503F1E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39EF-1139-4136-8D78-73DA1F30C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0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DD44-4243-4128-8CDD-134BA4503F1E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39EF-1139-4136-8D78-73DA1F30C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1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DD44-4243-4128-8CDD-134BA4503F1E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39EF-1139-4136-8D78-73DA1F30C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44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DD44-4243-4128-8CDD-134BA4503F1E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39EF-1139-4136-8D78-73DA1F30C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1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DD44-4243-4128-8CDD-134BA4503F1E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39EF-1139-4136-8D78-73DA1F30C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DD44-4243-4128-8CDD-134BA4503F1E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39EF-1139-4136-8D78-73DA1F30C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5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5"/>
          <p:cNvGrpSpPr/>
          <p:nvPr/>
        </p:nvGrpSpPr>
        <p:grpSpPr>
          <a:xfrm>
            <a:off x="9315818" y="2201537"/>
            <a:ext cx="473631" cy="420560"/>
            <a:chOff x="6613702" y="2640793"/>
            <a:chExt cx="473631" cy="359553"/>
          </a:xfrm>
        </p:grpSpPr>
        <p:sp>
          <p:nvSpPr>
            <p:cNvPr id="191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92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87" name="Group 18"/>
          <p:cNvGrpSpPr/>
          <p:nvPr/>
        </p:nvGrpSpPr>
        <p:grpSpPr>
          <a:xfrm>
            <a:off x="7498933" y="2213168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88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89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73" name="Group 5"/>
          <p:cNvGrpSpPr/>
          <p:nvPr/>
        </p:nvGrpSpPr>
        <p:grpSpPr>
          <a:xfrm>
            <a:off x="4997875" y="1276487"/>
            <a:ext cx="473631" cy="420560"/>
            <a:chOff x="6613702" y="2640793"/>
            <a:chExt cx="473631" cy="359553"/>
          </a:xfrm>
        </p:grpSpPr>
        <p:sp>
          <p:nvSpPr>
            <p:cNvPr id="176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78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69" name="Group 18"/>
          <p:cNvGrpSpPr/>
          <p:nvPr/>
        </p:nvGrpSpPr>
        <p:grpSpPr>
          <a:xfrm>
            <a:off x="3367877" y="1291411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71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72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5" name="Right Triangle 16"/>
          <p:cNvSpPr/>
          <p:nvPr/>
        </p:nvSpPr>
        <p:spPr>
          <a:xfrm rot="10800000">
            <a:off x="611816" y="3549007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ight Triangle 17"/>
          <p:cNvSpPr/>
          <p:nvPr/>
        </p:nvSpPr>
        <p:spPr>
          <a:xfrm rot="10800000" flipH="1">
            <a:off x="1747770" y="354204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ight Triangle 16"/>
          <p:cNvSpPr/>
          <p:nvPr/>
        </p:nvSpPr>
        <p:spPr>
          <a:xfrm rot="10800000">
            <a:off x="608080" y="438993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9" name="Right Triangle 17"/>
          <p:cNvSpPr/>
          <p:nvPr/>
        </p:nvSpPr>
        <p:spPr>
          <a:xfrm rot="10800000" flipH="1">
            <a:off x="1739691" y="439059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1" name="Right Triangle 16"/>
          <p:cNvSpPr/>
          <p:nvPr/>
        </p:nvSpPr>
        <p:spPr>
          <a:xfrm rot="10800000">
            <a:off x="2451278" y="427575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17" y="360083"/>
            <a:ext cx="1767931" cy="392873"/>
          </a:xfrm>
          <a:prstGeom prst="rect">
            <a:avLst/>
          </a:prstGeom>
        </p:spPr>
      </p:pic>
      <p:sp>
        <p:nvSpPr>
          <p:cNvPr id="5" name="Rectangle 124"/>
          <p:cNvSpPr/>
          <p:nvPr/>
        </p:nvSpPr>
        <p:spPr>
          <a:xfrm>
            <a:off x="0" y="6154914"/>
            <a:ext cx="9906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6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7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9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5" name="Right Triangle 134"/>
          <p:cNvSpPr/>
          <p:nvPr/>
        </p:nvSpPr>
        <p:spPr>
          <a:xfrm rot="10800000">
            <a:off x="1913274" y="656731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" name="Right Triangle 135"/>
          <p:cNvSpPr/>
          <p:nvPr/>
        </p:nvSpPr>
        <p:spPr>
          <a:xfrm rot="10800000" flipH="1">
            <a:off x="2317386" y="657260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" name="Rounded Rectangle 136"/>
          <p:cNvSpPr/>
          <p:nvPr/>
        </p:nvSpPr>
        <p:spPr>
          <a:xfrm>
            <a:off x="1918723" y="632508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37"/>
          <p:cNvSpPr/>
          <p:nvPr/>
        </p:nvSpPr>
        <p:spPr>
          <a:xfrm>
            <a:off x="2411566" y="629232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9" name="Rectangle 138"/>
          <p:cNvSpPr/>
          <p:nvPr/>
        </p:nvSpPr>
        <p:spPr>
          <a:xfrm>
            <a:off x="7040800" y="6273094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20" name="Rounded Rectangle 139"/>
          <p:cNvSpPr/>
          <p:nvPr/>
        </p:nvSpPr>
        <p:spPr>
          <a:xfrm>
            <a:off x="6622948" y="635664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" name="Rectangle 140"/>
          <p:cNvSpPr/>
          <p:nvPr/>
        </p:nvSpPr>
        <p:spPr>
          <a:xfrm>
            <a:off x="6659105" y="6389430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ounded Rectangle 141"/>
          <p:cNvSpPr/>
          <p:nvPr/>
        </p:nvSpPr>
        <p:spPr>
          <a:xfrm>
            <a:off x="8311359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3" name="Rectangle 142"/>
          <p:cNvSpPr/>
          <p:nvPr/>
        </p:nvSpPr>
        <p:spPr>
          <a:xfrm>
            <a:off x="8365047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ight Triangle 158"/>
          <p:cNvSpPr/>
          <p:nvPr/>
        </p:nvSpPr>
        <p:spPr>
          <a:xfrm rot="10800000">
            <a:off x="3329149" y="658077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5" name="Right Triangle 159"/>
          <p:cNvSpPr/>
          <p:nvPr/>
        </p:nvSpPr>
        <p:spPr>
          <a:xfrm rot="10800000" flipH="1">
            <a:off x="3727651" y="658605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6" name="Rounded Rectangle 161"/>
          <p:cNvSpPr/>
          <p:nvPr/>
        </p:nvSpPr>
        <p:spPr>
          <a:xfrm>
            <a:off x="3328988" y="633854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7" name="Rectangle 162"/>
          <p:cNvSpPr/>
          <p:nvPr/>
        </p:nvSpPr>
        <p:spPr>
          <a:xfrm>
            <a:off x="3777871" y="62798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изменяется в настоящий момент</a:t>
            </a:r>
          </a:p>
        </p:txBody>
      </p:sp>
      <p:sp>
        <p:nvSpPr>
          <p:cNvPr id="28" name="Oval 127"/>
          <p:cNvSpPr/>
          <p:nvPr/>
        </p:nvSpPr>
        <p:spPr>
          <a:xfrm>
            <a:off x="4949632" y="6347577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15" y="638621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157"/>
          <p:cNvSpPr/>
          <p:nvPr/>
        </p:nvSpPr>
        <p:spPr>
          <a:xfrm>
            <a:off x="5165914" y="6284115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31" name="Rectangle 155"/>
          <p:cNvSpPr/>
          <p:nvPr/>
        </p:nvSpPr>
        <p:spPr>
          <a:xfrm>
            <a:off x="8802029" y="6308964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Прямоугольник 32"/>
          <p:cNvSpPr/>
          <p:nvPr/>
        </p:nvSpPr>
        <p:spPr>
          <a:xfrm>
            <a:off x="2965404" y="226931"/>
            <a:ext cx="3975191" cy="635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ru-RU" sz="1100" b="1" dirty="0">
                <a:ea typeface="Arial Narrow" panose="020B0606020202030204" pitchFamily="34" charset="0"/>
                <a:cs typeface="Arial Narrow" panose="020B0606020202030204" pitchFamily="34" charset="0"/>
              </a:rPr>
              <a:t>Дерево результатов практики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b="1" dirty="0">
                <a:ea typeface="Arial Narrow" panose="020B0606020202030204" pitchFamily="34" charset="0"/>
                <a:cs typeface="Arial Narrow" panose="020B0606020202030204" pitchFamily="34" charset="0"/>
              </a:rPr>
              <a:t>«Сеть социальных контактов: активизация поддержки "кризисных" кровных семей методом сетевой терапии»</a:t>
            </a:r>
            <a:endParaRPr lang="ru-RU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49"/>
          <p:cNvSpPr/>
          <p:nvPr/>
        </p:nvSpPr>
        <p:spPr>
          <a:xfrm>
            <a:off x="4075053" y="5476877"/>
            <a:ext cx="1770362" cy="564136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Кризисные кровные семьи с детьми</a:t>
            </a:r>
          </a:p>
        </p:txBody>
      </p:sp>
      <p:sp>
        <p:nvSpPr>
          <p:cNvPr id="35" name="Rectangle 50"/>
          <p:cNvSpPr/>
          <p:nvPr/>
        </p:nvSpPr>
        <p:spPr>
          <a:xfrm>
            <a:off x="4119735" y="5532536"/>
            <a:ext cx="1674427" cy="46761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6" name="Rounded Rectangle 41"/>
          <p:cNvSpPr/>
          <p:nvPr/>
        </p:nvSpPr>
        <p:spPr>
          <a:xfrm>
            <a:off x="609600" y="4563086"/>
            <a:ext cx="1290918" cy="67227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Исследование социального окружения</a:t>
            </a:r>
          </a:p>
        </p:txBody>
      </p:sp>
      <p:sp>
        <p:nvSpPr>
          <p:cNvPr id="37" name="Rectangle 42"/>
          <p:cNvSpPr/>
          <p:nvPr/>
        </p:nvSpPr>
        <p:spPr>
          <a:xfrm>
            <a:off x="645460" y="4600372"/>
            <a:ext cx="1203938" cy="5977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8" name="Rounded Rectangle 41"/>
          <p:cNvSpPr/>
          <p:nvPr/>
        </p:nvSpPr>
        <p:spPr>
          <a:xfrm>
            <a:off x="2459956" y="4563086"/>
            <a:ext cx="1256980" cy="67227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Мобилизация социального окружения</a:t>
            </a:r>
          </a:p>
        </p:txBody>
      </p:sp>
      <p:sp>
        <p:nvSpPr>
          <p:cNvPr id="39" name="Rectangle 42"/>
          <p:cNvSpPr/>
          <p:nvPr/>
        </p:nvSpPr>
        <p:spPr>
          <a:xfrm>
            <a:off x="2501788" y="4600372"/>
            <a:ext cx="1173313" cy="5977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4324510" y="4563086"/>
            <a:ext cx="1256980" cy="67227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Сетевая встреча или семейный совет</a:t>
            </a:r>
          </a:p>
        </p:txBody>
      </p:sp>
      <p:sp>
        <p:nvSpPr>
          <p:cNvPr id="41" name="Rectangle 42"/>
          <p:cNvSpPr/>
          <p:nvPr/>
        </p:nvSpPr>
        <p:spPr>
          <a:xfrm>
            <a:off x="4366342" y="4600372"/>
            <a:ext cx="1173313" cy="5977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164259" y="4563086"/>
            <a:ext cx="1256980" cy="67227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Сопровождение куратором после встречи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206091" y="4600372"/>
            <a:ext cx="1173313" cy="5977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4" name="Rounded Rectangle 41"/>
          <p:cNvSpPr/>
          <p:nvPr/>
        </p:nvSpPr>
        <p:spPr>
          <a:xfrm>
            <a:off x="8004008" y="4563086"/>
            <a:ext cx="1256980" cy="67227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Встречи поддержки </a:t>
            </a:r>
          </a:p>
          <a:p>
            <a:pPr marL="88900"/>
            <a:r>
              <a:rPr lang="ru-RU" sz="700" dirty="0">
                <a:solidFill>
                  <a:schemeClr val="tx1"/>
                </a:solidFill>
              </a:rPr>
              <a:t>(по необходимости)</a:t>
            </a:r>
          </a:p>
        </p:txBody>
      </p:sp>
      <p:sp>
        <p:nvSpPr>
          <p:cNvPr id="45" name="Rectangle 42"/>
          <p:cNvSpPr/>
          <p:nvPr/>
        </p:nvSpPr>
        <p:spPr>
          <a:xfrm>
            <a:off x="8045840" y="4600372"/>
            <a:ext cx="1173313" cy="5977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7" name="Rounded Rectangle 161"/>
          <p:cNvSpPr/>
          <p:nvPr/>
        </p:nvSpPr>
        <p:spPr>
          <a:xfrm>
            <a:off x="620980" y="3746079"/>
            <a:ext cx="1273561" cy="6546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Составлена Карта социальных контактов семьи</a:t>
            </a:r>
          </a:p>
        </p:txBody>
      </p:sp>
      <p:sp>
        <p:nvSpPr>
          <p:cNvPr id="50" name="Rounded Rectangle 161"/>
          <p:cNvSpPr/>
          <p:nvPr/>
        </p:nvSpPr>
        <p:spPr>
          <a:xfrm>
            <a:off x="2455635" y="3741431"/>
            <a:ext cx="1255467" cy="6546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Организованы контакты (звонки или очные встречи) со значимыми людьми, отмеченными в Карте социальных контактов</a:t>
            </a:r>
          </a:p>
        </p:txBody>
      </p:sp>
      <p:sp>
        <p:nvSpPr>
          <p:cNvPr id="52" name="Right Triangle 17"/>
          <p:cNvSpPr/>
          <p:nvPr/>
        </p:nvSpPr>
        <p:spPr>
          <a:xfrm rot="10800000" flipH="1">
            <a:off x="3572920" y="439594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3" name="Right Triangle 16"/>
          <p:cNvSpPr/>
          <p:nvPr/>
        </p:nvSpPr>
        <p:spPr>
          <a:xfrm rot="10800000">
            <a:off x="4324510" y="439309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4" name="Rounded Rectangle 161"/>
          <p:cNvSpPr/>
          <p:nvPr/>
        </p:nvSpPr>
        <p:spPr>
          <a:xfrm>
            <a:off x="4327212" y="3744407"/>
            <a:ext cx="1255467" cy="6546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Проведена сетевая встреча или семейный совет</a:t>
            </a:r>
          </a:p>
        </p:txBody>
      </p:sp>
      <p:sp>
        <p:nvSpPr>
          <p:cNvPr id="55" name="Right Triangle 17"/>
          <p:cNvSpPr/>
          <p:nvPr/>
        </p:nvSpPr>
        <p:spPr>
          <a:xfrm rot="10800000" flipH="1">
            <a:off x="5431218" y="439832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ight Triangle 16"/>
          <p:cNvSpPr/>
          <p:nvPr/>
        </p:nvSpPr>
        <p:spPr>
          <a:xfrm rot="10800000">
            <a:off x="6060584" y="438921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ounded Rectangle 161"/>
          <p:cNvSpPr/>
          <p:nvPr/>
        </p:nvSpPr>
        <p:spPr>
          <a:xfrm>
            <a:off x="6060093" y="3737681"/>
            <a:ext cx="1465308" cy="6546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Проведено сопровождение по технологии междисциплинарной работы со случаем, согласно индивидуальному плану сопровождения семьи</a:t>
            </a:r>
          </a:p>
        </p:txBody>
      </p:sp>
      <p:sp>
        <p:nvSpPr>
          <p:cNvPr id="58" name="Right Triangle 17"/>
          <p:cNvSpPr/>
          <p:nvPr/>
        </p:nvSpPr>
        <p:spPr>
          <a:xfrm rot="10800000" flipH="1">
            <a:off x="7379404" y="439098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ight Triangle 16"/>
          <p:cNvSpPr/>
          <p:nvPr/>
        </p:nvSpPr>
        <p:spPr>
          <a:xfrm rot="10800000">
            <a:off x="8002819" y="438039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ounded Rectangle 161"/>
          <p:cNvSpPr/>
          <p:nvPr/>
        </p:nvSpPr>
        <p:spPr>
          <a:xfrm>
            <a:off x="8005521" y="3731702"/>
            <a:ext cx="1255467" cy="6546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Проведены встречи поддержки со всем значимым окружением семьи или его частью </a:t>
            </a:r>
          </a:p>
        </p:txBody>
      </p:sp>
      <p:sp>
        <p:nvSpPr>
          <p:cNvPr id="62" name="Right Triangle 17"/>
          <p:cNvSpPr/>
          <p:nvPr/>
        </p:nvSpPr>
        <p:spPr>
          <a:xfrm rot="10800000" flipH="1">
            <a:off x="9109527" y="438562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ight Triangle 16"/>
          <p:cNvSpPr/>
          <p:nvPr/>
        </p:nvSpPr>
        <p:spPr>
          <a:xfrm rot="10800000">
            <a:off x="2449793" y="335656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ounded Rectangle 161"/>
          <p:cNvSpPr/>
          <p:nvPr/>
        </p:nvSpPr>
        <p:spPr>
          <a:xfrm>
            <a:off x="609600" y="3064889"/>
            <a:ext cx="1290575" cy="487696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Члены семьи осознают наличие у них поддерживающего окружения</a:t>
            </a:r>
          </a:p>
        </p:txBody>
      </p:sp>
      <p:sp>
        <p:nvSpPr>
          <p:cNvPr id="67" name="Rounded Rectangle 161"/>
          <p:cNvSpPr/>
          <p:nvPr/>
        </p:nvSpPr>
        <p:spPr>
          <a:xfrm>
            <a:off x="2457223" y="3069052"/>
            <a:ext cx="1255467" cy="487696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Люди из окружения семьи готовы участвовать в решении проблемы</a:t>
            </a:r>
          </a:p>
        </p:txBody>
      </p:sp>
      <p:sp>
        <p:nvSpPr>
          <p:cNvPr id="68" name="Right Triangle 17"/>
          <p:cNvSpPr/>
          <p:nvPr/>
        </p:nvSpPr>
        <p:spPr>
          <a:xfrm rot="10800000" flipH="1">
            <a:off x="3567102" y="3553605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ight Triangle 16"/>
          <p:cNvSpPr/>
          <p:nvPr/>
        </p:nvSpPr>
        <p:spPr>
          <a:xfrm rot="10800000">
            <a:off x="2451277" y="3555444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ounded Rectangle 161"/>
          <p:cNvSpPr/>
          <p:nvPr/>
        </p:nvSpPr>
        <p:spPr>
          <a:xfrm>
            <a:off x="1523825" y="1662490"/>
            <a:ext cx="1268357" cy="487696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Восстановлены утраченные, укреплены имеющиеся или сформированы новые связи</a:t>
            </a:r>
          </a:p>
        </p:txBody>
      </p:sp>
      <p:sp>
        <p:nvSpPr>
          <p:cNvPr id="72" name="Right Triangle 16"/>
          <p:cNvSpPr/>
          <p:nvPr/>
        </p:nvSpPr>
        <p:spPr>
          <a:xfrm rot="10800000">
            <a:off x="6748156" y="336139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ounded Rectangle 161"/>
          <p:cNvSpPr/>
          <p:nvPr/>
        </p:nvSpPr>
        <p:spPr>
          <a:xfrm>
            <a:off x="4327212" y="3071436"/>
            <a:ext cx="1255467" cy="487696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Проблемы решаются членами семьи совместно с их окружением</a:t>
            </a:r>
          </a:p>
        </p:txBody>
      </p:sp>
      <p:sp>
        <p:nvSpPr>
          <p:cNvPr id="74" name="Right Triangle 17"/>
          <p:cNvSpPr/>
          <p:nvPr/>
        </p:nvSpPr>
        <p:spPr>
          <a:xfrm rot="10800000" flipH="1">
            <a:off x="7595403" y="336083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ounded Rectangle 161"/>
          <p:cNvSpPr/>
          <p:nvPr/>
        </p:nvSpPr>
        <p:spPr>
          <a:xfrm>
            <a:off x="1526278" y="2294152"/>
            <a:ext cx="1255467" cy="487696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Выявлены дополнительные ресурсы в окружении семьи</a:t>
            </a:r>
          </a:p>
        </p:txBody>
      </p:sp>
      <p:sp>
        <p:nvSpPr>
          <p:cNvPr id="76" name="Right Triangle 16"/>
          <p:cNvSpPr/>
          <p:nvPr/>
        </p:nvSpPr>
        <p:spPr>
          <a:xfrm rot="10800000">
            <a:off x="1517743" y="2771385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7" name="Right Triangle 17"/>
          <p:cNvSpPr/>
          <p:nvPr/>
        </p:nvSpPr>
        <p:spPr>
          <a:xfrm rot="10800000" flipH="1">
            <a:off x="2636230" y="278176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8" name="Rounded Rectangle 161"/>
          <p:cNvSpPr/>
          <p:nvPr/>
        </p:nvSpPr>
        <p:spPr>
          <a:xfrm>
            <a:off x="1529418" y="1014496"/>
            <a:ext cx="1262924" cy="48769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Повышен уровень поддержки семьи со стороны окружения</a:t>
            </a:r>
          </a:p>
        </p:txBody>
      </p:sp>
      <p:sp>
        <p:nvSpPr>
          <p:cNvPr id="81" name="Rounded Rectangle 161"/>
          <p:cNvSpPr/>
          <p:nvPr/>
        </p:nvSpPr>
        <p:spPr>
          <a:xfrm>
            <a:off x="5211192" y="2272186"/>
            <a:ext cx="992183" cy="487696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Ребенок получил опыт участия в принятии решений</a:t>
            </a:r>
          </a:p>
        </p:txBody>
      </p:sp>
      <p:sp>
        <p:nvSpPr>
          <p:cNvPr id="84" name="Right Triangle 16"/>
          <p:cNvSpPr/>
          <p:nvPr/>
        </p:nvSpPr>
        <p:spPr>
          <a:xfrm rot="10800000">
            <a:off x="7588475" y="303613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6" name="Rounded Rectangle 161"/>
          <p:cNvSpPr/>
          <p:nvPr/>
        </p:nvSpPr>
        <p:spPr>
          <a:xfrm>
            <a:off x="6747220" y="2876378"/>
            <a:ext cx="992183" cy="487696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Принятые на встрече решения реализуются</a:t>
            </a:r>
          </a:p>
        </p:txBody>
      </p:sp>
      <p:cxnSp>
        <p:nvCxnSpPr>
          <p:cNvPr id="88" name="Соединительная линия уступом 87"/>
          <p:cNvCxnSpPr>
            <a:cxnSpLocks/>
            <a:stCxn id="64" idx="0"/>
            <a:endCxn id="67" idx="0"/>
          </p:cNvCxnSpPr>
          <p:nvPr/>
        </p:nvCxnSpPr>
        <p:spPr>
          <a:xfrm rot="16200000" flipH="1">
            <a:off x="2167840" y="2151936"/>
            <a:ext cx="4163" cy="1830069"/>
          </a:xfrm>
          <a:prstGeom prst="bentConnector3">
            <a:avLst>
              <a:gd name="adj1" fmla="val -305068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22"/>
          <p:cNvSpPr/>
          <p:nvPr/>
        </p:nvSpPr>
        <p:spPr>
          <a:xfrm>
            <a:off x="7821836" y="1945334"/>
            <a:ext cx="1626964" cy="623826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700" dirty="0"/>
              <a:t>Опыт преодоления кризисной ситуации повышает вероятность, что семья и ее окружение в будущем смогут справиться своими силами</a:t>
            </a:r>
          </a:p>
        </p:txBody>
      </p:sp>
      <p:sp>
        <p:nvSpPr>
          <p:cNvPr id="105" name="Right Triangle 21"/>
          <p:cNvSpPr/>
          <p:nvPr/>
        </p:nvSpPr>
        <p:spPr>
          <a:xfrm rot="10800000">
            <a:off x="3698694" y="1646472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6" name="Rectangle 22"/>
          <p:cNvSpPr/>
          <p:nvPr/>
        </p:nvSpPr>
        <p:spPr>
          <a:xfrm>
            <a:off x="3695680" y="984848"/>
            <a:ext cx="1424185" cy="66841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700" dirty="0"/>
              <a:t>Улучшение благополучия детей и семей – участников программы </a:t>
            </a:r>
          </a:p>
        </p:txBody>
      </p:sp>
      <p:sp>
        <p:nvSpPr>
          <p:cNvPr id="107" name="Right Triangle 23"/>
          <p:cNvSpPr/>
          <p:nvPr/>
        </p:nvSpPr>
        <p:spPr>
          <a:xfrm rot="10800000" flipH="1">
            <a:off x="4997875" y="1646689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08" name="Group 5"/>
          <p:cNvGrpSpPr/>
          <p:nvPr/>
        </p:nvGrpSpPr>
        <p:grpSpPr>
          <a:xfrm>
            <a:off x="7812789" y="1268101"/>
            <a:ext cx="473631" cy="420560"/>
            <a:chOff x="6613702" y="2640793"/>
            <a:chExt cx="473631" cy="359553"/>
          </a:xfrm>
        </p:grpSpPr>
        <p:sp>
          <p:nvSpPr>
            <p:cNvPr id="109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10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11" name="Group 18"/>
          <p:cNvGrpSpPr/>
          <p:nvPr/>
        </p:nvGrpSpPr>
        <p:grpSpPr>
          <a:xfrm>
            <a:off x="5697577" y="1279798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12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13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14" name="Right Triangle 21"/>
          <p:cNvSpPr/>
          <p:nvPr/>
        </p:nvSpPr>
        <p:spPr>
          <a:xfrm rot="10800000">
            <a:off x="6023832" y="1634604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5" name="Rectangle 22"/>
          <p:cNvSpPr/>
          <p:nvPr/>
        </p:nvSpPr>
        <p:spPr>
          <a:xfrm>
            <a:off x="6041179" y="990064"/>
            <a:ext cx="1890710" cy="640105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700" dirty="0"/>
              <a:t>Уменьшение количества изъятий/отказов детей из кровных семей</a:t>
            </a:r>
          </a:p>
          <a:p>
            <a:pPr marL="177800"/>
            <a:r>
              <a:rPr lang="ru-RU" sz="700" dirty="0"/>
              <a:t>Увеличение количества детей, возвращенных в кровные семьи</a:t>
            </a:r>
          </a:p>
        </p:txBody>
      </p:sp>
      <p:sp>
        <p:nvSpPr>
          <p:cNvPr id="116" name="Right Triangle 23"/>
          <p:cNvSpPr/>
          <p:nvPr/>
        </p:nvSpPr>
        <p:spPr>
          <a:xfrm rot="10800000" flipH="1">
            <a:off x="7816557" y="1636145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18" name="Прямая со стрелкой 117"/>
          <p:cNvCxnSpPr>
            <a:cxnSpLocks/>
          </p:cNvCxnSpPr>
          <p:nvPr/>
        </p:nvCxnSpPr>
        <p:spPr>
          <a:xfrm flipV="1">
            <a:off x="2139576" y="2759601"/>
            <a:ext cx="4049" cy="17484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47" idx="0"/>
            <a:endCxn id="64" idx="2"/>
          </p:cNvCxnSpPr>
          <p:nvPr/>
        </p:nvCxnSpPr>
        <p:spPr>
          <a:xfrm flipH="1" flipV="1">
            <a:off x="1254888" y="3552585"/>
            <a:ext cx="2873" cy="19349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50" idx="0"/>
            <a:endCxn id="67" idx="2"/>
          </p:cNvCxnSpPr>
          <p:nvPr/>
        </p:nvCxnSpPr>
        <p:spPr>
          <a:xfrm flipV="1">
            <a:off x="3083369" y="3556748"/>
            <a:ext cx="1588" cy="18468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36" idx="0"/>
            <a:endCxn id="47" idx="2"/>
          </p:cNvCxnSpPr>
          <p:nvPr/>
        </p:nvCxnSpPr>
        <p:spPr>
          <a:xfrm flipV="1">
            <a:off x="1255059" y="4400752"/>
            <a:ext cx="2702" cy="1623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38" idx="0"/>
            <a:endCxn id="50" idx="2"/>
          </p:cNvCxnSpPr>
          <p:nvPr/>
        </p:nvCxnSpPr>
        <p:spPr>
          <a:xfrm flipH="1" flipV="1">
            <a:off x="3083369" y="4396104"/>
            <a:ext cx="5077" cy="16698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0" idx="0"/>
            <a:endCxn id="54" idx="2"/>
          </p:cNvCxnSpPr>
          <p:nvPr/>
        </p:nvCxnSpPr>
        <p:spPr>
          <a:xfrm flipV="1">
            <a:off x="4953000" y="4399080"/>
            <a:ext cx="1946" cy="16400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42" idx="0"/>
            <a:endCxn id="57" idx="2"/>
          </p:cNvCxnSpPr>
          <p:nvPr/>
        </p:nvCxnSpPr>
        <p:spPr>
          <a:xfrm flipH="1" flipV="1">
            <a:off x="6792747" y="4392354"/>
            <a:ext cx="2" cy="17073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44" idx="0"/>
            <a:endCxn id="61" idx="2"/>
          </p:cNvCxnSpPr>
          <p:nvPr/>
        </p:nvCxnSpPr>
        <p:spPr>
          <a:xfrm flipV="1">
            <a:off x="8632498" y="4386375"/>
            <a:ext cx="757" cy="17671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57" idx="0"/>
            <a:endCxn id="61" idx="0"/>
          </p:cNvCxnSpPr>
          <p:nvPr/>
        </p:nvCxnSpPr>
        <p:spPr>
          <a:xfrm rot="5400000" flipH="1" flipV="1">
            <a:off x="7710012" y="2814438"/>
            <a:ext cx="5979" cy="1840508"/>
          </a:xfrm>
          <a:prstGeom prst="bentConnector3">
            <a:avLst>
              <a:gd name="adj1" fmla="val 242398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cxnSpLocks/>
          </p:cNvCxnSpPr>
          <p:nvPr/>
        </p:nvCxnSpPr>
        <p:spPr>
          <a:xfrm flipV="1">
            <a:off x="7169278" y="3352801"/>
            <a:ext cx="2487" cy="2286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36" idx="2"/>
            <a:endCxn id="44" idx="2"/>
          </p:cNvCxnSpPr>
          <p:nvPr/>
        </p:nvCxnSpPr>
        <p:spPr>
          <a:xfrm rot="16200000" flipH="1">
            <a:off x="4943778" y="1546643"/>
            <a:ext cx="12700" cy="737743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/>
          <p:nvPr/>
        </p:nvCxnSpPr>
        <p:spPr>
          <a:xfrm flipH="1">
            <a:off x="3083859" y="5235388"/>
            <a:ext cx="1" cy="11953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endCxn id="35" idx="0"/>
          </p:cNvCxnSpPr>
          <p:nvPr/>
        </p:nvCxnSpPr>
        <p:spPr>
          <a:xfrm>
            <a:off x="4956534" y="5243446"/>
            <a:ext cx="415" cy="28909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/>
          <p:nvPr/>
        </p:nvCxnSpPr>
        <p:spPr>
          <a:xfrm flipH="1">
            <a:off x="6807884" y="5243709"/>
            <a:ext cx="1" cy="11953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FE71663B-227C-4CC4-A0F0-AC8CD440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871" y="1240317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E77B0FCA-9AF9-471E-89A7-7B938B169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289" y="106277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5EC5B4F2-A4D4-40DB-8E05-034B18255ACA}"/>
              </a:ext>
            </a:extLst>
          </p:cNvPr>
          <p:cNvCxnSpPr>
            <a:stCxn id="54" idx="0"/>
            <a:endCxn id="73" idx="2"/>
          </p:cNvCxnSpPr>
          <p:nvPr/>
        </p:nvCxnSpPr>
        <p:spPr>
          <a:xfrm flipV="1">
            <a:off x="4954946" y="3559132"/>
            <a:ext cx="0" cy="18527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>
            <a:extLst>
              <a:ext uri="{FF2B5EF4-FFF2-40B4-BE49-F238E27FC236}">
                <a16:creationId xmlns:a16="http://schemas.microsoft.com/office/drawing/2014/main" id="{56354F5D-2B86-40C8-8B7F-23B7D5694FCF}"/>
              </a:ext>
            </a:extLst>
          </p:cNvPr>
          <p:cNvCxnSpPr>
            <a:cxnSpLocks/>
          </p:cNvCxnSpPr>
          <p:nvPr/>
        </p:nvCxnSpPr>
        <p:spPr>
          <a:xfrm flipV="1">
            <a:off x="5431217" y="2754284"/>
            <a:ext cx="901" cy="31443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ight Triangle 16"/>
          <p:cNvSpPr/>
          <p:nvPr/>
        </p:nvSpPr>
        <p:spPr>
          <a:xfrm rot="10800000">
            <a:off x="2463779" y="439292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4" name="Right Triangle 17"/>
          <p:cNvSpPr/>
          <p:nvPr/>
        </p:nvSpPr>
        <p:spPr>
          <a:xfrm rot="10800000" flipH="1">
            <a:off x="5432106" y="3561573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6" name="Right Triangle 16"/>
          <p:cNvSpPr/>
          <p:nvPr/>
        </p:nvSpPr>
        <p:spPr>
          <a:xfrm rot="10800000">
            <a:off x="4322337" y="356341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1" name="Right Triangle 16"/>
          <p:cNvSpPr/>
          <p:nvPr/>
        </p:nvSpPr>
        <p:spPr>
          <a:xfrm rot="10800000">
            <a:off x="1519041" y="2146894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3" name="Right Triangle 17"/>
          <p:cNvSpPr/>
          <p:nvPr/>
        </p:nvSpPr>
        <p:spPr>
          <a:xfrm rot="10800000" flipH="1">
            <a:off x="2648182" y="2147788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26" name="Прямая со стрелкой 125"/>
          <p:cNvCxnSpPr>
            <a:stCxn id="75" idx="0"/>
            <a:endCxn id="70" idx="2"/>
          </p:cNvCxnSpPr>
          <p:nvPr/>
        </p:nvCxnSpPr>
        <p:spPr>
          <a:xfrm flipV="1">
            <a:off x="2154012" y="2150186"/>
            <a:ext cx="3992" cy="1439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29"/>
          <p:cNvCxnSpPr>
            <a:stCxn id="73" idx="0"/>
          </p:cNvCxnSpPr>
          <p:nvPr/>
        </p:nvCxnSpPr>
        <p:spPr>
          <a:xfrm rot="16200000" flipV="1">
            <a:off x="3356281" y="1472771"/>
            <a:ext cx="1034566" cy="216276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/>
          <p:nvPr/>
        </p:nvCxnSpPr>
        <p:spPr>
          <a:xfrm>
            <a:off x="5582679" y="3255520"/>
            <a:ext cx="114388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ight Triangle 17"/>
          <p:cNvSpPr/>
          <p:nvPr/>
        </p:nvSpPr>
        <p:spPr>
          <a:xfrm rot="10800000" flipH="1">
            <a:off x="6054289" y="276201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1" name="Right Triangle 16"/>
          <p:cNvSpPr/>
          <p:nvPr/>
        </p:nvSpPr>
        <p:spPr>
          <a:xfrm rot="10800000">
            <a:off x="5211192" y="276416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50" name="Прямая со стрелкой 149"/>
          <p:cNvCxnSpPr>
            <a:stCxn id="70" idx="0"/>
            <a:endCxn id="78" idx="2"/>
          </p:cNvCxnSpPr>
          <p:nvPr/>
        </p:nvCxnSpPr>
        <p:spPr>
          <a:xfrm flipV="1">
            <a:off x="2158004" y="1502192"/>
            <a:ext cx="2876" cy="1602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ight Triangle 16"/>
          <p:cNvSpPr/>
          <p:nvPr/>
        </p:nvSpPr>
        <p:spPr>
          <a:xfrm rot="10800000">
            <a:off x="1525096" y="149960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6" name="Right Triangle 17"/>
          <p:cNvSpPr/>
          <p:nvPr/>
        </p:nvSpPr>
        <p:spPr>
          <a:xfrm rot="10800000" flipH="1">
            <a:off x="2648181" y="150050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55" name="Соединительная линия уступом 154"/>
          <p:cNvCxnSpPr/>
          <p:nvPr/>
        </p:nvCxnSpPr>
        <p:spPr>
          <a:xfrm>
            <a:off x="2790674" y="1209422"/>
            <a:ext cx="854815" cy="17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81" idx="0"/>
            <a:endCxn id="106" idx="2"/>
          </p:cNvCxnSpPr>
          <p:nvPr/>
        </p:nvCxnSpPr>
        <p:spPr>
          <a:xfrm rot="16200000" flipV="1">
            <a:off x="4748065" y="1312966"/>
            <a:ext cx="618928" cy="1299511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endCxn id="115" idx="2"/>
          </p:cNvCxnSpPr>
          <p:nvPr/>
        </p:nvCxnSpPr>
        <p:spPr>
          <a:xfrm flipH="1" flipV="1">
            <a:off x="6986534" y="1630169"/>
            <a:ext cx="10255" cy="12371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ight Triangle 21"/>
          <p:cNvSpPr/>
          <p:nvPr/>
        </p:nvSpPr>
        <p:spPr>
          <a:xfrm rot="10800000">
            <a:off x="7827260" y="2571195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6" name="Right Triangle 23"/>
          <p:cNvSpPr/>
          <p:nvPr/>
        </p:nvSpPr>
        <p:spPr>
          <a:xfrm rot="10800000" flipH="1">
            <a:off x="9316121" y="2571622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94" name="Соединительная линия уступом 193"/>
          <p:cNvCxnSpPr>
            <a:stCxn id="86" idx="0"/>
            <a:endCxn id="188" idx="1"/>
          </p:cNvCxnSpPr>
          <p:nvPr/>
        </p:nvCxnSpPr>
        <p:spPr>
          <a:xfrm rot="5400000" flipH="1" flipV="1">
            <a:off x="7213049" y="2453711"/>
            <a:ext cx="452930" cy="39240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09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4509</TotalTime>
  <Words>224</Words>
  <Application>Microsoft Office PowerPoint</Application>
  <PresentationFormat>Лист A4 (210x297 мм)</PresentationFormat>
  <Paragraphs>34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Татьяна Арчакова</cp:lastModifiedBy>
  <cp:revision>9</cp:revision>
  <dcterms:created xsi:type="dcterms:W3CDTF">2019-09-10T07:29:29Z</dcterms:created>
  <dcterms:modified xsi:type="dcterms:W3CDTF">2019-09-26T07:00:47Z</dcterms:modified>
</cp:coreProperties>
</file>