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86" y="-931"/>
      </p:cViewPr>
      <p:guideLst>
        <p:guide orient="horz" pos="2160"/>
        <p:guide pos="30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D3E-76C7-4E06-9CB9-1F5A4F994A88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399F-BDAE-4F6E-9CEB-4EE56C463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26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D3E-76C7-4E06-9CB9-1F5A4F994A88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399F-BDAE-4F6E-9CEB-4EE56C463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86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D3E-76C7-4E06-9CB9-1F5A4F994A88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399F-BDAE-4F6E-9CEB-4EE56C463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54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D3E-76C7-4E06-9CB9-1F5A4F994A88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399F-BDAE-4F6E-9CEB-4EE56C463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75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D3E-76C7-4E06-9CB9-1F5A4F994A88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399F-BDAE-4F6E-9CEB-4EE56C463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40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D3E-76C7-4E06-9CB9-1F5A4F994A88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399F-BDAE-4F6E-9CEB-4EE56C463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03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D3E-76C7-4E06-9CB9-1F5A4F994A88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399F-BDAE-4F6E-9CEB-4EE56C463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78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D3E-76C7-4E06-9CB9-1F5A4F994A88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399F-BDAE-4F6E-9CEB-4EE56C463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898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D3E-76C7-4E06-9CB9-1F5A4F994A88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399F-BDAE-4F6E-9CEB-4EE56C463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88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D3E-76C7-4E06-9CB9-1F5A4F994A88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399F-BDAE-4F6E-9CEB-4EE56C463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24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D3E-76C7-4E06-9CB9-1F5A4F994A88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399F-BDAE-4F6E-9CEB-4EE56C463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97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09D3E-76C7-4E06-9CB9-1F5A4F994A88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D399F-BDAE-4F6E-9CEB-4EE56C463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4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4"/>
          <p:cNvSpPr/>
          <p:nvPr/>
        </p:nvSpPr>
        <p:spPr>
          <a:xfrm>
            <a:off x="0" y="6154914"/>
            <a:ext cx="9906000" cy="697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3" name="Group 125"/>
          <p:cNvGrpSpPr/>
          <p:nvPr/>
        </p:nvGrpSpPr>
        <p:grpSpPr>
          <a:xfrm>
            <a:off x="161323" y="6391131"/>
            <a:ext cx="302570" cy="232733"/>
            <a:chOff x="1607178" y="1018951"/>
            <a:chExt cx="654421" cy="503373"/>
          </a:xfrm>
          <a:solidFill>
            <a:srgbClr val="29486D"/>
          </a:solidFill>
        </p:grpSpPr>
        <p:sp>
          <p:nvSpPr>
            <p:cNvPr id="4" name="Chevron 126"/>
            <p:cNvSpPr/>
            <p:nvPr/>
          </p:nvSpPr>
          <p:spPr>
            <a:xfrm>
              <a:off x="1607178" y="1018951"/>
              <a:ext cx="654421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5" name="Rectangle 127"/>
            <p:cNvSpPr/>
            <p:nvPr/>
          </p:nvSpPr>
          <p:spPr>
            <a:xfrm>
              <a:off x="1910822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6" name="Right Triangle 128"/>
          <p:cNvSpPr/>
          <p:nvPr/>
        </p:nvSpPr>
        <p:spPr>
          <a:xfrm rot="10800000">
            <a:off x="356015" y="6577117"/>
            <a:ext cx="99457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" name="Chevron 129"/>
          <p:cNvSpPr/>
          <p:nvPr/>
        </p:nvSpPr>
        <p:spPr>
          <a:xfrm rot="10800000">
            <a:off x="645165" y="6399983"/>
            <a:ext cx="303620" cy="227806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8" name="Rectangle 130"/>
          <p:cNvSpPr/>
          <p:nvPr/>
        </p:nvSpPr>
        <p:spPr>
          <a:xfrm rot="10800000">
            <a:off x="662223" y="6399982"/>
            <a:ext cx="142545" cy="227806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9" name="Right Triangle 131"/>
          <p:cNvSpPr/>
          <p:nvPr/>
        </p:nvSpPr>
        <p:spPr>
          <a:xfrm rot="10800000" flipH="1">
            <a:off x="664012" y="6576116"/>
            <a:ext cx="85301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" name="Rectangle 132"/>
          <p:cNvSpPr/>
          <p:nvPr/>
        </p:nvSpPr>
        <p:spPr>
          <a:xfrm>
            <a:off x="364445" y="6325089"/>
            <a:ext cx="390745" cy="252028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/>
            <a:endParaRPr lang="ru-RU" sz="105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1" name="Rectangle 133"/>
          <p:cNvSpPr/>
          <p:nvPr/>
        </p:nvSpPr>
        <p:spPr>
          <a:xfrm>
            <a:off x="936651" y="6271873"/>
            <a:ext cx="9762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долгосрочный социальный результат</a:t>
            </a:r>
          </a:p>
        </p:txBody>
      </p:sp>
      <p:sp>
        <p:nvSpPr>
          <p:cNvPr id="12" name="Right Triangle 134"/>
          <p:cNvSpPr/>
          <p:nvPr/>
        </p:nvSpPr>
        <p:spPr>
          <a:xfrm rot="10800000">
            <a:off x="2028330" y="6567317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" name="Right Triangle 135"/>
          <p:cNvSpPr/>
          <p:nvPr/>
        </p:nvSpPr>
        <p:spPr>
          <a:xfrm rot="10800000" flipH="1">
            <a:off x="2432442" y="6572603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" name="Rounded Rectangle 136"/>
          <p:cNvSpPr/>
          <p:nvPr/>
        </p:nvSpPr>
        <p:spPr>
          <a:xfrm>
            <a:off x="2033779" y="6325089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5" name="Rectangle 137"/>
          <p:cNvSpPr/>
          <p:nvPr/>
        </p:nvSpPr>
        <p:spPr>
          <a:xfrm>
            <a:off x="2526622" y="6292328"/>
            <a:ext cx="10013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</a:t>
            </a:r>
          </a:p>
        </p:txBody>
      </p:sp>
      <p:sp>
        <p:nvSpPr>
          <p:cNvPr id="16" name="Rectangle 138"/>
          <p:cNvSpPr/>
          <p:nvPr/>
        </p:nvSpPr>
        <p:spPr>
          <a:xfrm>
            <a:off x="7194190" y="6279830"/>
            <a:ext cx="11743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деятельность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и непосредственные результаты</a:t>
            </a:r>
          </a:p>
        </p:txBody>
      </p:sp>
      <p:sp>
        <p:nvSpPr>
          <p:cNvPr id="17" name="Rounded Rectangle 139"/>
          <p:cNvSpPr/>
          <p:nvPr/>
        </p:nvSpPr>
        <p:spPr>
          <a:xfrm>
            <a:off x="6679393" y="6356643"/>
            <a:ext cx="468000" cy="2484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8" name="Rectangle 140"/>
          <p:cNvSpPr/>
          <p:nvPr/>
        </p:nvSpPr>
        <p:spPr>
          <a:xfrm>
            <a:off x="6715550" y="6389430"/>
            <a:ext cx="392512" cy="1828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9" name="Rounded Rectangle 141"/>
          <p:cNvSpPr/>
          <p:nvPr/>
        </p:nvSpPr>
        <p:spPr>
          <a:xfrm>
            <a:off x="8564790" y="6363379"/>
            <a:ext cx="468000" cy="24840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0" name="Rectangle 142"/>
          <p:cNvSpPr/>
          <p:nvPr/>
        </p:nvSpPr>
        <p:spPr>
          <a:xfrm>
            <a:off x="8618478" y="6406290"/>
            <a:ext cx="356195" cy="16257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1" name="Right Triangle 158"/>
          <p:cNvSpPr/>
          <p:nvPr/>
        </p:nvSpPr>
        <p:spPr>
          <a:xfrm rot="10800000">
            <a:off x="3438151" y="6580771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2" name="Right Triangle 159"/>
          <p:cNvSpPr/>
          <p:nvPr/>
        </p:nvSpPr>
        <p:spPr>
          <a:xfrm rot="10800000" flipH="1">
            <a:off x="3836653" y="6586057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3" name="Rounded Rectangle 161"/>
          <p:cNvSpPr/>
          <p:nvPr/>
        </p:nvSpPr>
        <p:spPr>
          <a:xfrm>
            <a:off x="3437990" y="6338543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4" name="Rectangle 162"/>
          <p:cNvSpPr/>
          <p:nvPr/>
        </p:nvSpPr>
        <p:spPr>
          <a:xfrm>
            <a:off x="3886873" y="6279830"/>
            <a:ext cx="9578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 не измеряется в настоящий момент</a:t>
            </a:r>
          </a:p>
        </p:txBody>
      </p:sp>
      <p:sp>
        <p:nvSpPr>
          <p:cNvPr id="25" name="Oval 127"/>
          <p:cNvSpPr/>
          <p:nvPr/>
        </p:nvSpPr>
        <p:spPr>
          <a:xfrm>
            <a:off x="5046521" y="6347577"/>
            <a:ext cx="207703" cy="1980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004" y="6386215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157"/>
          <p:cNvSpPr/>
          <p:nvPr/>
        </p:nvSpPr>
        <p:spPr>
          <a:xfrm>
            <a:off x="5262803" y="6284115"/>
            <a:ext cx="12208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результат, важный для Фонда Тимченко</a:t>
            </a:r>
          </a:p>
        </p:txBody>
      </p:sp>
      <p:sp>
        <p:nvSpPr>
          <p:cNvPr id="29" name="Rectangle 138"/>
          <p:cNvSpPr/>
          <p:nvPr/>
        </p:nvSpPr>
        <p:spPr>
          <a:xfrm>
            <a:off x="9042297" y="6291510"/>
            <a:ext cx="6125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целевая группа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29" y="226931"/>
            <a:ext cx="1640600" cy="47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1"/>
          <p:cNvSpPr/>
          <p:nvPr/>
        </p:nvSpPr>
        <p:spPr>
          <a:xfrm>
            <a:off x="3095814" y="262412"/>
            <a:ext cx="37143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ea typeface="Roboto Black" panose="02000000000000000000" pitchFamily="2" charset="0"/>
                <a:cs typeface="Lato Black" panose="020F0A02020204030203" pitchFamily="34" charset="0"/>
              </a:rPr>
              <a:t>Дерево результатов Практики</a:t>
            </a:r>
          </a:p>
          <a:p>
            <a:pPr algn="ctr"/>
            <a:r>
              <a:rPr lang="ru-RU" sz="1200" b="1" dirty="0">
                <a:ea typeface="Roboto Black" panose="02000000000000000000" pitchFamily="2" charset="0"/>
                <a:cs typeface="Lato Black" panose="020F0A02020204030203" pitchFamily="34" charset="0"/>
              </a:rPr>
              <a:t>«Ресурсный круг»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6618803" y="226931"/>
            <a:ext cx="31240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900" b="1" dirty="0">
                <a:ea typeface="Roboto Black" panose="02000000000000000000" pitchFamily="2" charset="0"/>
                <a:cs typeface="Lato Black" panose="020F0A02020204030203" pitchFamily="34" charset="0"/>
              </a:rPr>
              <a:t>Краевое государственное бюджетное учреждение "Организация, осуществляющая обучение, для детей-сирот и детей, оставшихся без попечения родителей "Детский дом 5 "</a:t>
            </a:r>
          </a:p>
        </p:txBody>
      </p:sp>
      <p:sp>
        <p:nvSpPr>
          <p:cNvPr id="33" name="Rounded Rectangle 49"/>
          <p:cNvSpPr/>
          <p:nvPr/>
        </p:nvSpPr>
        <p:spPr>
          <a:xfrm>
            <a:off x="4705148" y="5353053"/>
            <a:ext cx="2371904" cy="657636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7788" algn="ctr"/>
            <a:r>
              <a:rPr lang="ru-RU" sz="700" dirty="0">
                <a:solidFill>
                  <a:schemeClr val="tx1"/>
                </a:solidFill>
              </a:rPr>
              <a:t>Родители, ограниченные (лишенные) родительских</a:t>
            </a:r>
          </a:p>
          <a:p>
            <a:pPr marL="77788" algn="ctr"/>
            <a:r>
              <a:rPr lang="ru-RU" sz="700" dirty="0">
                <a:solidFill>
                  <a:schemeClr val="tx1"/>
                </a:solidFill>
              </a:rPr>
              <a:t> прав и другие кровные родственники воспитанников</a:t>
            </a:r>
          </a:p>
        </p:txBody>
      </p:sp>
      <p:sp>
        <p:nvSpPr>
          <p:cNvPr id="34" name="Rectangle 50"/>
          <p:cNvSpPr/>
          <p:nvPr/>
        </p:nvSpPr>
        <p:spPr>
          <a:xfrm>
            <a:off x="4760392" y="5399156"/>
            <a:ext cx="2270276" cy="570667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35" name="Rounded Rectangle 49"/>
          <p:cNvSpPr/>
          <p:nvPr/>
        </p:nvSpPr>
        <p:spPr>
          <a:xfrm>
            <a:off x="1654399" y="5351768"/>
            <a:ext cx="2068607" cy="638279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7788" algn="ctr"/>
            <a:r>
              <a:rPr lang="ru-RU" sz="700" dirty="0">
                <a:solidFill>
                  <a:schemeClr val="tx1"/>
                </a:solidFill>
              </a:rPr>
              <a:t>Кризисные кровные семьи с детьми</a:t>
            </a:r>
          </a:p>
        </p:txBody>
      </p:sp>
      <p:sp>
        <p:nvSpPr>
          <p:cNvPr id="36" name="Rectangle 50"/>
          <p:cNvSpPr/>
          <p:nvPr/>
        </p:nvSpPr>
        <p:spPr>
          <a:xfrm>
            <a:off x="1699887" y="5392633"/>
            <a:ext cx="1982711" cy="54358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37" name="Rounded Rectangle 49"/>
          <p:cNvSpPr/>
          <p:nvPr/>
        </p:nvSpPr>
        <p:spPr>
          <a:xfrm>
            <a:off x="7416450" y="5353053"/>
            <a:ext cx="2264905" cy="641577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7788" algn="ctr"/>
            <a:r>
              <a:rPr lang="ru-RU" sz="700" dirty="0">
                <a:solidFill>
                  <a:schemeClr val="tx1"/>
                </a:solidFill>
              </a:rPr>
              <a:t>Дети-сироты и дети, оставшиеся без попечения родителей, воспитываемые в детских учреждениях (воспитанники)</a:t>
            </a:r>
          </a:p>
        </p:txBody>
      </p:sp>
      <p:sp>
        <p:nvSpPr>
          <p:cNvPr id="38" name="Rectangle 50"/>
          <p:cNvSpPr/>
          <p:nvPr/>
        </p:nvSpPr>
        <p:spPr>
          <a:xfrm>
            <a:off x="7470588" y="5409504"/>
            <a:ext cx="2170360" cy="544262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39" name="Rounded Rectangle 41"/>
          <p:cNvSpPr/>
          <p:nvPr/>
        </p:nvSpPr>
        <p:spPr>
          <a:xfrm>
            <a:off x="1095006" y="4527434"/>
            <a:ext cx="1455475" cy="449162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700" dirty="0">
                <a:solidFill>
                  <a:schemeClr val="tx1"/>
                </a:solidFill>
              </a:rPr>
              <a:t>Занятия детско-родительского клуба «Парус Надежды»</a:t>
            </a:r>
          </a:p>
        </p:txBody>
      </p:sp>
      <p:sp>
        <p:nvSpPr>
          <p:cNvPr id="40" name="Rectangle 42"/>
          <p:cNvSpPr/>
          <p:nvPr/>
        </p:nvSpPr>
        <p:spPr>
          <a:xfrm>
            <a:off x="1138009" y="4569823"/>
            <a:ext cx="1377911" cy="36492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41" name="Rounded Rectangle 41"/>
          <p:cNvSpPr/>
          <p:nvPr/>
        </p:nvSpPr>
        <p:spPr>
          <a:xfrm>
            <a:off x="2829297" y="4523919"/>
            <a:ext cx="1455475" cy="449162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700" dirty="0">
                <a:solidFill>
                  <a:schemeClr val="tx1"/>
                </a:solidFill>
              </a:rPr>
              <a:t>Комплекс услуг (психолого-педагогические, юридические, социальные) </a:t>
            </a:r>
          </a:p>
        </p:txBody>
      </p:sp>
      <p:sp>
        <p:nvSpPr>
          <p:cNvPr id="42" name="Rectangle 42"/>
          <p:cNvSpPr/>
          <p:nvPr/>
        </p:nvSpPr>
        <p:spPr>
          <a:xfrm>
            <a:off x="2872300" y="4566308"/>
            <a:ext cx="1377911" cy="36492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43" name="Rounded Rectangle 41"/>
          <p:cNvSpPr/>
          <p:nvPr/>
        </p:nvSpPr>
        <p:spPr>
          <a:xfrm>
            <a:off x="4705148" y="4523919"/>
            <a:ext cx="2371904" cy="449162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700" dirty="0">
                <a:solidFill>
                  <a:schemeClr val="tx1"/>
                </a:solidFill>
              </a:rPr>
              <a:t>Консультации и педагогическая поддержка кровной семьи воспитанника (родителей или родственников) </a:t>
            </a:r>
          </a:p>
          <a:p>
            <a:pPr marL="88900"/>
            <a:r>
              <a:rPr lang="ru-RU" sz="700" dirty="0">
                <a:solidFill>
                  <a:schemeClr val="tx1"/>
                </a:solidFill>
              </a:rPr>
              <a:t>по восстановлению  отношений с воспитанником </a:t>
            </a:r>
          </a:p>
        </p:txBody>
      </p:sp>
      <p:sp>
        <p:nvSpPr>
          <p:cNvPr id="44" name="Rectangle 42"/>
          <p:cNvSpPr/>
          <p:nvPr/>
        </p:nvSpPr>
        <p:spPr>
          <a:xfrm>
            <a:off x="4748151" y="4566308"/>
            <a:ext cx="2294548" cy="36492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45" name="Rounded Rectangle 41"/>
          <p:cNvSpPr/>
          <p:nvPr/>
        </p:nvSpPr>
        <p:spPr>
          <a:xfrm>
            <a:off x="7342574" y="4526579"/>
            <a:ext cx="2371904" cy="449162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700" dirty="0">
                <a:solidFill>
                  <a:schemeClr val="tx1"/>
                </a:solidFill>
              </a:rPr>
              <a:t>Индивидуальная психолого-социальная работа с воспитанниками по восстановлению отношений с кровной семьей (родителями или родственниками)</a:t>
            </a:r>
          </a:p>
        </p:txBody>
      </p:sp>
      <p:sp>
        <p:nvSpPr>
          <p:cNvPr id="46" name="Rectangle 42"/>
          <p:cNvSpPr/>
          <p:nvPr/>
        </p:nvSpPr>
        <p:spPr>
          <a:xfrm>
            <a:off x="7385577" y="4568968"/>
            <a:ext cx="2294548" cy="36492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47" name="Rounded Rectangle 14"/>
          <p:cNvSpPr/>
          <p:nvPr/>
        </p:nvSpPr>
        <p:spPr>
          <a:xfrm>
            <a:off x="306938" y="3439231"/>
            <a:ext cx="1102055" cy="592155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72000" rtlCol="0" anchor="ctr"/>
          <a:lstStyle/>
          <a:p>
            <a:pPr marL="87313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Повышение родитель-</a:t>
            </a:r>
            <a:r>
              <a:rPr lang="ru-RU" sz="700" dirty="0" err="1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ской</a:t>
            </a: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 компетенции родителей из кризис-</a:t>
            </a:r>
            <a:r>
              <a:rPr lang="ru-RU" sz="700" dirty="0" err="1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ных</a:t>
            </a: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 кровных семей</a:t>
            </a:r>
          </a:p>
        </p:txBody>
      </p:sp>
      <p:sp>
        <p:nvSpPr>
          <p:cNvPr id="48" name="Right Triangle 16"/>
          <p:cNvSpPr/>
          <p:nvPr/>
        </p:nvSpPr>
        <p:spPr>
          <a:xfrm rot="10800000">
            <a:off x="301712" y="4027129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9" name="Right Triangle 17"/>
          <p:cNvSpPr/>
          <p:nvPr/>
        </p:nvSpPr>
        <p:spPr>
          <a:xfrm rot="10800000" flipH="1">
            <a:off x="1267191" y="4027129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0" name="Rounded Rectangle 14"/>
          <p:cNvSpPr/>
          <p:nvPr/>
        </p:nvSpPr>
        <p:spPr>
          <a:xfrm>
            <a:off x="1527978" y="3434974"/>
            <a:ext cx="1102055" cy="592155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72000" rtlCol="0" anchor="ctr"/>
          <a:lstStyle/>
          <a:p>
            <a:pPr marL="87313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Улучшение детско-родительских отношений в кризисных кровных семьях</a:t>
            </a:r>
          </a:p>
        </p:txBody>
      </p:sp>
      <p:sp>
        <p:nvSpPr>
          <p:cNvPr id="51" name="Right Triangle 16"/>
          <p:cNvSpPr/>
          <p:nvPr/>
        </p:nvSpPr>
        <p:spPr>
          <a:xfrm rot="10800000">
            <a:off x="1522752" y="4022872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2" name="Right Triangle 17"/>
          <p:cNvSpPr/>
          <p:nvPr/>
        </p:nvSpPr>
        <p:spPr>
          <a:xfrm rot="10800000" flipH="1">
            <a:off x="2488231" y="4022872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3" name="Rounded Rectangle 14"/>
          <p:cNvSpPr/>
          <p:nvPr/>
        </p:nvSpPr>
        <p:spPr>
          <a:xfrm>
            <a:off x="2765034" y="3434974"/>
            <a:ext cx="1177181" cy="592155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Повышение уровня раз-вития навыков детей из кризисных семей (хозяйственно-бытовых, коммуникативных)</a:t>
            </a:r>
          </a:p>
        </p:txBody>
      </p:sp>
      <p:sp>
        <p:nvSpPr>
          <p:cNvPr id="54" name="Right Triangle 16"/>
          <p:cNvSpPr/>
          <p:nvPr/>
        </p:nvSpPr>
        <p:spPr>
          <a:xfrm rot="10800000">
            <a:off x="2759808" y="4022872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5" name="Right Triangle 17"/>
          <p:cNvSpPr/>
          <p:nvPr/>
        </p:nvSpPr>
        <p:spPr>
          <a:xfrm rot="10800000" flipH="1">
            <a:off x="3798215" y="4022872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6" name="Rounded Rectangle 14"/>
          <p:cNvSpPr/>
          <p:nvPr/>
        </p:nvSpPr>
        <p:spPr>
          <a:xfrm>
            <a:off x="4060286" y="3430717"/>
            <a:ext cx="1177181" cy="592155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72000" rtlCol="0" anchor="ctr"/>
          <a:lstStyle/>
          <a:p>
            <a:pPr marL="87313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Устранены причины, послужившие основанием для ухудшения жизненной ситуации семьи </a:t>
            </a:r>
          </a:p>
        </p:txBody>
      </p:sp>
      <p:sp>
        <p:nvSpPr>
          <p:cNvPr id="57" name="Right Triangle 16"/>
          <p:cNvSpPr/>
          <p:nvPr/>
        </p:nvSpPr>
        <p:spPr>
          <a:xfrm rot="10800000">
            <a:off x="4055060" y="4018615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8" name="Right Triangle 17"/>
          <p:cNvSpPr/>
          <p:nvPr/>
        </p:nvSpPr>
        <p:spPr>
          <a:xfrm rot="10800000" flipH="1">
            <a:off x="5093467" y="4018615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9" name="Rounded Rectangle 14"/>
          <p:cNvSpPr/>
          <p:nvPr/>
        </p:nvSpPr>
        <p:spPr>
          <a:xfrm>
            <a:off x="5565422" y="3426460"/>
            <a:ext cx="1177181" cy="592155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72000" rtlCol="0" anchor="ctr"/>
          <a:lstStyle/>
          <a:p>
            <a:pPr marL="87313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Преодолены трудности  социального характера, препятствующие  возвращению воспитанника в семью</a:t>
            </a:r>
          </a:p>
        </p:txBody>
      </p:sp>
      <p:sp>
        <p:nvSpPr>
          <p:cNvPr id="60" name="Right Triangle 16"/>
          <p:cNvSpPr/>
          <p:nvPr/>
        </p:nvSpPr>
        <p:spPr>
          <a:xfrm rot="10800000">
            <a:off x="5560196" y="4014358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1" name="Right Triangle 17"/>
          <p:cNvSpPr/>
          <p:nvPr/>
        </p:nvSpPr>
        <p:spPr>
          <a:xfrm rot="10800000" flipH="1">
            <a:off x="6598603" y="4014358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2" name="Rounded Rectangle 14"/>
          <p:cNvSpPr/>
          <p:nvPr/>
        </p:nvSpPr>
        <p:spPr>
          <a:xfrm>
            <a:off x="6877604" y="3426460"/>
            <a:ext cx="1177181" cy="592155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72000" rtlCol="0" anchor="ctr"/>
          <a:lstStyle/>
          <a:p>
            <a:pPr marL="87313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Преодолены трудности психологического </a:t>
            </a:r>
            <a:r>
              <a:rPr lang="ru-RU" sz="700" dirty="0" err="1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харак-тера</a:t>
            </a: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, препятствующие возвращению воспитан-</a:t>
            </a:r>
            <a:r>
              <a:rPr lang="ru-RU" sz="700" dirty="0" err="1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ника</a:t>
            </a: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 в кровную семью</a:t>
            </a:r>
          </a:p>
        </p:txBody>
      </p:sp>
      <p:sp>
        <p:nvSpPr>
          <p:cNvPr id="63" name="Right Triangle 16"/>
          <p:cNvSpPr/>
          <p:nvPr/>
        </p:nvSpPr>
        <p:spPr>
          <a:xfrm rot="10800000">
            <a:off x="6872378" y="4014358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4" name="Right Triangle 17"/>
          <p:cNvSpPr/>
          <p:nvPr/>
        </p:nvSpPr>
        <p:spPr>
          <a:xfrm rot="10800000" flipH="1">
            <a:off x="7910785" y="4014358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5" name="Rounded Rectangle 14"/>
          <p:cNvSpPr/>
          <p:nvPr/>
        </p:nvSpPr>
        <p:spPr>
          <a:xfrm>
            <a:off x="8264216" y="3426461"/>
            <a:ext cx="1177181" cy="592155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ru-RU" sz="700" dirty="0"/>
              <a:t>Восстановлены отношения воспитанников с кровными родственниками</a:t>
            </a:r>
          </a:p>
        </p:txBody>
      </p:sp>
      <p:sp>
        <p:nvSpPr>
          <p:cNvPr id="66" name="Right Triangle 16"/>
          <p:cNvSpPr/>
          <p:nvPr/>
        </p:nvSpPr>
        <p:spPr>
          <a:xfrm rot="10800000">
            <a:off x="8258990" y="4014359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7" name="Right Triangle 17"/>
          <p:cNvSpPr/>
          <p:nvPr/>
        </p:nvSpPr>
        <p:spPr>
          <a:xfrm rot="10800000" flipH="1">
            <a:off x="9297397" y="4014359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8" name="Rounded Rectangle 14"/>
          <p:cNvSpPr/>
          <p:nvPr/>
        </p:nvSpPr>
        <p:spPr>
          <a:xfrm>
            <a:off x="1912876" y="2389619"/>
            <a:ext cx="1628822" cy="505188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     Улучшение благополучия детей</a:t>
            </a:r>
          </a:p>
          <a:p>
            <a:r>
              <a:rPr lang="ru-RU" sz="700" dirty="0"/>
              <a:t>    и семей – участников Программы</a:t>
            </a:r>
          </a:p>
        </p:txBody>
      </p:sp>
      <p:sp>
        <p:nvSpPr>
          <p:cNvPr id="69" name="Right Triangle 16"/>
          <p:cNvSpPr/>
          <p:nvPr/>
        </p:nvSpPr>
        <p:spPr>
          <a:xfrm rot="10800000">
            <a:off x="1904875" y="2884975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0" name="Right Triangle 17"/>
          <p:cNvSpPr/>
          <p:nvPr/>
        </p:nvSpPr>
        <p:spPr>
          <a:xfrm rot="10800000" flipH="1">
            <a:off x="3396099" y="2889521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1" name="Rounded Rectangle 14"/>
          <p:cNvSpPr/>
          <p:nvPr/>
        </p:nvSpPr>
        <p:spPr>
          <a:xfrm>
            <a:off x="7281558" y="2466903"/>
            <a:ext cx="2159839" cy="518186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72000" rtlCol="0" anchor="ctr"/>
          <a:lstStyle/>
          <a:p>
            <a:pPr marL="87313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Улучшение психологического состояния воспитанников в результате восстановления отношений с кровной семьей (родителями или родственниками)</a:t>
            </a:r>
          </a:p>
        </p:txBody>
      </p:sp>
      <p:sp>
        <p:nvSpPr>
          <p:cNvPr id="72" name="Right Triangle 16"/>
          <p:cNvSpPr/>
          <p:nvPr/>
        </p:nvSpPr>
        <p:spPr>
          <a:xfrm rot="10800000">
            <a:off x="7279959" y="2980832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3" name="Right Triangle 17"/>
          <p:cNvSpPr/>
          <p:nvPr/>
        </p:nvSpPr>
        <p:spPr>
          <a:xfrm rot="10800000" flipH="1">
            <a:off x="9297396" y="2980832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74" name="Group 5"/>
          <p:cNvGrpSpPr/>
          <p:nvPr/>
        </p:nvGrpSpPr>
        <p:grpSpPr>
          <a:xfrm>
            <a:off x="4009343" y="1476384"/>
            <a:ext cx="473631" cy="420560"/>
            <a:chOff x="6613702" y="2640793"/>
            <a:chExt cx="473631" cy="359553"/>
          </a:xfrm>
        </p:grpSpPr>
        <p:sp>
          <p:nvSpPr>
            <p:cNvPr id="75" name="Chevron 16"/>
            <p:cNvSpPr/>
            <p:nvPr/>
          </p:nvSpPr>
          <p:spPr>
            <a:xfrm rot="10800000">
              <a:off x="6613702" y="2640794"/>
              <a:ext cx="473631" cy="359552"/>
            </a:xfrm>
            <a:prstGeom prst="chevron">
              <a:avLst>
                <a:gd name="adj" fmla="val 32524"/>
              </a:avLst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76" name="Rectangle 17"/>
            <p:cNvSpPr/>
            <p:nvPr/>
          </p:nvSpPr>
          <p:spPr>
            <a:xfrm rot="10800000">
              <a:off x="6622748" y="2640793"/>
              <a:ext cx="187516" cy="359552"/>
            </a:xfrm>
            <a:prstGeom prst="rect">
              <a:avLst/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77" name="Group 18"/>
          <p:cNvGrpSpPr/>
          <p:nvPr/>
        </p:nvGrpSpPr>
        <p:grpSpPr>
          <a:xfrm>
            <a:off x="1082739" y="1471479"/>
            <a:ext cx="473631" cy="420559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78" name="Chevron 19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79" name="Rectangle 20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80" name="Right Triangle 21"/>
          <p:cNvSpPr/>
          <p:nvPr/>
        </p:nvSpPr>
        <p:spPr>
          <a:xfrm rot="10800000">
            <a:off x="1408994" y="1832261"/>
            <a:ext cx="145304" cy="62532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1" name="Rectangle 22"/>
          <p:cNvSpPr/>
          <p:nvPr/>
        </p:nvSpPr>
        <p:spPr>
          <a:xfrm>
            <a:off x="1408993" y="1338229"/>
            <a:ext cx="2745971" cy="501436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/>
            <a:r>
              <a:rPr lang="ru-RU" sz="800" dirty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Уменьшение количества изъятий/отказов детей из кровных и замещающих семей</a:t>
            </a:r>
          </a:p>
        </p:txBody>
      </p:sp>
      <p:sp>
        <p:nvSpPr>
          <p:cNvPr id="82" name="Right Triangle 23"/>
          <p:cNvSpPr/>
          <p:nvPr/>
        </p:nvSpPr>
        <p:spPr>
          <a:xfrm rot="10800000" flipH="1">
            <a:off x="4018389" y="1836236"/>
            <a:ext cx="132679" cy="50475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83" name="Group 5"/>
          <p:cNvGrpSpPr/>
          <p:nvPr/>
        </p:nvGrpSpPr>
        <p:grpSpPr>
          <a:xfrm>
            <a:off x="8233491" y="1476455"/>
            <a:ext cx="473631" cy="420560"/>
            <a:chOff x="6613702" y="2640793"/>
            <a:chExt cx="473631" cy="359553"/>
          </a:xfrm>
        </p:grpSpPr>
        <p:sp>
          <p:nvSpPr>
            <p:cNvPr id="84" name="Chevron 16"/>
            <p:cNvSpPr/>
            <p:nvPr/>
          </p:nvSpPr>
          <p:spPr>
            <a:xfrm rot="10800000">
              <a:off x="6613702" y="2640794"/>
              <a:ext cx="473631" cy="359552"/>
            </a:xfrm>
            <a:prstGeom prst="chevron">
              <a:avLst>
                <a:gd name="adj" fmla="val 32524"/>
              </a:avLst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85" name="Rectangle 17"/>
            <p:cNvSpPr/>
            <p:nvPr/>
          </p:nvSpPr>
          <p:spPr>
            <a:xfrm rot="10800000">
              <a:off x="6622748" y="2640793"/>
              <a:ext cx="187516" cy="359552"/>
            </a:xfrm>
            <a:prstGeom prst="rect">
              <a:avLst/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86" name="Group 18"/>
          <p:cNvGrpSpPr/>
          <p:nvPr/>
        </p:nvGrpSpPr>
        <p:grpSpPr>
          <a:xfrm>
            <a:off x="5306887" y="1471550"/>
            <a:ext cx="473631" cy="420559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87" name="Chevron 19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88" name="Rectangle 20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89" name="Right Triangle 21"/>
          <p:cNvSpPr/>
          <p:nvPr/>
        </p:nvSpPr>
        <p:spPr>
          <a:xfrm rot="10800000">
            <a:off x="5633142" y="1832332"/>
            <a:ext cx="145304" cy="62532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0" name="Rectangle 22"/>
          <p:cNvSpPr/>
          <p:nvPr/>
        </p:nvSpPr>
        <p:spPr>
          <a:xfrm>
            <a:off x="5633141" y="1338300"/>
            <a:ext cx="2745971" cy="501436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/>
            <a:r>
              <a:rPr lang="ru-RU" sz="800" dirty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Увеличение числа детей, возвращенных в кровные семьи (в том числе подростков и детей с ОВЗ)</a:t>
            </a:r>
          </a:p>
        </p:txBody>
      </p:sp>
      <p:sp>
        <p:nvSpPr>
          <p:cNvPr id="91" name="Right Triangle 23"/>
          <p:cNvSpPr/>
          <p:nvPr/>
        </p:nvSpPr>
        <p:spPr>
          <a:xfrm rot="10800000" flipH="1">
            <a:off x="8242537" y="1836307"/>
            <a:ext cx="132679" cy="50475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pic>
        <p:nvPicPr>
          <p:cNvPr id="92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634" y="1524331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333" y="1517063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6" name="Соединительная линия уступом 95"/>
          <p:cNvCxnSpPr>
            <a:stCxn id="39" idx="2"/>
            <a:endCxn id="41" idx="2"/>
          </p:cNvCxnSpPr>
          <p:nvPr/>
        </p:nvCxnSpPr>
        <p:spPr>
          <a:xfrm rot="5400000" flipH="1" flipV="1">
            <a:off x="2688131" y="4107693"/>
            <a:ext cx="3515" cy="1734291"/>
          </a:xfrm>
          <a:prstGeom prst="bentConnector3">
            <a:avLst>
              <a:gd name="adj1" fmla="val -512532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>
            <a:endCxn id="35" idx="0"/>
          </p:cNvCxnSpPr>
          <p:nvPr/>
        </p:nvCxnSpPr>
        <p:spPr>
          <a:xfrm>
            <a:off x="2688702" y="5171507"/>
            <a:ext cx="1" cy="18026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/>
          <p:cNvCxnSpPr>
            <a:stCxn id="43" idx="2"/>
            <a:endCxn id="33" idx="0"/>
          </p:cNvCxnSpPr>
          <p:nvPr/>
        </p:nvCxnSpPr>
        <p:spPr>
          <a:xfrm>
            <a:off x="5891100" y="4973081"/>
            <a:ext cx="0" cy="37997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/>
          <p:nvPr/>
        </p:nvCxnSpPr>
        <p:spPr>
          <a:xfrm>
            <a:off x="8569652" y="4981521"/>
            <a:ext cx="0" cy="37997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endCxn id="65" idx="2"/>
          </p:cNvCxnSpPr>
          <p:nvPr/>
        </p:nvCxnSpPr>
        <p:spPr>
          <a:xfrm flipH="1" flipV="1">
            <a:off x="8852807" y="4018616"/>
            <a:ext cx="6578" cy="50530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>
            <a:stCxn id="65" idx="0"/>
          </p:cNvCxnSpPr>
          <p:nvPr/>
        </p:nvCxnSpPr>
        <p:spPr>
          <a:xfrm flipV="1">
            <a:off x="8852807" y="3005168"/>
            <a:ext cx="523" cy="42129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Соединительная линия уступом 108"/>
          <p:cNvCxnSpPr>
            <a:stCxn id="59" idx="2"/>
            <a:endCxn id="62" idx="2"/>
          </p:cNvCxnSpPr>
          <p:nvPr/>
        </p:nvCxnSpPr>
        <p:spPr>
          <a:xfrm rot="16200000" flipH="1">
            <a:off x="6810104" y="3362524"/>
            <a:ext cx="12700" cy="1312182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/>
          <p:cNvCxnSpPr/>
          <p:nvPr/>
        </p:nvCxnSpPr>
        <p:spPr>
          <a:xfrm>
            <a:off x="6406953" y="4251052"/>
            <a:ext cx="0" cy="27286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47" idx="2"/>
            <a:endCxn id="56" idx="2"/>
          </p:cNvCxnSpPr>
          <p:nvPr/>
        </p:nvCxnSpPr>
        <p:spPr>
          <a:xfrm rot="5400000" flipH="1" flipV="1">
            <a:off x="2749164" y="2131673"/>
            <a:ext cx="8514" cy="3790911"/>
          </a:xfrm>
          <a:prstGeom prst="bentConnector3">
            <a:avLst>
              <a:gd name="adj1" fmla="val -2684989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endCxn id="50" idx="2"/>
          </p:cNvCxnSpPr>
          <p:nvPr/>
        </p:nvCxnSpPr>
        <p:spPr>
          <a:xfrm flipV="1">
            <a:off x="2077081" y="4027129"/>
            <a:ext cx="1925" cy="22392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/>
          <p:nvPr/>
        </p:nvCxnSpPr>
        <p:spPr>
          <a:xfrm flipH="1" flipV="1">
            <a:off x="3472184" y="4028932"/>
            <a:ext cx="3747" cy="49462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Соединительная линия уступом 121"/>
          <p:cNvCxnSpPr/>
          <p:nvPr/>
        </p:nvCxnSpPr>
        <p:spPr>
          <a:xfrm rot="5400000" flipH="1" flipV="1">
            <a:off x="1855383" y="2781428"/>
            <a:ext cx="4257" cy="2495659"/>
          </a:xfrm>
          <a:prstGeom prst="bentConnector3">
            <a:avLst>
              <a:gd name="adj1" fmla="val -8215011"/>
            </a:avLst>
          </a:prstGeom>
          <a:ln w="12700">
            <a:solidFill>
              <a:schemeClr val="accent1">
                <a:lumMod val="50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/>
          <p:cNvCxnSpPr>
            <a:stCxn id="39" idx="0"/>
          </p:cNvCxnSpPr>
          <p:nvPr/>
        </p:nvCxnSpPr>
        <p:spPr>
          <a:xfrm flipH="1" flipV="1">
            <a:off x="1822743" y="4023614"/>
            <a:ext cx="1" cy="50382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Соединительная линия уступом 128"/>
          <p:cNvCxnSpPr>
            <a:stCxn id="47" idx="0"/>
            <a:endCxn id="62" idx="0"/>
          </p:cNvCxnSpPr>
          <p:nvPr/>
        </p:nvCxnSpPr>
        <p:spPr>
          <a:xfrm rot="5400000" flipH="1" flipV="1">
            <a:off x="4155695" y="128732"/>
            <a:ext cx="12771" cy="6608229"/>
          </a:xfrm>
          <a:prstGeom prst="bentConnector3">
            <a:avLst>
              <a:gd name="adj1" fmla="val 1605497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/>
          <p:cNvCxnSpPr>
            <a:endCxn id="50" idx="0"/>
          </p:cNvCxnSpPr>
          <p:nvPr/>
        </p:nvCxnSpPr>
        <p:spPr>
          <a:xfrm>
            <a:off x="2077081" y="3240761"/>
            <a:ext cx="1925" cy="19421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единительная линия 132"/>
          <p:cNvCxnSpPr/>
          <p:nvPr/>
        </p:nvCxnSpPr>
        <p:spPr>
          <a:xfrm>
            <a:off x="3366018" y="3236504"/>
            <a:ext cx="1925" cy="19421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/>
          <p:cNvCxnSpPr/>
          <p:nvPr/>
        </p:nvCxnSpPr>
        <p:spPr>
          <a:xfrm>
            <a:off x="4646951" y="3222769"/>
            <a:ext cx="1925" cy="19421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единительная линия 134"/>
          <p:cNvCxnSpPr/>
          <p:nvPr/>
        </p:nvCxnSpPr>
        <p:spPr>
          <a:xfrm>
            <a:off x="6028615" y="3240761"/>
            <a:ext cx="1925" cy="19421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единительная линия 138"/>
          <p:cNvCxnSpPr>
            <a:cxnSpLocks/>
            <a:endCxn id="68" idx="2"/>
          </p:cNvCxnSpPr>
          <p:nvPr/>
        </p:nvCxnSpPr>
        <p:spPr>
          <a:xfrm flipH="1" flipV="1">
            <a:off x="2727287" y="2894807"/>
            <a:ext cx="61160" cy="32796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140"/>
          <p:cNvCxnSpPr>
            <a:cxnSpLocks/>
            <a:stCxn id="68" idx="0"/>
            <a:endCxn id="81" idx="2"/>
          </p:cNvCxnSpPr>
          <p:nvPr/>
        </p:nvCxnSpPr>
        <p:spPr>
          <a:xfrm flipV="1">
            <a:off x="2727287" y="1839665"/>
            <a:ext cx="54692" cy="54995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cxnSpLocks/>
            <a:endCxn id="68" idx="3"/>
          </p:cNvCxnSpPr>
          <p:nvPr/>
        </p:nvCxnSpPr>
        <p:spPr>
          <a:xfrm flipH="1">
            <a:off x="3541698" y="2634199"/>
            <a:ext cx="3743224" cy="801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Соединительная линия уступом 145"/>
          <p:cNvCxnSpPr>
            <a:endCxn id="90" idx="2"/>
          </p:cNvCxnSpPr>
          <p:nvPr/>
        </p:nvCxnSpPr>
        <p:spPr>
          <a:xfrm flipV="1">
            <a:off x="3541698" y="1839736"/>
            <a:ext cx="3464429" cy="711370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/>
          <p:nvPr/>
        </p:nvCxnSpPr>
        <p:spPr>
          <a:xfrm flipV="1">
            <a:off x="7670227" y="1836121"/>
            <a:ext cx="0" cy="63078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3" descr="C:\Users\jsviridova\Desktop\YouDo\Фонд Тимченко\Деревья\correct-symbol.png">
            <a:extLst>
              <a:ext uri="{FF2B5EF4-FFF2-40B4-BE49-F238E27FC236}">
                <a16:creationId xmlns:a16="http://schemas.microsoft.com/office/drawing/2014/main" id="{1C8CC4FD-C72D-41F6-9281-48516B9F1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17" y="2548406"/>
            <a:ext cx="127357" cy="12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9414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1646</TotalTime>
  <Words>259</Words>
  <Application>Microsoft Office PowerPoint</Application>
  <PresentationFormat>Лист A4 (210x297 мм)</PresentationFormat>
  <Paragraphs>31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Yulia</dc:creator>
  <cp:lastModifiedBy>Обший</cp:lastModifiedBy>
  <cp:revision>25</cp:revision>
  <dcterms:created xsi:type="dcterms:W3CDTF">2019-08-31T18:11:41Z</dcterms:created>
  <dcterms:modified xsi:type="dcterms:W3CDTF">2019-09-26T07:41:55Z</dcterms:modified>
</cp:coreProperties>
</file>