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rova Daria" initials="S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87"/>
    <a:srgbClr val="039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19976-CD95-42D0-B615-A4BD35EF76A5}" v="1" dt="2019-07-31T22:45:4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4" autoAdjust="0"/>
    <p:restoredTop sz="96357" autoAdjust="0"/>
  </p:normalViewPr>
  <p:slideViewPr>
    <p:cSldViewPr showGuides="1">
      <p:cViewPr>
        <p:scale>
          <a:sx n="152" d="100"/>
          <a:sy n="152" d="100"/>
        </p:scale>
        <p:origin x="-1026" y="-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Triangle 24"/>
          <p:cNvSpPr/>
          <p:nvPr/>
        </p:nvSpPr>
        <p:spPr>
          <a:xfrm rot="10800000" flipH="1">
            <a:off x="4349612" y="3208405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23"/>
          <p:cNvSpPr/>
          <p:nvPr/>
        </p:nvSpPr>
        <p:spPr>
          <a:xfrm rot="10800000">
            <a:off x="2907108" y="3208405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23"/>
          <p:cNvSpPr/>
          <p:nvPr/>
        </p:nvSpPr>
        <p:spPr>
          <a:xfrm rot="10800000">
            <a:off x="4582936" y="3208405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ight Triangle 24"/>
          <p:cNvSpPr/>
          <p:nvPr/>
        </p:nvSpPr>
        <p:spPr>
          <a:xfrm rot="10800000" flipH="1">
            <a:off x="5793893" y="3208405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23"/>
          <p:cNvSpPr/>
          <p:nvPr/>
        </p:nvSpPr>
        <p:spPr>
          <a:xfrm rot="10800000">
            <a:off x="6046489" y="3212854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ight Triangle 24"/>
          <p:cNvSpPr/>
          <p:nvPr/>
        </p:nvSpPr>
        <p:spPr>
          <a:xfrm rot="10800000" flipH="1">
            <a:off x="7270898" y="3211736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23"/>
          <p:cNvSpPr/>
          <p:nvPr/>
        </p:nvSpPr>
        <p:spPr>
          <a:xfrm rot="10800000">
            <a:off x="7510042" y="3213121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ight Triangle 24"/>
          <p:cNvSpPr/>
          <p:nvPr/>
        </p:nvSpPr>
        <p:spPr>
          <a:xfrm rot="10800000" flipH="1">
            <a:off x="8743675" y="3211596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ounded Rectangle 43"/>
          <p:cNvSpPr/>
          <p:nvPr/>
        </p:nvSpPr>
        <p:spPr>
          <a:xfrm>
            <a:off x="247834" y="4517960"/>
            <a:ext cx="1377633" cy="38770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</a:rPr>
              <a:t>Мамы с детьми </a:t>
            </a:r>
            <a:r>
              <a:rPr lang="ru-RU" sz="700" dirty="0" smtClean="0">
                <a:solidFill>
                  <a:schemeClr val="tx1"/>
                </a:solidFill>
                <a:latin typeface="+mj-lt"/>
              </a:rPr>
              <a:t>и беременные женщины </a:t>
            </a:r>
            <a:r>
              <a:rPr lang="ru-RU" sz="700" dirty="0">
                <a:solidFill>
                  <a:schemeClr val="tx1"/>
                </a:solidFill>
                <a:latin typeface="+mj-lt"/>
              </a:rPr>
              <a:t>в </a:t>
            </a:r>
            <a:r>
              <a:rPr lang="ru-RU" sz="700" dirty="0" err="1">
                <a:solidFill>
                  <a:schemeClr val="tx1"/>
                </a:solidFill>
                <a:latin typeface="+mj-lt"/>
              </a:rPr>
              <a:t>сжс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50"/>
          <p:cNvSpPr/>
          <p:nvPr/>
        </p:nvSpPr>
        <p:spPr>
          <a:xfrm>
            <a:off x="287133" y="4552098"/>
            <a:ext cx="1291036" cy="31483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Rounded Rectangle 43"/>
          <p:cNvSpPr/>
          <p:nvPr/>
        </p:nvSpPr>
        <p:spPr>
          <a:xfrm>
            <a:off x="1691680" y="4515923"/>
            <a:ext cx="1377633" cy="38770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</a:rPr>
              <a:t>Родители из кризисных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</a:rPr>
              <a:t>кровных семей</a:t>
            </a:r>
          </a:p>
        </p:txBody>
      </p:sp>
      <p:sp>
        <p:nvSpPr>
          <p:cNvPr id="28" name="Rectangle 50"/>
          <p:cNvSpPr/>
          <p:nvPr/>
        </p:nvSpPr>
        <p:spPr>
          <a:xfrm>
            <a:off x="1730979" y="4550061"/>
            <a:ext cx="1291036" cy="31483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9" name="Rounded Rectangle 43"/>
          <p:cNvSpPr/>
          <p:nvPr/>
        </p:nvSpPr>
        <p:spPr>
          <a:xfrm>
            <a:off x="3135526" y="4517960"/>
            <a:ext cx="1377633" cy="38770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  <a:latin typeface="+mj-lt"/>
              </a:rPr>
              <a:t>Матери</a:t>
            </a:r>
            <a:r>
              <a:rPr lang="ru-RU" sz="700" dirty="0">
                <a:solidFill>
                  <a:schemeClr val="tx1"/>
                </a:solidFill>
                <a:latin typeface="+mj-lt"/>
              </a:rPr>
              <a:t>, беременные женщины</a:t>
            </a:r>
          </a:p>
        </p:txBody>
      </p:sp>
      <p:sp>
        <p:nvSpPr>
          <p:cNvPr id="30" name="Rectangle 50"/>
          <p:cNvSpPr/>
          <p:nvPr/>
        </p:nvSpPr>
        <p:spPr>
          <a:xfrm>
            <a:off x="3174825" y="4552098"/>
            <a:ext cx="1291036" cy="31483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1" name="Rounded Rectangle 43"/>
          <p:cNvSpPr/>
          <p:nvPr/>
        </p:nvSpPr>
        <p:spPr>
          <a:xfrm>
            <a:off x="4581367" y="4514038"/>
            <a:ext cx="1377633" cy="38770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  <a:latin typeface="+mj-lt"/>
              </a:rPr>
              <a:t>Матери </a:t>
            </a:r>
            <a:r>
              <a:rPr lang="ru-RU" sz="700" dirty="0">
                <a:solidFill>
                  <a:schemeClr val="tx1"/>
                </a:solidFill>
                <a:latin typeface="+mj-lt"/>
              </a:rPr>
              <a:t>и дети из кризисных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</a:rPr>
              <a:t>кровных семей, беременные</a:t>
            </a:r>
          </a:p>
        </p:txBody>
      </p:sp>
      <p:sp>
        <p:nvSpPr>
          <p:cNvPr id="32" name="Rectangle 50"/>
          <p:cNvSpPr/>
          <p:nvPr/>
        </p:nvSpPr>
        <p:spPr>
          <a:xfrm>
            <a:off x="4620666" y="4548176"/>
            <a:ext cx="1291036" cy="31483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" name="Rounded Rectangle 43"/>
          <p:cNvSpPr/>
          <p:nvPr/>
        </p:nvSpPr>
        <p:spPr>
          <a:xfrm>
            <a:off x="6046489" y="4514038"/>
            <a:ext cx="1377633" cy="38770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</a:rPr>
              <a:t>Матери и беременные женщины из кризисных кровных </a:t>
            </a:r>
            <a:r>
              <a:rPr lang="ru-RU" sz="700" dirty="0" smtClean="0">
                <a:solidFill>
                  <a:schemeClr val="tx1"/>
                </a:solidFill>
                <a:latin typeface="+mj-lt"/>
              </a:rPr>
              <a:t>семей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50"/>
          <p:cNvSpPr/>
          <p:nvPr/>
        </p:nvSpPr>
        <p:spPr>
          <a:xfrm>
            <a:off x="6085788" y="4548176"/>
            <a:ext cx="1291036" cy="314838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43"/>
          <p:cNvSpPr/>
          <p:nvPr/>
        </p:nvSpPr>
        <p:spPr>
          <a:xfrm>
            <a:off x="7503156" y="4307174"/>
            <a:ext cx="1377633" cy="59456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  <a:latin typeface="+mj-lt"/>
              </a:rPr>
              <a:t>Дети </a:t>
            </a:r>
            <a:r>
              <a:rPr lang="ru-RU" sz="700" dirty="0">
                <a:solidFill>
                  <a:schemeClr val="tx1"/>
                </a:solidFill>
                <a:latin typeface="+mj-lt"/>
              </a:rPr>
              <a:t>работающих или нуждающихся в трудоустройстве одиноких матерей, не посещающие ясельные группы</a:t>
            </a:r>
          </a:p>
        </p:txBody>
      </p:sp>
      <p:sp>
        <p:nvSpPr>
          <p:cNvPr id="36" name="Rectangle 50"/>
          <p:cNvSpPr/>
          <p:nvPr/>
        </p:nvSpPr>
        <p:spPr>
          <a:xfrm>
            <a:off x="7542455" y="4352144"/>
            <a:ext cx="1291036" cy="510870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26"/>
          <p:cNvSpPr/>
          <p:nvPr/>
        </p:nvSpPr>
        <p:spPr>
          <a:xfrm>
            <a:off x="259429" y="3509600"/>
            <a:ext cx="1288235" cy="62517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alt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Проживание в приюте </a:t>
            </a:r>
            <a:endParaRPr lang="ru-RU" altLang="ru-RU" sz="700" dirty="0" smtClean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pPr marL="87313"/>
            <a:r>
              <a:rPr lang="ru-RU" alt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на </a:t>
            </a:r>
            <a:r>
              <a:rPr lang="ru-RU" alt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полном </a:t>
            </a:r>
            <a:r>
              <a:rPr lang="ru-RU" alt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обеспечении</a:t>
            </a:r>
            <a:endParaRPr lang="ru-RU" alt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8" name="Rectangle 42"/>
          <p:cNvSpPr/>
          <p:nvPr/>
        </p:nvSpPr>
        <p:spPr>
          <a:xfrm>
            <a:off x="289139" y="3542274"/>
            <a:ext cx="1221076" cy="5547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" name="Rounded Rectangle 26"/>
          <p:cNvSpPr/>
          <p:nvPr/>
        </p:nvSpPr>
        <p:spPr>
          <a:xfrm>
            <a:off x="1682101" y="3509600"/>
            <a:ext cx="1360308" cy="62517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>
              <a:spcAft>
                <a:spcPts val="600"/>
              </a:spcAft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Психологические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консультации</a:t>
            </a:r>
          </a:p>
          <a:p>
            <a:pPr marL="8731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Психологические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тренинги</a:t>
            </a:r>
            <a:endParaRPr lang="ru-RU" alt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21389" y="3542274"/>
            <a:ext cx="1276644" cy="5547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26"/>
          <p:cNvSpPr/>
          <p:nvPr/>
        </p:nvSpPr>
        <p:spPr>
          <a:xfrm>
            <a:off x="3135525" y="3509600"/>
            <a:ext cx="1361523" cy="62517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>
              <a:spcAft>
                <a:spcPts val="600"/>
              </a:spcAft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Обучение основам ГВ и навыкам ухода за младенцем</a:t>
            </a:r>
            <a:endParaRPr lang="ru-RU" alt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5" name="Rectangle 42"/>
          <p:cNvSpPr/>
          <p:nvPr/>
        </p:nvSpPr>
        <p:spPr>
          <a:xfrm>
            <a:off x="3165235" y="3542274"/>
            <a:ext cx="1291840" cy="5547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26"/>
          <p:cNvSpPr/>
          <p:nvPr/>
        </p:nvSpPr>
        <p:spPr>
          <a:xfrm>
            <a:off x="4581367" y="3509600"/>
            <a:ext cx="1361523" cy="62517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>
              <a:spcAft>
                <a:spcPts val="600"/>
              </a:spcAft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Составление и реализация индивидуальных планов социализации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семьи</a:t>
            </a:r>
            <a:endParaRPr lang="ru-RU" alt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7" name="Rectangle 42"/>
          <p:cNvSpPr/>
          <p:nvPr/>
        </p:nvSpPr>
        <p:spPr>
          <a:xfrm>
            <a:off x="4611077" y="3542274"/>
            <a:ext cx="1291840" cy="5547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26"/>
          <p:cNvSpPr/>
          <p:nvPr/>
        </p:nvSpPr>
        <p:spPr>
          <a:xfrm>
            <a:off x="6046489" y="3509600"/>
            <a:ext cx="1361523" cy="62517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>
              <a:spcAft>
                <a:spcPts val="600"/>
              </a:spcAft>
            </a:pPr>
            <a:r>
              <a:rPr lang="ru-RU" alt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Трудовая реабилитация </a:t>
            </a:r>
            <a:r>
              <a:rPr lang="ru-RU" alt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женщин с детьми, оказавшихся в </a:t>
            </a:r>
            <a:r>
              <a:rPr lang="ru-RU" altLang="ru-RU" sz="700" dirty="0" err="1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сжс</a:t>
            </a:r>
            <a:endParaRPr lang="ru-RU" alt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9" name="Rectangle 42"/>
          <p:cNvSpPr/>
          <p:nvPr/>
        </p:nvSpPr>
        <p:spPr>
          <a:xfrm>
            <a:off x="6076199" y="3542274"/>
            <a:ext cx="1291840" cy="5547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ounded Rectangle 26"/>
          <p:cNvSpPr/>
          <p:nvPr/>
        </p:nvSpPr>
        <p:spPr>
          <a:xfrm>
            <a:off x="7511611" y="3505572"/>
            <a:ext cx="1361523" cy="62517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>
              <a:spcAft>
                <a:spcPts val="600"/>
              </a:spcAft>
            </a:pP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Присмотр и уход за детьми в ясельной группе, их физическое и личностное  развитие и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оздоровление</a:t>
            </a:r>
            <a:endParaRPr lang="ru-RU" alt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4" name="Rectangle 42"/>
          <p:cNvSpPr/>
          <p:nvPr/>
        </p:nvSpPr>
        <p:spPr>
          <a:xfrm>
            <a:off x="7541321" y="3538246"/>
            <a:ext cx="1291840" cy="5547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22"/>
          <p:cNvSpPr/>
          <p:nvPr/>
        </p:nvSpPr>
        <p:spPr>
          <a:xfrm>
            <a:off x="974801" y="2720863"/>
            <a:ext cx="1354957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Удовлетворены базовые потребности в жилье, питании, мед. помощи, гигиене </a:t>
            </a:r>
          </a:p>
        </p:txBody>
      </p:sp>
      <p:sp>
        <p:nvSpPr>
          <p:cNvPr id="57" name="Right Triangle 23"/>
          <p:cNvSpPr/>
          <p:nvPr/>
        </p:nvSpPr>
        <p:spPr>
          <a:xfrm rot="10800000">
            <a:off x="974801" y="3213670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ight Triangle 24"/>
          <p:cNvSpPr/>
          <p:nvPr/>
        </p:nvSpPr>
        <p:spPr>
          <a:xfrm rot="10800000" flipH="1">
            <a:off x="2185758" y="3213670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ounded Rectangle 22"/>
          <p:cNvSpPr/>
          <p:nvPr/>
        </p:nvSpPr>
        <p:spPr>
          <a:xfrm>
            <a:off x="2908663" y="2715598"/>
            <a:ext cx="1584949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Пройдены программы психологических Занятий, получены знания по основам ГВ, мамы подготовлены к уходу за малышом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8" name="Rounded Rectangle 22"/>
          <p:cNvSpPr/>
          <p:nvPr/>
        </p:nvSpPr>
        <p:spPr>
          <a:xfrm>
            <a:off x="4582936" y="2715598"/>
            <a:ext cx="1354957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Получены услуги, направленные на повышение социального статуса семьи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1" name="Rounded Rectangle 22"/>
          <p:cNvSpPr/>
          <p:nvPr/>
        </p:nvSpPr>
        <p:spPr>
          <a:xfrm>
            <a:off x="6046489" y="2720047"/>
            <a:ext cx="1361523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alt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Сопровождаемые женщины приняли участие в мероприятиях </a:t>
            </a:r>
            <a:r>
              <a:rPr lang="ru-RU" altLang="ru-RU" sz="70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трудовой реабилитации</a:t>
            </a:r>
            <a:endParaRPr lang="ru-RU" alt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4" name="Rounded Rectangle 22"/>
          <p:cNvSpPr/>
          <p:nvPr/>
        </p:nvSpPr>
        <p:spPr>
          <a:xfrm>
            <a:off x="7503156" y="2715597"/>
            <a:ext cx="1377633" cy="5025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alt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Присмотр и уход за детьми в ясельной группе, их физическое и личностное  развитие и оздоровление</a:t>
            </a: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V="1">
            <a:off x="932651" y="4130748"/>
            <a:ext cx="0" cy="383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V="1">
            <a:off x="2377259" y="4130748"/>
            <a:ext cx="0" cy="383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3817470" y="4130748"/>
            <a:ext cx="0" cy="383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V="1">
            <a:off x="5244480" y="4130748"/>
            <a:ext cx="0" cy="383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V="1">
            <a:off x="6722119" y="4130748"/>
            <a:ext cx="0" cy="383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35" idx="0"/>
          </p:cNvCxnSpPr>
          <p:nvPr/>
        </p:nvCxnSpPr>
        <p:spPr>
          <a:xfrm flipV="1">
            <a:off x="8191973" y="4132289"/>
            <a:ext cx="2650" cy="1748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37" idx="3"/>
            <a:endCxn id="42" idx="1"/>
          </p:cNvCxnSpPr>
          <p:nvPr/>
        </p:nvCxnSpPr>
        <p:spPr>
          <a:xfrm>
            <a:off x="1547664" y="3822188"/>
            <a:ext cx="13443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>
            <a:stCxn id="37" idx="0"/>
            <a:endCxn id="42" idx="0"/>
          </p:cNvCxnSpPr>
          <p:nvPr/>
        </p:nvCxnSpPr>
        <p:spPr>
          <a:xfrm rot="5400000" flipH="1" flipV="1">
            <a:off x="1632901" y="2780246"/>
            <a:ext cx="12700" cy="1458708"/>
          </a:xfrm>
          <a:prstGeom prst="bentConnector3">
            <a:avLst>
              <a:gd name="adj1" fmla="val 128852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56" idx="2"/>
          </p:cNvCxnSpPr>
          <p:nvPr/>
        </p:nvCxnSpPr>
        <p:spPr>
          <a:xfrm flipH="1" flipV="1">
            <a:off x="1652280" y="3218935"/>
            <a:ext cx="1635" cy="128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endCxn id="59" idx="2"/>
          </p:cNvCxnSpPr>
          <p:nvPr/>
        </p:nvCxnSpPr>
        <p:spPr>
          <a:xfrm flipH="1" flipV="1">
            <a:off x="3701138" y="3213670"/>
            <a:ext cx="2021" cy="28468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 flipV="1">
            <a:off x="5299668" y="3211596"/>
            <a:ext cx="153" cy="2959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H="1" flipV="1">
            <a:off x="6736471" y="3207423"/>
            <a:ext cx="153" cy="2959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 flipV="1">
            <a:off x="8207487" y="3220020"/>
            <a:ext cx="153" cy="2959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22"/>
          <p:cNvSpPr/>
          <p:nvPr/>
        </p:nvSpPr>
        <p:spPr>
          <a:xfrm>
            <a:off x="974960" y="1996755"/>
            <a:ext cx="1354957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Сохранение детей в семье на время проживания в приюте</a:t>
            </a:r>
          </a:p>
        </p:txBody>
      </p:sp>
      <p:sp>
        <p:nvSpPr>
          <p:cNvPr id="111" name="Right Triangle 23"/>
          <p:cNvSpPr/>
          <p:nvPr/>
        </p:nvSpPr>
        <p:spPr>
          <a:xfrm rot="10800000">
            <a:off x="974960" y="2489562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2" name="Right Triangle 24"/>
          <p:cNvSpPr/>
          <p:nvPr/>
        </p:nvSpPr>
        <p:spPr>
          <a:xfrm rot="10800000" flipH="1">
            <a:off x="2185917" y="2489562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3" name="Rounded Rectangle 22"/>
          <p:cNvSpPr/>
          <p:nvPr/>
        </p:nvSpPr>
        <p:spPr>
          <a:xfrm>
            <a:off x="2576651" y="1996755"/>
            <a:ext cx="1953132" cy="49648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90488"/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психологического состояния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.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уровня 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развития, навыков, улучшение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детско-родительских отношений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. Повышение 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родительских компетенций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4" name="Right Triangle 23"/>
          <p:cNvSpPr/>
          <p:nvPr/>
        </p:nvSpPr>
        <p:spPr>
          <a:xfrm rot="10800000">
            <a:off x="2586469" y="2493590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5" name="Right Triangle 24"/>
          <p:cNvSpPr/>
          <p:nvPr/>
        </p:nvSpPr>
        <p:spPr>
          <a:xfrm rot="10800000" flipH="1">
            <a:off x="4385782" y="2487979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20" name="Прямая со стрелкой 119"/>
          <p:cNvCxnSpPr>
            <a:stCxn id="56" idx="0"/>
            <a:endCxn id="110" idx="2"/>
          </p:cNvCxnSpPr>
          <p:nvPr/>
        </p:nvCxnSpPr>
        <p:spPr>
          <a:xfrm flipV="1">
            <a:off x="1652280" y="2494827"/>
            <a:ext cx="159" cy="226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22"/>
          <p:cNvSpPr/>
          <p:nvPr/>
        </p:nvSpPr>
        <p:spPr>
          <a:xfrm>
            <a:off x="4586195" y="1995171"/>
            <a:ext cx="1354957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 социальный статус кризисных кровных семей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2" name="Right Triangle 23"/>
          <p:cNvSpPr/>
          <p:nvPr/>
        </p:nvSpPr>
        <p:spPr>
          <a:xfrm rot="10800000">
            <a:off x="4586195" y="2487978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3" name="Right Triangle 24"/>
          <p:cNvSpPr/>
          <p:nvPr/>
        </p:nvSpPr>
        <p:spPr>
          <a:xfrm rot="10800000" flipH="1">
            <a:off x="5797152" y="2487978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7" name="Rounded Rectangle 22"/>
          <p:cNvSpPr/>
          <p:nvPr/>
        </p:nvSpPr>
        <p:spPr>
          <a:xfrm>
            <a:off x="6044640" y="1996755"/>
            <a:ext cx="1354957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Повышены трудовые и хозяйственно-бытовые навыки целевой группы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8" name="Right Triangle 23"/>
          <p:cNvSpPr/>
          <p:nvPr/>
        </p:nvSpPr>
        <p:spPr>
          <a:xfrm rot="10800000">
            <a:off x="6044640" y="2489562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9" name="Right Triangle 24"/>
          <p:cNvSpPr/>
          <p:nvPr/>
        </p:nvSpPr>
        <p:spPr>
          <a:xfrm rot="10800000" flipH="1">
            <a:off x="7255597" y="2489562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3" name="Rounded Rectangle 22"/>
          <p:cNvSpPr/>
          <p:nvPr/>
        </p:nvSpPr>
        <p:spPr>
          <a:xfrm>
            <a:off x="7530008" y="1993774"/>
            <a:ext cx="1354957" cy="49807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Решены задачи присмотра и ухода за детьми одиноких матерей</a:t>
            </a:r>
          </a:p>
        </p:txBody>
      </p:sp>
      <p:sp>
        <p:nvSpPr>
          <p:cNvPr id="134" name="Right Triangle 23"/>
          <p:cNvSpPr/>
          <p:nvPr/>
        </p:nvSpPr>
        <p:spPr>
          <a:xfrm rot="10800000">
            <a:off x="7530008" y="2486581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5" name="Right Triangle 24"/>
          <p:cNvSpPr/>
          <p:nvPr/>
        </p:nvSpPr>
        <p:spPr>
          <a:xfrm rot="10800000" flipH="1">
            <a:off x="8740965" y="2486581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36" name="Прямая со стрелкой 135"/>
          <p:cNvCxnSpPr/>
          <p:nvPr/>
        </p:nvCxnSpPr>
        <p:spPr>
          <a:xfrm flipV="1">
            <a:off x="3744621" y="2498546"/>
            <a:ext cx="159" cy="226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V="1">
            <a:off x="5266104" y="2496630"/>
            <a:ext cx="159" cy="226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V="1">
            <a:off x="6716270" y="2493588"/>
            <a:ext cx="159" cy="226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 flipV="1">
            <a:off x="8188277" y="2489560"/>
            <a:ext cx="159" cy="226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10" idx="3"/>
            <a:endCxn id="113" idx="1"/>
          </p:cNvCxnSpPr>
          <p:nvPr/>
        </p:nvCxnSpPr>
        <p:spPr>
          <a:xfrm flipV="1">
            <a:off x="2329917" y="2244999"/>
            <a:ext cx="246734" cy="7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46"/>
          <p:cNvCxnSpPr>
            <a:stCxn id="110" idx="0"/>
            <a:endCxn id="121" idx="0"/>
          </p:cNvCxnSpPr>
          <p:nvPr/>
        </p:nvCxnSpPr>
        <p:spPr>
          <a:xfrm rot="5400000" flipH="1" flipV="1">
            <a:off x="3457264" y="190346"/>
            <a:ext cx="1584" cy="3611235"/>
          </a:xfrm>
          <a:prstGeom prst="bentConnector3">
            <a:avLst>
              <a:gd name="adj1" fmla="val 632986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22"/>
          <p:cNvSpPr/>
          <p:nvPr/>
        </p:nvSpPr>
        <p:spPr>
          <a:xfrm>
            <a:off x="1625468" y="1374098"/>
            <a:ext cx="1722842" cy="35886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Успешное выполнение родительских обязанностей,</a:t>
            </a:r>
            <a:r>
              <a:rPr lang="en-US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обеспечение удовлетворения  потребностей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детей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0" name="Right Triangle 23"/>
          <p:cNvSpPr/>
          <p:nvPr/>
        </p:nvSpPr>
        <p:spPr>
          <a:xfrm rot="10800000">
            <a:off x="1619672" y="1732970"/>
            <a:ext cx="144016" cy="75877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1" name="Right Triangle 24"/>
          <p:cNvSpPr/>
          <p:nvPr/>
        </p:nvSpPr>
        <p:spPr>
          <a:xfrm rot="10800000" flipH="1">
            <a:off x="3204309" y="1727695"/>
            <a:ext cx="144000" cy="75877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7" name="Rectangle 3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1" name="Rounded Rectangle 22"/>
          <p:cNvSpPr/>
          <p:nvPr/>
        </p:nvSpPr>
        <p:spPr>
          <a:xfrm>
            <a:off x="5004048" y="1379096"/>
            <a:ext cx="2525960" cy="3570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Устойчиво высокий социальный 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статус семьи: дети устроены в сад и школу, родители трудоустроены, самостоятельно решают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хозяйственно-бытовые 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вопросы</a:t>
            </a:r>
          </a:p>
        </p:txBody>
      </p:sp>
      <p:sp>
        <p:nvSpPr>
          <p:cNvPr id="162" name="Right Triangle 23"/>
          <p:cNvSpPr/>
          <p:nvPr/>
        </p:nvSpPr>
        <p:spPr>
          <a:xfrm rot="10800000">
            <a:off x="5004048" y="1730911"/>
            <a:ext cx="144016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3" name="Right Triangle 24"/>
          <p:cNvSpPr/>
          <p:nvPr/>
        </p:nvSpPr>
        <p:spPr>
          <a:xfrm rot="10800000" flipH="1">
            <a:off x="7385355" y="1736176"/>
            <a:ext cx="144000" cy="75877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69" name="Прямая со стрелкой 168"/>
          <p:cNvCxnSpPr/>
          <p:nvPr/>
        </p:nvCxnSpPr>
        <p:spPr>
          <a:xfrm flipH="1" flipV="1">
            <a:off x="2881449" y="1736176"/>
            <a:ext cx="1659" cy="27250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113" idx="0"/>
            <a:endCxn id="161" idx="1"/>
          </p:cNvCxnSpPr>
          <p:nvPr/>
        </p:nvCxnSpPr>
        <p:spPr>
          <a:xfrm rot="5400000" flipH="1" flipV="1">
            <a:off x="4059073" y="1051781"/>
            <a:ext cx="439119" cy="145083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/>
          <p:nvPr/>
        </p:nvCxnSpPr>
        <p:spPr>
          <a:xfrm flipH="1" flipV="1">
            <a:off x="5423445" y="1728264"/>
            <a:ext cx="1659" cy="27250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/>
          <p:nvPr/>
        </p:nvCxnSpPr>
        <p:spPr>
          <a:xfrm flipH="1" flipV="1">
            <a:off x="6711887" y="1736176"/>
            <a:ext cx="1659" cy="27250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33" idx="0"/>
            <a:endCxn id="161" idx="3"/>
          </p:cNvCxnSpPr>
          <p:nvPr/>
        </p:nvCxnSpPr>
        <p:spPr>
          <a:xfrm rot="16200000" flipV="1">
            <a:off x="7650679" y="1436965"/>
            <a:ext cx="436138" cy="67747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69"/>
          <p:cNvGrpSpPr/>
          <p:nvPr/>
        </p:nvGrpSpPr>
        <p:grpSpPr>
          <a:xfrm flipH="1">
            <a:off x="5177806" y="999834"/>
            <a:ext cx="488634" cy="28678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79" name="Chevron 70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80" name="Rectangle 71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81" name="Right Triangle 72"/>
          <p:cNvSpPr/>
          <p:nvPr/>
        </p:nvSpPr>
        <p:spPr>
          <a:xfrm rot="10800000" flipH="1">
            <a:off x="5180387" y="1228961"/>
            <a:ext cx="152578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82" name="Group 69"/>
          <p:cNvGrpSpPr/>
          <p:nvPr/>
        </p:nvGrpSpPr>
        <p:grpSpPr>
          <a:xfrm>
            <a:off x="3032557" y="1008853"/>
            <a:ext cx="461213" cy="27951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83" name="Chevron 70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84" name="Rectangle 71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85" name="Right Triangle 72"/>
          <p:cNvSpPr/>
          <p:nvPr/>
        </p:nvSpPr>
        <p:spPr>
          <a:xfrm rot="10800000">
            <a:off x="3352335" y="1230707"/>
            <a:ext cx="144016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6" name="Rounded Rectangle 19"/>
          <p:cNvSpPr/>
          <p:nvPr/>
        </p:nvSpPr>
        <p:spPr>
          <a:xfrm>
            <a:off x="3377504" y="852292"/>
            <a:ext cx="1944216" cy="381665"/>
          </a:xfrm>
          <a:prstGeom prst="roundRect">
            <a:avLst>
              <a:gd name="adj" fmla="val 0"/>
            </a:avLst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Увеличено количество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предотвращён-</a:t>
            </a:r>
            <a:r>
              <a:rPr lang="ru-RU" sz="70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ных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случаев отобрания (изъятий) / отказов детей из кровных семей</a:t>
            </a:r>
          </a:p>
        </p:txBody>
      </p:sp>
      <p:cxnSp>
        <p:nvCxnSpPr>
          <p:cNvPr id="188" name="Прямая со стрелкой 187"/>
          <p:cNvCxnSpPr/>
          <p:nvPr/>
        </p:nvCxnSpPr>
        <p:spPr>
          <a:xfrm>
            <a:off x="3348309" y="1489348"/>
            <a:ext cx="1655739" cy="41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189"/>
          <p:cNvCxnSpPr>
            <a:stCxn id="149" idx="0"/>
            <a:endCxn id="183" idx="1"/>
          </p:cNvCxnSpPr>
          <p:nvPr/>
        </p:nvCxnSpPr>
        <p:spPr>
          <a:xfrm rot="5400000" flipH="1" flipV="1">
            <a:off x="2692435" y="943066"/>
            <a:ext cx="225487" cy="63657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Рисунок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0" y="213803"/>
            <a:ext cx="1639966" cy="469433"/>
          </a:xfrm>
          <a:prstGeom prst="rect">
            <a:avLst/>
          </a:prstGeom>
        </p:spPr>
      </p:pic>
      <p:sp>
        <p:nvSpPr>
          <p:cNvPr id="194" name="Rectangle 1"/>
          <p:cNvSpPr/>
          <p:nvPr/>
        </p:nvSpPr>
        <p:spPr>
          <a:xfrm>
            <a:off x="2078646" y="133689"/>
            <a:ext cx="4867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«Региональный православный центр защиты семьи, </a:t>
            </a:r>
            <a:endParaRPr lang="ru-RU" sz="1200" b="1" dirty="0" smtClean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материнства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и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детства </a:t>
            </a:r>
            <a:r>
              <a:rPr lang="en-US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“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Смоленский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дом для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мамы</a:t>
            </a:r>
            <a:r>
              <a:rPr lang="en-US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”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» </a:t>
            </a:r>
            <a:endParaRPr lang="ru-RU" sz="1200" b="1" dirty="0">
              <a:solidFill>
                <a:srgbClr val="FF0000"/>
              </a:solidFill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sp>
        <p:nvSpPr>
          <p:cNvPr id="195" name="Прямоугольник 194"/>
          <p:cNvSpPr/>
          <p:nvPr/>
        </p:nvSpPr>
        <p:spPr>
          <a:xfrm>
            <a:off x="6804248" y="144693"/>
            <a:ext cx="2172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Местная религиозная организация православный Приход храма в честь Архангела Михаила г. Смоленска Смоленской Епархии Русской Православной Церкви (Московский Патриархат</a:t>
            </a:r>
            <a:r>
              <a:rPr lang="ru-RU" sz="8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)</a:t>
            </a:r>
            <a:endParaRPr lang="ru-RU" sz="8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19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80" y="96242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65" y="207004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24"/>
          <p:cNvSpPr/>
          <p:nvPr/>
        </p:nvSpPr>
        <p:spPr>
          <a:xfrm>
            <a:off x="0" y="5025230"/>
            <a:ext cx="9144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201" name="Group 125"/>
          <p:cNvGrpSpPr/>
          <p:nvPr/>
        </p:nvGrpSpPr>
        <p:grpSpPr>
          <a:xfrm>
            <a:off x="177299" y="5261447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202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03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04" name="Right Triangle 128"/>
          <p:cNvSpPr/>
          <p:nvPr/>
        </p:nvSpPr>
        <p:spPr>
          <a:xfrm rot="10800000">
            <a:off x="371991" y="5447433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5" name="Chevron 129"/>
          <p:cNvSpPr/>
          <p:nvPr/>
        </p:nvSpPr>
        <p:spPr>
          <a:xfrm rot="10800000">
            <a:off x="661141" y="5270299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06" name="Rectangle 130"/>
          <p:cNvSpPr/>
          <p:nvPr/>
        </p:nvSpPr>
        <p:spPr>
          <a:xfrm rot="10800000">
            <a:off x="678199" y="5270298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07" name="Right Triangle 131"/>
          <p:cNvSpPr/>
          <p:nvPr/>
        </p:nvSpPr>
        <p:spPr>
          <a:xfrm rot="10800000" flipH="1">
            <a:off x="679988" y="5446432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8" name="Rectangle 132"/>
          <p:cNvSpPr/>
          <p:nvPr/>
        </p:nvSpPr>
        <p:spPr>
          <a:xfrm>
            <a:off x="380421" y="5195405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9" name="Rectangle 133"/>
          <p:cNvSpPr/>
          <p:nvPr/>
        </p:nvSpPr>
        <p:spPr>
          <a:xfrm>
            <a:off x="952627" y="51421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0" name="Right Triangle 134"/>
          <p:cNvSpPr/>
          <p:nvPr/>
        </p:nvSpPr>
        <p:spPr>
          <a:xfrm rot="10800000">
            <a:off x="1929250" y="543763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1" name="Right Triangle 135"/>
          <p:cNvSpPr/>
          <p:nvPr/>
        </p:nvSpPr>
        <p:spPr>
          <a:xfrm rot="10800000" flipH="1">
            <a:off x="2333362" y="5442919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2" name="Rounded Rectangle 136"/>
          <p:cNvSpPr/>
          <p:nvPr/>
        </p:nvSpPr>
        <p:spPr>
          <a:xfrm>
            <a:off x="1934699" y="5195405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3" name="Rectangle 137"/>
          <p:cNvSpPr/>
          <p:nvPr/>
        </p:nvSpPr>
        <p:spPr>
          <a:xfrm>
            <a:off x="2427542" y="5162644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214" name="Rectangle 138"/>
          <p:cNvSpPr/>
          <p:nvPr/>
        </p:nvSpPr>
        <p:spPr>
          <a:xfrm>
            <a:off x="6430012" y="5143410"/>
            <a:ext cx="10550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15" name="Rounded Rectangle 139"/>
          <p:cNvSpPr/>
          <p:nvPr/>
        </p:nvSpPr>
        <p:spPr>
          <a:xfrm>
            <a:off x="6012160" y="522695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6" name="Rectangle 140"/>
          <p:cNvSpPr/>
          <p:nvPr/>
        </p:nvSpPr>
        <p:spPr>
          <a:xfrm>
            <a:off x="6048317" y="525974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7" name="Rounded Rectangle 141"/>
          <p:cNvSpPr/>
          <p:nvPr/>
        </p:nvSpPr>
        <p:spPr>
          <a:xfrm>
            <a:off x="7543169" y="5222021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8" name="Rectangle 142"/>
          <p:cNvSpPr/>
          <p:nvPr/>
        </p:nvSpPr>
        <p:spPr>
          <a:xfrm>
            <a:off x="7596857" y="5264932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9" name="Right Triangle 158"/>
          <p:cNvSpPr/>
          <p:nvPr/>
        </p:nvSpPr>
        <p:spPr>
          <a:xfrm rot="10800000">
            <a:off x="3204009" y="545108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0" name="Right Triangle 159"/>
          <p:cNvSpPr/>
          <p:nvPr/>
        </p:nvSpPr>
        <p:spPr>
          <a:xfrm rot="10800000" flipH="1">
            <a:off x="3602511" y="5456373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1" name="Rounded Rectangle 161"/>
          <p:cNvSpPr/>
          <p:nvPr/>
        </p:nvSpPr>
        <p:spPr>
          <a:xfrm>
            <a:off x="3203848" y="520885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22" name="Rectangle 162"/>
          <p:cNvSpPr/>
          <p:nvPr/>
        </p:nvSpPr>
        <p:spPr>
          <a:xfrm>
            <a:off x="3652731" y="5150146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23" name="Oval 127"/>
          <p:cNvSpPr/>
          <p:nvPr/>
        </p:nvSpPr>
        <p:spPr>
          <a:xfrm>
            <a:off x="4647043" y="5217893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26" y="525653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Rectangle 157"/>
          <p:cNvSpPr/>
          <p:nvPr/>
        </p:nvSpPr>
        <p:spPr>
          <a:xfrm>
            <a:off x="4863325" y="5154431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26" name="Rectangle 138"/>
          <p:cNvSpPr/>
          <p:nvPr/>
        </p:nvSpPr>
        <p:spPr>
          <a:xfrm>
            <a:off x="8008568" y="5175387"/>
            <a:ext cx="1055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целевая</a:t>
            </a:r>
          </a:p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аудитория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cxnSp>
        <p:nvCxnSpPr>
          <p:cNvPr id="5" name="Соединительная линия уступом 4"/>
          <p:cNvCxnSpPr>
            <a:endCxn id="59" idx="1"/>
          </p:cNvCxnSpPr>
          <p:nvPr/>
        </p:nvCxnSpPr>
        <p:spPr>
          <a:xfrm rot="5400000" flipH="1" flipV="1">
            <a:off x="2489945" y="3086854"/>
            <a:ext cx="540938" cy="2964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317</Words>
  <Application>Microsoft Office PowerPoint</Application>
  <PresentationFormat>Экран (16:10)</PresentationFormat>
  <Paragraphs>41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TopolevaNV</cp:lastModifiedBy>
  <cp:revision>21</cp:revision>
  <dcterms:created xsi:type="dcterms:W3CDTF">2018-10-27T12:05:14Z</dcterms:created>
  <dcterms:modified xsi:type="dcterms:W3CDTF">2019-10-23T09:41:58Z</dcterms:modified>
</cp:coreProperties>
</file>