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</p:sldIdLst>
  <p:sldSz cx="9906000" cy="6858000" type="A4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56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 showGuides="1">
      <p:cViewPr varScale="1">
        <p:scale>
          <a:sx n="160" d="100"/>
          <a:sy n="160" d="100"/>
        </p:scale>
        <p:origin x="1254" y="156"/>
      </p:cViewPr>
      <p:guideLst>
        <p:guide orient="horz" pos="1956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3BF25-4611-435A-B3B0-AD3E108C1972}" type="datetimeFigureOut">
              <a:rPr lang="ru-RU" smtClean="0"/>
              <a:t>24.09.2019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569AF-F6D6-48A6-9E7E-1B23468E45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2941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3BF25-4611-435A-B3B0-AD3E108C1972}" type="datetimeFigureOut">
              <a:rPr lang="ru-RU" smtClean="0"/>
              <a:t>24.09.2019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569AF-F6D6-48A6-9E7E-1B23468E45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5335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3BF25-4611-435A-B3B0-AD3E108C1972}" type="datetimeFigureOut">
              <a:rPr lang="ru-RU" smtClean="0"/>
              <a:t>24.09.2019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569AF-F6D6-48A6-9E7E-1B23468E45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5230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3BF25-4611-435A-B3B0-AD3E108C1972}" type="datetimeFigureOut">
              <a:rPr lang="ru-RU" smtClean="0"/>
              <a:t>24.09.2019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569AF-F6D6-48A6-9E7E-1B23468E45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9024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3BF25-4611-435A-B3B0-AD3E108C1972}" type="datetimeFigureOut">
              <a:rPr lang="ru-RU" smtClean="0"/>
              <a:t>24.09.2019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569AF-F6D6-48A6-9E7E-1B23468E45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6558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3BF25-4611-435A-B3B0-AD3E108C1972}" type="datetimeFigureOut">
              <a:rPr lang="ru-RU" smtClean="0"/>
              <a:t>24.09.2019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569AF-F6D6-48A6-9E7E-1B23468E45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9596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3BF25-4611-435A-B3B0-AD3E108C1972}" type="datetimeFigureOut">
              <a:rPr lang="ru-RU" smtClean="0"/>
              <a:t>24.09.2019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569AF-F6D6-48A6-9E7E-1B23468E45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0912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3BF25-4611-435A-B3B0-AD3E108C1972}" type="datetimeFigureOut">
              <a:rPr lang="ru-RU" smtClean="0"/>
              <a:t>24.09.2019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569AF-F6D6-48A6-9E7E-1B23468E45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9875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3BF25-4611-435A-B3B0-AD3E108C1972}" type="datetimeFigureOut">
              <a:rPr lang="ru-RU" smtClean="0"/>
              <a:t>24.09.2019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569AF-F6D6-48A6-9E7E-1B23468E45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3510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3BF25-4611-435A-B3B0-AD3E108C1972}" type="datetimeFigureOut">
              <a:rPr lang="ru-RU" smtClean="0"/>
              <a:t>24.09.2019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569AF-F6D6-48A6-9E7E-1B23468E45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0957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3BF25-4611-435A-B3B0-AD3E108C1972}" type="datetimeFigureOut">
              <a:rPr lang="ru-RU" smtClean="0"/>
              <a:t>24.09.2019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569AF-F6D6-48A6-9E7E-1B23468E45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1586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03BF25-4611-435A-B3B0-AD3E108C1972}" type="datetimeFigureOut">
              <a:rPr lang="ru-RU" smtClean="0"/>
              <a:t>24.09.2019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8569AF-F6D6-48A6-9E7E-1B23468E45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6973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7" name="Соединительная линия уступом 206"/>
          <p:cNvCxnSpPr/>
          <p:nvPr/>
        </p:nvCxnSpPr>
        <p:spPr>
          <a:xfrm rot="16200000" flipH="1">
            <a:off x="3821969" y="4265623"/>
            <a:ext cx="1749" cy="801143"/>
          </a:xfrm>
          <a:prstGeom prst="bentConnector3">
            <a:avLst>
              <a:gd name="adj1" fmla="val -9653230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Прямая со стрелкой 197"/>
          <p:cNvCxnSpPr>
            <a:endCxn id="117" idx="2"/>
          </p:cNvCxnSpPr>
          <p:nvPr/>
        </p:nvCxnSpPr>
        <p:spPr>
          <a:xfrm flipV="1">
            <a:off x="2115671" y="4313711"/>
            <a:ext cx="946" cy="377818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Прямая соединительная линия 160"/>
          <p:cNvCxnSpPr/>
          <p:nvPr/>
        </p:nvCxnSpPr>
        <p:spPr>
          <a:xfrm>
            <a:off x="4181782" y="5447087"/>
            <a:ext cx="0" cy="259293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ot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Соединительная линия уступом 138"/>
          <p:cNvCxnSpPr>
            <a:stCxn id="64" idx="0"/>
            <a:endCxn id="62" idx="0"/>
          </p:cNvCxnSpPr>
          <p:nvPr/>
        </p:nvCxnSpPr>
        <p:spPr>
          <a:xfrm rot="16200000" flipH="1">
            <a:off x="8702992" y="4104785"/>
            <a:ext cx="2786" cy="979455"/>
          </a:xfrm>
          <a:prstGeom prst="bentConnector3">
            <a:avLst>
              <a:gd name="adj1" fmla="val -3914932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24"/>
          <p:cNvSpPr/>
          <p:nvPr/>
        </p:nvSpPr>
        <p:spPr>
          <a:xfrm>
            <a:off x="-15976" y="6154914"/>
            <a:ext cx="9921976" cy="6972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grpSp>
        <p:nvGrpSpPr>
          <p:cNvPr id="3" name="Group 125"/>
          <p:cNvGrpSpPr/>
          <p:nvPr/>
        </p:nvGrpSpPr>
        <p:grpSpPr>
          <a:xfrm>
            <a:off x="161323" y="6391131"/>
            <a:ext cx="302570" cy="232733"/>
            <a:chOff x="1607178" y="1018951"/>
            <a:chExt cx="654421" cy="503373"/>
          </a:xfrm>
          <a:solidFill>
            <a:srgbClr val="29486D"/>
          </a:solidFill>
        </p:grpSpPr>
        <p:sp>
          <p:nvSpPr>
            <p:cNvPr id="4" name="Chevron 126"/>
            <p:cNvSpPr/>
            <p:nvPr/>
          </p:nvSpPr>
          <p:spPr>
            <a:xfrm>
              <a:off x="1607178" y="1018951"/>
              <a:ext cx="654421" cy="503373"/>
            </a:xfrm>
            <a:prstGeom prst="chevron">
              <a:avLst>
                <a:gd name="adj" fmla="val 3252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800">
                <a:solidFill>
                  <a:schemeClr val="bg1"/>
                </a:solidFill>
                <a:latin typeface="+mj-lt"/>
                <a:ea typeface="Roboto Black" panose="02000000000000000000" pitchFamily="2" charset="0"/>
                <a:cs typeface="Roboto Black" panose="02000000000000000000" pitchFamily="2" charset="0"/>
              </a:endParaRPr>
            </a:p>
          </p:txBody>
        </p:sp>
        <p:sp>
          <p:nvSpPr>
            <p:cNvPr id="5" name="Rectangle 127"/>
            <p:cNvSpPr/>
            <p:nvPr/>
          </p:nvSpPr>
          <p:spPr>
            <a:xfrm>
              <a:off x="1910822" y="1018951"/>
              <a:ext cx="314975" cy="50337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800">
                <a:solidFill>
                  <a:schemeClr val="bg1"/>
                </a:solidFill>
                <a:latin typeface="+mj-lt"/>
                <a:ea typeface="Roboto Black" panose="02000000000000000000" pitchFamily="2" charset="0"/>
                <a:cs typeface="Roboto Black" panose="02000000000000000000" pitchFamily="2" charset="0"/>
              </a:endParaRPr>
            </a:p>
          </p:txBody>
        </p:sp>
      </p:grpSp>
      <p:sp>
        <p:nvSpPr>
          <p:cNvPr id="6" name="Right Triangle 128"/>
          <p:cNvSpPr/>
          <p:nvPr/>
        </p:nvSpPr>
        <p:spPr>
          <a:xfrm rot="10800000">
            <a:off x="356015" y="6577117"/>
            <a:ext cx="99457" cy="45719"/>
          </a:xfrm>
          <a:prstGeom prst="rt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7" name="Chevron 129"/>
          <p:cNvSpPr/>
          <p:nvPr/>
        </p:nvSpPr>
        <p:spPr>
          <a:xfrm rot="10800000">
            <a:off x="645165" y="6399983"/>
            <a:ext cx="303620" cy="227806"/>
          </a:xfrm>
          <a:prstGeom prst="chevron">
            <a:avLst>
              <a:gd name="adj" fmla="val 32524"/>
            </a:avLst>
          </a:prstGeom>
          <a:solidFill>
            <a:srgbClr val="2948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800">
              <a:solidFill>
                <a:schemeClr val="bg1"/>
              </a:solidFill>
              <a:latin typeface="+mj-lt"/>
              <a:ea typeface="Roboto Black" panose="02000000000000000000" pitchFamily="2" charset="0"/>
              <a:cs typeface="Roboto Black" panose="02000000000000000000" pitchFamily="2" charset="0"/>
            </a:endParaRPr>
          </a:p>
        </p:txBody>
      </p:sp>
      <p:sp>
        <p:nvSpPr>
          <p:cNvPr id="8" name="Rectangle 130"/>
          <p:cNvSpPr/>
          <p:nvPr/>
        </p:nvSpPr>
        <p:spPr>
          <a:xfrm rot="10800000">
            <a:off x="662223" y="6399982"/>
            <a:ext cx="142545" cy="227806"/>
          </a:xfrm>
          <a:prstGeom prst="rect">
            <a:avLst/>
          </a:prstGeom>
          <a:solidFill>
            <a:srgbClr val="2948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800">
              <a:solidFill>
                <a:schemeClr val="bg1"/>
              </a:solidFill>
              <a:latin typeface="+mj-lt"/>
              <a:ea typeface="Roboto Black" panose="02000000000000000000" pitchFamily="2" charset="0"/>
              <a:cs typeface="Roboto Black" panose="02000000000000000000" pitchFamily="2" charset="0"/>
            </a:endParaRPr>
          </a:p>
        </p:txBody>
      </p:sp>
      <p:sp>
        <p:nvSpPr>
          <p:cNvPr id="9" name="Right Triangle 131"/>
          <p:cNvSpPr/>
          <p:nvPr/>
        </p:nvSpPr>
        <p:spPr>
          <a:xfrm rot="10800000" flipH="1">
            <a:off x="664012" y="6576116"/>
            <a:ext cx="85301" cy="45719"/>
          </a:xfrm>
          <a:prstGeom prst="rt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10" name="Rectangle 132"/>
          <p:cNvSpPr/>
          <p:nvPr/>
        </p:nvSpPr>
        <p:spPr>
          <a:xfrm>
            <a:off x="364445" y="6325089"/>
            <a:ext cx="390745" cy="252028"/>
          </a:xfrm>
          <a:prstGeom prst="rect">
            <a:avLst/>
          </a:prstGeom>
          <a:solidFill>
            <a:srgbClr val="3158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47675"/>
            <a:endParaRPr lang="ru-RU" sz="1050" dirty="0">
              <a:solidFill>
                <a:schemeClr val="bg1"/>
              </a:solidFill>
              <a:latin typeface="+mj-lt"/>
              <a:ea typeface="Roboto" pitchFamily="2" charset="0"/>
              <a:cs typeface="Lato" panose="020F0502020204030203" pitchFamily="34" charset="0"/>
            </a:endParaRPr>
          </a:p>
        </p:txBody>
      </p:sp>
      <p:sp>
        <p:nvSpPr>
          <p:cNvPr id="11" name="Rectangle 133"/>
          <p:cNvSpPr/>
          <p:nvPr/>
        </p:nvSpPr>
        <p:spPr>
          <a:xfrm>
            <a:off x="936651" y="6271873"/>
            <a:ext cx="976225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700" dirty="0">
                <a:latin typeface="+mj-lt"/>
                <a:ea typeface="Roboto" pitchFamily="2" charset="0"/>
                <a:cs typeface="Lato" panose="020F0502020204030203" pitchFamily="34" charset="0"/>
              </a:rPr>
              <a:t>долгосрочный социальный </a:t>
            </a:r>
            <a:r>
              <a:rPr lang="ru-RU" sz="700" dirty="0" smtClean="0">
                <a:latin typeface="+mj-lt"/>
                <a:ea typeface="Roboto" pitchFamily="2" charset="0"/>
                <a:cs typeface="Lato" panose="020F0502020204030203" pitchFamily="34" charset="0"/>
              </a:rPr>
              <a:t>результат</a:t>
            </a:r>
            <a:endParaRPr lang="ru-RU" sz="700" dirty="0">
              <a:latin typeface="+mj-lt"/>
              <a:ea typeface="Roboto" pitchFamily="2" charset="0"/>
              <a:cs typeface="Lato" panose="020F0502020204030203" pitchFamily="34" charset="0"/>
            </a:endParaRPr>
          </a:p>
        </p:txBody>
      </p:sp>
      <p:sp>
        <p:nvSpPr>
          <p:cNvPr id="12" name="Right Triangle 134"/>
          <p:cNvSpPr/>
          <p:nvPr/>
        </p:nvSpPr>
        <p:spPr>
          <a:xfrm rot="10800000">
            <a:off x="1913274" y="6567317"/>
            <a:ext cx="72000" cy="7200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13" name="Right Triangle 135"/>
          <p:cNvSpPr/>
          <p:nvPr/>
        </p:nvSpPr>
        <p:spPr>
          <a:xfrm rot="10800000" flipH="1">
            <a:off x="2317386" y="6572603"/>
            <a:ext cx="72000" cy="7200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14" name="Rounded Rectangle 136"/>
          <p:cNvSpPr/>
          <p:nvPr/>
        </p:nvSpPr>
        <p:spPr>
          <a:xfrm>
            <a:off x="1918723" y="6325089"/>
            <a:ext cx="468915" cy="248621"/>
          </a:xfrm>
          <a:prstGeom prst="roundRect">
            <a:avLst>
              <a:gd name="adj" fmla="val 0"/>
            </a:avLst>
          </a:prstGeom>
          <a:solidFill>
            <a:srgbClr val="039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363"/>
            <a:endParaRPr lang="ru-RU" sz="700" dirty="0">
              <a:solidFill>
                <a:schemeClr val="bg1"/>
              </a:solidFill>
              <a:latin typeface="+mj-lt"/>
              <a:ea typeface="Roboto" pitchFamily="2" charset="0"/>
              <a:cs typeface="Lato" panose="020F0502020204030203" pitchFamily="34" charset="0"/>
            </a:endParaRPr>
          </a:p>
        </p:txBody>
      </p:sp>
      <p:sp>
        <p:nvSpPr>
          <p:cNvPr id="15" name="Rectangle 137"/>
          <p:cNvSpPr/>
          <p:nvPr/>
        </p:nvSpPr>
        <p:spPr>
          <a:xfrm>
            <a:off x="2411566" y="6292328"/>
            <a:ext cx="100138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700" dirty="0">
                <a:latin typeface="+mj-lt"/>
                <a:ea typeface="Roboto" pitchFamily="2" charset="0"/>
                <a:cs typeface="Lato" panose="020F0502020204030203" pitchFamily="34" charset="0"/>
              </a:rPr>
              <a:t>социальный результат</a:t>
            </a:r>
          </a:p>
        </p:txBody>
      </p:sp>
      <p:sp>
        <p:nvSpPr>
          <p:cNvPr id="16" name="Rectangle 138"/>
          <p:cNvSpPr/>
          <p:nvPr/>
        </p:nvSpPr>
        <p:spPr>
          <a:xfrm>
            <a:off x="7175972" y="6273094"/>
            <a:ext cx="1174306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700" dirty="0">
                <a:latin typeface="+mj-lt"/>
                <a:ea typeface="Roboto" pitchFamily="2" charset="0"/>
                <a:cs typeface="Lato" panose="020F0502020204030203" pitchFamily="34" charset="0"/>
              </a:rPr>
              <a:t>деятельность </a:t>
            </a:r>
          </a:p>
          <a:p>
            <a:r>
              <a:rPr lang="ru-RU" sz="700" dirty="0">
                <a:latin typeface="+mj-lt"/>
                <a:ea typeface="Roboto" pitchFamily="2" charset="0"/>
                <a:cs typeface="Lato" panose="020F0502020204030203" pitchFamily="34" charset="0"/>
              </a:rPr>
              <a:t>и непосредственные результаты</a:t>
            </a:r>
          </a:p>
        </p:txBody>
      </p:sp>
      <p:sp>
        <p:nvSpPr>
          <p:cNvPr id="17" name="Rounded Rectangle 139"/>
          <p:cNvSpPr/>
          <p:nvPr/>
        </p:nvSpPr>
        <p:spPr>
          <a:xfrm>
            <a:off x="6758120" y="6356643"/>
            <a:ext cx="468000" cy="248400"/>
          </a:xfrm>
          <a:prstGeom prst="roundRect">
            <a:avLst>
              <a:gd name="adj" fmla="val 0"/>
            </a:avLst>
          </a:prstGeom>
          <a:solidFill>
            <a:srgbClr val="CBDD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420688"/>
            <a:endParaRPr lang="ru-RU" sz="700" dirty="0">
              <a:solidFill>
                <a:schemeClr val="tx1"/>
              </a:solidFill>
              <a:latin typeface="+mj-lt"/>
              <a:ea typeface="Roboto" pitchFamily="2" charset="0"/>
              <a:cs typeface="Lato" panose="020F0502020204030203" pitchFamily="34" charset="0"/>
            </a:endParaRPr>
          </a:p>
        </p:txBody>
      </p:sp>
      <p:sp>
        <p:nvSpPr>
          <p:cNvPr id="18" name="Rectangle 140"/>
          <p:cNvSpPr/>
          <p:nvPr/>
        </p:nvSpPr>
        <p:spPr>
          <a:xfrm>
            <a:off x="6794277" y="6389430"/>
            <a:ext cx="392512" cy="182826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19" name="Rounded Rectangle 141"/>
          <p:cNvSpPr/>
          <p:nvPr/>
        </p:nvSpPr>
        <p:spPr>
          <a:xfrm>
            <a:off x="8407717" y="6363379"/>
            <a:ext cx="468000" cy="248400"/>
          </a:xfrm>
          <a:prstGeom prst="roundRect">
            <a:avLst>
              <a:gd name="adj" fmla="val 0"/>
            </a:avLst>
          </a:prstGeom>
          <a:solidFill>
            <a:srgbClr val="FFD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420688"/>
            <a:endParaRPr lang="ru-RU" sz="700" dirty="0">
              <a:solidFill>
                <a:schemeClr val="tx1"/>
              </a:solidFill>
              <a:latin typeface="+mj-lt"/>
              <a:ea typeface="Roboto" pitchFamily="2" charset="0"/>
              <a:cs typeface="Lato" panose="020F0502020204030203" pitchFamily="34" charset="0"/>
            </a:endParaRPr>
          </a:p>
        </p:txBody>
      </p:sp>
      <p:sp>
        <p:nvSpPr>
          <p:cNvPr id="20" name="Rectangle 142"/>
          <p:cNvSpPr/>
          <p:nvPr/>
        </p:nvSpPr>
        <p:spPr>
          <a:xfrm>
            <a:off x="8461405" y="6406290"/>
            <a:ext cx="356195" cy="162579"/>
          </a:xfrm>
          <a:prstGeom prst="rect">
            <a:avLst/>
          </a:prstGeom>
          <a:noFill/>
          <a:ln w="34925" cmpd="dbl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21" name="Right Triangle 158"/>
          <p:cNvSpPr/>
          <p:nvPr/>
        </p:nvSpPr>
        <p:spPr>
          <a:xfrm rot="10800000">
            <a:off x="3329149" y="6580771"/>
            <a:ext cx="72000" cy="72000"/>
          </a:xfrm>
          <a:prstGeom prst="rtTriangle">
            <a:avLst/>
          </a:prstGeom>
          <a:solidFill>
            <a:srgbClr val="0396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22" name="Right Triangle 159"/>
          <p:cNvSpPr/>
          <p:nvPr/>
        </p:nvSpPr>
        <p:spPr>
          <a:xfrm rot="10800000" flipH="1">
            <a:off x="3727651" y="6586057"/>
            <a:ext cx="72000" cy="72000"/>
          </a:xfrm>
          <a:prstGeom prst="rtTriangle">
            <a:avLst/>
          </a:prstGeom>
          <a:solidFill>
            <a:srgbClr val="0396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23" name="Rounded Rectangle 161"/>
          <p:cNvSpPr/>
          <p:nvPr/>
        </p:nvSpPr>
        <p:spPr>
          <a:xfrm>
            <a:off x="3328988" y="6338543"/>
            <a:ext cx="468915" cy="248621"/>
          </a:xfrm>
          <a:prstGeom prst="roundRect">
            <a:avLst>
              <a:gd name="adj" fmla="val 0"/>
            </a:avLst>
          </a:prstGeom>
          <a:solidFill>
            <a:srgbClr val="039192">
              <a:alpha val="4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7313"/>
            <a:endParaRPr lang="ru-RU" sz="700" dirty="0">
              <a:solidFill>
                <a:schemeClr val="tx1"/>
              </a:solidFill>
              <a:latin typeface="+mj-lt"/>
              <a:ea typeface="Roboto" pitchFamily="2" charset="0"/>
              <a:cs typeface="Lato" panose="020F0502020204030203" pitchFamily="34" charset="0"/>
            </a:endParaRPr>
          </a:p>
        </p:txBody>
      </p:sp>
      <p:sp>
        <p:nvSpPr>
          <p:cNvPr id="24" name="Rectangle 162"/>
          <p:cNvSpPr/>
          <p:nvPr/>
        </p:nvSpPr>
        <p:spPr>
          <a:xfrm>
            <a:off x="3777871" y="6279830"/>
            <a:ext cx="957884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700" dirty="0">
                <a:latin typeface="+mj-lt"/>
                <a:ea typeface="Roboto" pitchFamily="2" charset="0"/>
                <a:cs typeface="Lato" panose="020F0502020204030203" pitchFamily="34" charset="0"/>
              </a:rPr>
              <a:t>результат не изменяется в настоящий момент</a:t>
            </a:r>
          </a:p>
        </p:txBody>
      </p:sp>
      <p:sp>
        <p:nvSpPr>
          <p:cNvPr id="25" name="Oval 127"/>
          <p:cNvSpPr/>
          <p:nvPr/>
        </p:nvSpPr>
        <p:spPr>
          <a:xfrm>
            <a:off x="4949632" y="6347577"/>
            <a:ext cx="207703" cy="198033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6" name="Picture 3" descr="C:\Users\jsviridova\Desktop\YouDo\Фонд Тимченко\Деревья\correct-symbo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0115" y="6386215"/>
            <a:ext cx="117329" cy="117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Rectangle 157"/>
          <p:cNvSpPr/>
          <p:nvPr/>
        </p:nvSpPr>
        <p:spPr>
          <a:xfrm>
            <a:off x="5165914" y="6284115"/>
            <a:ext cx="1220843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700" dirty="0">
                <a:latin typeface="+mj-lt"/>
                <a:ea typeface="Roboto" pitchFamily="2" charset="0"/>
                <a:cs typeface="Lato" panose="020F0502020204030203" pitchFamily="34" charset="0"/>
              </a:rPr>
              <a:t>социальный результат, важный для Фонда Тимченко</a:t>
            </a:r>
          </a:p>
        </p:txBody>
      </p:sp>
      <p:sp>
        <p:nvSpPr>
          <p:cNvPr id="28" name="Rectangle 129"/>
          <p:cNvSpPr/>
          <p:nvPr/>
        </p:nvSpPr>
        <p:spPr>
          <a:xfrm>
            <a:off x="8867425" y="6310345"/>
            <a:ext cx="91940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700" dirty="0">
                <a:latin typeface="+mj-lt"/>
                <a:ea typeface="Roboto" pitchFamily="2" charset="0"/>
                <a:cs typeface="Lato" panose="020F0502020204030203" pitchFamily="34" charset="0"/>
              </a:rPr>
              <a:t>целевая </a:t>
            </a:r>
          </a:p>
          <a:p>
            <a:r>
              <a:rPr lang="ru-RU" sz="700" dirty="0">
                <a:latin typeface="+mj-lt"/>
                <a:ea typeface="Roboto" pitchFamily="2" charset="0"/>
                <a:cs typeface="Lato" panose="020F0502020204030203" pitchFamily="34" charset="0"/>
              </a:rPr>
              <a:t>группа</a:t>
            </a:r>
          </a:p>
        </p:txBody>
      </p:sp>
      <p:sp>
        <p:nvSpPr>
          <p:cNvPr id="29" name="Rounded Rectangle 49"/>
          <p:cNvSpPr/>
          <p:nvPr/>
        </p:nvSpPr>
        <p:spPr>
          <a:xfrm>
            <a:off x="533627" y="5656335"/>
            <a:ext cx="1797714" cy="338542"/>
          </a:xfrm>
          <a:prstGeom prst="roundRect">
            <a:avLst>
              <a:gd name="adj" fmla="val 0"/>
            </a:avLst>
          </a:prstGeom>
          <a:solidFill>
            <a:srgbClr val="FFD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77788" algn="ctr"/>
            <a:r>
              <a:rPr lang="ru-RU" sz="500" dirty="0">
                <a:solidFill>
                  <a:schemeClr val="tx1"/>
                </a:solidFill>
              </a:rPr>
              <a:t>Подростки (замещающие семьи)</a:t>
            </a:r>
          </a:p>
        </p:txBody>
      </p:sp>
      <p:sp>
        <p:nvSpPr>
          <p:cNvPr id="30" name="Rectangle 50"/>
          <p:cNvSpPr/>
          <p:nvPr/>
        </p:nvSpPr>
        <p:spPr>
          <a:xfrm>
            <a:off x="578311" y="5695575"/>
            <a:ext cx="1686452" cy="258437"/>
          </a:xfrm>
          <a:prstGeom prst="rect">
            <a:avLst/>
          </a:prstGeom>
          <a:noFill/>
          <a:ln w="34925" cmpd="dbl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500">
              <a:latin typeface="+mj-lt"/>
            </a:endParaRPr>
          </a:p>
        </p:txBody>
      </p:sp>
      <p:sp>
        <p:nvSpPr>
          <p:cNvPr id="31" name="Rounded Rectangle 49"/>
          <p:cNvSpPr/>
          <p:nvPr/>
        </p:nvSpPr>
        <p:spPr>
          <a:xfrm>
            <a:off x="3252040" y="5655188"/>
            <a:ext cx="1797714" cy="338542"/>
          </a:xfrm>
          <a:prstGeom prst="roundRect">
            <a:avLst>
              <a:gd name="adj" fmla="val 0"/>
            </a:avLst>
          </a:prstGeom>
          <a:solidFill>
            <a:srgbClr val="FFD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77788" algn="ctr"/>
            <a:r>
              <a:rPr lang="ru-RU" sz="500" dirty="0">
                <a:solidFill>
                  <a:schemeClr val="tx1"/>
                </a:solidFill>
              </a:rPr>
              <a:t>Дети (замещающие семьи)</a:t>
            </a:r>
          </a:p>
        </p:txBody>
      </p:sp>
      <p:sp>
        <p:nvSpPr>
          <p:cNvPr id="32" name="Rectangle 50"/>
          <p:cNvSpPr/>
          <p:nvPr/>
        </p:nvSpPr>
        <p:spPr>
          <a:xfrm>
            <a:off x="3296724" y="5694428"/>
            <a:ext cx="1686452" cy="258437"/>
          </a:xfrm>
          <a:prstGeom prst="rect">
            <a:avLst/>
          </a:prstGeom>
          <a:noFill/>
          <a:ln w="34925" cmpd="dbl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500">
              <a:latin typeface="+mj-lt"/>
            </a:endParaRPr>
          </a:p>
        </p:txBody>
      </p:sp>
      <p:sp>
        <p:nvSpPr>
          <p:cNvPr id="33" name="Rounded Rectangle 49"/>
          <p:cNvSpPr/>
          <p:nvPr/>
        </p:nvSpPr>
        <p:spPr>
          <a:xfrm>
            <a:off x="5416510" y="5652790"/>
            <a:ext cx="1797714" cy="338542"/>
          </a:xfrm>
          <a:prstGeom prst="roundRect">
            <a:avLst>
              <a:gd name="adj" fmla="val 0"/>
            </a:avLst>
          </a:prstGeom>
          <a:solidFill>
            <a:srgbClr val="FFD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77788" algn="ctr"/>
            <a:r>
              <a:rPr lang="ru-RU" sz="500" dirty="0">
                <a:solidFill>
                  <a:schemeClr val="tx1"/>
                </a:solidFill>
              </a:rPr>
              <a:t>Родители (замещающие семьи)</a:t>
            </a:r>
          </a:p>
        </p:txBody>
      </p:sp>
      <p:sp>
        <p:nvSpPr>
          <p:cNvPr id="34" name="Rectangle 50"/>
          <p:cNvSpPr/>
          <p:nvPr/>
        </p:nvSpPr>
        <p:spPr>
          <a:xfrm>
            <a:off x="5461194" y="5692030"/>
            <a:ext cx="1686452" cy="258437"/>
          </a:xfrm>
          <a:prstGeom prst="rect">
            <a:avLst/>
          </a:prstGeom>
          <a:noFill/>
          <a:ln w="34925" cmpd="dbl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500">
              <a:latin typeface="+mj-lt"/>
            </a:endParaRPr>
          </a:p>
        </p:txBody>
      </p:sp>
      <p:sp>
        <p:nvSpPr>
          <p:cNvPr id="35" name="Rounded Rectangle 49"/>
          <p:cNvSpPr/>
          <p:nvPr/>
        </p:nvSpPr>
        <p:spPr>
          <a:xfrm>
            <a:off x="7822033" y="5652790"/>
            <a:ext cx="1797714" cy="338542"/>
          </a:xfrm>
          <a:prstGeom prst="roundRect">
            <a:avLst>
              <a:gd name="adj" fmla="val 0"/>
            </a:avLst>
          </a:prstGeom>
          <a:solidFill>
            <a:srgbClr val="FFD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77788" algn="ctr"/>
            <a:r>
              <a:rPr lang="ru-RU" sz="500" dirty="0">
                <a:solidFill>
                  <a:schemeClr val="tx1"/>
                </a:solidFill>
              </a:rPr>
              <a:t>Специалисты </a:t>
            </a:r>
          </a:p>
        </p:txBody>
      </p:sp>
      <p:sp>
        <p:nvSpPr>
          <p:cNvPr id="36" name="Rectangle 50"/>
          <p:cNvSpPr/>
          <p:nvPr/>
        </p:nvSpPr>
        <p:spPr>
          <a:xfrm>
            <a:off x="7866717" y="5692030"/>
            <a:ext cx="1719542" cy="258437"/>
          </a:xfrm>
          <a:prstGeom prst="rect">
            <a:avLst/>
          </a:prstGeom>
          <a:noFill/>
          <a:ln w="34925" cmpd="dbl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500">
              <a:latin typeface="+mj-lt"/>
            </a:endParaRPr>
          </a:p>
        </p:txBody>
      </p:sp>
      <p:grpSp>
        <p:nvGrpSpPr>
          <p:cNvPr id="91" name="Группа 90"/>
          <p:cNvGrpSpPr/>
          <p:nvPr/>
        </p:nvGrpSpPr>
        <p:grpSpPr>
          <a:xfrm>
            <a:off x="161324" y="4661649"/>
            <a:ext cx="812841" cy="630172"/>
            <a:chOff x="161324" y="4685553"/>
            <a:chExt cx="812841" cy="630172"/>
          </a:xfrm>
        </p:grpSpPr>
        <p:sp>
          <p:nvSpPr>
            <p:cNvPr id="38" name="Rounded Rectangle 41"/>
            <p:cNvSpPr/>
            <p:nvPr/>
          </p:nvSpPr>
          <p:spPr>
            <a:xfrm>
              <a:off x="161324" y="4685553"/>
              <a:ext cx="812841" cy="630172"/>
            </a:xfrm>
            <a:prstGeom prst="roundRect">
              <a:avLst>
                <a:gd name="adj" fmla="val 0"/>
              </a:avLst>
            </a:prstGeom>
            <a:solidFill>
              <a:srgbClr val="CBDD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36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88900"/>
              <a:r>
                <a:rPr lang="ru-RU" sz="500" dirty="0">
                  <a:solidFill>
                    <a:schemeClr val="tx1"/>
                  </a:solidFill>
                </a:rPr>
                <a:t>Индивидуальные интегрированные занятия по телесно-ориентированной терапии по программе «Гармония»</a:t>
              </a:r>
            </a:p>
          </p:txBody>
        </p:sp>
        <p:sp>
          <p:nvSpPr>
            <p:cNvPr id="39" name="Rectangle 42"/>
            <p:cNvSpPr/>
            <p:nvPr/>
          </p:nvSpPr>
          <p:spPr>
            <a:xfrm>
              <a:off x="197181" y="4715435"/>
              <a:ext cx="747101" cy="570397"/>
            </a:xfrm>
            <a:prstGeom prst="rect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500">
                <a:latin typeface="+mj-lt"/>
              </a:endParaRPr>
            </a:p>
          </p:txBody>
        </p:sp>
      </p:grpSp>
      <p:grpSp>
        <p:nvGrpSpPr>
          <p:cNvPr id="92" name="Группа 91"/>
          <p:cNvGrpSpPr/>
          <p:nvPr/>
        </p:nvGrpSpPr>
        <p:grpSpPr>
          <a:xfrm>
            <a:off x="1033478" y="4663398"/>
            <a:ext cx="670819" cy="640248"/>
            <a:chOff x="1044432" y="4687302"/>
            <a:chExt cx="670819" cy="640248"/>
          </a:xfrm>
        </p:grpSpPr>
        <p:sp>
          <p:nvSpPr>
            <p:cNvPr id="40" name="Rounded Rectangle 41"/>
            <p:cNvSpPr/>
            <p:nvPr/>
          </p:nvSpPr>
          <p:spPr>
            <a:xfrm>
              <a:off x="1044432" y="4687302"/>
              <a:ext cx="670819" cy="640248"/>
            </a:xfrm>
            <a:prstGeom prst="roundRect">
              <a:avLst>
                <a:gd name="adj" fmla="val 0"/>
              </a:avLst>
            </a:prstGeom>
            <a:solidFill>
              <a:srgbClr val="CBDD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36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88900"/>
              <a:r>
                <a:rPr lang="ru-RU" sz="500" dirty="0">
                  <a:solidFill>
                    <a:schemeClr val="tx1"/>
                  </a:solidFill>
                </a:rPr>
                <a:t>Индивидуальные занятия с детьми </a:t>
              </a:r>
              <a:endParaRPr lang="en-US" sz="500" dirty="0" smtClean="0">
                <a:solidFill>
                  <a:schemeClr val="tx1"/>
                </a:solidFill>
              </a:endParaRPr>
            </a:p>
            <a:p>
              <a:pPr marL="88900"/>
              <a:r>
                <a:rPr lang="ru-RU" sz="500" dirty="0" smtClean="0">
                  <a:solidFill>
                    <a:schemeClr val="tx1"/>
                  </a:solidFill>
                </a:rPr>
                <a:t>по </a:t>
              </a:r>
              <a:r>
                <a:rPr lang="ru-RU" sz="500" dirty="0">
                  <a:solidFill>
                    <a:schemeClr val="tx1"/>
                  </a:solidFill>
                </a:rPr>
                <a:t>программе коррекции психологического </a:t>
              </a:r>
              <a:r>
                <a:rPr lang="ru-RU" sz="500" dirty="0" smtClean="0">
                  <a:solidFill>
                    <a:schemeClr val="tx1"/>
                  </a:solidFill>
                </a:rPr>
                <a:t>состояния</a:t>
              </a:r>
              <a:endParaRPr lang="ru-RU" sz="500" dirty="0">
                <a:solidFill>
                  <a:schemeClr val="tx1"/>
                </a:solidFill>
              </a:endParaRPr>
            </a:p>
          </p:txBody>
        </p:sp>
        <p:sp>
          <p:nvSpPr>
            <p:cNvPr id="41" name="Rectangle 42"/>
            <p:cNvSpPr/>
            <p:nvPr/>
          </p:nvSpPr>
          <p:spPr>
            <a:xfrm>
              <a:off x="1074313" y="4721413"/>
              <a:ext cx="606364" cy="576244"/>
            </a:xfrm>
            <a:prstGeom prst="rect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500">
                <a:latin typeface="+mj-lt"/>
              </a:endParaRPr>
            </a:p>
          </p:txBody>
        </p:sp>
      </p:grpSp>
      <p:grpSp>
        <p:nvGrpSpPr>
          <p:cNvPr id="94" name="Группа 93"/>
          <p:cNvGrpSpPr/>
          <p:nvPr/>
        </p:nvGrpSpPr>
        <p:grpSpPr>
          <a:xfrm>
            <a:off x="2454113" y="4658531"/>
            <a:ext cx="562807" cy="643114"/>
            <a:chOff x="2138566" y="4682435"/>
            <a:chExt cx="562807" cy="643114"/>
          </a:xfrm>
        </p:grpSpPr>
        <p:sp>
          <p:nvSpPr>
            <p:cNvPr id="42" name="Rounded Rectangle 41"/>
            <p:cNvSpPr/>
            <p:nvPr/>
          </p:nvSpPr>
          <p:spPr>
            <a:xfrm>
              <a:off x="2138566" y="4682435"/>
              <a:ext cx="562807" cy="643114"/>
            </a:xfrm>
            <a:prstGeom prst="roundRect">
              <a:avLst>
                <a:gd name="adj" fmla="val 0"/>
              </a:avLst>
            </a:prstGeom>
            <a:solidFill>
              <a:srgbClr val="CBDD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36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88900"/>
              <a:r>
                <a:rPr lang="ru-RU" sz="500" dirty="0" err="1">
                  <a:solidFill>
                    <a:schemeClr val="tx1"/>
                  </a:solidFill>
                </a:rPr>
                <a:t>Тренинговые</a:t>
              </a:r>
              <a:r>
                <a:rPr lang="ru-RU" sz="500" dirty="0">
                  <a:solidFill>
                    <a:schemeClr val="tx1"/>
                  </a:solidFill>
                </a:rPr>
                <a:t> занятия по программе «Поверь в себя»</a:t>
              </a: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174422" y="4715436"/>
              <a:ext cx="491092" cy="583566"/>
            </a:xfrm>
            <a:prstGeom prst="rect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500">
                <a:latin typeface="+mj-lt"/>
              </a:endParaRPr>
            </a:p>
          </p:txBody>
        </p:sp>
      </p:grpSp>
      <p:grpSp>
        <p:nvGrpSpPr>
          <p:cNvPr id="93" name="Группа 92"/>
          <p:cNvGrpSpPr/>
          <p:nvPr/>
        </p:nvGrpSpPr>
        <p:grpSpPr>
          <a:xfrm>
            <a:off x="1769582" y="4658593"/>
            <a:ext cx="625221" cy="643052"/>
            <a:chOff x="1795498" y="4682497"/>
            <a:chExt cx="625221" cy="643052"/>
          </a:xfrm>
        </p:grpSpPr>
        <p:sp>
          <p:nvSpPr>
            <p:cNvPr id="44" name="Rounded Rectangle 41"/>
            <p:cNvSpPr/>
            <p:nvPr/>
          </p:nvSpPr>
          <p:spPr>
            <a:xfrm>
              <a:off x="1795498" y="4682497"/>
              <a:ext cx="625221" cy="643052"/>
            </a:xfrm>
            <a:prstGeom prst="roundRect">
              <a:avLst>
                <a:gd name="adj" fmla="val 0"/>
              </a:avLst>
            </a:prstGeom>
            <a:solidFill>
              <a:srgbClr val="CBDD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36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88900"/>
              <a:r>
                <a:rPr lang="ru-RU" sz="500" dirty="0">
                  <a:solidFill>
                    <a:schemeClr val="tx1"/>
                  </a:solidFill>
                </a:rPr>
                <a:t>Групповые занятия с детьми по программе «Жизнь в радость»</a:t>
              </a:r>
            </a:p>
          </p:txBody>
        </p:sp>
        <p:sp>
          <p:nvSpPr>
            <p:cNvPr id="45" name="Rectangle 42"/>
            <p:cNvSpPr/>
            <p:nvPr/>
          </p:nvSpPr>
          <p:spPr>
            <a:xfrm>
              <a:off x="1827032" y="4721412"/>
              <a:ext cx="565436" cy="574253"/>
            </a:xfrm>
            <a:prstGeom prst="rect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700">
                <a:latin typeface="+mj-lt"/>
              </a:endParaRPr>
            </a:p>
          </p:txBody>
        </p:sp>
      </p:grpSp>
      <p:grpSp>
        <p:nvGrpSpPr>
          <p:cNvPr id="95" name="Группа 94"/>
          <p:cNvGrpSpPr/>
          <p:nvPr/>
        </p:nvGrpSpPr>
        <p:grpSpPr>
          <a:xfrm>
            <a:off x="3070254" y="4650920"/>
            <a:ext cx="622605" cy="645460"/>
            <a:chOff x="3363150" y="4674824"/>
            <a:chExt cx="622605" cy="645460"/>
          </a:xfrm>
        </p:grpSpPr>
        <p:sp>
          <p:nvSpPr>
            <p:cNvPr id="46" name="Rounded Rectangle 41"/>
            <p:cNvSpPr/>
            <p:nvPr/>
          </p:nvSpPr>
          <p:spPr>
            <a:xfrm>
              <a:off x="3363150" y="4674824"/>
              <a:ext cx="622605" cy="645460"/>
            </a:xfrm>
            <a:prstGeom prst="roundRect">
              <a:avLst>
                <a:gd name="adj" fmla="val 0"/>
              </a:avLst>
            </a:prstGeom>
            <a:solidFill>
              <a:srgbClr val="CBDD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41275"/>
              <a:r>
                <a:rPr lang="ru-RU" sz="500" dirty="0">
                  <a:solidFill>
                    <a:schemeClr val="tx1"/>
                  </a:solidFill>
                </a:rPr>
                <a:t>Занятия с детьми по программе «Добро залечивает раны» (</a:t>
              </a:r>
              <a:r>
                <a:rPr lang="ru-RU" sz="500" dirty="0" err="1">
                  <a:solidFill>
                    <a:schemeClr val="tx1"/>
                  </a:solidFill>
                </a:rPr>
                <a:t>анималотерапия</a:t>
              </a:r>
              <a:r>
                <a:rPr lang="ru-RU" sz="500" dirty="0">
                  <a:solidFill>
                    <a:schemeClr val="tx1"/>
                  </a:solidFill>
                </a:rPr>
                <a:t> и др.)</a:t>
              </a:r>
            </a:p>
          </p:txBody>
        </p:sp>
        <p:sp>
          <p:nvSpPr>
            <p:cNvPr id="47" name="Rectangle 42"/>
            <p:cNvSpPr/>
            <p:nvPr/>
          </p:nvSpPr>
          <p:spPr>
            <a:xfrm>
              <a:off x="3399006" y="4710685"/>
              <a:ext cx="556297" cy="585694"/>
            </a:xfrm>
            <a:prstGeom prst="rect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500">
                <a:latin typeface="+mj-lt"/>
              </a:endParaRPr>
            </a:p>
          </p:txBody>
        </p:sp>
      </p:grpSp>
      <p:grpSp>
        <p:nvGrpSpPr>
          <p:cNvPr id="96" name="Группа 95"/>
          <p:cNvGrpSpPr/>
          <p:nvPr/>
        </p:nvGrpSpPr>
        <p:grpSpPr>
          <a:xfrm>
            <a:off x="3746189" y="4646761"/>
            <a:ext cx="594678" cy="654371"/>
            <a:chOff x="4349807" y="4670665"/>
            <a:chExt cx="594678" cy="654371"/>
          </a:xfrm>
        </p:grpSpPr>
        <p:sp>
          <p:nvSpPr>
            <p:cNvPr id="49" name="Rounded Rectangle 41"/>
            <p:cNvSpPr/>
            <p:nvPr/>
          </p:nvSpPr>
          <p:spPr>
            <a:xfrm>
              <a:off x="4349807" y="4670665"/>
              <a:ext cx="594678" cy="654371"/>
            </a:xfrm>
            <a:prstGeom prst="roundRect">
              <a:avLst>
                <a:gd name="adj" fmla="val 0"/>
              </a:avLst>
            </a:prstGeom>
            <a:solidFill>
              <a:srgbClr val="CBDD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36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88900"/>
              <a:r>
                <a:rPr lang="ru-RU" sz="500" dirty="0">
                  <a:solidFill>
                    <a:schemeClr val="tx1"/>
                  </a:solidFill>
                </a:rPr>
                <a:t>Туристические походы</a:t>
              </a:r>
            </a:p>
          </p:txBody>
        </p:sp>
        <p:sp>
          <p:nvSpPr>
            <p:cNvPr id="50" name="Rectangle 42"/>
            <p:cNvSpPr/>
            <p:nvPr/>
          </p:nvSpPr>
          <p:spPr>
            <a:xfrm>
              <a:off x="4385664" y="4703914"/>
              <a:ext cx="521208" cy="579286"/>
            </a:xfrm>
            <a:prstGeom prst="rect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500">
                <a:latin typeface="+mj-lt"/>
              </a:endParaRPr>
            </a:p>
          </p:txBody>
        </p:sp>
      </p:grpSp>
      <p:sp>
        <p:nvSpPr>
          <p:cNvPr id="51" name="Rounded Rectangle 41"/>
          <p:cNvSpPr/>
          <p:nvPr/>
        </p:nvSpPr>
        <p:spPr>
          <a:xfrm>
            <a:off x="6008352" y="4568538"/>
            <a:ext cx="715186" cy="744544"/>
          </a:xfrm>
          <a:prstGeom prst="roundRect">
            <a:avLst>
              <a:gd name="adj" fmla="val 0"/>
            </a:avLst>
          </a:prstGeom>
          <a:solidFill>
            <a:srgbClr val="CBDD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88900"/>
            <a:r>
              <a:rPr lang="ru-RU" sz="500" dirty="0">
                <a:solidFill>
                  <a:schemeClr val="tx1"/>
                </a:solidFill>
              </a:rPr>
              <a:t>Психологическое семейное консультирование (по вопросам построения межличностных и детско-родительских отношений)</a:t>
            </a:r>
          </a:p>
        </p:txBody>
      </p:sp>
      <p:sp>
        <p:nvSpPr>
          <p:cNvPr id="52" name="Rectangle 42"/>
          <p:cNvSpPr/>
          <p:nvPr/>
        </p:nvSpPr>
        <p:spPr>
          <a:xfrm>
            <a:off x="6050185" y="4610374"/>
            <a:ext cx="643470" cy="654897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500">
              <a:latin typeface="+mj-lt"/>
            </a:endParaRPr>
          </a:p>
        </p:txBody>
      </p:sp>
      <p:sp>
        <p:nvSpPr>
          <p:cNvPr id="55" name="Rounded Rectangle 41"/>
          <p:cNvSpPr/>
          <p:nvPr/>
        </p:nvSpPr>
        <p:spPr>
          <a:xfrm>
            <a:off x="4740501" y="4568643"/>
            <a:ext cx="566613" cy="735374"/>
          </a:xfrm>
          <a:prstGeom prst="roundRect">
            <a:avLst>
              <a:gd name="adj" fmla="val 0"/>
            </a:avLst>
          </a:prstGeom>
          <a:solidFill>
            <a:srgbClr val="CBDD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88900"/>
            <a:r>
              <a:rPr lang="ru-RU" sz="500" dirty="0">
                <a:solidFill>
                  <a:schemeClr val="tx1"/>
                </a:solidFill>
              </a:rPr>
              <a:t>Выездные семинары для детей и родителей</a:t>
            </a:r>
          </a:p>
        </p:txBody>
      </p:sp>
      <p:sp>
        <p:nvSpPr>
          <p:cNvPr id="56" name="Rectangle 42"/>
          <p:cNvSpPr/>
          <p:nvPr/>
        </p:nvSpPr>
        <p:spPr>
          <a:xfrm>
            <a:off x="4782333" y="4607868"/>
            <a:ext cx="482945" cy="657403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500">
              <a:latin typeface="+mj-lt"/>
            </a:endParaRPr>
          </a:p>
        </p:txBody>
      </p:sp>
      <p:sp>
        <p:nvSpPr>
          <p:cNvPr id="57" name="Rounded Rectangle 41"/>
          <p:cNvSpPr/>
          <p:nvPr/>
        </p:nvSpPr>
        <p:spPr>
          <a:xfrm>
            <a:off x="5371377" y="4567570"/>
            <a:ext cx="564629" cy="745512"/>
          </a:xfrm>
          <a:prstGeom prst="roundRect">
            <a:avLst>
              <a:gd name="adj" fmla="val 0"/>
            </a:avLst>
          </a:prstGeom>
          <a:solidFill>
            <a:srgbClr val="CBDD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88900"/>
            <a:r>
              <a:rPr lang="ru-RU" sz="500" dirty="0">
                <a:solidFill>
                  <a:schemeClr val="tx1"/>
                </a:solidFill>
              </a:rPr>
              <a:t>Терапия природой (акция «Аллея добра»)</a:t>
            </a:r>
          </a:p>
        </p:txBody>
      </p:sp>
      <p:sp>
        <p:nvSpPr>
          <p:cNvPr id="58" name="Rectangle 42"/>
          <p:cNvSpPr/>
          <p:nvPr/>
        </p:nvSpPr>
        <p:spPr>
          <a:xfrm>
            <a:off x="5413211" y="4607869"/>
            <a:ext cx="479598" cy="657402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500">
              <a:latin typeface="+mj-lt"/>
            </a:endParaRPr>
          </a:p>
        </p:txBody>
      </p:sp>
      <p:sp>
        <p:nvSpPr>
          <p:cNvPr id="61" name="Rounded Rectangle 41"/>
          <p:cNvSpPr/>
          <p:nvPr/>
        </p:nvSpPr>
        <p:spPr>
          <a:xfrm>
            <a:off x="8807946" y="4565325"/>
            <a:ext cx="765134" cy="750655"/>
          </a:xfrm>
          <a:prstGeom prst="roundRect">
            <a:avLst>
              <a:gd name="adj" fmla="val 0"/>
            </a:avLst>
          </a:prstGeom>
          <a:solidFill>
            <a:srgbClr val="CBDD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88900"/>
            <a:r>
              <a:rPr lang="ru-RU" sz="500" dirty="0">
                <a:solidFill>
                  <a:schemeClr val="tx1"/>
                </a:solidFill>
              </a:rPr>
              <a:t>Стажировка на базе центра (включает в себя очные индивидуальные и групповые консультации, групповые тренинги)</a:t>
            </a:r>
          </a:p>
        </p:txBody>
      </p:sp>
      <p:sp>
        <p:nvSpPr>
          <p:cNvPr id="62" name="Rectangle 42"/>
          <p:cNvSpPr/>
          <p:nvPr/>
        </p:nvSpPr>
        <p:spPr>
          <a:xfrm>
            <a:off x="8849779" y="4595905"/>
            <a:ext cx="688667" cy="678229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500">
              <a:latin typeface="+mj-lt"/>
            </a:endParaRPr>
          </a:p>
        </p:txBody>
      </p:sp>
      <p:sp>
        <p:nvSpPr>
          <p:cNvPr id="63" name="Rounded Rectangle 41"/>
          <p:cNvSpPr/>
          <p:nvPr/>
        </p:nvSpPr>
        <p:spPr>
          <a:xfrm>
            <a:off x="7829178" y="4567569"/>
            <a:ext cx="764644" cy="748411"/>
          </a:xfrm>
          <a:prstGeom prst="roundRect">
            <a:avLst>
              <a:gd name="adj" fmla="val 0"/>
            </a:avLst>
          </a:prstGeom>
          <a:solidFill>
            <a:srgbClr val="CBDD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88900"/>
            <a:r>
              <a:rPr lang="ru-RU" sz="500" dirty="0">
                <a:solidFill>
                  <a:schemeClr val="tx1"/>
                </a:solidFill>
              </a:rPr>
              <a:t>Дистанционный курс обучения "Организация предоставления комплексной помощи приемным семьям"</a:t>
            </a:r>
          </a:p>
        </p:txBody>
      </p:sp>
      <p:sp>
        <p:nvSpPr>
          <p:cNvPr id="64" name="Rectangle 42"/>
          <p:cNvSpPr/>
          <p:nvPr/>
        </p:nvSpPr>
        <p:spPr>
          <a:xfrm>
            <a:off x="7871011" y="4593119"/>
            <a:ext cx="687293" cy="681015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500">
              <a:latin typeface="+mj-lt"/>
            </a:endParaRPr>
          </a:p>
        </p:txBody>
      </p:sp>
      <p:sp>
        <p:nvSpPr>
          <p:cNvPr id="65" name="Right Triangle 17"/>
          <p:cNvSpPr/>
          <p:nvPr/>
        </p:nvSpPr>
        <p:spPr>
          <a:xfrm rot="10800000" flipH="1">
            <a:off x="9096813" y="2595147"/>
            <a:ext cx="144000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>
              <a:latin typeface="+mj-lt"/>
            </a:endParaRPr>
          </a:p>
        </p:txBody>
      </p:sp>
      <p:sp>
        <p:nvSpPr>
          <p:cNvPr id="66" name="Rounded Rectangle 161"/>
          <p:cNvSpPr/>
          <p:nvPr/>
        </p:nvSpPr>
        <p:spPr>
          <a:xfrm>
            <a:off x="8167568" y="3830224"/>
            <a:ext cx="1070625" cy="475796"/>
          </a:xfrm>
          <a:prstGeom prst="roundRect">
            <a:avLst>
              <a:gd name="adj" fmla="val 0"/>
            </a:avLst>
          </a:prstGeom>
          <a:solidFill>
            <a:srgbClr val="039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500" dirty="0"/>
              <a:t>Повышен уровень профессиональных компетенций специалистов</a:t>
            </a:r>
          </a:p>
        </p:txBody>
      </p:sp>
      <p:sp>
        <p:nvSpPr>
          <p:cNvPr id="67" name="Right Triangle 16"/>
          <p:cNvSpPr/>
          <p:nvPr/>
        </p:nvSpPr>
        <p:spPr>
          <a:xfrm rot="10800000">
            <a:off x="8166222" y="4304500"/>
            <a:ext cx="144016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>
              <a:latin typeface="+mj-lt"/>
            </a:endParaRPr>
          </a:p>
        </p:txBody>
      </p:sp>
      <p:sp>
        <p:nvSpPr>
          <p:cNvPr id="68" name="Right Triangle 17"/>
          <p:cNvSpPr/>
          <p:nvPr/>
        </p:nvSpPr>
        <p:spPr>
          <a:xfrm rot="10800000" flipH="1">
            <a:off x="9089890" y="4304500"/>
            <a:ext cx="144000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>
              <a:latin typeface="+mj-lt"/>
            </a:endParaRPr>
          </a:p>
        </p:txBody>
      </p:sp>
      <p:sp>
        <p:nvSpPr>
          <p:cNvPr id="69" name="Rounded Rectangle 161"/>
          <p:cNvSpPr/>
          <p:nvPr/>
        </p:nvSpPr>
        <p:spPr>
          <a:xfrm>
            <a:off x="8167568" y="2991291"/>
            <a:ext cx="1070625" cy="392299"/>
          </a:xfrm>
          <a:prstGeom prst="roundRect">
            <a:avLst>
              <a:gd name="adj" fmla="val 0"/>
            </a:avLst>
          </a:prstGeom>
          <a:solidFill>
            <a:srgbClr val="039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500" dirty="0"/>
              <a:t>Специалисты применяют новые методы и формы работы в своей практике </a:t>
            </a:r>
          </a:p>
        </p:txBody>
      </p:sp>
      <p:sp>
        <p:nvSpPr>
          <p:cNvPr id="70" name="Right Triangle 16"/>
          <p:cNvSpPr/>
          <p:nvPr/>
        </p:nvSpPr>
        <p:spPr>
          <a:xfrm rot="10800000">
            <a:off x="8166222" y="3382070"/>
            <a:ext cx="144016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>
              <a:latin typeface="+mj-lt"/>
            </a:endParaRPr>
          </a:p>
        </p:txBody>
      </p:sp>
      <p:sp>
        <p:nvSpPr>
          <p:cNvPr id="71" name="Right Triangle 17"/>
          <p:cNvSpPr/>
          <p:nvPr/>
        </p:nvSpPr>
        <p:spPr>
          <a:xfrm rot="10800000" flipH="1">
            <a:off x="9089890" y="3382070"/>
            <a:ext cx="144000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>
              <a:latin typeface="+mj-lt"/>
            </a:endParaRPr>
          </a:p>
        </p:txBody>
      </p:sp>
      <p:sp>
        <p:nvSpPr>
          <p:cNvPr id="72" name="Rounded Rectangle 161"/>
          <p:cNvSpPr/>
          <p:nvPr/>
        </p:nvSpPr>
        <p:spPr>
          <a:xfrm>
            <a:off x="8166221" y="1924421"/>
            <a:ext cx="1067669" cy="676931"/>
          </a:xfrm>
          <a:prstGeom prst="roundRect">
            <a:avLst>
              <a:gd name="adj" fmla="val 0"/>
            </a:avLst>
          </a:prstGeom>
          <a:solidFill>
            <a:srgbClr val="039192">
              <a:alpha val="4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500" dirty="0">
                <a:solidFill>
                  <a:schemeClr val="tx1"/>
                </a:solidFill>
                <a:ea typeface="Roboto" pitchFamily="2" charset="0"/>
                <a:cs typeface="Lato" panose="020F0502020204030203" pitchFamily="34" charset="0"/>
              </a:rPr>
              <a:t>Развиты службы сопровождения на территории Республики Башкортостан, которые могут более эффективно организовать работу по профилактике вторичного сиротства</a:t>
            </a:r>
          </a:p>
        </p:txBody>
      </p:sp>
      <p:sp>
        <p:nvSpPr>
          <p:cNvPr id="73" name="Right Triangle 16"/>
          <p:cNvSpPr/>
          <p:nvPr/>
        </p:nvSpPr>
        <p:spPr>
          <a:xfrm rot="10800000">
            <a:off x="8157420" y="2592818"/>
            <a:ext cx="144016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>
              <a:latin typeface="+mj-lt"/>
            </a:endParaRPr>
          </a:p>
        </p:txBody>
      </p:sp>
      <p:cxnSp>
        <p:nvCxnSpPr>
          <p:cNvPr id="74" name="Прямая со стрелкой 73"/>
          <p:cNvCxnSpPr>
            <a:stCxn id="66" idx="0"/>
            <a:endCxn id="69" idx="2"/>
          </p:cNvCxnSpPr>
          <p:nvPr/>
        </p:nvCxnSpPr>
        <p:spPr>
          <a:xfrm flipV="1">
            <a:off x="8702881" y="3383590"/>
            <a:ext cx="0" cy="446634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 стрелкой 74"/>
          <p:cNvCxnSpPr>
            <a:stCxn id="69" idx="0"/>
            <a:endCxn id="72" idx="2"/>
          </p:cNvCxnSpPr>
          <p:nvPr/>
        </p:nvCxnSpPr>
        <p:spPr>
          <a:xfrm flipH="1" flipV="1">
            <a:off x="8700056" y="2601352"/>
            <a:ext cx="2825" cy="389939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ounded Rectangle 161"/>
          <p:cNvSpPr/>
          <p:nvPr/>
        </p:nvSpPr>
        <p:spPr>
          <a:xfrm>
            <a:off x="6744054" y="3830224"/>
            <a:ext cx="1070625" cy="436264"/>
          </a:xfrm>
          <a:prstGeom prst="roundRect">
            <a:avLst>
              <a:gd name="adj" fmla="val 0"/>
            </a:avLst>
          </a:prstGeom>
          <a:solidFill>
            <a:srgbClr val="039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500" dirty="0"/>
              <a:t>У родителей сформированы модели воспитания, исключающие насилие и жестокое обращение</a:t>
            </a:r>
          </a:p>
        </p:txBody>
      </p:sp>
      <p:sp>
        <p:nvSpPr>
          <p:cNvPr id="84" name="Right Triangle 16"/>
          <p:cNvSpPr/>
          <p:nvPr/>
        </p:nvSpPr>
        <p:spPr>
          <a:xfrm rot="10800000">
            <a:off x="6742708" y="4264968"/>
            <a:ext cx="144016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>
              <a:latin typeface="+mj-lt"/>
            </a:endParaRPr>
          </a:p>
        </p:txBody>
      </p:sp>
      <p:sp>
        <p:nvSpPr>
          <p:cNvPr id="85" name="Right Triangle 17"/>
          <p:cNvSpPr/>
          <p:nvPr/>
        </p:nvSpPr>
        <p:spPr>
          <a:xfrm rot="10800000" flipH="1">
            <a:off x="7666376" y="4264968"/>
            <a:ext cx="144000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>
              <a:latin typeface="+mj-lt"/>
            </a:endParaRPr>
          </a:p>
        </p:txBody>
      </p:sp>
      <p:sp>
        <p:nvSpPr>
          <p:cNvPr id="86" name="Rounded Rectangle 161"/>
          <p:cNvSpPr/>
          <p:nvPr/>
        </p:nvSpPr>
        <p:spPr>
          <a:xfrm>
            <a:off x="6741559" y="2991291"/>
            <a:ext cx="1070625" cy="384359"/>
          </a:xfrm>
          <a:prstGeom prst="roundRect">
            <a:avLst>
              <a:gd name="adj" fmla="val 0"/>
            </a:avLst>
          </a:prstGeom>
          <a:solidFill>
            <a:srgbClr val="039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500" dirty="0"/>
              <a:t>Повышен уровень психолого-педагогической компетентности родителей</a:t>
            </a:r>
          </a:p>
        </p:txBody>
      </p:sp>
      <p:sp>
        <p:nvSpPr>
          <p:cNvPr id="87" name="Right Triangle 16"/>
          <p:cNvSpPr/>
          <p:nvPr/>
        </p:nvSpPr>
        <p:spPr>
          <a:xfrm rot="10800000">
            <a:off x="6740213" y="3374130"/>
            <a:ext cx="144016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>
              <a:latin typeface="+mj-lt"/>
            </a:endParaRPr>
          </a:p>
        </p:txBody>
      </p:sp>
      <p:sp>
        <p:nvSpPr>
          <p:cNvPr id="88" name="Right Triangle 17"/>
          <p:cNvSpPr/>
          <p:nvPr/>
        </p:nvSpPr>
        <p:spPr>
          <a:xfrm rot="10800000" flipH="1">
            <a:off x="7663881" y="3374130"/>
            <a:ext cx="144000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>
              <a:latin typeface="+mj-lt"/>
            </a:endParaRPr>
          </a:p>
        </p:txBody>
      </p:sp>
      <p:cxnSp>
        <p:nvCxnSpPr>
          <p:cNvPr id="89" name="Прямая со стрелкой 88"/>
          <p:cNvCxnSpPr>
            <a:endCxn id="83" idx="2"/>
          </p:cNvCxnSpPr>
          <p:nvPr/>
        </p:nvCxnSpPr>
        <p:spPr>
          <a:xfrm flipH="1" flipV="1">
            <a:off x="7279367" y="4266488"/>
            <a:ext cx="3632" cy="464966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Прямая со стрелкой 89"/>
          <p:cNvCxnSpPr>
            <a:stCxn id="83" idx="0"/>
            <a:endCxn id="86" idx="2"/>
          </p:cNvCxnSpPr>
          <p:nvPr/>
        </p:nvCxnSpPr>
        <p:spPr>
          <a:xfrm flipH="1" flipV="1">
            <a:off x="7276872" y="3375650"/>
            <a:ext cx="2495" cy="454574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ounded Rectangle 41"/>
          <p:cNvSpPr/>
          <p:nvPr/>
        </p:nvSpPr>
        <p:spPr>
          <a:xfrm>
            <a:off x="6986493" y="4565325"/>
            <a:ext cx="606153" cy="750656"/>
          </a:xfrm>
          <a:prstGeom prst="roundRect">
            <a:avLst>
              <a:gd name="adj" fmla="val 0"/>
            </a:avLst>
          </a:prstGeom>
          <a:solidFill>
            <a:srgbClr val="CBDD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88900"/>
            <a:r>
              <a:rPr lang="ru-RU" sz="500" dirty="0">
                <a:solidFill>
                  <a:schemeClr val="tx1"/>
                </a:solidFill>
              </a:rPr>
              <a:t>Семинары-тренинги </a:t>
            </a:r>
            <a:endParaRPr lang="ru-RU" sz="500" dirty="0" smtClean="0">
              <a:solidFill>
                <a:schemeClr val="tx1"/>
              </a:solidFill>
            </a:endParaRPr>
          </a:p>
          <a:p>
            <a:pPr marL="88900"/>
            <a:r>
              <a:rPr lang="ru-RU" sz="500" dirty="0" smtClean="0">
                <a:solidFill>
                  <a:schemeClr val="tx1"/>
                </a:solidFill>
              </a:rPr>
              <a:t>для </a:t>
            </a:r>
            <a:r>
              <a:rPr lang="ru-RU" sz="500" dirty="0">
                <a:solidFill>
                  <a:schemeClr val="tx1"/>
                </a:solidFill>
              </a:rPr>
              <a:t>родителей</a:t>
            </a:r>
          </a:p>
        </p:txBody>
      </p:sp>
      <p:sp>
        <p:nvSpPr>
          <p:cNvPr id="98" name="Rectangle 42"/>
          <p:cNvSpPr/>
          <p:nvPr/>
        </p:nvSpPr>
        <p:spPr>
          <a:xfrm>
            <a:off x="7028329" y="4610374"/>
            <a:ext cx="524220" cy="663761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500">
              <a:latin typeface="+mj-lt"/>
            </a:endParaRPr>
          </a:p>
        </p:txBody>
      </p:sp>
      <p:sp>
        <p:nvSpPr>
          <p:cNvPr id="99" name="Rounded Rectangle 161"/>
          <p:cNvSpPr/>
          <p:nvPr/>
        </p:nvSpPr>
        <p:spPr>
          <a:xfrm>
            <a:off x="5749477" y="2995653"/>
            <a:ext cx="718184" cy="433665"/>
          </a:xfrm>
          <a:prstGeom prst="roundRect">
            <a:avLst>
              <a:gd name="adj" fmla="val 0"/>
            </a:avLst>
          </a:prstGeom>
          <a:solidFill>
            <a:srgbClr val="039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500" dirty="0"/>
              <a:t>Повышен уровень психолого-педагогической компетентности родителей</a:t>
            </a:r>
          </a:p>
        </p:txBody>
      </p:sp>
      <p:sp>
        <p:nvSpPr>
          <p:cNvPr id="100" name="Right Triangle 16"/>
          <p:cNvSpPr/>
          <p:nvPr/>
        </p:nvSpPr>
        <p:spPr>
          <a:xfrm rot="10800000">
            <a:off x="5748130" y="3427798"/>
            <a:ext cx="144016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101" name="Right Triangle 17"/>
          <p:cNvSpPr/>
          <p:nvPr/>
        </p:nvSpPr>
        <p:spPr>
          <a:xfrm rot="10800000" flipH="1">
            <a:off x="6323661" y="3427798"/>
            <a:ext cx="144000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102" name="Rounded Rectangle 161"/>
          <p:cNvSpPr/>
          <p:nvPr/>
        </p:nvSpPr>
        <p:spPr>
          <a:xfrm>
            <a:off x="4920699" y="2995653"/>
            <a:ext cx="698499" cy="440868"/>
          </a:xfrm>
          <a:prstGeom prst="roundRect">
            <a:avLst>
              <a:gd name="adj" fmla="val 0"/>
            </a:avLst>
          </a:prstGeom>
          <a:solidFill>
            <a:srgbClr val="039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500" dirty="0"/>
              <a:t>Развиты навыки конструктивного взаимодействия в семьях</a:t>
            </a:r>
          </a:p>
        </p:txBody>
      </p:sp>
      <p:sp>
        <p:nvSpPr>
          <p:cNvPr id="103" name="Right Triangle 16"/>
          <p:cNvSpPr/>
          <p:nvPr/>
        </p:nvSpPr>
        <p:spPr>
          <a:xfrm rot="10800000">
            <a:off x="4919353" y="3435001"/>
            <a:ext cx="144016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104" name="Right Triangle 17"/>
          <p:cNvSpPr/>
          <p:nvPr/>
        </p:nvSpPr>
        <p:spPr>
          <a:xfrm rot="10800000" flipH="1">
            <a:off x="5482371" y="3435001"/>
            <a:ext cx="144000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111" name="Rounded Rectangle 161"/>
          <p:cNvSpPr/>
          <p:nvPr/>
        </p:nvSpPr>
        <p:spPr>
          <a:xfrm>
            <a:off x="173013" y="3769090"/>
            <a:ext cx="727630" cy="546141"/>
          </a:xfrm>
          <a:prstGeom prst="roundRect">
            <a:avLst>
              <a:gd name="adj" fmla="val 0"/>
            </a:avLst>
          </a:prstGeom>
          <a:solidFill>
            <a:srgbClr val="039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500" dirty="0"/>
              <a:t>Сформирован приемлемый образ прошлого (отработаны травматические переживания)</a:t>
            </a:r>
          </a:p>
        </p:txBody>
      </p:sp>
      <p:sp>
        <p:nvSpPr>
          <p:cNvPr id="112" name="Right Triangle 16"/>
          <p:cNvSpPr/>
          <p:nvPr/>
        </p:nvSpPr>
        <p:spPr>
          <a:xfrm rot="10800000">
            <a:off x="171666" y="4313711"/>
            <a:ext cx="163596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>
              <a:latin typeface="+mj-lt"/>
            </a:endParaRPr>
          </a:p>
        </p:txBody>
      </p:sp>
      <p:sp>
        <p:nvSpPr>
          <p:cNvPr id="113" name="Right Triangle 17"/>
          <p:cNvSpPr/>
          <p:nvPr/>
        </p:nvSpPr>
        <p:spPr>
          <a:xfrm rot="10800000" flipH="1">
            <a:off x="744481" y="4306432"/>
            <a:ext cx="163578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>
              <a:latin typeface="+mj-lt"/>
            </a:endParaRPr>
          </a:p>
        </p:txBody>
      </p:sp>
      <p:sp>
        <p:nvSpPr>
          <p:cNvPr id="114" name="Rounded Rectangle 161"/>
          <p:cNvSpPr/>
          <p:nvPr/>
        </p:nvSpPr>
        <p:spPr>
          <a:xfrm>
            <a:off x="989553" y="3771150"/>
            <a:ext cx="618340" cy="543859"/>
          </a:xfrm>
          <a:prstGeom prst="roundRect">
            <a:avLst>
              <a:gd name="adj" fmla="val 0"/>
            </a:avLst>
          </a:prstGeom>
          <a:solidFill>
            <a:srgbClr val="039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500" dirty="0"/>
              <a:t>Улучшено   эмоциональное состояние</a:t>
            </a:r>
          </a:p>
        </p:txBody>
      </p:sp>
      <p:sp>
        <p:nvSpPr>
          <p:cNvPr id="115" name="Right Triangle 16"/>
          <p:cNvSpPr/>
          <p:nvPr/>
        </p:nvSpPr>
        <p:spPr>
          <a:xfrm rot="10800000">
            <a:off x="989694" y="4306432"/>
            <a:ext cx="144016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116" name="Right Triangle 17"/>
          <p:cNvSpPr/>
          <p:nvPr/>
        </p:nvSpPr>
        <p:spPr>
          <a:xfrm rot="10800000" flipH="1">
            <a:off x="1470657" y="4310808"/>
            <a:ext cx="144000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117" name="Rounded Rectangle 161"/>
          <p:cNvSpPr/>
          <p:nvPr/>
        </p:nvSpPr>
        <p:spPr>
          <a:xfrm>
            <a:off x="1699203" y="3771340"/>
            <a:ext cx="834828" cy="542371"/>
          </a:xfrm>
          <a:prstGeom prst="roundRect">
            <a:avLst>
              <a:gd name="adj" fmla="val 0"/>
            </a:avLst>
          </a:prstGeom>
          <a:solidFill>
            <a:srgbClr val="039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500" dirty="0"/>
              <a:t>Сформированы навыки распознавания эмоций и чувств, </a:t>
            </a:r>
            <a:r>
              <a:rPr lang="ru-RU" sz="500" dirty="0" err="1"/>
              <a:t>саморегуляции</a:t>
            </a:r>
            <a:r>
              <a:rPr lang="ru-RU" sz="500" dirty="0"/>
              <a:t>, конструктивного общения</a:t>
            </a:r>
          </a:p>
        </p:txBody>
      </p:sp>
      <p:sp>
        <p:nvSpPr>
          <p:cNvPr id="118" name="Right Triangle 16"/>
          <p:cNvSpPr/>
          <p:nvPr/>
        </p:nvSpPr>
        <p:spPr>
          <a:xfrm rot="10800000">
            <a:off x="1704063" y="4313711"/>
            <a:ext cx="144016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>
              <a:latin typeface="+mj-lt"/>
            </a:endParaRPr>
          </a:p>
        </p:txBody>
      </p:sp>
      <p:sp>
        <p:nvSpPr>
          <p:cNvPr id="119" name="Right Triangle 17"/>
          <p:cNvSpPr/>
          <p:nvPr/>
        </p:nvSpPr>
        <p:spPr>
          <a:xfrm rot="10800000" flipH="1">
            <a:off x="2387545" y="4310808"/>
            <a:ext cx="144000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>
              <a:latin typeface="+mj-lt"/>
            </a:endParaRPr>
          </a:p>
        </p:txBody>
      </p:sp>
      <p:sp>
        <p:nvSpPr>
          <p:cNvPr id="121" name="Rounded Rectangle 161"/>
          <p:cNvSpPr/>
          <p:nvPr/>
        </p:nvSpPr>
        <p:spPr>
          <a:xfrm>
            <a:off x="2646240" y="3769090"/>
            <a:ext cx="535313" cy="537342"/>
          </a:xfrm>
          <a:prstGeom prst="roundRect">
            <a:avLst>
              <a:gd name="adj" fmla="val 0"/>
            </a:avLst>
          </a:prstGeom>
          <a:solidFill>
            <a:srgbClr val="039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500" dirty="0"/>
              <a:t>Повышена уверенность в себе </a:t>
            </a:r>
          </a:p>
        </p:txBody>
      </p:sp>
      <p:sp>
        <p:nvSpPr>
          <p:cNvPr id="122" name="Right Triangle 16"/>
          <p:cNvSpPr/>
          <p:nvPr/>
        </p:nvSpPr>
        <p:spPr>
          <a:xfrm rot="10800000">
            <a:off x="2654116" y="4306432"/>
            <a:ext cx="144016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123" name="Right Triangle 17"/>
          <p:cNvSpPr/>
          <p:nvPr/>
        </p:nvSpPr>
        <p:spPr>
          <a:xfrm rot="10800000" flipH="1">
            <a:off x="3039452" y="4306432"/>
            <a:ext cx="144000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124" name="Rounded Rectangle 161"/>
          <p:cNvSpPr/>
          <p:nvPr/>
        </p:nvSpPr>
        <p:spPr>
          <a:xfrm>
            <a:off x="3260006" y="3769090"/>
            <a:ext cx="535313" cy="537342"/>
          </a:xfrm>
          <a:prstGeom prst="roundRect">
            <a:avLst>
              <a:gd name="adj" fmla="val 0"/>
            </a:avLst>
          </a:prstGeom>
          <a:solidFill>
            <a:srgbClr val="039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500" dirty="0"/>
              <a:t>Развиты </a:t>
            </a:r>
            <a:r>
              <a:rPr lang="ru-RU" sz="500" dirty="0" err="1" smtClean="0"/>
              <a:t>коммуника</a:t>
            </a:r>
            <a:r>
              <a:rPr lang="en-US" sz="500" dirty="0" smtClean="0"/>
              <a:t>-</a:t>
            </a:r>
            <a:r>
              <a:rPr lang="ru-RU" sz="500" dirty="0" err="1" smtClean="0"/>
              <a:t>тивные</a:t>
            </a:r>
            <a:r>
              <a:rPr lang="ru-RU" sz="500" dirty="0" smtClean="0"/>
              <a:t> </a:t>
            </a:r>
            <a:r>
              <a:rPr lang="ru-RU" sz="500" dirty="0"/>
              <a:t>навыки</a:t>
            </a:r>
          </a:p>
        </p:txBody>
      </p:sp>
      <p:sp>
        <p:nvSpPr>
          <p:cNvPr id="125" name="Right Triangle 16"/>
          <p:cNvSpPr/>
          <p:nvPr/>
        </p:nvSpPr>
        <p:spPr>
          <a:xfrm rot="10800000">
            <a:off x="3258077" y="4305150"/>
            <a:ext cx="144016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126" name="Right Triangle 17"/>
          <p:cNvSpPr/>
          <p:nvPr/>
        </p:nvSpPr>
        <p:spPr>
          <a:xfrm rot="10800000" flipH="1">
            <a:off x="3656908" y="4307615"/>
            <a:ext cx="144000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127" name="Rounded Rectangle 161"/>
          <p:cNvSpPr/>
          <p:nvPr/>
        </p:nvSpPr>
        <p:spPr>
          <a:xfrm>
            <a:off x="3897712" y="3772607"/>
            <a:ext cx="536602" cy="532543"/>
          </a:xfrm>
          <a:prstGeom prst="roundRect">
            <a:avLst>
              <a:gd name="adj" fmla="val 0"/>
            </a:avLst>
          </a:prstGeom>
          <a:solidFill>
            <a:srgbClr val="039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500" dirty="0"/>
              <a:t>У детей развита </a:t>
            </a:r>
            <a:r>
              <a:rPr lang="ru-RU" sz="500" dirty="0" err="1" smtClean="0"/>
              <a:t>самостоя</a:t>
            </a:r>
            <a:r>
              <a:rPr lang="en-US" sz="500" dirty="0" smtClean="0"/>
              <a:t>-</a:t>
            </a:r>
            <a:r>
              <a:rPr lang="ru-RU" sz="500" dirty="0" err="1" smtClean="0"/>
              <a:t>тельность</a:t>
            </a:r>
            <a:r>
              <a:rPr lang="ru-RU" sz="500" dirty="0" smtClean="0"/>
              <a:t> </a:t>
            </a:r>
            <a:endParaRPr lang="ru-RU" sz="500" dirty="0"/>
          </a:p>
        </p:txBody>
      </p:sp>
      <p:sp>
        <p:nvSpPr>
          <p:cNvPr id="128" name="Right Triangle 16"/>
          <p:cNvSpPr/>
          <p:nvPr/>
        </p:nvSpPr>
        <p:spPr>
          <a:xfrm rot="10800000">
            <a:off x="3896312" y="4302688"/>
            <a:ext cx="144016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129" name="Right Triangle 17"/>
          <p:cNvSpPr/>
          <p:nvPr/>
        </p:nvSpPr>
        <p:spPr>
          <a:xfrm rot="10800000" flipH="1">
            <a:off x="4296933" y="4302688"/>
            <a:ext cx="144000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cxnSp>
        <p:nvCxnSpPr>
          <p:cNvPr id="132" name="Соединительная линия уступом 131"/>
          <p:cNvCxnSpPr>
            <a:stCxn id="63" idx="2"/>
            <a:endCxn id="61" idx="2"/>
          </p:cNvCxnSpPr>
          <p:nvPr/>
        </p:nvCxnSpPr>
        <p:spPr>
          <a:xfrm rot="16200000" flipH="1">
            <a:off x="8701006" y="4826473"/>
            <a:ext cx="12700" cy="979013"/>
          </a:xfrm>
          <a:prstGeom prst="bentConnector3">
            <a:avLst>
              <a:gd name="adj1" fmla="val 1376457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ot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Прямая соединительная линия 134"/>
          <p:cNvCxnSpPr>
            <a:endCxn id="35" idx="0"/>
          </p:cNvCxnSpPr>
          <p:nvPr/>
        </p:nvCxnSpPr>
        <p:spPr>
          <a:xfrm>
            <a:off x="8719671" y="5486400"/>
            <a:ext cx="1219" cy="16639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ot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Прямая со стрелкой 141"/>
          <p:cNvCxnSpPr>
            <a:endCxn id="66" idx="2"/>
          </p:cNvCxnSpPr>
          <p:nvPr/>
        </p:nvCxnSpPr>
        <p:spPr>
          <a:xfrm flipV="1">
            <a:off x="8700056" y="4306020"/>
            <a:ext cx="2825" cy="182309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Соединительная линия уступом 145"/>
          <p:cNvCxnSpPr>
            <a:stCxn id="38" idx="2"/>
            <a:endCxn id="49" idx="2"/>
          </p:cNvCxnSpPr>
          <p:nvPr/>
        </p:nvCxnSpPr>
        <p:spPr>
          <a:xfrm rot="16200000" flipH="1">
            <a:off x="2300981" y="3558584"/>
            <a:ext cx="9311" cy="3475783"/>
          </a:xfrm>
          <a:prstGeom prst="bentConnector3">
            <a:avLst>
              <a:gd name="adj1" fmla="val 1656546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ot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Прямая соединительная линия 150"/>
          <p:cNvCxnSpPr>
            <a:stCxn id="40" idx="2"/>
          </p:cNvCxnSpPr>
          <p:nvPr/>
        </p:nvCxnSpPr>
        <p:spPr>
          <a:xfrm flipH="1">
            <a:off x="1368612" y="5303646"/>
            <a:ext cx="276" cy="134942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ot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Прямая соединительная линия 153"/>
          <p:cNvCxnSpPr/>
          <p:nvPr/>
        </p:nvCxnSpPr>
        <p:spPr>
          <a:xfrm flipH="1">
            <a:off x="2081916" y="5303646"/>
            <a:ext cx="276" cy="134942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ot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Прямая соединительная линия 154"/>
          <p:cNvCxnSpPr/>
          <p:nvPr/>
        </p:nvCxnSpPr>
        <p:spPr>
          <a:xfrm flipH="1">
            <a:off x="2735633" y="5300193"/>
            <a:ext cx="276" cy="134942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ot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Прямая соединительная линия 155"/>
          <p:cNvCxnSpPr/>
          <p:nvPr/>
        </p:nvCxnSpPr>
        <p:spPr>
          <a:xfrm flipH="1">
            <a:off x="3357474" y="5303646"/>
            <a:ext cx="276" cy="134942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ot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Прямая соединительная линия 158"/>
          <p:cNvCxnSpPr/>
          <p:nvPr/>
        </p:nvCxnSpPr>
        <p:spPr>
          <a:xfrm>
            <a:off x="4058256" y="5447087"/>
            <a:ext cx="99622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ot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Соединительная линия уступом 164"/>
          <p:cNvCxnSpPr>
            <a:stCxn id="29" idx="3"/>
          </p:cNvCxnSpPr>
          <p:nvPr/>
        </p:nvCxnSpPr>
        <p:spPr>
          <a:xfrm flipV="1">
            <a:off x="2331341" y="5309629"/>
            <a:ext cx="200204" cy="515977"/>
          </a:xfrm>
          <a:prstGeom prst="bentConnector2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ot"/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Соединительная линия уступом 168"/>
          <p:cNvCxnSpPr/>
          <p:nvPr/>
        </p:nvCxnSpPr>
        <p:spPr>
          <a:xfrm rot="5400000" flipH="1" flipV="1">
            <a:off x="5369389" y="4571754"/>
            <a:ext cx="2398" cy="2164470"/>
          </a:xfrm>
          <a:prstGeom prst="bentConnector3">
            <a:avLst>
              <a:gd name="adj1" fmla="val 8885279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ot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Прямая соединительная линия 172"/>
          <p:cNvCxnSpPr/>
          <p:nvPr/>
        </p:nvCxnSpPr>
        <p:spPr>
          <a:xfrm flipH="1">
            <a:off x="5017752" y="5300193"/>
            <a:ext cx="276" cy="134942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ot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Прямая соединительная линия 173"/>
          <p:cNvCxnSpPr/>
          <p:nvPr/>
        </p:nvCxnSpPr>
        <p:spPr>
          <a:xfrm flipH="1">
            <a:off x="5652189" y="5309629"/>
            <a:ext cx="276" cy="134942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ot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Прямая соединительная линия 174"/>
          <p:cNvCxnSpPr/>
          <p:nvPr/>
        </p:nvCxnSpPr>
        <p:spPr>
          <a:xfrm flipH="1">
            <a:off x="6285441" y="5311778"/>
            <a:ext cx="276" cy="134942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ot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Соединительная линия уступом 178"/>
          <p:cNvCxnSpPr>
            <a:stCxn id="33" idx="3"/>
            <a:endCxn id="97" idx="2"/>
          </p:cNvCxnSpPr>
          <p:nvPr/>
        </p:nvCxnSpPr>
        <p:spPr>
          <a:xfrm flipV="1">
            <a:off x="7214224" y="5315981"/>
            <a:ext cx="75346" cy="506080"/>
          </a:xfrm>
          <a:prstGeom prst="bentConnector2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ot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Соединительная линия уступом 180"/>
          <p:cNvCxnSpPr>
            <a:stCxn id="55" idx="0"/>
            <a:endCxn id="51" idx="0"/>
          </p:cNvCxnSpPr>
          <p:nvPr/>
        </p:nvCxnSpPr>
        <p:spPr>
          <a:xfrm rot="5400000" flipH="1" flipV="1">
            <a:off x="5694824" y="3897523"/>
            <a:ext cx="105" cy="1342137"/>
          </a:xfrm>
          <a:prstGeom prst="bentConnector3">
            <a:avLst>
              <a:gd name="adj1" fmla="val 217814286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Прямая соединительная линия 182"/>
          <p:cNvCxnSpPr/>
          <p:nvPr/>
        </p:nvCxnSpPr>
        <p:spPr>
          <a:xfrm flipV="1">
            <a:off x="5652189" y="4342149"/>
            <a:ext cx="0" cy="223176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Прямая со стрелкой 184"/>
          <p:cNvCxnSpPr>
            <a:endCxn id="102" idx="2"/>
          </p:cNvCxnSpPr>
          <p:nvPr/>
        </p:nvCxnSpPr>
        <p:spPr>
          <a:xfrm flipV="1">
            <a:off x="5265278" y="3436521"/>
            <a:ext cx="4671" cy="905628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Прямая со стрелкой 186"/>
          <p:cNvCxnSpPr>
            <a:endCxn id="99" idx="2"/>
          </p:cNvCxnSpPr>
          <p:nvPr/>
        </p:nvCxnSpPr>
        <p:spPr>
          <a:xfrm flipH="1" flipV="1">
            <a:off x="6108569" y="3429318"/>
            <a:ext cx="5360" cy="912831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Соединительная линия уступом 189"/>
          <p:cNvCxnSpPr>
            <a:stCxn id="38" idx="0"/>
            <a:endCxn id="40" idx="0"/>
          </p:cNvCxnSpPr>
          <p:nvPr/>
        </p:nvCxnSpPr>
        <p:spPr>
          <a:xfrm rot="16200000" flipH="1">
            <a:off x="967441" y="4261952"/>
            <a:ext cx="1749" cy="801143"/>
          </a:xfrm>
          <a:prstGeom prst="bentConnector3">
            <a:avLst>
              <a:gd name="adj1" fmla="val -9653230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Прямая со стрелкой 192"/>
          <p:cNvCxnSpPr/>
          <p:nvPr/>
        </p:nvCxnSpPr>
        <p:spPr>
          <a:xfrm flipV="1">
            <a:off x="662223" y="4302688"/>
            <a:ext cx="0" cy="185641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Прямая со стрелкой 194"/>
          <p:cNvCxnSpPr>
            <a:endCxn id="114" idx="2"/>
          </p:cNvCxnSpPr>
          <p:nvPr/>
        </p:nvCxnSpPr>
        <p:spPr>
          <a:xfrm flipV="1">
            <a:off x="1296894" y="4315009"/>
            <a:ext cx="1829" cy="17332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Прямая со стрелкой 205"/>
          <p:cNvCxnSpPr/>
          <p:nvPr/>
        </p:nvCxnSpPr>
        <p:spPr>
          <a:xfrm flipV="1">
            <a:off x="2883948" y="4303685"/>
            <a:ext cx="946" cy="377818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Прямая со стрелкой 207"/>
          <p:cNvCxnSpPr/>
          <p:nvPr/>
        </p:nvCxnSpPr>
        <p:spPr>
          <a:xfrm flipV="1">
            <a:off x="3516751" y="4306359"/>
            <a:ext cx="0" cy="185641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Прямая со стрелкой 208"/>
          <p:cNvCxnSpPr/>
          <p:nvPr/>
        </p:nvCxnSpPr>
        <p:spPr>
          <a:xfrm flipV="1">
            <a:off x="4151422" y="4309035"/>
            <a:ext cx="2225" cy="182965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Rounded Rectangle 161"/>
          <p:cNvSpPr/>
          <p:nvPr/>
        </p:nvSpPr>
        <p:spPr>
          <a:xfrm>
            <a:off x="1377216" y="2806986"/>
            <a:ext cx="698499" cy="440868"/>
          </a:xfrm>
          <a:prstGeom prst="roundRect">
            <a:avLst>
              <a:gd name="adj" fmla="val 0"/>
            </a:avLst>
          </a:prstGeom>
          <a:solidFill>
            <a:srgbClr val="039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500" dirty="0"/>
              <a:t>Улучшено психическое состояние детей </a:t>
            </a:r>
          </a:p>
        </p:txBody>
      </p:sp>
      <p:sp>
        <p:nvSpPr>
          <p:cNvPr id="212" name="Right Triangle 16"/>
          <p:cNvSpPr/>
          <p:nvPr/>
        </p:nvSpPr>
        <p:spPr>
          <a:xfrm rot="10800000">
            <a:off x="1375870" y="3246334"/>
            <a:ext cx="144016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213" name="Right Triangle 17"/>
          <p:cNvSpPr/>
          <p:nvPr/>
        </p:nvSpPr>
        <p:spPr>
          <a:xfrm rot="10800000" flipH="1">
            <a:off x="1938888" y="3246334"/>
            <a:ext cx="144000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214" name="Rounded Rectangle 161"/>
          <p:cNvSpPr/>
          <p:nvPr/>
        </p:nvSpPr>
        <p:spPr>
          <a:xfrm>
            <a:off x="2602540" y="2805466"/>
            <a:ext cx="698499" cy="440868"/>
          </a:xfrm>
          <a:prstGeom prst="roundRect">
            <a:avLst>
              <a:gd name="adj" fmla="val 0"/>
            </a:avLst>
          </a:prstGeom>
          <a:solidFill>
            <a:srgbClr val="039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500" dirty="0"/>
              <a:t>Повышен уровень развития, навыков</a:t>
            </a:r>
          </a:p>
        </p:txBody>
      </p:sp>
      <p:sp>
        <p:nvSpPr>
          <p:cNvPr id="215" name="Right Triangle 16"/>
          <p:cNvSpPr/>
          <p:nvPr/>
        </p:nvSpPr>
        <p:spPr>
          <a:xfrm rot="10800000">
            <a:off x="2601194" y="3244814"/>
            <a:ext cx="144016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216" name="Right Triangle 17"/>
          <p:cNvSpPr/>
          <p:nvPr/>
        </p:nvSpPr>
        <p:spPr>
          <a:xfrm rot="10800000" flipH="1">
            <a:off x="3164212" y="3244814"/>
            <a:ext cx="144000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217" name="Rounded Rectangle 161"/>
          <p:cNvSpPr/>
          <p:nvPr/>
        </p:nvSpPr>
        <p:spPr>
          <a:xfrm>
            <a:off x="5310371" y="2113041"/>
            <a:ext cx="698499" cy="440868"/>
          </a:xfrm>
          <a:prstGeom prst="roundRect">
            <a:avLst>
              <a:gd name="adj" fmla="val 0"/>
            </a:avLst>
          </a:prstGeom>
          <a:solidFill>
            <a:srgbClr val="039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500" dirty="0"/>
              <a:t>Улучшены детско-родительские отношения </a:t>
            </a:r>
          </a:p>
        </p:txBody>
      </p:sp>
      <p:sp>
        <p:nvSpPr>
          <p:cNvPr id="218" name="Right Triangle 16"/>
          <p:cNvSpPr/>
          <p:nvPr/>
        </p:nvSpPr>
        <p:spPr>
          <a:xfrm rot="10800000">
            <a:off x="5309025" y="2552389"/>
            <a:ext cx="144016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219" name="Right Triangle 17"/>
          <p:cNvSpPr/>
          <p:nvPr/>
        </p:nvSpPr>
        <p:spPr>
          <a:xfrm rot="10800000" flipH="1">
            <a:off x="5872043" y="2552389"/>
            <a:ext cx="144000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220" name="Rounded Rectangle 161"/>
          <p:cNvSpPr/>
          <p:nvPr/>
        </p:nvSpPr>
        <p:spPr>
          <a:xfrm>
            <a:off x="6535695" y="2111521"/>
            <a:ext cx="1016854" cy="440868"/>
          </a:xfrm>
          <a:prstGeom prst="roundRect">
            <a:avLst>
              <a:gd name="adj" fmla="val 0"/>
            </a:avLst>
          </a:prstGeom>
          <a:solidFill>
            <a:srgbClr val="039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500" dirty="0"/>
              <a:t>Сокращено количество отобраний (изъятий) / отказов детей из замещающих семей</a:t>
            </a:r>
          </a:p>
        </p:txBody>
      </p:sp>
      <p:sp>
        <p:nvSpPr>
          <p:cNvPr id="221" name="Right Triangle 16"/>
          <p:cNvSpPr/>
          <p:nvPr/>
        </p:nvSpPr>
        <p:spPr>
          <a:xfrm rot="10800000">
            <a:off x="6534349" y="2550869"/>
            <a:ext cx="144016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222" name="Right Triangle 17"/>
          <p:cNvSpPr/>
          <p:nvPr/>
        </p:nvSpPr>
        <p:spPr>
          <a:xfrm rot="10800000" flipH="1">
            <a:off x="7408549" y="2550869"/>
            <a:ext cx="144000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223" name="Rounded Rectangle 161"/>
          <p:cNvSpPr/>
          <p:nvPr/>
        </p:nvSpPr>
        <p:spPr>
          <a:xfrm>
            <a:off x="2012009" y="2108380"/>
            <a:ext cx="698499" cy="440868"/>
          </a:xfrm>
          <a:prstGeom prst="roundRect">
            <a:avLst>
              <a:gd name="adj" fmla="val 0"/>
            </a:avLst>
          </a:prstGeom>
          <a:solidFill>
            <a:srgbClr val="039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500" dirty="0"/>
              <a:t>Улучшено благополучие детей</a:t>
            </a:r>
          </a:p>
        </p:txBody>
      </p:sp>
      <p:sp>
        <p:nvSpPr>
          <p:cNvPr id="224" name="Right Triangle 16"/>
          <p:cNvSpPr/>
          <p:nvPr/>
        </p:nvSpPr>
        <p:spPr>
          <a:xfrm rot="10800000">
            <a:off x="2010663" y="2547728"/>
            <a:ext cx="144016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225" name="Right Triangle 17"/>
          <p:cNvSpPr/>
          <p:nvPr/>
        </p:nvSpPr>
        <p:spPr>
          <a:xfrm rot="10800000" flipH="1">
            <a:off x="2573681" y="2547728"/>
            <a:ext cx="144000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cxnSp>
        <p:nvCxnSpPr>
          <p:cNvPr id="227" name="Соединительная линия уступом 226"/>
          <p:cNvCxnSpPr>
            <a:stCxn id="111" idx="0"/>
            <a:endCxn id="127" idx="0"/>
          </p:cNvCxnSpPr>
          <p:nvPr/>
        </p:nvCxnSpPr>
        <p:spPr>
          <a:xfrm rot="16200000" flipH="1">
            <a:off x="2349661" y="1956256"/>
            <a:ext cx="3517" cy="3629185"/>
          </a:xfrm>
          <a:prstGeom prst="bentConnector3">
            <a:avLst>
              <a:gd name="adj1" fmla="val -6499858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Прямая соединительная линия 228"/>
          <p:cNvCxnSpPr>
            <a:stCxn id="114" idx="0"/>
          </p:cNvCxnSpPr>
          <p:nvPr/>
        </p:nvCxnSpPr>
        <p:spPr>
          <a:xfrm flipH="1" flipV="1">
            <a:off x="1296894" y="3550024"/>
            <a:ext cx="1829" cy="221126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Прямая соединительная линия 230"/>
          <p:cNvCxnSpPr/>
          <p:nvPr/>
        </p:nvCxnSpPr>
        <p:spPr>
          <a:xfrm flipH="1" flipV="1">
            <a:off x="2107019" y="3541636"/>
            <a:ext cx="1829" cy="221126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Прямая соединительная линия 231"/>
          <p:cNvCxnSpPr/>
          <p:nvPr/>
        </p:nvCxnSpPr>
        <p:spPr>
          <a:xfrm flipH="1" flipV="1">
            <a:off x="2897845" y="3544800"/>
            <a:ext cx="1829" cy="221126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Прямая соединительная линия 232"/>
          <p:cNvCxnSpPr/>
          <p:nvPr/>
        </p:nvCxnSpPr>
        <p:spPr>
          <a:xfrm flipH="1" flipV="1">
            <a:off x="3514922" y="3548036"/>
            <a:ext cx="1829" cy="221126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Прямая со стрелкой 234"/>
          <p:cNvCxnSpPr>
            <a:endCxn id="211" idx="2"/>
          </p:cNvCxnSpPr>
          <p:nvPr/>
        </p:nvCxnSpPr>
        <p:spPr>
          <a:xfrm flipH="1" flipV="1">
            <a:off x="1726466" y="3247854"/>
            <a:ext cx="6710" cy="290217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Прямая со стрелкой 236"/>
          <p:cNvCxnSpPr/>
          <p:nvPr/>
        </p:nvCxnSpPr>
        <p:spPr>
          <a:xfrm flipV="1">
            <a:off x="2982259" y="3234082"/>
            <a:ext cx="876" cy="303989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Соединительная линия уступом 239"/>
          <p:cNvCxnSpPr>
            <a:stCxn id="211" idx="0"/>
            <a:endCxn id="214" idx="0"/>
          </p:cNvCxnSpPr>
          <p:nvPr/>
        </p:nvCxnSpPr>
        <p:spPr>
          <a:xfrm rot="5400000" flipH="1" flipV="1">
            <a:off x="2338368" y="2193564"/>
            <a:ext cx="1520" cy="1225324"/>
          </a:xfrm>
          <a:prstGeom prst="bentConnector3">
            <a:avLst>
              <a:gd name="adj1" fmla="val 6489276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Прямая со стрелкой 242"/>
          <p:cNvCxnSpPr>
            <a:endCxn id="223" idx="2"/>
          </p:cNvCxnSpPr>
          <p:nvPr/>
        </p:nvCxnSpPr>
        <p:spPr>
          <a:xfrm flipV="1">
            <a:off x="2360706" y="2549248"/>
            <a:ext cx="553" cy="16407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Соединительная линия уступом 246"/>
          <p:cNvCxnSpPr>
            <a:stCxn id="102" idx="0"/>
            <a:endCxn id="86" idx="0"/>
          </p:cNvCxnSpPr>
          <p:nvPr/>
        </p:nvCxnSpPr>
        <p:spPr>
          <a:xfrm rot="5400000" flipH="1" flipV="1">
            <a:off x="6271229" y="1990011"/>
            <a:ext cx="4362" cy="2006923"/>
          </a:xfrm>
          <a:prstGeom prst="bentConnector3">
            <a:avLst>
              <a:gd name="adj1" fmla="val 5340715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Прямая соединительная линия 248"/>
          <p:cNvCxnSpPr>
            <a:endCxn id="99" idx="0"/>
          </p:cNvCxnSpPr>
          <p:nvPr/>
        </p:nvCxnSpPr>
        <p:spPr>
          <a:xfrm>
            <a:off x="6108569" y="2775286"/>
            <a:ext cx="0" cy="220367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Прямая со стрелкой 250"/>
          <p:cNvCxnSpPr>
            <a:endCxn id="217" idx="2"/>
          </p:cNvCxnSpPr>
          <p:nvPr/>
        </p:nvCxnSpPr>
        <p:spPr>
          <a:xfrm flipH="1" flipV="1">
            <a:off x="5659621" y="2553909"/>
            <a:ext cx="97" cy="201244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Прямая со стрелкой 253"/>
          <p:cNvCxnSpPr/>
          <p:nvPr/>
        </p:nvCxnSpPr>
        <p:spPr>
          <a:xfrm flipH="1" flipV="1">
            <a:off x="7013367" y="2557627"/>
            <a:ext cx="97" cy="201244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5" name="Group 5"/>
          <p:cNvGrpSpPr/>
          <p:nvPr/>
        </p:nvGrpSpPr>
        <p:grpSpPr>
          <a:xfrm>
            <a:off x="5857188" y="1214752"/>
            <a:ext cx="473631" cy="420560"/>
            <a:chOff x="6613702" y="2640793"/>
            <a:chExt cx="473631" cy="359553"/>
          </a:xfrm>
        </p:grpSpPr>
        <p:sp>
          <p:nvSpPr>
            <p:cNvPr id="256" name="Chevron 16"/>
            <p:cNvSpPr/>
            <p:nvPr/>
          </p:nvSpPr>
          <p:spPr>
            <a:xfrm rot="10800000">
              <a:off x="6613702" y="2640794"/>
              <a:ext cx="473631" cy="359552"/>
            </a:xfrm>
            <a:prstGeom prst="chevron">
              <a:avLst>
                <a:gd name="adj" fmla="val 32524"/>
              </a:avLst>
            </a:prstGeom>
            <a:solidFill>
              <a:srgbClr val="2948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800">
                <a:solidFill>
                  <a:schemeClr val="bg1"/>
                </a:solidFill>
                <a:latin typeface="+mj-lt"/>
                <a:ea typeface="Roboto Black" panose="02000000000000000000" pitchFamily="2" charset="0"/>
                <a:cs typeface="Roboto Black" panose="02000000000000000000" pitchFamily="2" charset="0"/>
              </a:endParaRPr>
            </a:p>
          </p:txBody>
        </p:sp>
        <p:sp>
          <p:nvSpPr>
            <p:cNvPr id="257" name="Rectangle 17"/>
            <p:cNvSpPr/>
            <p:nvPr/>
          </p:nvSpPr>
          <p:spPr>
            <a:xfrm rot="10800000">
              <a:off x="6622748" y="2640793"/>
              <a:ext cx="187516" cy="359552"/>
            </a:xfrm>
            <a:prstGeom prst="rect">
              <a:avLst/>
            </a:prstGeom>
            <a:solidFill>
              <a:srgbClr val="2948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800">
                <a:solidFill>
                  <a:schemeClr val="bg1"/>
                </a:solidFill>
                <a:latin typeface="+mj-lt"/>
                <a:ea typeface="Roboto Black" panose="02000000000000000000" pitchFamily="2" charset="0"/>
                <a:cs typeface="Roboto Black" panose="02000000000000000000" pitchFamily="2" charset="0"/>
              </a:endParaRPr>
            </a:p>
          </p:txBody>
        </p:sp>
      </p:grpSp>
      <p:grpSp>
        <p:nvGrpSpPr>
          <p:cNvPr id="258" name="Group 18"/>
          <p:cNvGrpSpPr/>
          <p:nvPr/>
        </p:nvGrpSpPr>
        <p:grpSpPr>
          <a:xfrm>
            <a:off x="3582008" y="1209847"/>
            <a:ext cx="473631" cy="420559"/>
            <a:chOff x="1607176" y="1018951"/>
            <a:chExt cx="795568" cy="503373"/>
          </a:xfrm>
          <a:solidFill>
            <a:srgbClr val="29486D"/>
          </a:solidFill>
        </p:grpSpPr>
        <p:sp>
          <p:nvSpPr>
            <p:cNvPr id="259" name="Chevron 19"/>
            <p:cNvSpPr/>
            <p:nvPr/>
          </p:nvSpPr>
          <p:spPr>
            <a:xfrm>
              <a:off x="1607176" y="1018951"/>
              <a:ext cx="795568" cy="503373"/>
            </a:xfrm>
            <a:prstGeom prst="chevron">
              <a:avLst>
                <a:gd name="adj" fmla="val 3252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800">
                <a:solidFill>
                  <a:schemeClr val="bg1"/>
                </a:solidFill>
                <a:latin typeface="+mj-lt"/>
                <a:ea typeface="Roboto Black" panose="02000000000000000000" pitchFamily="2" charset="0"/>
                <a:cs typeface="Roboto Black" panose="02000000000000000000" pitchFamily="2" charset="0"/>
              </a:endParaRPr>
            </a:p>
          </p:txBody>
        </p:sp>
        <p:sp>
          <p:nvSpPr>
            <p:cNvPr id="260" name="Rectangle 20"/>
            <p:cNvSpPr/>
            <p:nvPr/>
          </p:nvSpPr>
          <p:spPr>
            <a:xfrm>
              <a:off x="2084289" y="1018951"/>
              <a:ext cx="314975" cy="50337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800">
                <a:solidFill>
                  <a:schemeClr val="bg1"/>
                </a:solidFill>
                <a:latin typeface="+mj-lt"/>
                <a:ea typeface="Roboto Black" panose="02000000000000000000" pitchFamily="2" charset="0"/>
                <a:cs typeface="Roboto Black" panose="02000000000000000000" pitchFamily="2" charset="0"/>
              </a:endParaRPr>
            </a:p>
          </p:txBody>
        </p:sp>
      </p:grpSp>
      <p:sp>
        <p:nvSpPr>
          <p:cNvPr id="261" name="Right Triangle 21"/>
          <p:cNvSpPr/>
          <p:nvPr/>
        </p:nvSpPr>
        <p:spPr>
          <a:xfrm rot="10800000">
            <a:off x="3908263" y="1570629"/>
            <a:ext cx="145304" cy="62532"/>
          </a:xfrm>
          <a:prstGeom prst="rt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262" name="Rectangle 22"/>
          <p:cNvSpPr/>
          <p:nvPr/>
        </p:nvSpPr>
        <p:spPr>
          <a:xfrm>
            <a:off x="3908263" y="1156903"/>
            <a:ext cx="2099536" cy="421130"/>
          </a:xfrm>
          <a:prstGeom prst="rect">
            <a:avLst/>
          </a:prstGeom>
          <a:solidFill>
            <a:srgbClr val="3158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7800"/>
            <a:r>
              <a:rPr lang="ru-RU" sz="800" dirty="0">
                <a:solidFill>
                  <a:schemeClr val="bg1"/>
                </a:solidFill>
                <a:latin typeface="+mj-lt"/>
                <a:ea typeface="Roboto" pitchFamily="2" charset="0"/>
                <a:cs typeface="Lato" panose="020F0502020204030203" pitchFamily="34" charset="0"/>
              </a:rPr>
              <a:t>Ребенок воспитывается в замещающей семье до 18 лет</a:t>
            </a:r>
          </a:p>
        </p:txBody>
      </p:sp>
      <p:sp>
        <p:nvSpPr>
          <p:cNvPr id="263" name="Right Triangle 23"/>
          <p:cNvSpPr/>
          <p:nvPr/>
        </p:nvSpPr>
        <p:spPr>
          <a:xfrm rot="10800000" flipH="1">
            <a:off x="5866234" y="1574604"/>
            <a:ext cx="132679" cy="50475"/>
          </a:xfrm>
          <a:prstGeom prst="rt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cxnSp>
        <p:nvCxnSpPr>
          <p:cNvPr id="265" name="Соединительная линия уступом 264"/>
          <p:cNvCxnSpPr>
            <a:stCxn id="223" idx="0"/>
            <a:endCxn id="262" idx="2"/>
          </p:cNvCxnSpPr>
          <p:nvPr/>
        </p:nvCxnSpPr>
        <p:spPr>
          <a:xfrm rot="5400000" flipH="1" flipV="1">
            <a:off x="3394472" y="544821"/>
            <a:ext cx="530347" cy="2596772"/>
          </a:xfrm>
          <a:prstGeom prst="bentConnector3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Прямая соединительная линия 268"/>
          <p:cNvCxnSpPr/>
          <p:nvPr/>
        </p:nvCxnSpPr>
        <p:spPr>
          <a:xfrm flipV="1">
            <a:off x="4949632" y="1838162"/>
            <a:ext cx="3750424" cy="2592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Прямая соединительная линия 271"/>
          <p:cNvCxnSpPr/>
          <p:nvPr/>
        </p:nvCxnSpPr>
        <p:spPr>
          <a:xfrm>
            <a:off x="8700056" y="1832186"/>
            <a:ext cx="0" cy="86259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Прямая соединительная линия 273"/>
          <p:cNvCxnSpPr>
            <a:stCxn id="217" idx="0"/>
          </p:cNvCxnSpPr>
          <p:nvPr/>
        </p:nvCxnSpPr>
        <p:spPr>
          <a:xfrm flipV="1">
            <a:off x="5659621" y="1838162"/>
            <a:ext cx="0" cy="274879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Прямая соединительная линия 275"/>
          <p:cNvCxnSpPr>
            <a:stCxn id="220" idx="0"/>
          </p:cNvCxnSpPr>
          <p:nvPr/>
        </p:nvCxnSpPr>
        <p:spPr>
          <a:xfrm flipV="1">
            <a:off x="7044122" y="1834776"/>
            <a:ext cx="2137" cy="276745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629" y="226931"/>
            <a:ext cx="1640600" cy="470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8" name="Rectangle 1"/>
          <p:cNvSpPr/>
          <p:nvPr/>
        </p:nvSpPr>
        <p:spPr>
          <a:xfrm>
            <a:off x="2664767" y="235596"/>
            <a:ext cx="457646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200" b="1" dirty="0" smtClean="0">
                <a:ea typeface="Roboto Black" panose="02000000000000000000" pitchFamily="2" charset="0"/>
                <a:cs typeface="Lato Black" panose="020F0A02020204030203" pitchFamily="34" charset="0"/>
              </a:rPr>
              <a:t>Дерево </a:t>
            </a:r>
            <a:r>
              <a:rPr lang="ru-RU" sz="1200" b="1" dirty="0">
                <a:ea typeface="Roboto Black" panose="02000000000000000000" pitchFamily="2" charset="0"/>
                <a:cs typeface="Lato Black" panose="020F0A02020204030203" pitchFamily="34" charset="0"/>
              </a:rPr>
              <a:t>результатов </a:t>
            </a:r>
            <a:r>
              <a:rPr lang="ru-RU" sz="1200" b="1" dirty="0" smtClean="0">
                <a:ea typeface="Roboto Black" panose="02000000000000000000" pitchFamily="2" charset="0"/>
                <a:cs typeface="Lato Black" panose="020F0A02020204030203" pitchFamily="34" charset="0"/>
              </a:rPr>
              <a:t>Практики</a:t>
            </a:r>
          </a:p>
          <a:p>
            <a:pPr algn="ctr"/>
            <a:r>
              <a:rPr lang="ru-RU" sz="1200" b="1" dirty="0" smtClean="0">
                <a:ea typeface="Roboto Black" panose="02000000000000000000" pitchFamily="2" charset="0"/>
                <a:cs typeface="Lato Black" panose="020F0A02020204030203" pitchFamily="34" charset="0"/>
              </a:rPr>
              <a:t>«Семья</a:t>
            </a:r>
            <a:r>
              <a:rPr lang="ru-RU" sz="1200" b="1" dirty="0" smtClean="0">
                <a:ea typeface="Roboto Black" panose="02000000000000000000" pitchFamily="2" charset="0"/>
                <a:cs typeface="Lato Black" panose="020F0A02020204030203" pitchFamily="34" charset="0"/>
              </a:rPr>
              <a:t>» </a:t>
            </a:r>
          </a:p>
          <a:p>
            <a:pPr algn="ctr"/>
            <a:r>
              <a:rPr lang="ru-RU" sz="1200" b="1" smtClean="0">
                <a:ea typeface="Roboto Black" panose="02000000000000000000" pitchFamily="2" charset="0"/>
                <a:cs typeface="Lato Black" panose="020F0A02020204030203" pitchFamily="34" charset="0"/>
              </a:rPr>
              <a:t>(комплексная </a:t>
            </a:r>
            <a:r>
              <a:rPr lang="ru-RU" sz="1200" b="1" dirty="0">
                <a:ea typeface="Roboto Black" panose="02000000000000000000" pitchFamily="2" charset="0"/>
                <a:cs typeface="Lato Black" panose="020F0A02020204030203" pitchFamily="34" charset="0"/>
              </a:rPr>
              <a:t>помощь приемным семьям с внедрением новых форм </a:t>
            </a:r>
            <a:r>
              <a:rPr lang="ru-RU" sz="1200" b="1">
                <a:ea typeface="Roboto Black" panose="02000000000000000000" pitchFamily="2" charset="0"/>
                <a:cs typeface="Lato Black" panose="020F0A02020204030203" pitchFamily="34" charset="0"/>
              </a:rPr>
              <a:t>и </a:t>
            </a:r>
            <a:r>
              <a:rPr lang="ru-RU" sz="1200" b="1" smtClean="0">
                <a:ea typeface="Roboto Black" panose="02000000000000000000" pitchFamily="2" charset="0"/>
                <a:cs typeface="Lato Black" panose="020F0A02020204030203" pitchFamily="34" charset="0"/>
              </a:rPr>
              <a:t>методов)</a:t>
            </a:r>
            <a:endParaRPr lang="en-US" sz="1200" b="1" dirty="0">
              <a:ea typeface="Roboto Black" panose="02000000000000000000" pitchFamily="2" charset="0"/>
              <a:cs typeface="Lato Black" panose="020F0A02020204030203" pitchFamily="34" charset="0"/>
            </a:endParaRPr>
          </a:p>
        </p:txBody>
      </p:sp>
      <p:pic>
        <p:nvPicPr>
          <p:cNvPr id="184" name="Picture 3" descr="C:\Users\jsviridova\Desktop\YouDo\Фонд Тимченко\Деревья\correct-symbo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2528" y="2210006"/>
            <a:ext cx="117329" cy="117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6" name="Picture 3" descr="C:\Users\jsviridova\Desktop\YouDo\Фонд Тимченко\Деревья\correct-symbo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1262" y="2868387"/>
            <a:ext cx="117329" cy="117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8" name="Picture 3" descr="C:\Users\jsviridova\Desktop\YouDo\Фонд Тимченко\Деревья\correct-symbo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2620" y="2835748"/>
            <a:ext cx="117329" cy="117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9" name="Picture 3" descr="C:\Users\jsviridova\Desktop\YouDo\Фонд Тимченко\Деревья\correct-symbo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9128" y="2124805"/>
            <a:ext cx="117329" cy="117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1" name="Picture 3" descr="C:\Users\jsviridova\Desktop\YouDo\Фонд Тимченко\Деревья\correct-symbo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017" y="2132026"/>
            <a:ext cx="117329" cy="117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6" name="Рисунок 22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1905" y="200013"/>
            <a:ext cx="825222" cy="824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323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153</TotalTime>
  <Words>305</Words>
  <Application>Microsoft Office PowerPoint</Application>
  <PresentationFormat>Лист A4 (210x297 мм)</PresentationFormat>
  <Paragraphs>48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9" baseType="lpstr">
      <vt:lpstr>Arial</vt:lpstr>
      <vt:lpstr>Calibri</vt:lpstr>
      <vt:lpstr>Calibri Light</vt:lpstr>
      <vt:lpstr>Lato</vt:lpstr>
      <vt:lpstr>Lato Black</vt:lpstr>
      <vt:lpstr>Roboto</vt:lpstr>
      <vt:lpstr>Roboto Black</vt:lpstr>
      <vt:lpstr>Тема Office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Yulia</dc:creator>
  <cp:lastModifiedBy>Yulia</cp:lastModifiedBy>
  <cp:revision>20</cp:revision>
  <dcterms:created xsi:type="dcterms:W3CDTF">2019-08-31T19:10:07Z</dcterms:created>
  <dcterms:modified xsi:type="dcterms:W3CDTF">2019-09-24T20:12:32Z</dcterms:modified>
</cp:coreProperties>
</file>