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1254" y="144"/>
      </p:cViewPr>
      <p:guideLst>
        <p:guide orient="horz" pos="2160"/>
        <p:guide pos="3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0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89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9D3E-76C7-4E06-9CB9-1F5A4F994A88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399F-BDAE-4F6E-9CEB-4EE56C463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Прямая соединительная линия 221"/>
          <p:cNvCxnSpPr/>
          <p:nvPr/>
        </p:nvCxnSpPr>
        <p:spPr>
          <a:xfrm flipH="1">
            <a:off x="7987836" y="2018800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/>
          <p:nvPr/>
        </p:nvCxnSpPr>
        <p:spPr>
          <a:xfrm flipH="1">
            <a:off x="7105905" y="2027868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/>
          <p:nvPr/>
        </p:nvCxnSpPr>
        <p:spPr>
          <a:xfrm flipH="1">
            <a:off x="6235040" y="2023901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/>
          <p:cNvCxnSpPr/>
          <p:nvPr/>
        </p:nvCxnSpPr>
        <p:spPr>
          <a:xfrm flipH="1">
            <a:off x="5277602" y="2025928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flipH="1">
            <a:off x="4356265" y="2020827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/>
          <p:cNvCxnSpPr/>
          <p:nvPr/>
        </p:nvCxnSpPr>
        <p:spPr>
          <a:xfrm flipH="1">
            <a:off x="3469246" y="2024419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/>
          <p:nvPr/>
        </p:nvCxnSpPr>
        <p:spPr>
          <a:xfrm flipH="1">
            <a:off x="1617467" y="2020047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/>
          <p:nvPr/>
        </p:nvCxnSpPr>
        <p:spPr>
          <a:xfrm flipH="1">
            <a:off x="2555766" y="2022629"/>
            <a:ext cx="2157" cy="111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70" idx="2"/>
          </p:cNvCxnSpPr>
          <p:nvPr/>
        </p:nvCxnSpPr>
        <p:spPr>
          <a:xfrm flipH="1">
            <a:off x="1613647" y="2970856"/>
            <a:ext cx="3820" cy="26241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Соединительная линия уступом 4115"/>
          <p:cNvCxnSpPr>
            <a:stCxn id="37" idx="1"/>
            <a:endCxn id="40" idx="2"/>
          </p:cNvCxnSpPr>
          <p:nvPr/>
        </p:nvCxnSpPr>
        <p:spPr>
          <a:xfrm rot="10800000">
            <a:off x="1398750" y="4930141"/>
            <a:ext cx="290773" cy="418150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Соединительная линия уступом 4109"/>
          <p:cNvCxnSpPr>
            <a:stCxn id="37" idx="0"/>
          </p:cNvCxnSpPr>
          <p:nvPr/>
        </p:nvCxnSpPr>
        <p:spPr>
          <a:xfrm rot="5400000" flipH="1" flipV="1">
            <a:off x="3216974" y="4186320"/>
            <a:ext cx="454263" cy="150475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2" name="Прямая соединительная линия 4101"/>
          <p:cNvCxnSpPr>
            <a:stCxn id="39" idx="2"/>
            <a:endCxn id="35" idx="0"/>
          </p:cNvCxnSpPr>
          <p:nvPr/>
        </p:nvCxnSpPr>
        <p:spPr>
          <a:xfrm>
            <a:off x="7369703" y="5530753"/>
            <a:ext cx="1724" cy="2477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6154914"/>
            <a:ext cx="9906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61323" y="6391131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56015" y="6577117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4516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6222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64012" y="6576116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6444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3665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765370" y="656731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169482" y="657260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770819" y="632508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263662" y="629232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363471" y="6279830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5848674" y="6356643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5884831" y="6389430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429269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7482957" y="6406290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013829" y="658077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412331" y="6586057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013668" y="633854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462551" y="62798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472788" y="6347577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71" y="638621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689070" y="6284115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38"/>
          <p:cNvSpPr/>
          <p:nvPr/>
        </p:nvSpPr>
        <p:spPr>
          <a:xfrm>
            <a:off x="7906776" y="6291510"/>
            <a:ext cx="612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группа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"/>
          <p:cNvSpPr/>
          <p:nvPr/>
        </p:nvSpPr>
        <p:spPr>
          <a:xfrm>
            <a:off x="3095814" y="262412"/>
            <a:ext cx="3714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</a:p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«Ресурсный центр помощи приемным семьям</a:t>
            </a:r>
          </a:p>
          <a:p>
            <a:pPr algn="ctr"/>
            <a:r>
              <a:rPr lang="ru-RU" sz="1200" b="1" dirty="0">
                <a:ea typeface="Roboto Black" panose="02000000000000000000" pitchFamily="2" charset="0"/>
                <a:cs typeface="Lato Black" panose="020F0A02020204030203" pitchFamily="34" charset="0"/>
              </a:rPr>
              <a:t>с особыми детьми»</a:t>
            </a:r>
          </a:p>
        </p:txBody>
      </p:sp>
      <p:pic>
        <p:nvPicPr>
          <p:cNvPr id="4098" name="Picture 2" descr="ÐÐ´ÐµÑÑ Ð¸ ÑÐµÐ¹ÑÐ°Ñ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78" y="226931"/>
            <a:ext cx="994580" cy="58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49"/>
          <p:cNvSpPr/>
          <p:nvPr/>
        </p:nvSpPr>
        <p:spPr>
          <a:xfrm>
            <a:off x="756216" y="5717304"/>
            <a:ext cx="1401290" cy="360768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513" algn="ctr"/>
            <a:r>
              <a:rPr lang="ru-RU" sz="700" dirty="0">
                <a:solidFill>
                  <a:schemeClr val="tx1"/>
                </a:solidFill>
              </a:rPr>
              <a:t>Кризисные ЗС  с детьми с ОВЗ</a:t>
            </a:r>
          </a:p>
        </p:txBody>
      </p:sp>
      <p:sp>
        <p:nvSpPr>
          <p:cNvPr id="33" name="Rectangle 50"/>
          <p:cNvSpPr/>
          <p:nvPr/>
        </p:nvSpPr>
        <p:spPr>
          <a:xfrm>
            <a:off x="800847" y="5762965"/>
            <a:ext cx="1314823" cy="27392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6340245" y="5741539"/>
            <a:ext cx="2074626" cy="352256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Дети дошкольного и младшего школьного возраста с  ОВЗ из ЗС</a:t>
            </a:r>
          </a:p>
        </p:txBody>
      </p:sp>
      <p:sp>
        <p:nvSpPr>
          <p:cNvPr id="35" name="Rectangle 50"/>
          <p:cNvSpPr/>
          <p:nvPr/>
        </p:nvSpPr>
        <p:spPr>
          <a:xfrm>
            <a:off x="6381772" y="5778472"/>
            <a:ext cx="1979310" cy="263740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1654399" y="5123439"/>
            <a:ext cx="2068607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Консилиумы по организации комплексного сопровождения  замещающих семей с детьми, имеющих кризисную внутрисемейную ситуацию</a:t>
            </a:r>
          </a:p>
        </p:txBody>
      </p:sp>
      <p:sp>
        <p:nvSpPr>
          <p:cNvPr id="37" name="Rectangle 42"/>
          <p:cNvSpPr/>
          <p:nvPr/>
        </p:nvSpPr>
        <p:spPr>
          <a:xfrm>
            <a:off x="1689522" y="5165828"/>
            <a:ext cx="2004412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6340245" y="5123439"/>
            <a:ext cx="2064970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Психологическая диагностика детей и подростков с ОВЗ из ЗС </a:t>
            </a:r>
          </a:p>
        </p:txBody>
      </p:sp>
      <p:sp>
        <p:nvSpPr>
          <p:cNvPr id="39" name="Rectangle 42"/>
          <p:cNvSpPr/>
          <p:nvPr/>
        </p:nvSpPr>
        <p:spPr>
          <a:xfrm>
            <a:off x="6382635" y="5165828"/>
            <a:ext cx="1974135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64445" y="4480979"/>
            <a:ext cx="2068607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Комплексное сопровождение  замещающих семей с детьми, имеющих кризисную внутрисемейную ситуацию</a:t>
            </a:r>
          </a:p>
        </p:txBody>
      </p:sp>
      <p:sp>
        <p:nvSpPr>
          <p:cNvPr id="41" name="Rectangle 42"/>
          <p:cNvSpPr/>
          <p:nvPr/>
        </p:nvSpPr>
        <p:spPr>
          <a:xfrm>
            <a:off x="399568" y="4523368"/>
            <a:ext cx="2004412" cy="364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290706" y="3242536"/>
            <a:ext cx="847532" cy="101319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Семейные психолого-коррекционных занятия для родителей и детей из ЗС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25829" y="3284925"/>
            <a:ext cx="775223" cy="9289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7" name="Rounded Rectangle 41"/>
          <p:cNvSpPr/>
          <p:nvPr/>
        </p:nvSpPr>
        <p:spPr>
          <a:xfrm>
            <a:off x="1202381" y="3242075"/>
            <a:ext cx="847532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Массовые  детско-родительские мероприятия для ЗС, направленные  на нормализацию жизни семьи</a:t>
            </a:r>
          </a:p>
        </p:txBody>
      </p:sp>
      <p:sp>
        <p:nvSpPr>
          <p:cNvPr id="48" name="Rectangle 42"/>
          <p:cNvSpPr/>
          <p:nvPr/>
        </p:nvSpPr>
        <p:spPr>
          <a:xfrm>
            <a:off x="1237504" y="3284655"/>
            <a:ext cx="777034" cy="9292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2120494" y="3242075"/>
            <a:ext cx="861507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Занятия группы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по профилактике эмоционального выгорания для родителей из ЗС</a:t>
            </a:r>
          </a:p>
        </p:txBody>
      </p:sp>
      <p:sp>
        <p:nvSpPr>
          <p:cNvPr id="50" name="Rectangle 42"/>
          <p:cNvSpPr/>
          <p:nvPr/>
        </p:nvSpPr>
        <p:spPr>
          <a:xfrm>
            <a:off x="2155617" y="3296342"/>
            <a:ext cx="790051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3052583" y="3242075"/>
            <a:ext cx="712552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Занятия арт-</a:t>
            </a:r>
            <a:r>
              <a:rPr lang="ru-RU" sz="700" dirty="0" err="1">
                <a:solidFill>
                  <a:schemeClr val="tx1"/>
                </a:solidFill>
              </a:rPr>
              <a:t>терапевти</a:t>
            </a:r>
            <a:r>
              <a:rPr lang="ru-RU" sz="700" dirty="0">
                <a:solidFill>
                  <a:schemeClr val="tx1"/>
                </a:solidFill>
              </a:rPr>
              <a:t>-ческой группы для родителей из ЗС </a:t>
            </a:r>
          </a:p>
        </p:txBody>
      </p:sp>
      <p:sp>
        <p:nvSpPr>
          <p:cNvPr id="52" name="Rectangle 42"/>
          <p:cNvSpPr/>
          <p:nvPr/>
        </p:nvSpPr>
        <p:spPr>
          <a:xfrm>
            <a:off x="3087705" y="3296342"/>
            <a:ext cx="636265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3854106" y="3241971"/>
            <a:ext cx="623913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Встречи родитель-</a:t>
            </a:r>
            <a:r>
              <a:rPr lang="ru-RU" sz="700" dirty="0" err="1">
                <a:solidFill>
                  <a:schemeClr val="tx1"/>
                </a:solidFill>
              </a:rPr>
              <a:t>ского</a:t>
            </a:r>
            <a:r>
              <a:rPr lang="ru-RU" sz="700" dirty="0">
                <a:solidFill>
                  <a:schemeClr val="tx1"/>
                </a:solidFill>
              </a:rPr>
              <a:t> клуба родителей из ЗС</a:t>
            </a:r>
          </a:p>
        </p:txBody>
      </p:sp>
      <p:sp>
        <p:nvSpPr>
          <p:cNvPr id="54" name="Rectangle 42"/>
          <p:cNvSpPr/>
          <p:nvPr/>
        </p:nvSpPr>
        <p:spPr>
          <a:xfrm>
            <a:off x="3889230" y="3296238"/>
            <a:ext cx="550040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5" name="Rounded Rectangle 41"/>
          <p:cNvSpPr/>
          <p:nvPr/>
        </p:nvSpPr>
        <p:spPr>
          <a:xfrm>
            <a:off x="4575887" y="3247512"/>
            <a:ext cx="713340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 err="1">
                <a:solidFill>
                  <a:schemeClr val="tx1"/>
                </a:solidFill>
              </a:rPr>
              <a:t>Индивидуаль-ные</a:t>
            </a:r>
            <a:r>
              <a:rPr lang="ru-RU" sz="700" dirty="0">
                <a:solidFill>
                  <a:schemeClr val="tx1"/>
                </a:solidFill>
              </a:rPr>
              <a:t> </a:t>
            </a:r>
            <a:r>
              <a:rPr lang="ru-RU" sz="700" dirty="0" err="1">
                <a:solidFill>
                  <a:schemeClr val="tx1"/>
                </a:solidFill>
              </a:rPr>
              <a:t>психоло-гические</a:t>
            </a:r>
            <a:r>
              <a:rPr lang="ru-RU" sz="700" dirty="0">
                <a:solidFill>
                  <a:schemeClr val="tx1"/>
                </a:solidFill>
              </a:rPr>
              <a:t> консультации родителей из ЗС</a:t>
            </a:r>
          </a:p>
        </p:txBody>
      </p:sp>
      <p:sp>
        <p:nvSpPr>
          <p:cNvPr id="56" name="Rectangle 42"/>
          <p:cNvSpPr/>
          <p:nvPr/>
        </p:nvSpPr>
        <p:spPr>
          <a:xfrm>
            <a:off x="4611009" y="3301779"/>
            <a:ext cx="632051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7" name="Rounded Rectangle 41"/>
          <p:cNvSpPr/>
          <p:nvPr/>
        </p:nvSpPr>
        <p:spPr>
          <a:xfrm>
            <a:off x="5411897" y="3234597"/>
            <a:ext cx="658065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Занятия в киноклубе для подростков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с ОВЗ из ЗС </a:t>
            </a:r>
          </a:p>
        </p:txBody>
      </p:sp>
      <p:sp>
        <p:nvSpPr>
          <p:cNvPr id="58" name="Rectangle 42"/>
          <p:cNvSpPr/>
          <p:nvPr/>
        </p:nvSpPr>
        <p:spPr>
          <a:xfrm>
            <a:off x="5447021" y="3288864"/>
            <a:ext cx="588648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59" name="Rounded Rectangle 41"/>
          <p:cNvSpPr/>
          <p:nvPr/>
        </p:nvSpPr>
        <p:spPr>
          <a:xfrm>
            <a:off x="6191282" y="3234597"/>
            <a:ext cx="699097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Занятия </a:t>
            </a:r>
            <a:r>
              <a:rPr lang="ru-RU" sz="700" dirty="0" err="1">
                <a:solidFill>
                  <a:schemeClr val="tx1"/>
                </a:solidFill>
              </a:rPr>
              <a:t>коммуника-тивной</a:t>
            </a:r>
            <a:r>
              <a:rPr lang="ru-RU" sz="700" dirty="0">
                <a:solidFill>
                  <a:schemeClr val="tx1"/>
                </a:solidFill>
              </a:rPr>
              <a:t> группы для младших подростков с ОВЗ из ЗС </a:t>
            </a:r>
          </a:p>
        </p:txBody>
      </p:sp>
      <p:sp>
        <p:nvSpPr>
          <p:cNvPr id="60" name="Rectangle 42"/>
          <p:cNvSpPr/>
          <p:nvPr/>
        </p:nvSpPr>
        <p:spPr>
          <a:xfrm>
            <a:off x="6226406" y="3288864"/>
            <a:ext cx="626362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61" name="Rounded Rectangle 41"/>
          <p:cNvSpPr/>
          <p:nvPr/>
        </p:nvSpPr>
        <p:spPr>
          <a:xfrm>
            <a:off x="6987718" y="3234597"/>
            <a:ext cx="861507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Групповые занятия для детей млад-</a:t>
            </a:r>
            <a:r>
              <a:rPr lang="ru-RU" sz="700" dirty="0" err="1">
                <a:solidFill>
                  <a:schemeClr val="tx1"/>
                </a:solidFill>
              </a:rPr>
              <a:t>шего</a:t>
            </a:r>
            <a:r>
              <a:rPr lang="ru-RU" sz="700" dirty="0">
                <a:solidFill>
                  <a:schemeClr val="tx1"/>
                </a:solidFill>
              </a:rPr>
              <a:t> школьного возраста с ОВЗ из ЗС по </a:t>
            </a:r>
            <a:r>
              <a:rPr lang="ru-RU" sz="700" dirty="0" err="1">
                <a:solidFill>
                  <a:schemeClr val="tx1"/>
                </a:solidFill>
              </a:rPr>
              <a:t>профилак</a:t>
            </a:r>
            <a:r>
              <a:rPr lang="ru-RU" sz="700" dirty="0">
                <a:solidFill>
                  <a:schemeClr val="tx1"/>
                </a:solidFill>
              </a:rPr>
              <a:t>-тике школьной </a:t>
            </a:r>
            <a:r>
              <a:rPr lang="ru-RU" sz="700" dirty="0" err="1">
                <a:solidFill>
                  <a:schemeClr val="tx1"/>
                </a:solidFill>
              </a:rPr>
              <a:t>дезадаптации</a:t>
            </a:r>
            <a:r>
              <a:rPr lang="ru-RU" sz="7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" name="Rectangle 42"/>
          <p:cNvSpPr/>
          <p:nvPr/>
        </p:nvSpPr>
        <p:spPr>
          <a:xfrm>
            <a:off x="7022841" y="3288864"/>
            <a:ext cx="790051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63" name="Rounded Rectangle 41"/>
          <p:cNvSpPr/>
          <p:nvPr/>
        </p:nvSpPr>
        <p:spPr>
          <a:xfrm>
            <a:off x="7919205" y="3234597"/>
            <a:ext cx="733543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Групповые занятия для детей дошкольного возраста с ОВЗ </a:t>
            </a:r>
          </a:p>
          <a:p>
            <a:pPr marL="88900"/>
            <a:r>
              <a:rPr lang="ru-RU" sz="700" dirty="0">
                <a:solidFill>
                  <a:schemeClr val="tx1"/>
                </a:solidFill>
              </a:rPr>
              <a:t>из ЗС по подготовке к школе</a:t>
            </a:r>
          </a:p>
        </p:txBody>
      </p:sp>
      <p:sp>
        <p:nvSpPr>
          <p:cNvPr id="64" name="Rectangle 42"/>
          <p:cNvSpPr/>
          <p:nvPr/>
        </p:nvSpPr>
        <p:spPr>
          <a:xfrm>
            <a:off x="7954932" y="3282653"/>
            <a:ext cx="665327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65" name="Rounded Rectangle 41"/>
          <p:cNvSpPr/>
          <p:nvPr/>
        </p:nvSpPr>
        <p:spPr>
          <a:xfrm>
            <a:off x="8768201" y="3234597"/>
            <a:ext cx="861507" cy="101365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ru-RU" sz="700" dirty="0">
                <a:solidFill>
                  <a:schemeClr val="tx1"/>
                </a:solidFill>
              </a:rPr>
              <a:t>Индивидуальные развивающие  и терапевтические  занятия для детей и подростков с ОВЗ из  ЗС </a:t>
            </a:r>
          </a:p>
        </p:txBody>
      </p:sp>
      <p:sp>
        <p:nvSpPr>
          <p:cNvPr id="66" name="Rectangle 42"/>
          <p:cNvSpPr/>
          <p:nvPr/>
        </p:nvSpPr>
        <p:spPr>
          <a:xfrm>
            <a:off x="8803928" y="3282653"/>
            <a:ext cx="790051" cy="917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290706" y="2122413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Снижение уровня негативных проявлений кризиса во внутрисемейной ситуации  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285480" y="2963823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973793" y="2963002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1202381" y="2125188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Улучшение семейных отношений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1197155" y="2966598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1885468" y="296577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2130428" y="2122774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Расширение сети социальных контактов семьи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2125202" y="296418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2813515" y="296336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3039019" y="2121826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родительской компетентности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3033793" y="296323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3722106" y="29624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Rounded Rectangle 14"/>
          <p:cNvSpPr/>
          <p:nvPr/>
        </p:nvSpPr>
        <p:spPr>
          <a:xfrm>
            <a:off x="3959465" y="2121826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эмоционального состояния родителей</a:t>
            </a:r>
          </a:p>
        </p:txBody>
      </p:sp>
      <p:sp>
        <p:nvSpPr>
          <p:cNvPr id="80" name="Right Triangle 16"/>
          <p:cNvSpPr/>
          <p:nvPr/>
        </p:nvSpPr>
        <p:spPr>
          <a:xfrm rot="10800000">
            <a:off x="3954239" y="2963236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ight Triangle 17"/>
          <p:cNvSpPr/>
          <p:nvPr/>
        </p:nvSpPr>
        <p:spPr>
          <a:xfrm rot="10800000" flipH="1">
            <a:off x="4642552" y="2962415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ounded Rectangle 14"/>
          <p:cNvSpPr/>
          <p:nvPr/>
        </p:nvSpPr>
        <p:spPr>
          <a:xfrm>
            <a:off x="4879911" y="2127064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Улучшение детско-родительских отношений</a:t>
            </a:r>
          </a:p>
        </p:txBody>
      </p:sp>
      <p:sp>
        <p:nvSpPr>
          <p:cNvPr id="83" name="Right Triangle 16"/>
          <p:cNvSpPr/>
          <p:nvPr/>
        </p:nvSpPr>
        <p:spPr>
          <a:xfrm rot="10800000">
            <a:off x="4874685" y="296847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ight Triangle 17"/>
          <p:cNvSpPr/>
          <p:nvPr/>
        </p:nvSpPr>
        <p:spPr>
          <a:xfrm rot="10800000" flipH="1">
            <a:off x="5562998" y="296765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ounded Rectangle 14"/>
          <p:cNvSpPr/>
          <p:nvPr/>
        </p:nvSpPr>
        <p:spPr>
          <a:xfrm>
            <a:off x="5788502" y="2126371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Расширение круга общения детей и подростков  из ЗС с ровесниками </a:t>
            </a:r>
          </a:p>
        </p:txBody>
      </p:sp>
      <p:sp>
        <p:nvSpPr>
          <p:cNvPr id="86" name="Right Triangle 16"/>
          <p:cNvSpPr/>
          <p:nvPr/>
        </p:nvSpPr>
        <p:spPr>
          <a:xfrm rot="10800000">
            <a:off x="5783276" y="296778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ight Triangle 17"/>
          <p:cNvSpPr/>
          <p:nvPr/>
        </p:nvSpPr>
        <p:spPr>
          <a:xfrm rot="10800000" flipH="1">
            <a:off x="6471589" y="296696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8" name="Rounded Rectangle 14"/>
          <p:cNvSpPr/>
          <p:nvPr/>
        </p:nvSpPr>
        <p:spPr>
          <a:xfrm>
            <a:off x="6708948" y="2121292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Повышение уровня школьной адаптации</a:t>
            </a:r>
          </a:p>
        </p:txBody>
      </p:sp>
      <p:sp>
        <p:nvSpPr>
          <p:cNvPr id="89" name="Right Triangle 16"/>
          <p:cNvSpPr/>
          <p:nvPr/>
        </p:nvSpPr>
        <p:spPr>
          <a:xfrm rot="10800000">
            <a:off x="6703722" y="296270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Right Triangle 17"/>
          <p:cNvSpPr/>
          <p:nvPr/>
        </p:nvSpPr>
        <p:spPr>
          <a:xfrm rot="10800000" flipH="1">
            <a:off x="7392035" y="2961881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1" name="Rounded Rectangle 14"/>
          <p:cNvSpPr/>
          <p:nvPr/>
        </p:nvSpPr>
        <p:spPr>
          <a:xfrm>
            <a:off x="7614455" y="2129469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Повышение уровня развития коммуникативных навыков детей и подростков с ОВЗ из ЗС</a:t>
            </a:r>
          </a:p>
        </p:txBody>
      </p:sp>
      <p:sp>
        <p:nvSpPr>
          <p:cNvPr id="92" name="Right Triangle 16"/>
          <p:cNvSpPr/>
          <p:nvPr/>
        </p:nvSpPr>
        <p:spPr>
          <a:xfrm rot="10800000">
            <a:off x="7609229" y="297087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17"/>
          <p:cNvSpPr/>
          <p:nvPr/>
        </p:nvSpPr>
        <p:spPr>
          <a:xfrm rot="10800000" flipH="1">
            <a:off x="8297542" y="297005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4" name="Rounded Rectangle 14"/>
          <p:cNvSpPr/>
          <p:nvPr/>
        </p:nvSpPr>
        <p:spPr>
          <a:xfrm>
            <a:off x="8780627" y="2124832"/>
            <a:ext cx="830171" cy="84566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Позитивные изменения в самоидентификации детей и подростков с ОВЗ из ЗС</a:t>
            </a:r>
          </a:p>
        </p:txBody>
      </p:sp>
      <p:sp>
        <p:nvSpPr>
          <p:cNvPr id="95" name="Right Triangle 16"/>
          <p:cNvSpPr/>
          <p:nvPr/>
        </p:nvSpPr>
        <p:spPr>
          <a:xfrm rot="10800000">
            <a:off x="8775401" y="296624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ight Triangle 17"/>
          <p:cNvSpPr/>
          <p:nvPr/>
        </p:nvSpPr>
        <p:spPr>
          <a:xfrm rot="10800000" flipH="1">
            <a:off x="9463714" y="296542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7" name="Rounded Rectangle 14"/>
          <p:cNvSpPr/>
          <p:nvPr/>
        </p:nvSpPr>
        <p:spPr>
          <a:xfrm>
            <a:off x="3631873" y="1607190"/>
            <a:ext cx="2603167" cy="306284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Улучшение благополучия детей и семей – участников Программы</a:t>
            </a:r>
          </a:p>
        </p:txBody>
      </p:sp>
      <p:sp>
        <p:nvSpPr>
          <p:cNvPr id="98" name="Right Triangle 16"/>
          <p:cNvSpPr/>
          <p:nvPr/>
        </p:nvSpPr>
        <p:spPr>
          <a:xfrm rot="10800000">
            <a:off x="3627240" y="1905861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0" name="Right Triangle 17"/>
          <p:cNvSpPr/>
          <p:nvPr/>
        </p:nvSpPr>
        <p:spPr>
          <a:xfrm rot="10800000" flipH="1">
            <a:off x="6091040" y="1905861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1" name="Group 5"/>
          <p:cNvGrpSpPr/>
          <p:nvPr/>
        </p:nvGrpSpPr>
        <p:grpSpPr>
          <a:xfrm>
            <a:off x="6161568" y="1100826"/>
            <a:ext cx="473631" cy="420560"/>
            <a:chOff x="6613702" y="2640793"/>
            <a:chExt cx="473631" cy="359553"/>
          </a:xfrm>
        </p:grpSpPr>
        <p:sp>
          <p:nvSpPr>
            <p:cNvPr id="102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3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4" name="Group 18"/>
          <p:cNvGrpSpPr/>
          <p:nvPr/>
        </p:nvGrpSpPr>
        <p:grpSpPr>
          <a:xfrm>
            <a:off x="3234964" y="1095921"/>
            <a:ext cx="473631" cy="42055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05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6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7" name="Right Triangle 21"/>
          <p:cNvSpPr/>
          <p:nvPr/>
        </p:nvSpPr>
        <p:spPr>
          <a:xfrm rot="10800000">
            <a:off x="3561219" y="1456703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8" name="Rectangle 22"/>
          <p:cNvSpPr/>
          <p:nvPr/>
        </p:nvSpPr>
        <p:spPr>
          <a:xfrm>
            <a:off x="3561218" y="962671"/>
            <a:ext cx="2745971" cy="501436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/>
            <a:r>
              <a:rPr lang="ru-RU" sz="800" dirty="0">
                <a:solidFill>
                  <a:schemeClr val="bg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Уменьшение количества отобраний (изъятий) / отказов детей из замещающих семей</a:t>
            </a:r>
          </a:p>
        </p:txBody>
      </p:sp>
      <p:sp>
        <p:nvSpPr>
          <p:cNvPr id="109" name="Right Triangle 23"/>
          <p:cNvSpPr/>
          <p:nvPr/>
        </p:nvSpPr>
        <p:spPr>
          <a:xfrm rot="10800000" flipH="1">
            <a:off x="6170614" y="1460678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11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59" y="114877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47" y="169053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2" name="Соединительная линия уступом 4111"/>
          <p:cNvCxnSpPr/>
          <p:nvPr/>
        </p:nvCxnSpPr>
        <p:spPr>
          <a:xfrm rot="16200000" flipV="1">
            <a:off x="6423815" y="4138668"/>
            <a:ext cx="280409" cy="1689134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Прямая со стрелкой 4113"/>
          <p:cNvCxnSpPr>
            <a:stCxn id="38" idx="1"/>
            <a:endCxn id="36" idx="3"/>
          </p:cNvCxnSpPr>
          <p:nvPr/>
        </p:nvCxnSpPr>
        <p:spPr>
          <a:xfrm flipH="1">
            <a:off x="3723006" y="5348020"/>
            <a:ext cx="261723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Соединительная линия уступом 4117"/>
          <p:cNvCxnSpPr>
            <a:stCxn id="45" idx="2"/>
            <a:endCxn id="65" idx="2"/>
          </p:cNvCxnSpPr>
          <p:nvPr/>
        </p:nvCxnSpPr>
        <p:spPr>
          <a:xfrm rot="5400000" flipH="1" flipV="1">
            <a:off x="4952974" y="9753"/>
            <a:ext cx="7478" cy="8484483"/>
          </a:xfrm>
          <a:prstGeom prst="bentConnector3">
            <a:avLst>
              <a:gd name="adj1" fmla="val -197223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Прямая со стрелкой 4120"/>
          <p:cNvCxnSpPr/>
          <p:nvPr/>
        </p:nvCxnSpPr>
        <p:spPr>
          <a:xfrm flipV="1">
            <a:off x="1622323" y="4257282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/>
          <p:nvPr/>
        </p:nvCxnSpPr>
        <p:spPr>
          <a:xfrm flipV="1">
            <a:off x="2541815" y="4254230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V="1">
            <a:off x="3384512" y="4261171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 flipV="1">
            <a:off x="4135701" y="4257282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endCxn id="55" idx="2"/>
          </p:cNvCxnSpPr>
          <p:nvPr/>
        </p:nvCxnSpPr>
        <p:spPr>
          <a:xfrm flipV="1">
            <a:off x="4930344" y="4261171"/>
            <a:ext cx="2213" cy="3599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 flipV="1">
            <a:off x="5752831" y="4237522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flipV="1">
            <a:off x="6511001" y="4248945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V="1">
            <a:off x="7388337" y="4238258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V="1">
            <a:off x="8263824" y="4237522"/>
            <a:ext cx="3698" cy="1451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40" idx="1"/>
            <a:endCxn id="67" idx="1"/>
          </p:cNvCxnSpPr>
          <p:nvPr/>
        </p:nvCxnSpPr>
        <p:spPr>
          <a:xfrm rot="10800000">
            <a:off x="290707" y="2545248"/>
            <a:ext cx="73739" cy="2160313"/>
          </a:xfrm>
          <a:prstGeom prst="bentConnector3">
            <a:avLst>
              <a:gd name="adj1" fmla="val 41001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cxnSpLocks/>
            <a:stCxn id="45" idx="0"/>
          </p:cNvCxnSpPr>
          <p:nvPr/>
        </p:nvCxnSpPr>
        <p:spPr>
          <a:xfrm rot="5400000" flipH="1" flipV="1">
            <a:off x="2829669" y="1023785"/>
            <a:ext cx="103554" cy="4333948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2522071" y="2970306"/>
            <a:ext cx="630" cy="2669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/>
          <p:cNvCxnSpPr/>
          <p:nvPr/>
        </p:nvCxnSpPr>
        <p:spPr>
          <a:xfrm>
            <a:off x="3406588" y="2958353"/>
            <a:ext cx="5250" cy="2749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/>
          <p:nvPr/>
        </p:nvCxnSpPr>
        <p:spPr>
          <a:xfrm flipH="1">
            <a:off x="4294667" y="2958353"/>
            <a:ext cx="2415" cy="2752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65" idx="0"/>
            <a:endCxn id="94" idx="2"/>
          </p:cNvCxnSpPr>
          <p:nvPr/>
        </p:nvCxnSpPr>
        <p:spPr>
          <a:xfrm flipH="1" flipV="1">
            <a:off x="9195713" y="2970500"/>
            <a:ext cx="3242" cy="2640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82" idx="2"/>
            <a:endCxn id="91" idx="2"/>
          </p:cNvCxnSpPr>
          <p:nvPr/>
        </p:nvCxnSpPr>
        <p:spPr>
          <a:xfrm rot="16200000" flipH="1">
            <a:off x="6661067" y="1606662"/>
            <a:ext cx="2405" cy="2734544"/>
          </a:xfrm>
          <a:prstGeom prst="bentConnector3">
            <a:avLst>
              <a:gd name="adj1" fmla="val 513218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endCxn id="85" idx="2"/>
          </p:cNvCxnSpPr>
          <p:nvPr/>
        </p:nvCxnSpPr>
        <p:spPr>
          <a:xfrm flipV="1">
            <a:off x="6203587" y="2972039"/>
            <a:ext cx="1" cy="1238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>
            <a:endCxn id="57" idx="0"/>
          </p:cNvCxnSpPr>
          <p:nvPr/>
        </p:nvCxnSpPr>
        <p:spPr>
          <a:xfrm>
            <a:off x="5739550" y="3092807"/>
            <a:ext cx="1380" cy="1417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/>
          <p:nvPr/>
        </p:nvCxnSpPr>
        <p:spPr>
          <a:xfrm rot="16200000" flipH="1">
            <a:off x="7330393" y="2066383"/>
            <a:ext cx="3098" cy="1825953"/>
          </a:xfrm>
          <a:prstGeom prst="bentConnector3">
            <a:avLst>
              <a:gd name="adj1" fmla="val 5549742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8163542" y="3144277"/>
            <a:ext cx="0" cy="9295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/>
          <p:nvPr/>
        </p:nvCxnSpPr>
        <p:spPr>
          <a:xfrm rot="16200000" flipH="1">
            <a:off x="6565447" y="1606662"/>
            <a:ext cx="2405" cy="2734544"/>
          </a:xfrm>
          <a:prstGeom prst="bentConnector3">
            <a:avLst>
              <a:gd name="adj1" fmla="val 8362661"/>
            </a:avLst>
          </a:prstGeom>
          <a:ln w="12700">
            <a:solidFill>
              <a:srgbClr val="7030A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 flipH="1" flipV="1">
            <a:off x="6331682" y="2958353"/>
            <a:ext cx="8563" cy="274918"/>
          </a:xfrm>
          <a:prstGeom prst="straightConnector1">
            <a:avLst/>
          </a:prstGeom>
          <a:ln w="12700">
            <a:solidFill>
              <a:srgbClr val="7030A0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/>
          <p:nvPr/>
        </p:nvCxnSpPr>
        <p:spPr>
          <a:xfrm rot="16200000" flipH="1">
            <a:off x="7168799" y="2060611"/>
            <a:ext cx="3098" cy="1825953"/>
          </a:xfrm>
          <a:prstGeom prst="bentConnector3">
            <a:avLst>
              <a:gd name="adj1" fmla="val 7478954"/>
            </a:avLst>
          </a:prstGeom>
          <a:ln w="12700">
            <a:solidFill>
              <a:srgbClr val="C0000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/>
          <p:cNvCxnSpPr/>
          <p:nvPr/>
        </p:nvCxnSpPr>
        <p:spPr>
          <a:xfrm>
            <a:off x="7301760" y="3202748"/>
            <a:ext cx="0" cy="60071"/>
          </a:xfrm>
          <a:prstGeom prst="line">
            <a:avLst/>
          </a:prstGeom>
          <a:ln w="12700">
            <a:solidFill>
              <a:srgbClr val="C000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67" idx="0"/>
            <a:endCxn id="94" idx="0"/>
          </p:cNvCxnSpPr>
          <p:nvPr/>
        </p:nvCxnSpPr>
        <p:spPr>
          <a:xfrm rot="16200000" flipH="1">
            <a:off x="4949542" y="-2121338"/>
            <a:ext cx="2419" cy="8489921"/>
          </a:xfrm>
          <a:prstGeom prst="bentConnector3">
            <a:avLst>
              <a:gd name="adj1" fmla="val -401475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endCxn id="97" idx="2"/>
          </p:cNvCxnSpPr>
          <p:nvPr/>
        </p:nvCxnSpPr>
        <p:spPr>
          <a:xfrm flipV="1">
            <a:off x="4930588" y="1913474"/>
            <a:ext cx="2869" cy="1065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97" idx="0"/>
            <a:endCxn id="108" idx="2"/>
          </p:cNvCxnSpPr>
          <p:nvPr/>
        </p:nvCxnSpPr>
        <p:spPr>
          <a:xfrm flipV="1">
            <a:off x="4933457" y="1464107"/>
            <a:ext cx="747" cy="14308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138"/>
          <p:cNvSpPr/>
          <p:nvPr/>
        </p:nvSpPr>
        <p:spPr>
          <a:xfrm>
            <a:off x="8685953" y="6304874"/>
            <a:ext cx="943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b="1" dirty="0">
                <a:latin typeface="+mj-lt"/>
                <a:ea typeface="Roboto" pitchFamily="2" charset="0"/>
                <a:cs typeface="Lato" panose="020F0502020204030203" pitchFamily="34" charset="0"/>
              </a:rPr>
              <a:t>ЗС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– замещающие семьи</a:t>
            </a:r>
          </a:p>
        </p:txBody>
      </p:sp>
      <p:sp>
        <p:nvSpPr>
          <p:cNvPr id="155" name="Rounded Rectangle 49">
            <a:extLst>
              <a:ext uri="{FF2B5EF4-FFF2-40B4-BE49-F238E27FC236}">
                <a16:creationId xmlns:a16="http://schemas.microsoft.com/office/drawing/2014/main" id="{24EDE2E8-3D7E-482E-991B-BBCEBAC59AD1}"/>
              </a:ext>
            </a:extLst>
          </p:cNvPr>
          <p:cNvSpPr/>
          <p:nvPr/>
        </p:nvSpPr>
        <p:spPr>
          <a:xfrm>
            <a:off x="2335971" y="5727643"/>
            <a:ext cx="1368211" cy="35376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Родители из ЗС с детьми с ОВЗ</a:t>
            </a:r>
          </a:p>
        </p:txBody>
      </p:sp>
      <p:sp>
        <p:nvSpPr>
          <p:cNvPr id="160" name="Rectangle 50">
            <a:extLst>
              <a:ext uri="{FF2B5EF4-FFF2-40B4-BE49-F238E27FC236}">
                <a16:creationId xmlns:a16="http://schemas.microsoft.com/office/drawing/2014/main" id="{E572DF8B-F8CC-4A8B-A6BC-3E74CCA90183}"/>
              </a:ext>
            </a:extLst>
          </p:cNvPr>
          <p:cNvSpPr/>
          <p:nvPr/>
        </p:nvSpPr>
        <p:spPr>
          <a:xfrm>
            <a:off x="3883483" y="5783881"/>
            <a:ext cx="1255454" cy="22211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63" name="Rectangle 50">
            <a:extLst>
              <a:ext uri="{FF2B5EF4-FFF2-40B4-BE49-F238E27FC236}">
                <a16:creationId xmlns:a16="http://schemas.microsoft.com/office/drawing/2014/main" id="{54774AD8-2B89-4121-BACE-717EA455B8ED}"/>
              </a:ext>
            </a:extLst>
          </p:cNvPr>
          <p:cNvSpPr/>
          <p:nvPr/>
        </p:nvSpPr>
        <p:spPr>
          <a:xfrm>
            <a:off x="2378686" y="5781916"/>
            <a:ext cx="1292687" cy="25018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66" name="Rounded Rectangle 49">
            <a:extLst>
              <a:ext uri="{FF2B5EF4-FFF2-40B4-BE49-F238E27FC236}">
                <a16:creationId xmlns:a16="http://schemas.microsoft.com/office/drawing/2014/main" id="{793DB35D-3E7D-40A3-AE4A-F18BE82EAE1A}"/>
              </a:ext>
            </a:extLst>
          </p:cNvPr>
          <p:cNvSpPr/>
          <p:nvPr/>
        </p:nvSpPr>
        <p:spPr>
          <a:xfrm>
            <a:off x="3870997" y="5727643"/>
            <a:ext cx="2103024" cy="353762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 algn="ctr"/>
            <a:r>
              <a:rPr lang="ru-RU" sz="700" dirty="0">
                <a:solidFill>
                  <a:schemeClr val="tx1"/>
                </a:solidFill>
              </a:rPr>
              <a:t>Младшие и старшие подростки с  ОВЗ из ЗС</a:t>
            </a:r>
          </a:p>
        </p:txBody>
      </p:sp>
      <p:sp>
        <p:nvSpPr>
          <p:cNvPr id="168" name="Rectangle 50">
            <a:extLst>
              <a:ext uri="{FF2B5EF4-FFF2-40B4-BE49-F238E27FC236}">
                <a16:creationId xmlns:a16="http://schemas.microsoft.com/office/drawing/2014/main" id="{97B1ABA3-8468-4A29-9E83-DF60FB38079F}"/>
              </a:ext>
            </a:extLst>
          </p:cNvPr>
          <p:cNvSpPr/>
          <p:nvPr/>
        </p:nvSpPr>
        <p:spPr>
          <a:xfrm>
            <a:off x="3926541" y="5774266"/>
            <a:ext cx="1996141" cy="255993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sp>
        <p:nvSpPr>
          <p:cNvPr id="171" name="Rounded Rectangle 41">
            <a:extLst>
              <a:ext uri="{FF2B5EF4-FFF2-40B4-BE49-F238E27FC236}">
                <a16:creationId xmlns:a16="http://schemas.microsoft.com/office/drawing/2014/main" id="{D172BE22-30D1-4F72-B6E4-B4CF8F71A9DF}"/>
              </a:ext>
            </a:extLst>
          </p:cNvPr>
          <p:cNvSpPr/>
          <p:nvPr/>
        </p:nvSpPr>
        <p:spPr>
          <a:xfrm>
            <a:off x="4182833" y="4543138"/>
            <a:ext cx="1554579" cy="449162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700" dirty="0">
                <a:solidFill>
                  <a:schemeClr val="tx1"/>
                </a:solidFill>
              </a:rPr>
              <a:t>  Определены формы работы с детьми</a:t>
            </a:r>
          </a:p>
          <a:p>
            <a:r>
              <a:rPr lang="ru-RU" sz="700" dirty="0">
                <a:solidFill>
                  <a:schemeClr val="tx1"/>
                </a:solidFill>
              </a:rPr>
              <a:t>   и родителями из ЗС</a:t>
            </a:r>
          </a:p>
        </p:txBody>
      </p:sp>
      <p:sp>
        <p:nvSpPr>
          <p:cNvPr id="173" name="Rectangle 42">
            <a:extLst>
              <a:ext uri="{FF2B5EF4-FFF2-40B4-BE49-F238E27FC236}">
                <a16:creationId xmlns:a16="http://schemas.microsoft.com/office/drawing/2014/main" id="{E194F6DF-1E79-48D7-88CC-BBAAB3843084}"/>
              </a:ext>
            </a:extLst>
          </p:cNvPr>
          <p:cNvSpPr/>
          <p:nvPr/>
        </p:nvSpPr>
        <p:spPr>
          <a:xfrm>
            <a:off x="4218967" y="4577976"/>
            <a:ext cx="1482585" cy="38106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latin typeface="+mj-lt"/>
            </a:endParaRPr>
          </a:p>
        </p:txBody>
      </p: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C33EA444-2B6A-49E2-ACF8-410B85DFDBF2}"/>
              </a:ext>
            </a:extLst>
          </p:cNvPr>
          <p:cNvCxnSpPr>
            <a:cxnSpLocks/>
          </p:cNvCxnSpPr>
          <p:nvPr/>
        </p:nvCxnSpPr>
        <p:spPr>
          <a:xfrm flipH="1">
            <a:off x="5050992" y="2929992"/>
            <a:ext cx="7976" cy="33282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/>
          <p:nvPr/>
        </p:nvCxnSpPr>
        <p:spPr>
          <a:xfrm flipV="1">
            <a:off x="1885468" y="5566629"/>
            <a:ext cx="0" cy="1610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/>
          <p:nvPr/>
        </p:nvCxnSpPr>
        <p:spPr>
          <a:xfrm flipV="1">
            <a:off x="5974021" y="5407783"/>
            <a:ext cx="366224" cy="556504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55" idx="3"/>
            <a:endCxn id="171" idx="1"/>
          </p:cNvCxnSpPr>
          <p:nvPr/>
        </p:nvCxnSpPr>
        <p:spPr>
          <a:xfrm flipV="1">
            <a:off x="3704182" y="4767719"/>
            <a:ext cx="478651" cy="1136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310</Words>
  <Application>Microsoft Office PowerPoint</Application>
  <PresentationFormat>Лист A4 (210x297 мм)</PresentationFormat>
  <Paragraphs>46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Roboto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Yulia</dc:creator>
  <cp:lastModifiedBy>Yulia</cp:lastModifiedBy>
  <cp:revision>33</cp:revision>
  <dcterms:created xsi:type="dcterms:W3CDTF">2019-08-31T18:11:41Z</dcterms:created>
  <dcterms:modified xsi:type="dcterms:W3CDTF">2019-09-26T09:57:22Z</dcterms:modified>
</cp:coreProperties>
</file>