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0" autoAdjust="0"/>
    <p:restoredTop sz="0" autoAdjust="0"/>
  </p:normalViewPr>
  <p:slideViewPr>
    <p:cSldViewPr snapToGrid="0" showGuides="1">
      <p:cViewPr varScale="1">
        <p:scale>
          <a:sx n="160" d="100"/>
          <a:sy n="160" d="100"/>
        </p:scale>
        <p:origin x="2370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F79B5-6041-4A62-B9AA-D6FDD408A894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28FCE-1C55-413F-83D7-3647A843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4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CE-1C55-413F-83D7-3647A84376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ght Triangle 17"/>
          <p:cNvSpPr/>
          <p:nvPr/>
        </p:nvSpPr>
        <p:spPr>
          <a:xfrm rot="10800000" flipH="1">
            <a:off x="2836534" y="20878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4" name="Соединительная линия уступом 133"/>
          <p:cNvCxnSpPr/>
          <p:nvPr/>
        </p:nvCxnSpPr>
        <p:spPr>
          <a:xfrm rot="5400000" flipH="1" flipV="1">
            <a:off x="8441779" y="3774595"/>
            <a:ext cx="12700" cy="1140584"/>
          </a:xfrm>
          <a:prstGeom prst="bentConnector3">
            <a:avLst>
              <a:gd name="adj1" fmla="val 14235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43" idx="0"/>
            <a:endCxn id="41" idx="0"/>
          </p:cNvCxnSpPr>
          <p:nvPr/>
        </p:nvCxnSpPr>
        <p:spPr>
          <a:xfrm rot="5400000" flipH="1" flipV="1">
            <a:off x="6117955" y="3774595"/>
            <a:ext cx="12700" cy="1140584"/>
          </a:xfrm>
          <a:prstGeom prst="bentConnector3">
            <a:avLst>
              <a:gd name="adj1" fmla="val 14235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/>
          <p:nvPr/>
        </p:nvCxnSpPr>
        <p:spPr>
          <a:xfrm rot="10800000">
            <a:off x="4846917" y="4183521"/>
            <a:ext cx="394202" cy="164068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6122868" y="5414093"/>
            <a:ext cx="2874" cy="1579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8" idx="2"/>
            <a:endCxn id="37" idx="2"/>
          </p:cNvCxnSpPr>
          <p:nvPr/>
        </p:nvCxnSpPr>
        <p:spPr>
          <a:xfrm rot="5400000" flipH="1" flipV="1">
            <a:off x="8442081" y="4688696"/>
            <a:ext cx="41846" cy="1129047"/>
          </a:xfrm>
          <a:prstGeom prst="bentConnector3">
            <a:avLst>
              <a:gd name="adj1" fmla="val -28921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6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8" name="Rectangle 138"/>
          <p:cNvSpPr/>
          <p:nvPr/>
        </p:nvSpPr>
        <p:spPr>
          <a:xfrm>
            <a:off x="7175972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9" name="Rounded Rectangle 139"/>
          <p:cNvSpPr/>
          <p:nvPr/>
        </p:nvSpPr>
        <p:spPr>
          <a:xfrm>
            <a:off x="6758120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0"/>
          <p:cNvSpPr/>
          <p:nvPr/>
        </p:nvSpPr>
        <p:spPr>
          <a:xfrm>
            <a:off x="6794277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ounded Rectangle 141"/>
          <p:cNvSpPr/>
          <p:nvPr/>
        </p:nvSpPr>
        <p:spPr>
          <a:xfrm>
            <a:off x="889180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2" name="Rectangle 142"/>
          <p:cNvSpPr/>
          <p:nvPr/>
        </p:nvSpPr>
        <p:spPr>
          <a:xfrm>
            <a:off x="8945493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6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7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0" name="Rounded Rectangle 49"/>
          <p:cNvSpPr/>
          <p:nvPr/>
        </p:nvSpPr>
        <p:spPr>
          <a:xfrm>
            <a:off x="5229167" y="5542765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Дети (замещающие семьи)</a:t>
            </a:r>
          </a:p>
        </p:txBody>
      </p:sp>
      <p:sp>
        <p:nvSpPr>
          <p:cNvPr id="31" name="Rectangle 50"/>
          <p:cNvSpPr/>
          <p:nvPr/>
        </p:nvSpPr>
        <p:spPr>
          <a:xfrm>
            <a:off x="5273851" y="5583630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2" name="Rounded Rectangle 49"/>
          <p:cNvSpPr/>
          <p:nvPr/>
        </p:nvSpPr>
        <p:spPr>
          <a:xfrm>
            <a:off x="856352" y="5539574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Родители (замещающие семьи </a:t>
            </a:r>
            <a:endParaRPr lang="ru-RU" sz="700" dirty="0" smtClean="0">
              <a:solidFill>
                <a:schemeClr val="tx1"/>
              </a:solidFill>
            </a:endParaRPr>
          </a:p>
          <a:p>
            <a:pPr marL="77788" algn="ctr"/>
            <a:r>
              <a:rPr lang="ru-RU" sz="700" dirty="0" smtClean="0">
                <a:solidFill>
                  <a:schemeClr val="tx1"/>
                </a:solidFill>
              </a:rPr>
              <a:t>с </a:t>
            </a:r>
            <a:r>
              <a:rPr lang="ru-RU" sz="700" dirty="0">
                <a:solidFill>
                  <a:schemeClr val="tx1"/>
                </a:solidFill>
              </a:rPr>
              <a:t>детьми)</a:t>
            </a:r>
          </a:p>
        </p:txBody>
      </p:sp>
      <p:sp>
        <p:nvSpPr>
          <p:cNvPr id="33" name="Rectangle 50"/>
          <p:cNvSpPr/>
          <p:nvPr/>
        </p:nvSpPr>
        <p:spPr>
          <a:xfrm>
            <a:off x="901036" y="5580439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7554746" y="5542765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Подростки (замещающие </a:t>
            </a:r>
            <a:r>
              <a:rPr lang="ru-RU" sz="700" dirty="0" smtClean="0">
                <a:solidFill>
                  <a:schemeClr val="tx1"/>
                </a:solidFill>
              </a:rPr>
              <a:t>семьи)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35" name="Rectangle 50"/>
          <p:cNvSpPr/>
          <p:nvPr/>
        </p:nvSpPr>
        <p:spPr>
          <a:xfrm>
            <a:off x="7599430" y="5583630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8491196" y="4344887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Индивидуальные консультации психолога для подростков из замещающих семей"</a:t>
            </a:r>
          </a:p>
        </p:txBody>
      </p:sp>
      <p:sp>
        <p:nvSpPr>
          <p:cNvPr id="37" name="Rectangle 42"/>
          <p:cNvSpPr/>
          <p:nvPr/>
        </p:nvSpPr>
        <p:spPr>
          <a:xfrm>
            <a:off x="8533029" y="4392699"/>
            <a:ext cx="988997" cy="839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7363017" y="4344887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Групповая работа детского психолога с подростками из замещающих семей (тренинги, тестирование на профориентацию и т.д.)</a:t>
            </a:r>
          </a:p>
        </p:txBody>
      </p:sp>
      <p:sp>
        <p:nvSpPr>
          <p:cNvPr id="39" name="Rectangle 42"/>
          <p:cNvSpPr/>
          <p:nvPr/>
        </p:nvSpPr>
        <p:spPr>
          <a:xfrm>
            <a:off x="7404850" y="4386723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6152783" y="4344887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Индивидуальные консультации психолога для приемных детей</a:t>
            </a:r>
          </a:p>
        </p:txBody>
      </p:sp>
      <p:sp>
        <p:nvSpPr>
          <p:cNvPr id="42" name="Rectangle 42"/>
          <p:cNvSpPr/>
          <p:nvPr/>
        </p:nvSpPr>
        <p:spPr>
          <a:xfrm>
            <a:off x="6194616" y="4386723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5012199" y="4344887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Групповая работа детского психолога с приемными детьми (тренинги, игры с элементами тренинга)</a:t>
            </a:r>
          </a:p>
        </p:txBody>
      </p:sp>
      <p:sp>
        <p:nvSpPr>
          <p:cNvPr id="44" name="Rectangle 42"/>
          <p:cNvSpPr/>
          <p:nvPr/>
        </p:nvSpPr>
        <p:spPr>
          <a:xfrm>
            <a:off x="5054032" y="4386723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2440426" y="4349915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Индивидуальные консультации психолога для замещающих родителей </a:t>
            </a:r>
          </a:p>
        </p:txBody>
      </p:sp>
      <p:sp>
        <p:nvSpPr>
          <p:cNvPr id="46" name="Rectangle 42"/>
          <p:cNvSpPr/>
          <p:nvPr/>
        </p:nvSpPr>
        <p:spPr>
          <a:xfrm>
            <a:off x="2482259" y="4391751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1301907" y="4349915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Групповая работа психолога с замещающими родителями (Клуб замещающих семей)</a:t>
            </a:r>
          </a:p>
        </p:txBody>
      </p:sp>
      <p:sp>
        <p:nvSpPr>
          <p:cNvPr id="48" name="Rectangle 42"/>
          <p:cNvSpPr/>
          <p:nvPr/>
        </p:nvSpPr>
        <p:spPr>
          <a:xfrm>
            <a:off x="1343740" y="4391751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161323" y="4349915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Распространение информационно-методических материалов по вопросам воспитания детей</a:t>
            </a:r>
          </a:p>
        </p:txBody>
      </p:sp>
      <p:sp>
        <p:nvSpPr>
          <p:cNvPr id="50" name="Rectangle 42"/>
          <p:cNvSpPr/>
          <p:nvPr/>
        </p:nvSpPr>
        <p:spPr>
          <a:xfrm>
            <a:off x="203156" y="4391751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3610563" y="4344887"/>
            <a:ext cx="1070927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«Живая линия» с психологом для замещающих семей в кризисной ситуации (вопрос-ответ по тел., скайп, в </a:t>
            </a:r>
            <a:r>
              <a:rPr lang="ru-RU" sz="700" dirty="0" err="1">
                <a:solidFill>
                  <a:schemeClr val="tx1"/>
                </a:solidFill>
              </a:rPr>
              <a:t>соц.сетях</a:t>
            </a:r>
            <a:r>
              <a:rPr lang="ru-RU" sz="7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53" name="Rectangle 42"/>
          <p:cNvSpPr/>
          <p:nvPr/>
        </p:nvSpPr>
        <p:spPr>
          <a:xfrm>
            <a:off x="3652396" y="4386723"/>
            <a:ext cx="988997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766086" y="3141551"/>
            <a:ext cx="1526078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Совместная групповая работа для замещающих родителей и приемных детей под руководством психолога (тематические встречи, </a:t>
            </a:r>
            <a:r>
              <a:rPr lang="ru-RU" sz="700" dirty="0" err="1">
                <a:solidFill>
                  <a:schemeClr val="tx1"/>
                </a:solidFill>
              </a:rPr>
              <a:t>тренинговая</a:t>
            </a:r>
            <a:r>
              <a:rPr lang="ru-RU" sz="700" dirty="0">
                <a:solidFill>
                  <a:schemeClr val="tx1"/>
                </a:solidFill>
              </a:rPr>
              <a:t> работа, арт-терапия)</a:t>
            </a:r>
          </a:p>
        </p:txBody>
      </p:sp>
      <p:sp>
        <p:nvSpPr>
          <p:cNvPr id="55" name="Rectangle 42"/>
          <p:cNvSpPr/>
          <p:nvPr/>
        </p:nvSpPr>
        <p:spPr>
          <a:xfrm>
            <a:off x="806835" y="3183387"/>
            <a:ext cx="1445232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2391373" y="3136523"/>
            <a:ext cx="1493343" cy="92925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Совместные выездные мероприятия для замещающих семей с детьми (совместное проведение досуга, развлечения, спортивные мероприятия, </a:t>
            </a:r>
            <a:r>
              <a:rPr lang="ru-RU" sz="700" dirty="0" err="1">
                <a:solidFill>
                  <a:schemeClr val="tx1"/>
                </a:solidFill>
              </a:rPr>
              <a:t>тренинговые</a:t>
            </a:r>
            <a:r>
              <a:rPr lang="ru-RU" sz="700" dirty="0">
                <a:solidFill>
                  <a:schemeClr val="tx1"/>
                </a:solidFill>
              </a:rPr>
              <a:t> мероприятия в непринужденной обстановке)</a:t>
            </a:r>
          </a:p>
        </p:txBody>
      </p:sp>
      <p:sp>
        <p:nvSpPr>
          <p:cNvPr id="57" name="Rectangle 42"/>
          <p:cNvSpPr/>
          <p:nvPr/>
        </p:nvSpPr>
        <p:spPr>
          <a:xfrm>
            <a:off x="2433206" y="3178359"/>
            <a:ext cx="1403698" cy="84557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cxnSp>
        <p:nvCxnSpPr>
          <p:cNvPr id="63" name="Прямая соединительная линия 62"/>
          <p:cNvCxnSpPr>
            <a:endCxn id="34" idx="0"/>
          </p:cNvCxnSpPr>
          <p:nvPr/>
        </p:nvCxnSpPr>
        <p:spPr>
          <a:xfrm>
            <a:off x="8450729" y="5384792"/>
            <a:ext cx="2874" cy="1579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3" idx="2"/>
            <a:endCxn id="41" idx="2"/>
          </p:cNvCxnSpPr>
          <p:nvPr/>
        </p:nvCxnSpPr>
        <p:spPr>
          <a:xfrm rot="16200000" flipH="1">
            <a:off x="6117955" y="4703851"/>
            <a:ext cx="12700" cy="1140584"/>
          </a:xfrm>
          <a:prstGeom prst="bentConnector3">
            <a:avLst>
              <a:gd name="adj1" fmla="val 104706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4" idx="2"/>
            <a:endCxn id="56" idx="2"/>
          </p:cNvCxnSpPr>
          <p:nvPr/>
        </p:nvCxnSpPr>
        <p:spPr>
          <a:xfrm rot="5400000" flipH="1" flipV="1">
            <a:off x="2331071" y="3263833"/>
            <a:ext cx="5028" cy="1608920"/>
          </a:xfrm>
          <a:prstGeom prst="bentConnector3">
            <a:avLst>
              <a:gd name="adj1" fmla="val -240698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3132069" y="4189499"/>
            <a:ext cx="5976" cy="119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2654066" y="5826985"/>
            <a:ext cx="2192850" cy="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9" idx="2"/>
            <a:endCxn id="52" idx="2"/>
          </p:cNvCxnSpPr>
          <p:nvPr/>
        </p:nvCxnSpPr>
        <p:spPr>
          <a:xfrm rot="5400000" flipH="1" flipV="1">
            <a:off x="2418893" y="3552037"/>
            <a:ext cx="5028" cy="3449240"/>
          </a:xfrm>
          <a:prstGeom prst="bentConnector3">
            <a:avLst>
              <a:gd name="adj1" fmla="val -21692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47" idx="2"/>
          </p:cNvCxnSpPr>
          <p:nvPr/>
        </p:nvCxnSpPr>
        <p:spPr>
          <a:xfrm flipH="1">
            <a:off x="1836338" y="5279171"/>
            <a:ext cx="1033" cy="1096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45" idx="2"/>
          </p:cNvCxnSpPr>
          <p:nvPr/>
        </p:nvCxnSpPr>
        <p:spPr>
          <a:xfrm flipH="1">
            <a:off x="2974259" y="5279171"/>
            <a:ext cx="1631" cy="1056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2353386" y="5384792"/>
            <a:ext cx="0" cy="1547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161"/>
          <p:cNvSpPr/>
          <p:nvPr/>
        </p:nvSpPr>
        <p:spPr>
          <a:xfrm>
            <a:off x="231282" y="2338359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Повышена компетентность родителей </a:t>
            </a:r>
          </a:p>
        </p:txBody>
      </p:sp>
      <p:sp>
        <p:nvSpPr>
          <p:cNvPr id="91" name="Right Triangle 16"/>
          <p:cNvSpPr/>
          <p:nvPr/>
        </p:nvSpPr>
        <p:spPr>
          <a:xfrm rot="10800000">
            <a:off x="235093" y="289320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Right Triangle 17"/>
          <p:cNvSpPr/>
          <p:nvPr/>
        </p:nvSpPr>
        <p:spPr>
          <a:xfrm rot="10800000" flipH="1">
            <a:off x="1368047" y="289410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161"/>
          <p:cNvSpPr/>
          <p:nvPr/>
        </p:nvSpPr>
        <p:spPr>
          <a:xfrm>
            <a:off x="3198196" y="2331299"/>
            <a:ext cx="1280765" cy="5617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Снижено количество конфликтных ситуаций в семьях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3202007" y="28889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4334961" y="28898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3136951" y="4192582"/>
            <a:ext cx="1709965" cy="1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>
          <a:xfrm flipH="1" flipV="1">
            <a:off x="523116" y="2900079"/>
            <a:ext cx="358" cy="14498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/>
          <p:nvPr/>
        </p:nvCxnSpPr>
        <p:spPr>
          <a:xfrm rot="5400000" flipH="1" flipV="1">
            <a:off x="1657052" y="3210364"/>
            <a:ext cx="12700" cy="2279103"/>
          </a:xfrm>
          <a:prstGeom prst="bentConnector3">
            <a:avLst>
              <a:gd name="adj1" fmla="val 9058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endCxn id="47" idx="0"/>
          </p:cNvCxnSpPr>
          <p:nvPr/>
        </p:nvCxnSpPr>
        <p:spPr>
          <a:xfrm>
            <a:off x="1836338" y="4243287"/>
            <a:ext cx="1033" cy="1066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61"/>
          <p:cNvSpPr/>
          <p:nvPr/>
        </p:nvSpPr>
        <p:spPr>
          <a:xfrm>
            <a:off x="1705745" y="2333625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 замещающих родителей сформированы навыки эффективного взаимодействия с детьми</a:t>
            </a:r>
          </a:p>
        </p:txBody>
      </p:sp>
      <p:sp>
        <p:nvSpPr>
          <p:cNvPr id="113" name="Right Triangle 16"/>
          <p:cNvSpPr/>
          <p:nvPr/>
        </p:nvSpPr>
        <p:spPr>
          <a:xfrm rot="10800000">
            <a:off x="1709556" y="288847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4" name="Right Triangle 17"/>
          <p:cNvSpPr/>
          <p:nvPr/>
        </p:nvSpPr>
        <p:spPr>
          <a:xfrm rot="10800000" flipH="1">
            <a:off x="2842510" y="288936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16" name="Соединительная линия уступом 115"/>
          <p:cNvCxnSpPr>
            <a:stCxn id="54" idx="0"/>
            <a:endCxn id="56" idx="0"/>
          </p:cNvCxnSpPr>
          <p:nvPr/>
        </p:nvCxnSpPr>
        <p:spPr>
          <a:xfrm rot="5400000" flipH="1" flipV="1">
            <a:off x="2331071" y="2334577"/>
            <a:ext cx="5028" cy="1608920"/>
          </a:xfrm>
          <a:prstGeom prst="bentConnector3">
            <a:avLst>
              <a:gd name="adj1" fmla="val 215039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endCxn id="112" idx="2"/>
          </p:cNvCxnSpPr>
          <p:nvPr/>
        </p:nvCxnSpPr>
        <p:spPr>
          <a:xfrm flipV="1">
            <a:off x="2343202" y="2892507"/>
            <a:ext cx="2926" cy="1343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61"/>
          <p:cNvSpPr/>
          <p:nvPr/>
        </p:nvSpPr>
        <p:spPr>
          <a:xfrm>
            <a:off x="5488496" y="3133496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Улучшено психическое состояние детей </a:t>
            </a:r>
          </a:p>
        </p:txBody>
      </p:sp>
      <p:sp>
        <p:nvSpPr>
          <p:cNvPr id="122" name="Right Triangle 16"/>
          <p:cNvSpPr/>
          <p:nvPr/>
        </p:nvSpPr>
        <p:spPr>
          <a:xfrm rot="10800000">
            <a:off x="5492307" y="368834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3" name="Right Triangle 17"/>
          <p:cNvSpPr/>
          <p:nvPr/>
        </p:nvSpPr>
        <p:spPr>
          <a:xfrm rot="10800000" flipH="1">
            <a:off x="6625261" y="36892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ounded Rectangle 161"/>
          <p:cNvSpPr/>
          <p:nvPr/>
        </p:nvSpPr>
        <p:spPr>
          <a:xfrm>
            <a:off x="7810346" y="3133496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Улучшено </a:t>
            </a:r>
            <a:r>
              <a:rPr lang="ru-RU" sz="700" dirty="0" smtClean="0"/>
              <a:t>психическое состояние подростков </a:t>
            </a:r>
            <a:endParaRPr lang="ru-RU" sz="700" dirty="0"/>
          </a:p>
        </p:txBody>
      </p:sp>
      <p:sp>
        <p:nvSpPr>
          <p:cNvPr id="125" name="Right Triangle 16"/>
          <p:cNvSpPr/>
          <p:nvPr/>
        </p:nvSpPr>
        <p:spPr>
          <a:xfrm rot="10800000">
            <a:off x="7814157" y="368834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7"/>
          <p:cNvSpPr/>
          <p:nvPr/>
        </p:nvSpPr>
        <p:spPr>
          <a:xfrm rot="10800000" flipH="1">
            <a:off x="8947111" y="36892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2" name="Прямая со стрелкой 131"/>
          <p:cNvCxnSpPr/>
          <p:nvPr/>
        </p:nvCxnSpPr>
        <p:spPr>
          <a:xfrm flipH="1" flipV="1">
            <a:off x="6110951" y="3692378"/>
            <a:ext cx="2980" cy="4732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 flipV="1">
            <a:off x="8434775" y="3692378"/>
            <a:ext cx="2980" cy="4732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61"/>
          <p:cNvSpPr/>
          <p:nvPr/>
        </p:nvSpPr>
        <p:spPr>
          <a:xfrm>
            <a:off x="5488496" y="2167648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Улучшено благополучие детей</a:t>
            </a:r>
          </a:p>
        </p:txBody>
      </p:sp>
      <p:sp>
        <p:nvSpPr>
          <p:cNvPr id="137" name="Right Triangle 16"/>
          <p:cNvSpPr/>
          <p:nvPr/>
        </p:nvSpPr>
        <p:spPr>
          <a:xfrm rot="10800000">
            <a:off x="5492307" y="272249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ight Triangle 17"/>
          <p:cNvSpPr/>
          <p:nvPr/>
        </p:nvSpPr>
        <p:spPr>
          <a:xfrm rot="10800000" flipH="1">
            <a:off x="6625261" y="27233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9" name="Rounded Rectangle 161"/>
          <p:cNvSpPr/>
          <p:nvPr/>
        </p:nvSpPr>
        <p:spPr>
          <a:xfrm>
            <a:off x="7810346" y="2167648"/>
            <a:ext cx="1280765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Улучшено благополучие подростков</a:t>
            </a:r>
          </a:p>
        </p:txBody>
      </p:sp>
      <p:sp>
        <p:nvSpPr>
          <p:cNvPr id="140" name="Right Triangle 16"/>
          <p:cNvSpPr/>
          <p:nvPr/>
        </p:nvSpPr>
        <p:spPr>
          <a:xfrm rot="10800000">
            <a:off x="7814157" y="272249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1" name="Right Triangle 17"/>
          <p:cNvSpPr/>
          <p:nvPr/>
        </p:nvSpPr>
        <p:spPr>
          <a:xfrm rot="10800000" flipH="1">
            <a:off x="8947111" y="272339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43" name="Прямая со стрелкой 142"/>
          <p:cNvCxnSpPr>
            <a:stCxn id="121" idx="0"/>
            <a:endCxn id="136" idx="2"/>
          </p:cNvCxnSpPr>
          <p:nvPr/>
        </p:nvCxnSpPr>
        <p:spPr>
          <a:xfrm flipV="1">
            <a:off x="6128879" y="2726530"/>
            <a:ext cx="0" cy="406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124" idx="0"/>
            <a:endCxn id="139" idx="2"/>
          </p:cNvCxnSpPr>
          <p:nvPr/>
        </p:nvCxnSpPr>
        <p:spPr>
          <a:xfrm flipV="1">
            <a:off x="8450729" y="2726530"/>
            <a:ext cx="0" cy="406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61"/>
          <p:cNvSpPr/>
          <p:nvPr/>
        </p:nvSpPr>
        <p:spPr>
          <a:xfrm>
            <a:off x="226145" y="1649498"/>
            <a:ext cx="1285902" cy="43451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Улучшено </a:t>
            </a:r>
            <a:r>
              <a:rPr lang="ru-RU" sz="700" dirty="0" err="1" smtClean="0"/>
              <a:t>психо</a:t>
            </a:r>
            <a:r>
              <a:rPr lang="ru-RU" sz="700" dirty="0" smtClean="0"/>
              <a:t>-эмоциональное </a:t>
            </a:r>
            <a:r>
              <a:rPr lang="ru-RU" sz="700" dirty="0"/>
              <a:t>состояние замещающих родителей</a:t>
            </a:r>
          </a:p>
        </p:txBody>
      </p:sp>
      <p:sp>
        <p:nvSpPr>
          <p:cNvPr id="147" name="Right Triangle 16"/>
          <p:cNvSpPr/>
          <p:nvPr/>
        </p:nvSpPr>
        <p:spPr>
          <a:xfrm rot="10800000">
            <a:off x="229956" y="207998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8" name="Right Triangle 17"/>
          <p:cNvSpPr/>
          <p:nvPr/>
        </p:nvSpPr>
        <p:spPr>
          <a:xfrm rot="10800000" flipH="1">
            <a:off x="1368046" y="207998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9" name="Rounded Rectangle 161"/>
          <p:cNvSpPr/>
          <p:nvPr/>
        </p:nvSpPr>
        <p:spPr>
          <a:xfrm>
            <a:off x="1710431" y="1647899"/>
            <a:ext cx="1268515" cy="43972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Улучшены детско-родительские отношения</a:t>
            </a:r>
          </a:p>
        </p:txBody>
      </p:sp>
      <p:sp>
        <p:nvSpPr>
          <p:cNvPr id="150" name="Right Triangle 16"/>
          <p:cNvSpPr/>
          <p:nvPr/>
        </p:nvSpPr>
        <p:spPr>
          <a:xfrm rot="10800000">
            <a:off x="1709556" y="20865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2" name="Rounded Rectangle 161"/>
          <p:cNvSpPr/>
          <p:nvPr/>
        </p:nvSpPr>
        <p:spPr>
          <a:xfrm>
            <a:off x="3198196" y="1646049"/>
            <a:ext cx="1280766" cy="43990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Предотвращены </a:t>
            </a:r>
            <a:endParaRPr lang="ru-RU" sz="700" dirty="0" smtClean="0"/>
          </a:p>
          <a:p>
            <a:r>
              <a:rPr lang="ru-RU" sz="700" dirty="0" smtClean="0"/>
              <a:t>отобрания </a:t>
            </a:r>
            <a:r>
              <a:rPr lang="ru-RU" sz="700" dirty="0"/>
              <a:t>(изъятия) детей из замещающих семей</a:t>
            </a:r>
          </a:p>
        </p:txBody>
      </p:sp>
      <p:sp>
        <p:nvSpPr>
          <p:cNvPr id="153" name="Right Triangle 16"/>
          <p:cNvSpPr/>
          <p:nvPr/>
        </p:nvSpPr>
        <p:spPr>
          <a:xfrm rot="10800000">
            <a:off x="3197208" y="20814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4" name="Right Triangle 17"/>
          <p:cNvSpPr/>
          <p:nvPr/>
        </p:nvSpPr>
        <p:spPr>
          <a:xfrm rot="10800000" flipH="1">
            <a:off x="4338424" y="208658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Прямая со стрелкой 157"/>
          <p:cNvCxnSpPr>
            <a:stCxn id="52" idx="0"/>
          </p:cNvCxnSpPr>
          <p:nvPr/>
        </p:nvCxnSpPr>
        <p:spPr>
          <a:xfrm flipV="1">
            <a:off x="4146027" y="2893204"/>
            <a:ext cx="0" cy="14516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90" idx="0"/>
            <a:endCxn id="94" idx="0"/>
          </p:cNvCxnSpPr>
          <p:nvPr/>
        </p:nvCxnSpPr>
        <p:spPr>
          <a:xfrm rot="5400000" flipH="1" flipV="1">
            <a:off x="2351592" y="851372"/>
            <a:ext cx="7060" cy="2966914"/>
          </a:xfrm>
          <a:prstGeom prst="bentConnector3">
            <a:avLst>
              <a:gd name="adj1" fmla="val 130631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endCxn id="149" idx="2"/>
          </p:cNvCxnSpPr>
          <p:nvPr/>
        </p:nvCxnSpPr>
        <p:spPr>
          <a:xfrm flipV="1">
            <a:off x="2342776" y="2087619"/>
            <a:ext cx="1913" cy="153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flipV="1">
            <a:off x="1111624" y="2085775"/>
            <a:ext cx="5976" cy="1613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 flipH="1" flipV="1">
            <a:off x="3584495" y="2081543"/>
            <a:ext cx="1387" cy="1596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5"/>
          <p:cNvGrpSpPr/>
          <p:nvPr/>
        </p:nvGrpSpPr>
        <p:grpSpPr>
          <a:xfrm>
            <a:off x="5746828" y="962508"/>
            <a:ext cx="473631" cy="420560"/>
            <a:chOff x="6613702" y="2640793"/>
            <a:chExt cx="473631" cy="359553"/>
          </a:xfrm>
        </p:grpSpPr>
        <p:sp>
          <p:nvSpPr>
            <p:cNvPr id="171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2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3" name="Group 18"/>
          <p:cNvGrpSpPr/>
          <p:nvPr/>
        </p:nvGrpSpPr>
        <p:grpSpPr>
          <a:xfrm>
            <a:off x="3471648" y="957603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74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5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76" name="Right Triangle 21"/>
          <p:cNvSpPr/>
          <p:nvPr/>
        </p:nvSpPr>
        <p:spPr>
          <a:xfrm rot="10800000">
            <a:off x="3797903" y="1318385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7" name="Rectangle 22"/>
          <p:cNvSpPr/>
          <p:nvPr/>
        </p:nvSpPr>
        <p:spPr>
          <a:xfrm>
            <a:off x="3797903" y="904659"/>
            <a:ext cx="2099536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Уменьшено количество возвратов детей из замещающих семей </a:t>
            </a:r>
            <a:endParaRPr lang="ru-RU" sz="8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8" name="Right Triangle 23"/>
          <p:cNvSpPr/>
          <p:nvPr/>
        </p:nvSpPr>
        <p:spPr>
          <a:xfrm rot="10800000" flipH="1">
            <a:off x="5755874" y="1322360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4" name="Rectangle 1"/>
          <p:cNvSpPr/>
          <p:nvPr/>
        </p:nvSpPr>
        <p:spPr>
          <a:xfrm>
            <a:off x="3155433" y="224076"/>
            <a:ext cx="355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Клуб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сопровождения для замещающих семей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«Чужих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детей не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бывает»</a:t>
            </a:r>
            <a:endParaRPr lang="en-US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cxnSp>
        <p:nvCxnSpPr>
          <p:cNvPr id="188" name="Соединительная линия уступом 187"/>
          <p:cNvCxnSpPr>
            <a:stCxn id="149" idx="0"/>
            <a:endCxn id="177" idx="2"/>
          </p:cNvCxnSpPr>
          <p:nvPr/>
        </p:nvCxnSpPr>
        <p:spPr>
          <a:xfrm rot="5400000" flipH="1" flipV="1">
            <a:off x="3435125" y="235353"/>
            <a:ext cx="322110" cy="250298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136" idx="0"/>
            <a:endCxn id="139" idx="0"/>
          </p:cNvCxnSpPr>
          <p:nvPr/>
        </p:nvCxnSpPr>
        <p:spPr>
          <a:xfrm rot="5400000" flipH="1" flipV="1">
            <a:off x="7289804" y="1006723"/>
            <a:ext cx="12700" cy="2321850"/>
          </a:xfrm>
          <a:prstGeom prst="bentConnector3">
            <a:avLst>
              <a:gd name="adj1" fmla="val 537646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>
            <a:off x="4846916" y="1488134"/>
            <a:ext cx="1305867" cy="59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47" y="169999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59" y="167958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17" y="221936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382" y="105862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91" y="317657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44" y="327145"/>
            <a:ext cx="1623381" cy="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249</Words>
  <Application>Microsoft Office PowerPoint</Application>
  <PresentationFormat>Лист A4 (210x297 мм)</PresentationFormat>
  <Paragraphs>35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12</cp:revision>
  <dcterms:created xsi:type="dcterms:W3CDTF">2019-08-31T19:10:07Z</dcterms:created>
  <dcterms:modified xsi:type="dcterms:W3CDTF">2019-09-24T20:14:22Z</dcterms:modified>
</cp:coreProperties>
</file>