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6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  <p:cmAuthor id="2" name="elena" initials="e" lastIdx="5" clrIdx="1">
    <p:extLst>
      <p:ext uri="{19B8F6BF-5375-455C-9EA6-DF929625EA0E}">
        <p15:presenceInfo xmlns:p15="http://schemas.microsoft.com/office/powerpoint/2012/main" userId="el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4CF"/>
    <a:srgbClr val="CEDFF3"/>
    <a:srgbClr val="393E44"/>
    <a:srgbClr val="A0B2C6"/>
    <a:srgbClr val="191C1F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3" autoAdjust="0"/>
  </p:normalViewPr>
  <p:slideViewPr>
    <p:cSldViewPr showGuides="1">
      <p:cViewPr varScale="1">
        <p:scale>
          <a:sx n="107" d="100"/>
          <a:sy n="107" d="100"/>
        </p:scale>
        <p:origin x="114" y="36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BF33F-108F-41EA-80B9-0875C9884274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F7A53-584A-474D-A477-4E9F58C4D7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19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F7A53-584A-474D-A477-4E9F58C4D7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83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01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49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7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25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1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7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06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5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6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42753-BAA3-4B6C-8F11-EC32F6E02EBC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10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1176" y="193100"/>
            <a:ext cx="6278101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5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</a:t>
            </a:r>
            <a:endParaRPr lang="en-US" sz="1050" b="1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  <a:p>
            <a:pPr algn="ctr"/>
            <a:r>
              <a:rPr lang="ru-RU" sz="1100" b="1" dirty="0" smtClean="0"/>
              <a:t>Детско-родительские </a:t>
            </a:r>
            <a:r>
              <a:rPr lang="ru-RU" sz="1100" b="1" dirty="0"/>
              <a:t>группы психологического и </a:t>
            </a:r>
            <a:r>
              <a:rPr lang="ru-RU" sz="1100" b="1" dirty="0" err="1"/>
              <a:t>социо</a:t>
            </a:r>
            <a:r>
              <a:rPr lang="ru-RU" sz="1100" b="1" dirty="0"/>
              <a:t>-культурного сопровождения для семей с некровными детьми "Аистята</a:t>
            </a:r>
            <a:r>
              <a:rPr lang="ru-RU" sz="1100" b="1" dirty="0" smtClean="0"/>
              <a:t>"</a:t>
            </a:r>
            <a:endParaRPr lang="ru-RU" sz="1050" b="1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15957" y="241090"/>
            <a:ext cx="16485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/>
              <a:t>Новосибирская городская общественная организация усыновителей «День </a:t>
            </a:r>
            <a:r>
              <a:rPr lang="ru-RU" sz="900" dirty="0" smtClean="0"/>
              <a:t>аиста»</a:t>
            </a:r>
            <a:endParaRPr lang="ru-RU" sz="900" dirty="0"/>
          </a:p>
        </p:txBody>
      </p:sp>
      <p:sp>
        <p:nvSpPr>
          <p:cNvPr id="8" name="Rounded Rectangle 7"/>
          <p:cNvSpPr/>
          <p:nvPr/>
        </p:nvSpPr>
        <p:spPr>
          <a:xfrm>
            <a:off x="3476469" y="769268"/>
            <a:ext cx="2191663" cy="205090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ru-RU" sz="800" dirty="0">
                <a:solidFill>
                  <a:schemeClr val="tx1"/>
                </a:solidFill>
              </a:rPr>
              <a:t>Улучшено благополучие детей и семей</a:t>
            </a:r>
          </a:p>
        </p:txBody>
      </p:sp>
      <p:sp>
        <p:nvSpPr>
          <p:cNvPr id="9" name="Right Triangle 8"/>
          <p:cNvSpPr/>
          <p:nvPr/>
        </p:nvSpPr>
        <p:spPr>
          <a:xfrm rot="10800000">
            <a:off x="3476470" y="970401"/>
            <a:ext cx="115351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Right Triangle 9"/>
          <p:cNvSpPr/>
          <p:nvPr/>
        </p:nvSpPr>
        <p:spPr>
          <a:xfrm rot="10800000" flipH="1">
            <a:off x="5552794" y="971608"/>
            <a:ext cx="115338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1520" y="913284"/>
            <a:ext cx="2525417" cy="35688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ru-RU" sz="800" b="1" dirty="0">
                <a:solidFill>
                  <a:schemeClr val="tx1"/>
                </a:solidFill>
              </a:rPr>
              <a:t>Сокращено кол-во отобраний (изъятий)/отказов детей из замещающих семей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563888" y="1417340"/>
            <a:ext cx="648072" cy="953888"/>
          </a:xfrm>
          <a:prstGeom prst="roundRect">
            <a:avLst>
              <a:gd name="adj" fmla="val 0"/>
            </a:avLst>
          </a:prstGeom>
          <a:solidFill>
            <a:srgbClr val="FDE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700" dirty="0" smtClean="0">
                <a:solidFill>
                  <a:schemeClr val="tx1"/>
                </a:solidFill>
              </a:rPr>
              <a:t>Улучшено </a:t>
            </a:r>
            <a:r>
              <a:rPr lang="ru-RU" sz="700" dirty="0">
                <a:solidFill>
                  <a:schemeClr val="tx1"/>
                </a:solidFill>
              </a:rPr>
              <a:t>психическое </a:t>
            </a:r>
            <a:r>
              <a:rPr lang="ru-RU" sz="700" dirty="0" smtClean="0">
                <a:solidFill>
                  <a:schemeClr val="tx1"/>
                </a:solidFill>
              </a:rPr>
              <a:t>состояние детей до 3 лет, подростков, родителей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444208" y="1565707"/>
            <a:ext cx="792088" cy="752023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700" dirty="0">
                <a:solidFill>
                  <a:schemeClr val="tx1"/>
                </a:solidFill>
              </a:rPr>
              <a:t>Изменение моделей поведения в семье у родителей и детей </a:t>
            </a:r>
          </a:p>
        </p:txBody>
      </p:sp>
      <p:cxnSp>
        <p:nvCxnSpPr>
          <p:cNvPr id="61" name="Elbow Connector 60"/>
          <p:cNvCxnSpPr>
            <a:stCxn id="12" idx="0"/>
            <a:endCxn id="8" idx="1"/>
          </p:cNvCxnSpPr>
          <p:nvPr/>
        </p:nvCxnSpPr>
        <p:spPr>
          <a:xfrm rot="5400000" flipH="1" flipV="1">
            <a:off x="2474614" y="-88571"/>
            <a:ext cx="41471" cy="196224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8" idx="3"/>
          </p:cNvCxnSpPr>
          <p:nvPr/>
        </p:nvCxnSpPr>
        <p:spPr>
          <a:xfrm rot="16200000" flipV="1">
            <a:off x="6739136" y="-199190"/>
            <a:ext cx="260883" cy="240288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5958971" y="2583296"/>
            <a:ext cx="642314" cy="865970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 подростков и родителей отработаны навыки эффективных коммуникаций внутри семьи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049824" y="2613387"/>
            <a:ext cx="602296" cy="945043"/>
          </a:xfrm>
          <a:prstGeom prst="roundRect">
            <a:avLst>
              <a:gd name="adj" fmla="val 0"/>
            </a:avLst>
          </a:prstGeom>
          <a:solidFill>
            <a:srgbClr val="CED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>
              <a:lnSpc>
                <a:spcPts val="800"/>
              </a:lnSpc>
            </a:pP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Снижен уровень тревожности и напряжения у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подростков и родителей</a:t>
            </a:r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7460051" y="1817854"/>
            <a:ext cx="615427" cy="1882813"/>
          </a:xfrm>
          <a:prstGeom prst="roundRect">
            <a:avLst>
              <a:gd name="adj" fmla="val 0"/>
            </a:avLst>
          </a:prstGeom>
          <a:solidFill>
            <a:srgbClr val="CED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700" dirty="0">
                <a:solidFill>
                  <a:schemeClr val="tx1"/>
                </a:solidFill>
              </a:rPr>
              <a:t>Семья видит и признает результаты изменений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8244408" y="1817854"/>
            <a:ext cx="733043" cy="1903374"/>
          </a:xfrm>
          <a:prstGeom prst="roundRect">
            <a:avLst>
              <a:gd name="adj" fmla="val 0"/>
            </a:avLst>
          </a:prstGeom>
          <a:solidFill>
            <a:srgbClr val="CED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600" dirty="0">
                <a:solidFill>
                  <a:schemeClr val="tx1"/>
                </a:solidFill>
              </a:rPr>
              <a:t>Семья готова к дальнейшей совместной деятельности с организацией по развитию достигнутых изменений 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153465" y="2408029"/>
            <a:ext cx="386087" cy="1169551"/>
          </a:xfrm>
          <a:prstGeom prst="roundRect">
            <a:avLst>
              <a:gd name="adj" fmla="val 0"/>
            </a:avLst>
          </a:prstGeom>
          <a:solidFill>
            <a:srgbClr val="CED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Улучшено эмоциональное состояние родителей 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1634250" y="2586076"/>
            <a:ext cx="523738" cy="930261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Улучшены навыки коммуникации родителей с детьми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2250932" y="2640460"/>
            <a:ext cx="592876" cy="93711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Снижен уровень тревожности, агрессии, </a:t>
            </a:r>
            <a:r>
              <a:rPr lang="ru-RU" sz="700" dirty="0" err="1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эгоцентричности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у детей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3073085" y="2645692"/>
            <a:ext cx="633718" cy="902994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Улучшены навыки</a:t>
            </a:r>
          </a:p>
          <a:p>
            <a:r>
              <a:rPr lang="ru-RU" sz="700" dirty="0">
                <a:solidFill>
                  <a:schemeClr val="tx1"/>
                </a:solidFill>
              </a:rPr>
              <a:t>предметно- </a:t>
            </a:r>
            <a:r>
              <a:rPr lang="ru-RU" sz="700" dirty="0" err="1">
                <a:solidFill>
                  <a:schemeClr val="tx1"/>
                </a:solidFill>
              </a:rPr>
              <a:t>манипулятивных</a:t>
            </a:r>
            <a:r>
              <a:rPr lang="ru-RU" sz="700" dirty="0">
                <a:solidFill>
                  <a:schemeClr val="tx1"/>
                </a:solidFill>
              </a:rPr>
              <a:t> действий с игровыми</a:t>
            </a:r>
          </a:p>
          <a:p>
            <a:r>
              <a:rPr lang="ru-RU" sz="700" dirty="0">
                <a:solidFill>
                  <a:schemeClr val="tx1"/>
                </a:solidFill>
              </a:rPr>
              <a:t>объектами у детей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3959992" y="2678001"/>
            <a:ext cx="540000" cy="899579"/>
          </a:xfrm>
          <a:prstGeom prst="roundRect">
            <a:avLst>
              <a:gd name="adj" fmla="val 0"/>
            </a:avLst>
          </a:prstGeom>
          <a:solidFill>
            <a:srgbClr val="CED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700" dirty="0">
                <a:solidFill>
                  <a:schemeClr val="tx1"/>
                </a:solidFill>
              </a:rPr>
              <a:t>Позитивная динамика адаптации семей к состоянию детей до 3 лет, подростков 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1122399" y="1417340"/>
            <a:ext cx="1001329" cy="498475"/>
          </a:xfrm>
          <a:prstGeom prst="roundRect">
            <a:avLst>
              <a:gd name="adj" fmla="val 0"/>
            </a:avLst>
          </a:prstGeom>
          <a:solidFill>
            <a:srgbClr val="FDE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700" dirty="0">
                <a:solidFill>
                  <a:schemeClr val="tx1"/>
                </a:solidFill>
              </a:rPr>
              <a:t>Повышен уровень родительских компетенций у </a:t>
            </a:r>
            <a:r>
              <a:rPr lang="ru-RU" sz="700">
                <a:solidFill>
                  <a:schemeClr val="tx1"/>
                </a:solidFill>
              </a:rPr>
              <a:t>замещающих </a:t>
            </a:r>
            <a:r>
              <a:rPr lang="ru-RU" sz="700" smtClean="0">
                <a:solidFill>
                  <a:schemeClr val="tx1"/>
                </a:solidFill>
              </a:rPr>
              <a:t>родителей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5920512" y="3797955"/>
            <a:ext cx="955744" cy="499705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Совместные занятия 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для родителей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и подростков «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Аист-Тины»</a:t>
            </a:r>
          </a:p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7102141" y="3807988"/>
            <a:ext cx="956128" cy="50455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Индивидуальные консультации психолога для родителей и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подростков</a:t>
            </a:r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8154500" y="3789342"/>
            <a:ext cx="956128" cy="50455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Заключительное собеседование с родителями и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подростками</a:t>
            </a:r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4929720" y="3768728"/>
            <a:ext cx="794408" cy="50455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4613"/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Занятия для подростков  «Аист-Тины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»</a:t>
            </a:r>
          </a:p>
          <a:p>
            <a:pPr marL="746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3584871" y="3793604"/>
            <a:ext cx="915121" cy="50455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4613">
              <a:lnSpc>
                <a:spcPts val="800"/>
              </a:lnSpc>
            </a:pP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З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анятия 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для родителей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подростков 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«Аист-Тины»</a:t>
            </a:r>
          </a:p>
          <a:p>
            <a:pPr marL="74613">
              <a:lnSpc>
                <a:spcPts val="800"/>
              </a:lnSpc>
            </a:pPr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2006547" y="3793604"/>
            <a:ext cx="909269" cy="50405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4613">
              <a:lnSpc>
                <a:spcPts val="700"/>
              </a:lnSpc>
            </a:pP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Совместные занятия  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родителей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и 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детей до 3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лет «Аистята- Малыши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»</a:t>
            </a:r>
          </a:p>
        </p:txBody>
      </p:sp>
      <p:sp>
        <p:nvSpPr>
          <p:cNvPr id="216" name="Rounded Rectangle 215"/>
          <p:cNvSpPr/>
          <p:nvPr/>
        </p:nvSpPr>
        <p:spPr>
          <a:xfrm>
            <a:off x="800858" y="3793107"/>
            <a:ext cx="818814" cy="50455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4613">
              <a:lnSpc>
                <a:spcPts val="800"/>
              </a:lnSpc>
            </a:pP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З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анятия 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для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родителей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,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имеющих детей до 3 лет «Аистята- малыши»</a:t>
            </a:r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cxnSp>
        <p:nvCxnSpPr>
          <p:cNvPr id="229" name="Straight Arrow Connector 228"/>
          <p:cNvCxnSpPr>
            <a:stCxn id="196" idx="3"/>
            <a:endCxn id="204" idx="1"/>
          </p:cNvCxnSpPr>
          <p:nvPr/>
        </p:nvCxnSpPr>
        <p:spPr>
          <a:xfrm>
            <a:off x="6876256" y="4047808"/>
            <a:ext cx="225885" cy="1245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16" idx="1"/>
            <a:endCxn id="95" idx="2"/>
          </p:cNvCxnSpPr>
          <p:nvPr/>
        </p:nvCxnSpPr>
        <p:spPr>
          <a:xfrm rot="10800000">
            <a:off x="346510" y="3577580"/>
            <a:ext cx="454349" cy="46780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1388306" y="4398102"/>
            <a:ext cx="959273" cy="33244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77" name="Rounded Rectangle 276"/>
          <p:cNvSpPr/>
          <p:nvPr/>
        </p:nvSpPr>
        <p:spPr>
          <a:xfrm>
            <a:off x="251520" y="4419331"/>
            <a:ext cx="8784382" cy="41033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4613" algn="ctr">
              <a:lnSpc>
                <a:spcPts val="800"/>
              </a:lnSpc>
            </a:pP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Первичная оценка ситуации в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замещающей  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семье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4155490" y="5032167"/>
            <a:ext cx="1064582" cy="345613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700" dirty="0" smtClean="0">
                <a:solidFill>
                  <a:schemeClr val="tx1"/>
                </a:solidFill>
                <a:latin typeface="+mj-lt"/>
              </a:rPr>
              <a:t>Родители  (замещающие семьи)</a:t>
            </a:r>
            <a:endParaRPr lang="ru-RU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619672" y="5011483"/>
            <a:ext cx="1128191" cy="366297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700" dirty="0">
                <a:solidFill>
                  <a:schemeClr val="tx1"/>
                </a:solidFill>
                <a:latin typeface="+mj-lt"/>
              </a:rPr>
              <a:t>Дети </a:t>
            </a:r>
            <a:r>
              <a:rPr lang="ru-RU" sz="700" dirty="0" smtClean="0">
                <a:solidFill>
                  <a:schemeClr val="tx1"/>
                </a:solidFill>
                <a:latin typeface="+mj-lt"/>
              </a:rPr>
              <a:t>до 3 лет (замещающие семьи)</a:t>
            </a:r>
            <a:endParaRPr lang="ru-RU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6666719" y="5032167"/>
            <a:ext cx="1361665" cy="345613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700" dirty="0" smtClean="0">
                <a:solidFill>
                  <a:schemeClr val="tx1"/>
                </a:solidFill>
                <a:latin typeface="+mj-lt"/>
              </a:rPr>
              <a:t>Подростки </a:t>
            </a:r>
          </a:p>
          <a:p>
            <a:pPr marL="77788" algn="ctr"/>
            <a:r>
              <a:rPr lang="ru-RU" sz="700" dirty="0" smtClean="0">
                <a:solidFill>
                  <a:schemeClr val="tx1"/>
                </a:solidFill>
                <a:latin typeface="+mj-lt"/>
              </a:rPr>
              <a:t> (замещающие семьи)</a:t>
            </a:r>
            <a:endParaRPr lang="ru-RU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300" y="5373782"/>
            <a:ext cx="9144000" cy="323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социальный 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683568" y="5358035"/>
            <a:ext cx="14247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Краткосрочный социальный результат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2123728" y="5428259"/>
            <a:ext cx="468915" cy="174423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529422" y="5371821"/>
            <a:ext cx="9586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Среднесрочный социальный 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6156176" y="5439629"/>
            <a:ext cx="72008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5724128" y="5444115"/>
            <a:ext cx="468000" cy="20869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7684252" y="5450827"/>
            <a:ext cx="468000" cy="188857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8146928" y="5382038"/>
            <a:ext cx="745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целевая группа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256969" y="5433544"/>
            <a:ext cx="468915" cy="179707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712" y="2408029"/>
            <a:ext cx="824944" cy="1169551"/>
          </a:xfrm>
          <a:prstGeom prst="rect">
            <a:avLst/>
          </a:prstGeom>
          <a:solidFill>
            <a:srgbClr val="CEDFF3"/>
          </a:solidFill>
        </p:spPr>
        <p:txBody>
          <a:bodyPr wrap="square" rtlCol="0">
            <a:spAutoFit/>
          </a:bodyPr>
          <a:lstStyle/>
          <a:p>
            <a:r>
              <a:rPr lang="ru-RU" sz="700" dirty="0">
                <a:ea typeface="Roboto" pitchFamily="2" charset="0"/>
                <a:cs typeface="Lato" panose="020F0502020204030203" pitchFamily="34" charset="0"/>
              </a:rPr>
              <a:t>Сформированы навыки преодоления сложных ситуаций, помощи ребенку в преодолении последствий ПТСР </a:t>
            </a:r>
          </a:p>
        </p:txBody>
      </p:sp>
      <p:cxnSp>
        <p:nvCxnSpPr>
          <p:cNvPr id="247" name="Прямая со стрелкой 246"/>
          <p:cNvCxnSpPr>
            <a:stCxn id="216" idx="3"/>
            <a:endCxn id="214" idx="1"/>
          </p:cNvCxnSpPr>
          <p:nvPr/>
        </p:nvCxnSpPr>
        <p:spPr>
          <a:xfrm>
            <a:off x="1619672" y="4045384"/>
            <a:ext cx="386875" cy="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10" idx="0"/>
            <a:endCxn id="76" idx="2"/>
          </p:cNvCxnSpPr>
          <p:nvPr/>
        </p:nvCxnSpPr>
        <p:spPr>
          <a:xfrm flipV="1">
            <a:off x="5326924" y="3449266"/>
            <a:ext cx="953204" cy="31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10" idx="0"/>
            <a:endCxn id="79" idx="2"/>
          </p:cNvCxnSpPr>
          <p:nvPr/>
        </p:nvCxnSpPr>
        <p:spPr>
          <a:xfrm flipV="1">
            <a:off x="5326924" y="3558430"/>
            <a:ext cx="24048" cy="21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10" idx="3"/>
            <a:endCxn id="196" idx="1"/>
          </p:cNvCxnSpPr>
          <p:nvPr/>
        </p:nvCxnSpPr>
        <p:spPr>
          <a:xfrm>
            <a:off x="5724128" y="4021005"/>
            <a:ext cx="196384" cy="2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206" idx="0"/>
            <a:endCxn id="82" idx="2"/>
          </p:cNvCxnSpPr>
          <p:nvPr/>
        </p:nvCxnSpPr>
        <p:spPr>
          <a:xfrm flipH="1" flipV="1">
            <a:off x="7767765" y="3700667"/>
            <a:ext cx="864799" cy="8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>
            <a:stCxn id="158" idx="0"/>
          </p:cNvCxnSpPr>
          <p:nvPr/>
        </p:nvCxnSpPr>
        <p:spPr>
          <a:xfrm flipV="1">
            <a:off x="7347552" y="4865328"/>
            <a:ext cx="17501" cy="16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 стрелкой 189"/>
          <p:cNvCxnSpPr/>
          <p:nvPr/>
        </p:nvCxnSpPr>
        <p:spPr>
          <a:xfrm flipV="1">
            <a:off x="4837997" y="4865328"/>
            <a:ext cx="0" cy="16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Прямая со стрелкой 292"/>
          <p:cNvCxnSpPr>
            <a:endCxn id="216" idx="2"/>
          </p:cNvCxnSpPr>
          <p:nvPr/>
        </p:nvCxnSpPr>
        <p:spPr>
          <a:xfrm flipH="1" flipV="1">
            <a:off x="1210265" y="4297660"/>
            <a:ext cx="3958522" cy="78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 стрелкой 294"/>
          <p:cNvCxnSpPr>
            <a:endCxn id="214" idx="2"/>
          </p:cNvCxnSpPr>
          <p:nvPr/>
        </p:nvCxnSpPr>
        <p:spPr>
          <a:xfrm flipH="1" flipV="1">
            <a:off x="2461182" y="4297660"/>
            <a:ext cx="2664847" cy="73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Прямая со стрелкой 296"/>
          <p:cNvCxnSpPr/>
          <p:nvPr/>
        </p:nvCxnSpPr>
        <p:spPr>
          <a:xfrm flipH="1" flipV="1">
            <a:off x="4211960" y="4293895"/>
            <a:ext cx="626037" cy="73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Прямая со стрелкой 298"/>
          <p:cNvCxnSpPr>
            <a:stCxn id="158" idx="0"/>
          </p:cNvCxnSpPr>
          <p:nvPr/>
        </p:nvCxnSpPr>
        <p:spPr>
          <a:xfrm flipH="1" flipV="1">
            <a:off x="5436096" y="4251444"/>
            <a:ext cx="1911456" cy="78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 стрелкой 300"/>
          <p:cNvCxnSpPr/>
          <p:nvPr/>
        </p:nvCxnSpPr>
        <p:spPr>
          <a:xfrm flipV="1">
            <a:off x="4823344" y="4295286"/>
            <a:ext cx="1314800" cy="70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Прямая со стрелкой 302"/>
          <p:cNvCxnSpPr>
            <a:stCxn id="158" idx="0"/>
            <a:endCxn id="196" idx="2"/>
          </p:cNvCxnSpPr>
          <p:nvPr/>
        </p:nvCxnSpPr>
        <p:spPr>
          <a:xfrm flipH="1" flipV="1">
            <a:off x="6398384" y="4297660"/>
            <a:ext cx="949168" cy="73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 стрелкой 304"/>
          <p:cNvCxnSpPr>
            <a:stCxn id="158" idx="0"/>
            <a:endCxn id="204" idx="2"/>
          </p:cNvCxnSpPr>
          <p:nvPr/>
        </p:nvCxnSpPr>
        <p:spPr>
          <a:xfrm flipV="1">
            <a:off x="7347552" y="4312541"/>
            <a:ext cx="232653" cy="71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Прямая со стрелкой 306"/>
          <p:cNvCxnSpPr>
            <a:stCxn id="158" idx="0"/>
          </p:cNvCxnSpPr>
          <p:nvPr/>
        </p:nvCxnSpPr>
        <p:spPr>
          <a:xfrm flipV="1">
            <a:off x="7347552" y="4297660"/>
            <a:ext cx="1002666" cy="73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Прямая со стрелкой 308"/>
          <p:cNvCxnSpPr/>
          <p:nvPr/>
        </p:nvCxnSpPr>
        <p:spPr>
          <a:xfrm flipV="1">
            <a:off x="4837997" y="4328359"/>
            <a:ext cx="2431280" cy="69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Прямая со стрелкой 310"/>
          <p:cNvCxnSpPr/>
          <p:nvPr/>
        </p:nvCxnSpPr>
        <p:spPr>
          <a:xfrm flipV="1">
            <a:off x="4811823" y="4252132"/>
            <a:ext cx="3316503" cy="78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Прямая со стрелкой 312"/>
          <p:cNvCxnSpPr>
            <a:stCxn id="149" idx="0"/>
          </p:cNvCxnSpPr>
          <p:nvPr/>
        </p:nvCxnSpPr>
        <p:spPr>
          <a:xfrm flipV="1">
            <a:off x="2183768" y="4289042"/>
            <a:ext cx="51529" cy="72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Прямая со стрелкой 318"/>
          <p:cNvCxnSpPr>
            <a:stCxn id="7" idx="3"/>
            <a:endCxn id="98" idx="1"/>
          </p:cNvCxnSpPr>
          <p:nvPr/>
        </p:nvCxnSpPr>
        <p:spPr>
          <a:xfrm>
            <a:off x="1475656" y="2992805"/>
            <a:ext cx="158594" cy="5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101" idx="3"/>
            <a:endCxn id="104" idx="1"/>
          </p:cNvCxnSpPr>
          <p:nvPr/>
        </p:nvCxnSpPr>
        <p:spPr>
          <a:xfrm flipV="1">
            <a:off x="2843808" y="3097189"/>
            <a:ext cx="229277" cy="1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Box 394"/>
          <p:cNvSpPr txBox="1"/>
          <p:nvPr/>
        </p:nvSpPr>
        <p:spPr>
          <a:xfrm>
            <a:off x="5173964" y="1561356"/>
            <a:ext cx="838196" cy="707886"/>
          </a:xfrm>
          <a:prstGeom prst="rect">
            <a:avLst/>
          </a:prstGeom>
          <a:solidFill>
            <a:srgbClr val="FDE4CF"/>
          </a:solidFill>
        </p:spPr>
        <p:txBody>
          <a:bodyPr wrap="square" rtlCol="0">
            <a:spAutoFit/>
          </a:bodyPr>
          <a:lstStyle/>
          <a:p>
            <a:r>
              <a:rPr lang="ru-RU" sz="800" dirty="0"/>
              <a:t>Улучшены детско- родительские отношения </a:t>
            </a:r>
            <a:endParaRPr lang="ru-RU" sz="800" dirty="0" smtClean="0"/>
          </a:p>
          <a:p>
            <a:endParaRPr lang="ru-RU" sz="800" dirty="0"/>
          </a:p>
        </p:txBody>
      </p:sp>
      <p:cxnSp>
        <p:nvCxnSpPr>
          <p:cNvPr id="428" name="Прямая со стрелкой 427"/>
          <p:cNvCxnSpPr>
            <a:stCxn id="395" idx="3"/>
            <a:endCxn id="48" idx="1"/>
          </p:cNvCxnSpPr>
          <p:nvPr/>
        </p:nvCxnSpPr>
        <p:spPr>
          <a:xfrm>
            <a:off x="6012160" y="1915299"/>
            <a:ext cx="432048" cy="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ounded Rectangle 15"/>
          <p:cNvSpPr/>
          <p:nvPr/>
        </p:nvSpPr>
        <p:spPr>
          <a:xfrm>
            <a:off x="4205335" y="1115576"/>
            <a:ext cx="3967065" cy="229756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ru-RU" sz="800" dirty="0">
                <a:solidFill>
                  <a:schemeClr val="tx1"/>
                </a:solidFill>
              </a:rPr>
              <a:t>Сформирована благоприятная для воспитания детей/подростков  семейная среда</a:t>
            </a:r>
          </a:p>
        </p:txBody>
      </p:sp>
      <p:cxnSp>
        <p:nvCxnSpPr>
          <p:cNvPr id="461" name="Соединительная линия уступом 460"/>
          <p:cNvCxnSpPr>
            <a:stCxn id="450" idx="1"/>
            <a:endCxn id="12" idx="3"/>
          </p:cNvCxnSpPr>
          <p:nvPr/>
        </p:nvCxnSpPr>
        <p:spPr>
          <a:xfrm rot="10800000">
            <a:off x="2776937" y="1091728"/>
            <a:ext cx="1428398" cy="13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Rounded Rectangle 202"/>
          <p:cNvSpPr/>
          <p:nvPr/>
        </p:nvSpPr>
        <p:spPr>
          <a:xfrm>
            <a:off x="3527021" y="5449788"/>
            <a:ext cx="468915" cy="174423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cxnSp>
        <p:nvCxnSpPr>
          <p:cNvPr id="52" name="Прямая со стрелкой 51"/>
          <p:cNvCxnSpPr>
            <a:stCxn id="196" idx="0"/>
            <a:endCxn id="79" idx="2"/>
          </p:cNvCxnSpPr>
          <p:nvPr/>
        </p:nvCxnSpPr>
        <p:spPr>
          <a:xfrm flipH="1" flipV="1">
            <a:off x="5350972" y="3558430"/>
            <a:ext cx="1047412" cy="23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196" idx="0"/>
            <a:endCxn id="76" idx="2"/>
          </p:cNvCxnSpPr>
          <p:nvPr/>
        </p:nvCxnSpPr>
        <p:spPr>
          <a:xfrm flipH="1" flipV="1">
            <a:off x="6280128" y="3449266"/>
            <a:ext cx="118256" cy="34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206" idx="0"/>
            <a:endCxn id="85" idx="2"/>
          </p:cNvCxnSpPr>
          <p:nvPr/>
        </p:nvCxnSpPr>
        <p:spPr>
          <a:xfrm flipH="1" flipV="1">
            <a:off x="8610930" y="3721228"/>
            <a:ext cx="21634" cy="6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82" idx="3"/>
            <a:endCxn id="85" idx="1"/>
          </p:cNvCxnSpPr>
          <p:nvPr/>
        </p:nvCxnSpPr>
        <p:spPr>
          <a:xfrm>
            <a:off x="8075478" y="2759261"/>
            <a:ext cx="168930" cy="1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76" idx="3"/>
            <a:endCxn id="82" idx="1"/>
          </p:cNvCxnSpPr>
          <p:nvPr/>
        </p:nvCxnSpPr>
        <p:spPr>
          <a:xfrm flipV="1">
            <a:off x="6601285" y="2759261"/>
            <a:ext cx="858766" cy="25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stCxn id="212" idx="0"/>
            <a:endCxn id="79" idx="2"/>
          </p:cNvCxnSpPr>
          <p:nvPr/>
        </p:nvCxnSpPr>
        <p:spPr>
          <a:xfrm flipV="1">
            <a:off x="4042432" y="3558430"/>
            <a:ext cx="1308540" cy="23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212" idx="0"/>
            <a:endCxn id="98" idx="2"/>
          </p:cNvCxnSpPr>
          <p:nvPr/>
        </p:nvCxnSpPr>
        <p:spPr>
          <a:xfrm flipH="1" flipV="1">
            <a:off x="1896119" y="3516337"/>
            <a:ext cx="2146313" cy="27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204" idx="0"/>
            <a:endCxn id="76" idx="2"/>
          </p:cNvCxnSpPr>
          <p:nvPr/>
        </p:nvCxnSpPr>
        <p:spPr>
          <a:xfrm flipH="1" flipV="1">
            <a:off x="6280128" y="3449266"/>
            <a:ext cx="1300077" cy="3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204" idx="0"/>
            <a:endCxn id="79" idx="3"/>
          </p:cNvCxnSpPr>
          <p:nvPr/>
        </p:nvCxnSpPr>
        <p:spPr>
          <a:xfrm flipH="1" flipV="1">
            <a:off x="5652120" y="3085909"/>
            <a:ext cx="1928085" cy="72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>
            <a:stCxn id="204" idx="0"/>
            <a:endCxn id="108" idx="2"/>
          </p:cNvCxnSpPr>
          <p:nvPr/>
        </p:nvCxnSpPr>
        <p:spPr>
          <a:xfrm flipH="1" flipV="1">
            <a:off x="4229992" y="3577580"/>
            <a:ext cx="3350213" cy="23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 стрелкой 192"/>
          <p:cNvCxnSpPr>
            <a:stCxn id="42" idx="3"/>
            <a:endCxn id="395" idx="1"/>
          </p:cNvCxnSpPr>
          <p:nvPr/>
        </p:nvCxnSpPr>
        <p:spPr>
          <a:xfrm>
            <a:off x="4211960" y="1894284"/>
            <a:ext cx="962004" cy="2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>
            <a:stCxn id="395" idx="1"/>
            <a:endCxn id="42" idx="3"/>
          </p:cNvCxnSpPr>
          <p:nvPr/>
        </p:nvCxnSpPr>
        <p:spPr>
          <a:xfrm flipH="1" flipV="1">
            <a:off x="4211960" y="1894284"/>
            <a:ext cx="962004" cy="2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Прямая со стрелкой 280"/>
          <p:cNvCxnSpPr>
            <a:stCxn id="48" idx="3"/>
            <a:endCxn id="82" idx="1"/>
          </p:cNvCxnSpPr>
          <p:nvPr/>
        </p:nvCxnSpPr>
        <p:spPr>
          <a:xfrm>
            <a:off x="7236296" y="1941719"/>
            <a:ext cx="223755" cy="81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 стрелкой 284"/>
          <p:cNvCxnSpPr>
            <a:stCxn id="82" idx="1"/>
            <a:endCxn id="48" idx="3"/>
          </p:cNvCxnSpPr>
          <p:nvPr/>
        </p:nvCxnSpPr>
        <p:spPr>
          <a:xfrm flipH="1" flipV="1">
            <a:off x="7236296" y="1941719"/>
            <a:ext cx="223755" cy="81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Прямая со стрелкой 286"/>
          <p:cNvCxnSpPr>
            <a:stCxn id="48" idx="1"/>
            <a:endCxn id="395" idx="3"/>
          </p:cNvCxnSpPr>
          <p:nvPr/>
        </p:nvCxnSpPr>
        <p:spPr>
          <a:xfrm flipH="1" flipV="1">
            <a:off x="6012160" y="1915299"/>
            <a:ext cx="432048" cy="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Прямая со стрелкой 311"/>
          <p:cNvCxnSpPr>
            <a:stCxn id="98" idx="3"/>
            <a:endCxn id="101" idx="1"/>
          </p:cNvCxnSpPr>
          <p:nvPr/>
        </p:nvCxnSpPr>
        <p:spPr>
          <a:xfrm>
            <a:off x="2157988" y="3051207"/>
            <a:ext cx="92944" cy="5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108" idx="3"/>
            <a:endCxn id="79" idx="1"/>
          </p:cNvCxnSpPr>
          <p:nvPr/>
        </p:nvCxnSpPr>
        <p:spPr>
          <a:xfrm flipV="1">
            <a:off x="4499992" y="3085909"/>
            <a:ext cx="549832" cy="4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Прямая со стрелкой 353"/>
          <p:cNvCxnSpPr>
            <a:stCxn id="79" idx="3"/>
            <a:endCxn id="76" idx="1"/>
          </p:cNvCxnSpPr>
          <p:nvPr/>
        </p:nvCxnSpPr>
        <p:spPr>
          <a:xfrm flipV="1">
            <a:off x="5652120" y="3016281"/>
            <a:ext cx="306851" cy="6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1896119" y="2450513"/>
            <a:ext cx="1493825" cy="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101" idx="0"/>
          </p:cNvCxnSpPr>
          <p:nvPr/>
        </p:nvCxnSpPr>
        <p:spPr>
          <a:xfrm flipV="1">
            <a:off x="2547370" y="2450513"/>
            <a:ext cx="0" cy="189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04" idx="0"/>
          </p:cNvCxnSpPr>
          <p:nvPr/>
        </p:nvCxnSpPr>
        <p:spPr>
          <a:xfrm flipV="1">
            <a:off x="3389944" y="2450513"/>
            <a:ext cx="0" cy="195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98" idx="0"/>
          </p:cNvCxnSpPr>
          <p:nvPr/>
        </p:nvCxnSpPr>
        <p:spPr>
          <a:xfrm flipV="1">
            <a:off x="1896119" y="2450513"/>
            <a:ext cx="0" cy="135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endCxn id="42" idx="1"/>
          </p:cNvCxnSpPr>
          <p:nvPr/>
        </p:nvCxnSpPr>
        <p:spPr>
          <a:xfrm flipV="1">
            <a:off x="2547370" y="1894284"/>
            <a:ext cx="1016518" cy="547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7" idx="0"/>
            <a:endCxn id="114" idx="2"/>
          </p:cNvCxnSpPr>
          <p:nvPr/>
        </p:nvCxnSpPr>
        <p:spPr>
          <a:xfrm rot="5400000" flipH="1" flipV="1">
            <a:off x="1097017" y="1881982"/>
            <a:ext cx="492214" cy="559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3887924" y="2491617"/>
            <a:ext cx="2952328" cy="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endCxn id="42" idx="2"/>
          </p:cNvCxnSpPr>
          <p:nvPr/>
        </p:nvCxnSpPr>
        <p:spPr>
          <a:xfrm flipV="1">
            <a:off x="3887924" y="2371228"/>
            <a:ext cx="0" cy="13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V="1">
            <a:off x="5436096" y="2269242"/>
            <a:ext cx="0" cy="21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79" idx="0"/>
          </p:cNvCxnSpPr>
          <p:nvPr/>
        </p:nvCxnSpPr>
        <p:spPr>
          <a:xfrm flipV="1">
            <a:off x="5350972" y="2482013"/>
            <a:ext cx="0" cy="131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108" idx="0"/>
          </p:cNvCxnSpPr>
          <p:nvPr/>
        </p:nvCxnSpPr>
        <p:spPr>
          <a:xfrm flipV="1">
            <a:off x="4229992" y="2503503"/>
            <a:ext cx="13534" cy="17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V="1">
            <a:off x="6827136" y="2293067"/>
            <a:ext cx="26232" cy="18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76" idx="0"/>
          </p:cNvCxnSpPr>
          <p:nvPr/>
        </p:nvCxnSpPr>
        <p:spPr>
          <a:xfrm flipV="1">
            <a:off x="6280128" y="2510249"/>
            <a:ext cx="0" cy="7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Соединительная линия уступом 88"/>
          <p:cNvCxnSpPr>
            <a:stCxn id="395" idx="0"/>
            <a:endCxn id="450" idx="2"/>
          </p:cNvCxnSpPr>
          <p:nvPr/>
        </p:nvCxnSpPr>
        <p:spPr>
          <a:xfrm rot="5400000" flipH="1" flipV="1">
            <a:off x="5782953" y="1155441"/>
            <a:ext cx="216024" cy="595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ная линия уступом 90"/>
          <p:cNvCxnSpPr>
            <a:stCxn id="48" idx="0"/>
            <a:endCxn id="450" idx="2"/>
          </p:cNvCxnSpPr>
          <p:nvPr/>
        </p:nvCxnSpPr>
        <p:spPr>
          <a:xfrm rot="16200000" flipV="1">
            <a:off x="6404373" y="1129828"/>
            <a:ext cx="220375" cy="651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flipV="1">
            <a:off x="1063184" y="3654722"/>
            <a:ext cx="832935" cy="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endCxn id="7" idx="2"/>
          </p:cNvCxnSpPr>
          <p:nvPr/>
        </p:nvCxnSpPr>
        <p:spPr>
          <a:xfrm flipV="1">
            <a:off x="1063184" y="3577580"/>
            <a:ext cx="0" cy="10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endCxn id="98" idx="2"/>
          </p:cNvCxnSpPr>
          <p:nvPr/>
        </p:nvCxnSpPr>
        <p:spPr>
          <a:xfrm flipV="1">
            <a:off x="1896119" y="3516337"/>
            <a:ext cx="0" cy="14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>
            <a:stCxn id="216" idx="0"/>
          </p:cNvCxnSpPr>
          <p:nvPr/>
        </p:nvCxnSpPr>
        <p:spPr>
          <a:xfrm flipV="1">
            <a:off x="1210265" y="3663579"/>
            <a:ext cx="0" cy="129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14" idx="0"/>
          </p:cNvCxnSpPr>
          <p:nvPr/>
        </p:nvCxnSpPr>
        <p:spPr>
          <a:xfrm rot="5400000" flipH="1" flipV="1">
            <a:off x="2897291" y="71105"/>
            <a:ext cx="72008" cy="26204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17"/>
          <p:cNvCxnSpPr>
            <a:stCxn id="42" idx="0"/>
          </p:cNvCxnSpPr>
          <p:nvPr/>
        </p:nvCxnSpPr>
        <p:spPr>
          <a:xfrm rot="5400000" flipH="1" flipV="1">
            <a:off x="4030829" y="1218175"/>
            <a:ext cx="56261" cy="342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20"/>
          <p:cNvCxnSpPr>
            <a:stCxn id="85" idx="0"/>
            <a:endCxn id="450" idx="3"/>
          </p:cNvCxnSpPr>
          <p:nvPr/>
        </p:nvCxnSpPr>
        <p:spPr>
          <a:xfrm rot="16200000" flipV="1">
            <a:off x="8097965" y="1304889"/>
            <a:ext cx="587400" cy="438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>
            <a:off x="2108319" y="3675768"/>
            <a:ext cx="2097016" cy="24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/>
          <p:nvPr/>
        </p:nvCxnSpPr>
        <p:spPr>
          <a:xfrm flipV="1">
            <a:off x="2108319" y="3498205"/>
            <a:ext cx="0" cy="17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endCxn id="101" idx="2"/>
          </p:cNvCxnSpPr>
          <p:nvPr/>
        </p:nvCxnSpPr>
        <p:spPr>
          <a:xfrm flipV="1">
            <a:off x="2547370" y="3577579"/>
            <a:ext cx="0" cy="10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endCxn id="104" idx="2"/>
          </p:cNvCxnSpPr>
          <p:nvPr/>
        </p:nvCxnSpPr>
        <p:spPr>
          <a:xfrm flipV="1">
            <a:off x="3389944" y="3548686"/>
            <a:ext cx="0" cy="13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endCxn id="108" idx="2"/>
          </p:cNvCxnSpPr>
          <p:nvPr/>
        </p:nvCxnSpPr>
        <p:spPr>
          <a:xfrm flipV="1">
            <a:off x="4205335" y="3577580"/>
            <a:ext cx="24657" cy="14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>
            <a:stCxn id="214" idx="0"/>
          </p:cNvCxnSpPr>
          <p:nvPr/>
        </p:nvCxnSpPr>
        <p:spPr>
          <a:xfrm flipV="1">
            <a:off x="2461182" y="3675063"/>
            <a:ext cx="6754" cy="118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0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269</Words>
  <Application>Microsoft Office PowerPoint</Application>
  <PresentationFormat>Экран (16:10)</PresentationFormat>
  <Paragraphs>42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Lato</vt:lpstr>
      <vt:lpstr>Lato Black</vt:lpstr>
      <vt:lpstr>Roboto</vt:lpstr>
      <vt:lpstr>Roboto Black</vt:lpstr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Светлана</cp:lastModifiedBy>
  <cp:revision>61</cp:revision>
  <dcterms:created xsi:type="dcterms:W3CDTF">2018-10-31T19:46:03Z</dcterms:created>
  <dcterms:modified xsi:type="dcterms:W3CDTF">2019-08-08T18:40:49Z</dcterms:modified>
</cp:coreProperties>
</file>