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62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pPr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6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pPr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86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pPr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pPr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75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pPr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0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pPr/>
              <a:t>30.07.2020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03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pPr/>
              <a:t>30.07.2020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78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pPr/>
              <a:t>30.07.2020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89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pPr/>
              <a:t>30.07.2020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88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pPr/>
              <a:t>30.07.2020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24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pPr/>
              <a:t>30.07.2020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97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09D3E-76C7-4E06-9CB9-1F5A4F994A88}" type="datetimeFigureOut">
              <a:rPr lang="ru-RU" smtClean="0"/>
              <a:pPr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399F-BDAE-4F6E-9CEB-4EE56C463C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4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Прямая соединительная линия 323"/>
          <p:cNvCxnSpPr/>
          <p:nvPr/>
        </p:nvCxnSpPr>
        <p:spPr>
          <a:xfrm rot="16200000" flipV="1">
            <a:off x="6686181" y="1768693"/>
            <a:ext cx="192009" cy="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Прямая соединительная линия 322"/>
          <p:cNvCxnSpPr/>
          <p:nvPr/>
        </p:nvCxnSpPr>
        <p:spPr>
          <a:xfrm rot="16200000" flipV="1">
            <a:off x="4804373" y="1765381"/>
            <a:ext cx="192009" cy="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Прямая соединительная линия 321"/>
          <p:cNvCxnSpPr/>
          <p:nvPr/>
        </p:nvCxnSpPr>
        <p:spPr>
          <a:xfrm rot="16200000" flipV="1">
            <a:off x="2783415" y="1772006"/>
            <a:ext cx="192009" cy="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Прямая соединительная линия 316"/>
          <p:cNvCxnSpPr/>
          <p:nvPr/>
        </p:nvCxnSpPr>
        <p:spPr>
          <a:xfrm rot="16200000" flipV="1">
            <a:off x="2507978" y="2875720"/>
            <a:ext cx="487017" cy="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Прямая соединительная линия 317"/>
          <p:cNvCxnSpPr/>
          <p:nvPr/>
        </p:nvCxnSpPr>
        <p:spPr>
          <a:xfrm rot="16200000" flipV="1">
            <a:off x="4707837" y="2908852"/>
            <a:ext cx="487017" cy="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Прямая соединительная линия 318"/>
          <p:cNvCxnSpPr/>
          <p:nvPr/>
        </p:nvCxnSpPr>
        <p:spPr>
          <a:xfrm rot="16200000" flipV="1">
            <a:off x="6818246" y="2872407"/>
            <a:ext cx="487017" cy="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Прямая соединительная линия 315"/>
          <p:cNvCxnSpPr/>
          <p:nvPr/>
        </p:nvCxnSpPr>
        <p:spPr>
          <a:xfrm rot="16200000" flipV="1">
            <a:off x="4712785" y="4036959"/>
            <a:ext cx="513518" cy="6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Прямая соединительная линия 286"/>
          <p:cNvCxnSpPr/>
          <p:nvPr/>
        </p:nvCxnSpPr>
        <p:spPr>
          <a:xfrm rot="16200000" flipV="1">
            <a:off x="7340009" y="4199283"/>
            <a:ext cx="513518" cy="6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Прямая соединительная линия 276"/>
          <p:cNvCxnSpPr/>
          <p:nvPr/>
        </p:nvCxnSpPr>
        <p:spPr>
          <a:xfrm rot="16200000" flipV="1">
            <a:off x="3357766" y="5315775"/>
            <a:ext cx="513518" cy="6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Прямая соединительная линия 278"/>
          <p:cNvCxnSpPr/>
          <p:nvPr/>
        </p:nvCxnSpPr>
        <p:spPr>
          <a:xfrm rot="16200000" flipV="1">
            <a:off x="4752541" y="5279334"/>
            <a:ext cx="513518" cy="6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Прямая соединительная линия 279"/>
          <p:cNvCxnSpPr/>
          <p:nvPr/>
        </p:nvCxnSpPr>
        <p:spPr>
          <a:xfrm rot="16200000" flipV="1">
            <a:off x="6193696" y="5239578"/>
            <a:ext cx="513518" cy="6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Прямая соединительная линия 280"/>
          <p:cNvCxnSpPr/>
          <p:nvPr/>
        </p:nvCxnSpPr>
        <p:spPr>
          <a:xfrm rot="16200000" flipV="1">
            <a:off x="7081582" y="5252832"/>
            <a:ext cx="513518" cy="6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Прямая соединительная линия 272"/>
          <p:cNvCxnSpPr/>
          <p:nvPr/>
        </p:nvCxnSpPr>
        <p:spPr>
          <a:xfrm rot="16200000" flipV="1">
            <a:off x="2365515" y="5347251"/>
            <a:ext cx="487017" cy="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24"/>
          <p:cNvSpPr/>
          <p:nvPr/>
        </p:nvSpPr>
        <p:spPr>
          <a:xfrm>
            <a:off x="-15976" y="6154914"/>
            <a:ext cx="9921976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161323" y="6391131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356015" y="6577117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645165" y="6399983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662223" y="6399982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664012" y="6576116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364445" y="6325089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936651" y="6271873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" name="Right Triangle 134"/>
          <p:cNvSpPr/>
          <p:nvPr/>
        </p:nvSpPr>
        <p:spPr>
          <a:xfrm rot="10800000">
            <a:off x="1913274" y="656731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317386" y="6572603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1918723" y="6325089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411566" y="6292328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7175972" y="6273094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6758120" y="6356643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6794277" y="6389430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8891805" y="6363379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8945493" y="6406290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ectangle 143"/>
          <p:cNvSpPr/>
          <p:nvPr/>
        </p:nvSpPr>
        <p:spPr>
          <a:xfrm>
            <a:off x="9354481" y="6333691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22" name="Right Triangle 158"/>
          <p:cNvSpPr/>
          <p:nvPr/>
        </p:nvSpPr>
        <p:spPr>
          <a:xfrm rot="10800000">
            <a:off x="3329149" y="658077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ight Triangle 159"/>
          <p:cNvSpPr/>
          <p:nvPr/>
        </p:nvSpPr>
        <p:spPr>
          <a:xfrm rot="10800000" flipH="1">
            <a:off x="3727651" y="6586057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4" name="Rounded Rectangle 161"/>
          <p:cNvSpPr/>
          <p:nvPr/>
        </p:nvSpPr>
        <p:spPr>
          <a:xfrm>
            <a:off x="3328988" y="6338543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5" name="Rectangle 162"/>
          <p:cNvSpPr/>
          <p:nvPr/>
        </p:nvSpPr>
        <p:spPr>
          <a:xfrm>
            <a:off x="3777871" y="6279830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изменяется в настоящий момент</a:t>
            </a:r>
          </a:p>
        </p:txBody>
      </p:sp>
      <p:sp>
        <p:nvSpPr>
          <p:cNvPr id="26" name="Oval 127"/>
          <p:cNvSpPr/>
          <p:nvPr/>
        </p:nvSpPr>
        <p:spPr>
          <a:xfrm>
            <a:off x="4949632" y="6347577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115" y="638621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157"/>
          <p:cNvSpPr/>
          <p:nvPr/>
        </p:nvSpPr>
        <p:spPr>
          <a:xfrm>
            <a:off x="5165914" y="6284115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35" name="Rounded Rectangle 49"/>
          <p:cNvSpPr/>
          <p:nvPr/>
        </p:nvSpPr>
        <p:spPr>
          <a:xfrm>
            <a:off x="2544417" y="5441380"/>
            <a:ext cx="4949687" cy="55091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1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Родители (замещающие семьи)</a:t>
            </a:r>
          </a:p>
        </p:txBody>
      </p:sp>
      <p:sp>
        <p:nvSpPr>
          <p:cNvPr id="44" name="Rectangle 42"/>
          <p:cNvSpPr/>
          <p:nvPr/>
        </p:nvSpPr>
        <p:spPr>
          <a:xfrm>
            <a:off x="295507" y="4673558"/>
            <a:ext cx="995411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6" name="Rectangle 42"/>
          <p:cNvSpPr/>
          <p:nvPr/>
        </p:nvSpPr>
        <p:spPr>
          <a:xfrm>
            <a:off x="8647951" y="4673558"/>
            <a:ext cx="988997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8" name="Rectangle 42"/>
          <p:cNvSpPr/>
          <p:nvPr/>
        </p:nvSpPr>
        <p:spPr>
          <a:xfrm>
            <a:off x="7436106" y="4673558"/>
            <a:ext cx="988997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54" name="Rectangle 42"/>
          <p:cNvSpPr/>
          <p:nvPr/>
        </p:nvSpPr>
        <p:spPr>
          <a:xfrm>
            <a:off x="5118400" y="4680410"/>
            <a:ext cx="988997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59" name="Rounded Rectangle 41"/>
          <p:cNvSpPr/>
          <p:nvPr/>
        </p:nvSpPr>
        <p:spPr>
          <a:xfrm>
            <a:off x="322127" y="4465834"/>
            <a:ext cx="1152000" cy="7200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0325"/>
            <a:r>
              <a:rPr lang="ru-RU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Занятия в клубе для замещающих родителей "Семейный маячок"</a:t>
            </a:r>
          </a:p>
        </p:txBody>
      </p:sp>
      <p:sp>
        <p:nvSpPr>
          <p:cNvPr id="61" name="Rounded Rectangle 41"/>
          <p:cNvSpPr/>
          <p:nvPr/>
        </p:nvSpPr>
        <p:spPr>
          <a:xfrm>
            <a:off x="1661106" y="4465835"/>
            <a:ext cx="1152000" cy="7200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Выезды мобильной выездной службы "Семья"</a:t>
            </a:r>
          </a:p>
        </p:txBody>
      </p:sp>
      <p:sp>
        <p:nvSpPr>
          <p:cNvPr id="63" name="Rounded Rectangle 41"/>
          <p:cNvSpPr/>
          <p:nvPr/>
        </p:nvSpPr>
        <p:spPr>
          <a:xfrm>
            <a:off x="3027305" y="4479539"/>
            <a:ext cx="1152000" cy="7200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Консультации для замещающих родителей по проблемным вопросам</a:t>
            </a:r>
          </a:p>
        </p:txBody>
      </p:sp>
      <p:sp>
        <p:nvSpPr>
          <p:cNvPr id="65" name="Rounded Rectangle 41"/>
          <p:cNvSpPr/>
          <p:nvPr/>
        </p:nvSpPr>
        <p:spPr>
          <a:xfrm>
            <a:off x="4446870" y="4463673"/>
            <a:ext cx="1152000" cy="7200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Выездная школа для приемных родителей «Будем вместе» </a:t>
            </a:r>
          </a:p>
        </p:txBody>
      </p:sp>
      <p:sp>
        <p:nvSpPr>
          <p:cNvPr id="67" name="Rounded Rectangle 41"/>
          <p:cNvSpPr/>
          <p:nvPr/>
        </p:nvSpPr>
        <p:spPr>
          <a:xfrm>
            <a:off x="7207141" y="4443795"/>
            <a:ext cx="1152000" cy="7200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 </a:t>
            </a:r>
            <a:r>
              <a:rPr lang="ru-RU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газеты </a:t>
            </a:r>
            <a:r>
              <a:rPr lang="ru-RU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замещающих семей  на севере ТО </a:t>
            </a:r>
            <a:r>
              <a:rPr lang="ru-RU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«Семейный маячок"</a:t>
            </a:r>
            <a:endParaRPr lang="ru-RU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ounded Rectangle 41"/>
          <p:cNvSpPr/>
          <p:nvPr/>
        </p:nvSpPr>
        <p:spPr>
          <a:xfrm>
            <a:off x="5859964" y="4461461"/>
            <a:ext cx="1152000" cy="7200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Поход для приемных родителей и их детей </a:t>
            </a:r>
          </a:p>
        </p:txBody>
      </p:sp>
      <p:sp>
        <p:nvSpPr>
          <p:cNvPr id="79" name="Rounded Rectangle 14"/>
          <p:cNvSpPr/>
          <p:nvPr/>
        </p:nvSpPr>
        <p:spPr>
          <a:xfrm>
            <a:off x="1813365" y="3089421"/>
            <a:ext cx="1440000" cy="9000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>
                <a:latin typeface="Times New Roman" pitchFamily="18" charset="0"/>
                <a:cs typeface="Times New Roman" pitchFamily="18" charset="0"/>
              </a:rPr>
              <a:t>Родители получили новые знания об особенностях детей и методах </a:t>
            </a:r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бесконфликтного </a:t>
            </a:r>
            <a:r>
              <a:rPr lang="ru-RU" sz="900" dirty="0">
                <a:latin typeface="Times New Roman" pitchFamily="18" charset="0"/>
                <a:cs typeface="Times New Roman" pitchFamily="18" charset="0"/>
              </a:rPr>
              <a:t>общения </a:t>
            </a:r>
          </a:p>
        </p:txBody>
      </p:sp>
      <p:sp>
        <p:nvSpPr>
          <p:cNvPr id="80" name="Right Triangle 16"/>
          <p:cNvSpPr/>
          <p:nvPr/>
        </p:nvSpPr>
        <p:spPr>
          <a:xfrm rot="10800000">
            <a:off x="1804173" y="399035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1" name="Right Triangle 17"/>
          <p:cNvSpPr/>
          <p:nvPr/>
        </p:nvSpPr>
        <p:spPr>
          <a:xfrm rot="10800000" flipH="1">
            <a:off x="3111499" y="399035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92" name="Соединительная линия уступом 91"/>
          <p:cNvCxnSpPr>
            <a:stCxn id="59" idx="1"/>
            <a:endCxn id="79" idx="1"/>
          </p:cNvCxnSpPr>
          <p:nvPr/>
        </p:nvCxnSpPr>
        <p:spPr>
          <a:xfrm rot="10800000" flipH="1">
            <a:off x="322127" y="3539422"/>
            <a:ext cx="1491238" cy="1286413"/>
          </a:xfrm>
          <a:prstGeom prst="bentConnector3">
            <a:avLst>
              <a:gd name="adj1" fmla="val -1533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4"/>
          <p:cNvSpPr/>
          <p:nvPr/>
        </p:nvSpPr>
        <p:spPr>
          <a:xfrm>
            <a:off x="4290984" y="3103045"/>
            <a:ext cx="1440000" cy="9000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>
                <a:latin typeface="Times New Roman" pitchFamily="18" charset="0"/>
                <a:cs typeface="Times New Roman" pitchFamily="18" charset="0"/>
              </a:rPr>
              <a:t>Снижено количество проблемных ситуаций в замещающих семьях</a:t>
            </a:r>
          </a:p>
        </p:txBody>
      </p:sp>
      <p:sp>
        <p:nvSpPr>
          <p:cNvPr id="119" name="Right Triangle 16"/>
          <p:cNvSpPr/>
          <p:nvPr/>
        </p:nvSpPr>
        <p:spPr>
          <a:xfrm rot="10800000">
            <a:off x="6597564" y="396422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0" name="Right Triangle 17"/>
          <p:cNvSpPr/>
          <p:nvPr/>
        </p:nvSpPr>
        <p:spPr>
          <a:xfrm rot="10800000" flipH="1">
            <a:off x="7904890" y="396422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4" name="Rounded Rectangle 14"/>
          <p:cNvSpPr/>
          <p:nvPr/>
        </p:nvSpPr>
        <p:spPr>
          <a:xfrm>
            <a:off x="6612958" y="3063566"/>
            <a:ext cx="1440000" cy="9000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>
                <a:latin typeface="Times New Roman" pitchFamily="18" charset="0"/>
                <a:cs typeface="Times New Roman" pitchFamily="18" charset="0"/>
              </a:rPr>
              <a:t>Повышен уровень поддержки семей со стороны окружения</a:t>
            </a:r>
          </a:p>
        </p:txBody>
      </p:sp>
      <p:sp>
        <p:nvSpPr>
          <p:cNvPr id="125" name="Right Triangle 16"/>
          <p:cNvSpPr/>
          <p:nvPr/>
        </p:nvSpPr>
        <p:spPr>
          <a:xfrm rot="10800000">
            <a:off x="4281973" y="401419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6" name="Right Triangle 17"/>
          <p:cNvSpPr/>
          <p:nvPr/>
        </p:nvSpPr>
        <p:spPr>
          <a:xfrm rot="10800000" flipH="1">
            <a:off x="5585336" y="401419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79" name="Rounded Rectangle 14"/>
          <p:cNvSpPr/>
          <p:nvPr/>
        </p:nvSpPr>
        <p:spPr>
          <a:xfrm>
            <a:off x="4321732" y="1848679"/>
            <a:ext cx="1332000" cy="9000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>
                <a:latin typeface="Times New Roman" pitchFamily="18" charset="0"/>
                <a:cs typeface="Times New Roman" pitchFamily="18" charset="0"/>
              </a:rPr>
              <a:t>Улучшены детско-родительские отношения</a:t>
            </a:r>
          </a:p>
        </p:txBody>
      </p:sp>
      <p:sp>
        <p:nvSpPr>
          <p:cNvPr id="180" name="Right Triangle 16"/>
          <p:cNvSpPr/>
          <p:nvPr/>
        </p:nvSpPr>
        <p:spPr>
          <a:xfrm rot="10800000">
            <a:off x="4316503" y="275718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1" name="Right Triangle 17"/>
          <p:cNvSpPr/>
          <p:nvPr/>
        </p:nvSpPr>
        <p:spPr>
          <a:xfrm rot="10800000" flipH="1">
            <a:off x="5520481" y="275718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2" name="Rounded Rectangle 14"/>
          <p:cNvSpPr/>
          <p:nvPr/>
        </p:nvSpPr>
        <p:spPr>
          <a:xfrm>
            <a:off x="2261259" y="1848677"/>
            <a:ext cx="1332000" cy="9000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>
                <a:latin typeface="Times New Roman" pitchFamily="18" charset="0"/>
                <a:cs typeface="Times New Roman" pitchFamily="18" charset="0"/>
              </a:rPr>
              <a:t>Повысился уровень родительской компетенции</a:t>
            </a:r>
          </a:p>
        </p:txBody>
      </p:sp>
      <p:sp>
        <p:nvSpPr>
          <p:cNvPr id="183" name="Right Triangle 16"/>
          <p:cNvSpPr/>
          <p:nvPr/>
        </p:nvSpPr>
        <p:spPr>
          <a:xfrm rot="10800000">
            <a:off x="2265979" y="275276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4" name="Right Triangle 17"/>
          <p:cNvSpPr/>
          <p:nvPr/>
        </p:nvSpPr>
        <p:spPr>
          <a:xfrm rot="10800000" flipH="1">
            <a:off x="3450074" y="275276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204" name="Group 5"/>
          <p:cNvGrpSpPr/>
          <p:nvPr/>
        </p:nvGrpSpPr>
        <p:grpSpPr>
          <a:xfrm>
            <a:off x="6339971" y="1145314"/>
            <a:ext cx="473631" cy="420560"/>
            <a:chOff x="6613702" y="2640793"/>
            <a:chExt cx="473631" cy="359553"/>
          </a:xfrm>
        </p:grpSpPr>
        <p:sp>
          <p:nvSpPr>
            <p:cNvPr id="205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06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207" name="Group 18"/>
          <p:cNvGrpSpPr/>
          <p:nvPr/>
        </p:nvGrpSpPr>
        <p:grpSpPr>
          <a:xfrm>
            <a:off x="3422138" y="1142560"/>
            <a:ext cx="473631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208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09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210" name="Right Triangle 21"/>
          <p:cNvSpPr/>
          <p:nvPr/>
        </p:nvSpPr>
        <p:spPr>
          <a:xfrm rot="10800000">
            <a:off x="3748393" y="1503342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1" name="Rectangle 22"/>
          <p:cNvSpPr/>
          <p:nvPr/>
        </p:nvSpPr>
        <p:spPr>
          <a:xfrm>
            <a:off x="3632017" y="1082212"/>
            <a:ext cx="2921178" cy="421130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/>
            <a:r>
              <a:rPr lang="ru-RU" sz="1000" dirty="0" smtClean="0">
                <a:solidFill>
                  <a:schemeClr val="bg1"/>
                </a:solidFill>
                <a:latin typeface="Times New Roman" pitchFamily="18" charset="0"/>
                <a:ea typeface="Roboto" pitchFamily="2" charset="0"/>
                <a:cs typeface="Times New Roman" pitchFamily="18" charset="0"/>
              </a:rPr>
              <a:t>Профилактика вторичного сиротства</a:t>
            </a:r>
            <a:endParaRPr lang="ru-RU" sz="1000" dirty="0">
              <a:solidFill>
                <a:schemeClr val="bg1"/>
              </a:solidFill>
              <a:latin typeface="Times New Roman" pitchFamily="18" charset="0"/>
              <a:ea typeface="Roboto" pitchFamily="2" charset="0"/>
              <a:cs typeface="Times New Roman" pitchFamily="18" charset="0"/>
            </a:endParaRPr>
          </a:p>
        </p:txBody>
      </p:sp>
      <p:sp>
        <p:nvSpPr>
          <p:cNvPr id="212" name="Right Triangle 23"/>
          <p:cNvSpPr/>
          <p:nvPr/>
        </p:nvSpPr>
        <p:spPr>
          <a:xfrm rot="10800000" flipH="1">
            <a:off x="5706364" y="1507317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8" name="Rectangle 1"/>
          <p:cNvSpPr/>
          <p:nvPr/>
        </p:nvSpPr>
        <p:spPr>
          <a:xfrm>
            <a:off x="3360732" y="230252"/>
            <a:ext cx="3192463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ea typeface="Roboto Black" panose="02000000000000000000" pitchFamily="2" charset="0"/>
                <a:cs typeface="Lato Black" panose="020F0A02020204030203" pitchFamily="34" charset="0"/>
              </a:rPr>
              <a:t>Дерево </a:t>
            </a:r>
            <a:r>
              <a:rPr lang="ru-RU" sz="1200" b="1" dirty="0">
                <a:ea typeface="Roboto Black" panose="02000000000000000000" pitchFamily="2" charset="0"/>
                <a:cs typeface="Lato Black" panose="020F0A02020204030203" pitchFamily="34" charset="0"/>
              </a:rPr>
              <a:t>результатов </a:t>
            </a:r>
            <a:r>
              <a:rPr lang="ru-RU" sz="1200" b="1" dirty="0" smtClean="0">
                <a:ea typeface="Roboto Black" panose="02000000000000000000" pitchFamily="2" charset="0"/>
                <a:cs typeface="Lato Black" panose="020F0A02020204030203" pitchFamily="34" charset="0"/>
              </a:rPr>
              <a:t>Практики</a:t>
            </a:r>
          </a:p>
          <a:p>
            <a:pPr algn="ctr"/>
            <a:r>
              <a:rPr lang="ru-RU" sz="1200" b="1" dirty="0" smtClean="0">
                <a:ea typeface="Roboto Black" panose="02000000000000000000" pitchFamily="2" charset="0"/>
                <a:cs typeface="Lato Black" panose="020F0A02020204030203" pitchFamily="34" charset="0"/>
              </a:rPr>
              <a:t>«Будем вместе» </a:t>
            </a:r>
          </a:p>
          <a:p>
            <a:pPr algn="ctr">
              <a:lnSpc>
                <a:spcPct val="80000"/>
              </a:lnSpc>
            </a:pPr>
            <a:r>
              <a:rPr lang="ru-RU" sz="900" b="1" dirty="0" smtClean="0">
                <a:ea typeface="Roboto Black" panose="02000000000000000000" pitchFamily="2" charset="0"/>
                <a:cs typeface="Lato Black" panose="020F0A02020204030203" pitchFamily="34" charset="0"/>
              </a:rPr>
              <a:t>(апробация </a:t>
            </a:r>
            <a:r>
              <a:rPr lang="ru-RU" sz="900" b="1" dirty="0">
                <a:ea typeface="Roboto Black" panose="02000000000000000000" pitchFamily="2" charset="0"/>
                <a:cs typeface="Lato Black" panose="020F0A02020204030203" pitchFamily="34" charset="0"/>
              </a:rPr>
              <a:t>модели по оценке и управлению качеством услуг по семейному жизнеустройству на севере Томской области, через работу методической </a:t>
            </a:r>
            <a:r>
              <a:rPr lang="ru-RU" sz="900" b="1" dirty="0" smtClean="0">
                <a:ea typeface="Roboto Black" panose="02000000000000000000" pitchFamily="2" charset="0"/>
                <a:cs typeface="Lato Black" panose="020F0A02020204030203" pitchFamily="34" charset="0"/>
              </a:rPr>
              <a:t>площадки)</a:t>
            </a:r>
            <a:endParaRPr lang="en-US" sz="900" b="1" dirty="0"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pic>
        <p:nvPicPr>
          <p:cNvPr id="2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325" y="189277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Прямоугольник 28"/>
          <p:cNvSpPr/>
          <p:nvPr/>
        </p:nvSpPr>
        <p:spPr>
          <a:xfrm>
            <a:off x="6996953" y="262412"/>
            <a:ext cx="2706649" cy="61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</a:pPr>
            <a:r>
              <a:rPr lang="ru-RU" sz="1050" dirty="0">
                <a:solidFill>
                  <a:srgbClr val="222222"/>
                </a:solidFill>
              </a:rPr>
              <a:t>Областное государственное казенное учреждение "Центр помощи детям, оставшимся без попечения родителей, </a:t>
            </a:r>
            <a:r>
              <a:rPr lang="ru-RU" sz="1050" dirty="0" err="1">
                <a:solidFill>
                  <a:srgbClr val="222222"/>
                </a:solidFill>
              </a:rPr>
              <a:t>Бакчарского</a:t>
            </a:r>
            <a:r>
              <a:rPr lang="ru-RU" sz="1050" dirty="0">
                <a:solidFill>
                  <a:srgbClr val="222222"/>
                </a:solidFill>
              </a:rPr>
              <a:t> района</a:t>
            </a:r>
            <a:r>
              <a:rPr lang="ru-RU" sz="1050" dirty="0" smtClean="0">
                <a:solidFill>
                  <a:srgbClr val="222222"/>
                </a:solidFill>
              </a:rPr>
              <a:t>"</a:t>
            </a:r>
            <a:endParaRPr lang="ru-RU" sz="1050" dirty="0"/>
          </a:p>
        </p:txBody>
      </p:sp>
      <p:sp>
        <p:nvSpPr>
          <p:cNvPr id="173" name="Rounded Rectangle 41"/>
          <p:cNvSpPr/>
          <p:nvPr/>
        </p:nvSpPr>
        <p:spPr>
          <a:xfrm>
            <a:off x="8567530" y="4437168"/>
            <a:ext cx="1152000" cy="7200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Районный конкурс для замещающих семей «Семья года»</a:t>
            </a:r>
            <a:endParaRPr lang="ru-RU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Rounded Rectangle 14"/>
          <p:cNvSpPr/>
          <p:nvPr/>
        </p:nvSpPr>
        <p:spPr>
          <a:xfrm>
            <a:off x="6233359" y="1838739"/>
            <a:ext cx="1529766" cy="9000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Сокращено количество случаев отобрания (изъятий), отказов от детей из замещающих семей</a:t>
            </a:r>
            <a:endParaRPr 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2" name="Right Triangle 17"/>
          <p:cNvSpPr/>
          <p:nvPr/>
        </p:nvSpPr>
        <p:spPr>
          <a:xfrm rot="10800000" flipH="1">
            <a:off x="7422145" y="274062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3" name="Right Triangle 16"/>
          <p:cNvSpPr/>
          <p:nvPr/>
        </p:nvSpPr>
        <p:spPr>
          <a:xfrm rot="10800000">
            <a:off x="6228106" y="274061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237" name="Соединительная линия уступом 236"/>
          <p:cNvCxnSpPr>
            <a:stCxn id="35" idx="1"/>
          </p:cNvCxnSpPr>
          <p:nvPr/>
        </p:nvCxnSpPr>
        <p:spPr>
          <a:xfrm rot="10800000">
            <a:off x="894523" y="5715000"/>
            <a:ext cx="1649895" cy="18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Прямая соединительная линия 242"/>
          <p:cNvCxnSpPr>
            <a:endCxn id="59" idx="2"/>
          </p:cNvCxnSpPr>
          <p:nvPr/>
        </p:nvCxnSpPr>
        <p:spPr>
          <a:xfrm rot="5400000" flipH="1" flipV="1">
            <a:off x="631741" y="5448615"/>
            <a:ext cx="529166" cy="3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Прямая соединительная линия 264"/>
          <p:cNvCxnSpPr>
            <a:stCxn id="35" idx="3"/>
          </p:cNvCxnSpPr>
          <p:nvPr/>
        </p:nvCxnSpPr>
        <p:spPr>
          <a:xfrm flipV="1">
            <a:off x="7494104" y="5715000"/>
            <a:ext cx="1679713" cy="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Прямая соединительная линия 269"/>
          <p:cNvCxnSpPr>
            <a:endCxn id="173" idx="2"/>
          </p:cNvCxnSpPr>
          <p:nvPr/>
        </p:nvCxnSpPr>
        <p:spPr>
          <a:xfrm rot="16200000" flipV="1">
            <a:off x="8879757" y="5420941"/>
            <a:ext cx="551208" cy="23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Прямая соединительная линия 282"/>
          <p:cNvCxnSpPr>
            <a:stCxn id="173" idx="0"/>
          </p:cNvCxnSpPr>
          <p:nvPr/>
        </p:nvCxnSpPr>
        <p:spPr>
          <a:xfrm rot="5400000" flipH="1" flipV="1">
            <a:off x="8674468" y="3967636"/>
            <a:ext cx="938594" cy="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endCxn id="124" idx="3"/>
          </p:cNvCxnSpPr>
          <p:nvPr/>
        </p:nvCxnSpPr>
        <p:spPr>
          <a:xfrm rot="10800000" flipV="1">
            <a:off x="8052959" y="3508512"/>
            <a:ext cx="1100983" cy="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Прямая соединительная линия 288"/>
          <p:cNvCxnSpPr/>
          <p:nvPr/>
        </p:nvCxnSpPr>
        <p:spPr>
          <a:xfrm>
            <a:off x="2236304" y="4253948"/>
            <a:ext cx="4164496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61" idx="0"/>
          </p:cNvCxnSpPr>
          <p:nvPr/>
        </p:nvCxnSpPr>
        <p:spPr>
          <a:xfrm rot="16200000" flipV="1">
            <a:off x="2140701" y="4369430"/>
            <a:ext cx="192009" cy="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Прямая соединительная линия 298"/>
          <p:cNvCxnSpPr/>
          <p:nvPr/>
        </p:nvCxnSpPr>
        <p:spPr>
          <a:xfrm rot="16200000" flipV="1">
            <a:off x="3485781" y="4372745"/>
            <a:ext cx="192009" cy="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/>
          <p:nvPr/>
        </p:nvCxnSpPr>
        <p:spPr>
          <a:xfrm rot="16200000" flipV="1">
            <a:off x="4880556" y="4366121"/>
            <a:ext cx="192009" cy="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Прямая соединительная линия 301"/>
          <p:cNvCxnSpPr/>
          <p:nvPr/>
        </p:nvCxnSpPr>
        <p:spPr>
          <a:xfrm rot="16200000" flipV="1">
            <a:off x="6315087" y="4369436"/>
            <a:ext cx="192009" cy="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Прямая соединительная линия 320"/>
          <p:cNvCxnSpPr/>
          <p:nvPr/>
        </p:nvCxnSpPr>
        <p:spPr>
          <a:xfrm flipV="1">
            <a:off x="2892287" y="1669774"/>
            <a:ext cx="3886200" cy="9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Прямая соединительная линия 324"/>
          <p:cNvCxnSpPr/>
          <p:nvPr/>
        </p:nvCxnSpPr>
        <p:spPr>
          <a:xfrm rot="16200000" flipV="1">
            <a:off x="4807686" y="1609668"/>
            <a:ext cx="192009" cy="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56" y="1889030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48" y="3157332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184</Words>
  <Application>Microsoft Office PowerPoint</Application>
  <PresentationFormat>Лист A4 (210x297 мм)</PresentationFormat>
  <Paragraphs>27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Lato</vt:lpstr>
      <vt:lpstr>Lato Black</vt:lpstr>
      <vt:lpstr>Roboto</vt:lpstr>
      <vt:lpstr>Roboto Black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Александра </cp:lastModifiedBy>
  <cp:revision>24</cp:revision>
  <dcterms:created xsi:type="dcterms:W3CDTF">2019-08-31T18:11:41Z</dcterms:created>
  <dcterms:modified xsi:type="dcterms:W3CDTF">2020-07-30T20:49:50Z</dcterms:modified>
</cp:coreProperties>
</file>