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5747" autoAdjust="0"/>
  </p:normalViewPr>
  <p:slideViewPr>
    <p:cSldViewPr>
      <p:cViewPr varScale="1">
        <p:scale>
          <a:sx n="106" d="100"/>
          <a:sy n="106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9206D-B1F6-47EE-8EB1-0951F8E4FBDA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76B0-EF55-4D27-811C-E88C4D32A7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76B0-EF55-4D27-811C-E88C4D32A7F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8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9026"/>
            <a:ext cx="8507288" cy="432048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ru-RU" sz="1200" b="1" dirty="0">
                <a:solidFill>
                  <a:prstClr val="black"/>
                </a:solidFill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  <a:br>
              <a:rPr lang="ru-RU" sz="1200" b="1" dirty="0">
                <a:solidFill>
                  <a:prstClr val="black"/>
                </a:solidFill>
                <a:ea typeface="Roboto Black" panose="02000000000000000000" pitchFamily="2" charset="0"/>
                <a:cs typeface="Lato Black" panose="020F0A02020204030203" pitchFamily="34" charset="0"/>
              </a:rPr>
            </a:br>
            <a:r>
              <a:rPr lang="ru-RU" sz="1200" b="1" dirty="0" smtClean="0">
                <a:solidFill>
                  <a:prstClr val="black"/>
                </a:solidFill>
                <a:ea typeface="Roboto Black" panose="02000000000000000000" pitchFamily="2" charset="0"/>
                <a:cs typeface="Lato Black" panose="020F0A02020204030203" pitchFamily="34" charset="0"/>
              </a:rPr>
              <a:t>«Бывший детский дом» (АНО «Семья детям») </a:t>
            </a:r>
            <a:r>
              <a:rPr lang="ru-RU" sz="1200" b="1" dirty="0">
                <a:solidFill>
                  <a:srgbClr val="FF0000"/>
                </a:solidFill>
                <a:ea typeface="Roboto Black" panose="02000000000000000000" pitchFamily="2" charset="0"/>
                <a:cs typeface="Lato Black" panose="020F0A02020204030203" pitchFamily="34" charset="0"/>
              </a:rPr>
              <a:t/>
            </a:r>
            <a:br>
              <a:rPr lang="ru-RU" sz="1200" b="1" dirty="0">
                <a:solidFill>
                  <a:srgbClr val="FF0000"/>
                </a:solidFill>
                <a:ea typeface="Roboto Black" panose="02000000000000000000" pitchFamily="2" charset="0"/>
                <a:cs typeface="Lato Black" panose="020F0A02020204030203" pitchFamily="34" charset="0"/>
              </a:rPr>
            </a:b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853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323217" y="6021288"/>
            <a:ext cx="2321101" cy="626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Специалисты </a:t>
            </a:r>
            <a:r>
              <a:rPr lang="ru-RU" sz="1000" dirty="0" smtClean="0">
                <a:solidFill>
                  <a:schemeClr val="tx1"/>
                </a:solidFill>
              </a:rPr>
              <a:t>учреждения </a:t>
            </a:r>
            <a:r>
              <a:rPr lang="ru-RU" sz="1000" dirty="0">
                <a:solidFill>
                  <a:schemeClr val="tx1"/>
                </a:solidFill>
              </a:rPr>
              <a:t>для детей-сирот и детей, оставшихся без попечения </a:t>
            </a:r>
            <a:r>
              <a:rPr lang="ru-RU" sz="1000" dirty="0" smtClean="0">
                <a:solidFill>
                  <a:schemeClr val="tx1"/>
                </a:solidFill>
              </a:rPr>
              <a:t>родителей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49812" y="5951309"/>
            <a:ext cx="1758107" cy="6358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Замещающие </a:t>
            </a:r>
            <a:r>
              <a:rPr lang="ru-RU" sz="1000" dirty="0" smtClean="0">
                <a:solidFill>
                  <a:schemeClr val="tx1"/>
                </a:solidFill>
              </a:rPr>
              <a:t> родители / семьи </a:t>
            </a:r>
            <a:r>
              <a:rPr lang="ru-RU" sz="1000" dirty="0">
                <a:solidFill>
                  <a:schemeClr val="tx1"/>
                </a:solidFill>
              </a:rPr>
              <a:t>с детьми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130760" y="5994686"/>
            <a:ext cx="1766089" cy="6281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К</a:t>
            </a:r>
            <a:r>
              <a:rPr lang="ru-RU" sz="1000" dirty="0" smtClean="0">
                <a:solidFill>
                  <a:schemeClr val="tx1"/>
                </a:solidFill>
              </a:rPr>
              <a:t>андидаты </a:t>
            </a:r>
            <a:r>
              <a:rPr lang="ru-RU" sz="1000" dirty="0">
                <a:solidFill>
                  <a:schemeClr val="tx1"/>
                </a:solidFill>
              </a:rPr>
              <a:t>в </a:t>
            </a:r>
            <a:r>
              <a:rPr lang="ru-RU" sz="1000" dirty="0" smtClean="0">
                <a:solidFill>
                  <a:schemeClr val="tx1"/>
                </a:solidFill>
              </a:rPr>
              <a:t>замещающие  </a:t>
            </a:r>
            <a:r>
              <a:rPr lang="ru-RU" sz="1000" dirty="0">
                <a:solidFill>
                  <a:schemeClr val="tx1"/>
                </a:solidFill>
              </a:rPr>
              <a:t>родители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497" y="4365105"/>
            <a:ext cx="2458070" cy="15382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>
                <a:solidFill>
                  <a:schemeClr val="tx1"/>
                </a:solidFill>
              </a:rPr>
              <a:t>Семинары-тренинги  для специалистов учреждения на </a:t>
            </a:r>
            <a:r>
              <a:rPr lang="ru-RU" sz="1000" dirty="0">
                <a:solidFill>
                  <a:schemeClr val="tx1"/>
                </a:solidFill>
              </a:rPr>
              <a:t>темы: «Профилактика</a:t>
            </a:r>
          </a:p>
          <a:p>
            <a:r>
              <a:rPr lang="ru-RU" sz="1000" dirty="0">
                <a:solidFill>
                  <a:schemeClr val="tx1"/>
                </a:solidFill>
              </a:rPr>
              <a:t>профессионального и эмоционального</a:t>
            </a:r>
          </a:p>
          <a:p>
            <a:r>
              <a:rPr lang="ru-RU" sz="1000" dirty="0">
                <a:solidFill>
                  <a:schemeClr val="tx1"/>
                </a:solidFill>
              </a:rPr>
              <a:t>выгорания</a:t>
            </a:r>
            <a:r>
              <a:rPr lang="ru-RU" sz="1000" dirty="0" smtClean="0">
                <a:solidFill>
                  <a:schemeClr val="tx1"/>
                </a:solidFill>
              </a:rPr>
              <a:t>», «</a:t>
            </a:r>
            <a:r>
              <a:rPr lang="ru-RU" sz="1000" dirty="0">
                <a:solidFill>
                  <a:schemeClr val="tx1"/>
                </a:solidFill>
              </a:rPr>
              <a:t>Травма привязанности», «Семейное устройство детей (в том числе детей с ОВЗ</a:t>
            </a:r>
            <a:r>
              <a:rPr lang="ru-RU" sz="1000" dirty="0" smtClean="0">
                <a:solidFill>
                  <a:schemeClr val="tx1"/>
                </a:solidFill>
              </a:rPr>
              <a:t>)», «</a:t>
            </a:r>
            <a:r>
              <a:rPr lang="ru-RU" sz="1000" dirty="0">
                <a:solidFill>
                  <a:schemeClr val="tx1"/>
                </a:solidFill>
              </a:rPr>
              <a:t>Кейс-менеджмент</a:t>
            </a:r>
          </a:p>
          <a:p>
            <a:r>
              <a:rPr lang="ru-RU" sz="1000" dirty="0">
                <a:solidFill>
                  <a:schemeClr val="tx1"/>
                </a:solidFill>
              </a:rPr>
              <a:t>(работа со случаем</a:t>
            </a:r>
            <a:r>
              <a:rPr lang="ru-RU" sz="1000" dirty="0" smtClean="0">
                <a:solidFill>
                  <a:schemeClr val="tx1"/>
                </a:solidFill>
              </a:rPr>
              <a:t>)», «</a:t>
            </a:r>
            <a:r>
              <a:rPr lang="ru-RU" sz="1000" dirty="0">
                <a:solidFill>
                  <a:schemeClr val="tx1"/>
                </a:solidFill>
              </a:rPr>
              <a:t>Формы и методы работы по профилактике отказа из кровной семьи и по восстановлению кровнородственных связей ребенка</a:t>
            </a:r>
            <a:r>
              <a:rPr lang="ru-RU" sz="1000" dirty="0" smtClean="0">
                <a:solidFill>
                  <a:schemeClr val="tx1"/>
                </a:solidFill>
              </a:rPr>
              <a:t>»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43403" y="5167787"/>
            <a:ext cx="1770927" cy="5816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>
                <a:solidFill>
                  <a:schemeClr val="tx1"/>
                </a:solidFill>
              </a:rPr>
              <a:t>Индивидуальные психологические консультации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076057" y="5211275"/>
            <a:ext cx="1770841" cy="5381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1000" dirty="0" smtClean="0">
                <a:solidFill>
                  <a:schemeClr val="tx1"/>
                </a:solidFill>
              </a:rPr>
              <a:t>Клуб </a:t>
            </a:r>
            <a:r>
              <a:rPr lang="ru-RU" sz="1000" dirty="0">
                <a:solidFill>
                  <a:schemeClr val="tx1"/>
                </a:solidFill>
              </a:rPr>
              <a:t>замещающих </a:t>
            </a:r>
            <a:r>
              <a:rPr lang="ru-RU" sz="1000" dirty="0" smtClean="0">
                <a:solidFill>
                  <a:schemeClr val="tx1"/>
                </a:solidFill>
              </a:rPr>
              <a:t>семей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255590" y="2367683"/>
            <a:ext cx="938511" cy="2499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000" dirty="0" smtClean="0">
                <a:solidFill>
                  <a:schemeClr val="tx1"/>
                </a:solidFill>
              </a:rPr>
              <a:t>Повышение уровня родительских компетенций</a:t>
            </a:r>
            <a:r>
              <a:rPr lang="ru-RU" sz="800" dirty="0">
                <a:solidFill>
                  <a:prstClr val="black"/>
                </a:solidFill>
              </a:rPr>
              <a:t> </a:t>
            </a:r>
            <a:r>
              <a:rPr lang="ru-RU" sz="800" dirty="0" smtClean="0">
                <a:solidFill>
                  <a:prstClr val="black"/>
                </a:solidFill>
              </a:rPr>
              <a:t>(</a:t>
            </a:r>
            <a:r>
              <a:rPr lang="ru-RU" sz="900" dirty="0" smtClean="0">
                <a:solidFill>
                  <a:prstClr val="black"/>
                </a:solidFill>
              </a:rPr>
              <a:t>в </a:t>
            </a:r>
            <a:r>
              <a:rPr lang="ru-RU" sz="900" dirty="0" err="1">
                <a:solidFill>
                  <a:prstClr val="black"/>
                </a:solidFill>
              </a:rPr>
              <a:t>т.ч</a:t>
            </a:r>
            <a:r>
              <a:rPr lang="ru-RU" sz="900" dirty="0">
                <a:solidFill>
                  <a:prstClr val="black"/>
                </a:solidFill>
              </a:rPr>
              <a:t> урегулирование </a:t>
            </a:r>
            <a:r>
              <a:rPr lang="ru-RU" sz="900" dirty="0" smtClean="0">
                <a:solidFill>
                  <a:prstClr val="black"/>
                </a:solidFill>
              </a:rPr>
              <a:t>конфликтов)</a:t>
            </a:r>
            <a:endParaRPr lang="ru-RU" sz="900" dirty="0">
              <a:solidFill>
                <a:prstClr val="black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324961" y="1709250"/>
            <a:ext cx="2227544" cy="48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bg1"/>
                </a:solidFill>
              </a:rPr>
              <a:t>Улучшение детско-родительских отношений </a:t>
            </a:r>
            <a:r>
              <a:rPr lang="ru-RU" sz="1000" dirty="0">
                <a:solidFill>
                  <a:schemeClr val="bg1"/>
                </a:solidFill>
              </a:rPr>
              <a:t>в </a:t>
            </a:r>
            <a:r>
              <a:rPr lang="ru-RU" sz="1000" dirty="0" smtClean="0">
                <a:solidFill>
                  <a:schemeClr val="bg1"/>
                </a:solidFill>
              </a:rPr>
              <a:t>замещающих семьях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040860" y="1723272"/>
            <a:ext cx="2032053" cy="4647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bg1"/>
                </a:solidFill>
              </a:rPr>
              <a:t>Кандидаты в замещающие родители </a:t>
            </a:r>
            <a:r>
              <a:rPr lang="ru-RU" sz="900" dirty="0" smtClean="0">
                <a:solidFill>
                  <a:schemeClr val="bg1"/>
                </a:solidFill>
              </a:rPr>
              <a:t>повысили готовность </a:t>
            </a:r>
            <a:r>
              <a:rPr lang="ru-RU" sz="900" dirty="0">
                <a:solidFill>
                  <a:schemeClr val="bg1"/>
                </a:solidFill>
              </a:rPr>
              <a:t>к приему детей в семью</a:t>
            </a:r>
            <a:endParaRPr lang="ru-RU" sz="900" dirty="0" smtClean="0">
              <a:solidFill>
                <a:schemeClr val="bg1"/>
              </a:solidFill>
            </a:endParaRPr>
          </a:p>
        </p:txBody>
      </p:sp>
      <p:cxnSp>
        <p:nvCxnSpPr>
          <p:cNvPr id="63" name="Прямая со стрелкой 62"/>
          <p:cNvCxnSpPr/>
          <p:nvPr/>
        </p:nvCxnSpPr>
        <p:spPr>
          <a:xfrm flipH="1" flipV="1">
            <a:off x="6783513" y="5747598"/>
            <a:ext cx="410588" cy="21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7997998" y="5749409"/>
            <a:ext cx="61733" cy="21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2761385" y="2430007"/>
            <a:ext cx="759195" cy="18580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800" dirty="0">
                <a:solidFill>
                  <a:prstClr val="black"/>
                </a:solidFill>
              </a:rPr>
              <a:t>Специалисты повысили уровень </a:t>
            </a:r>
            <a:r>
              <a:rPr lang="ru-RU" sz="800" dirty="0" smtClean="0">
                <a:solidFill>
                  <a:prstClr val="black"/>
                </a:solidFill>
              </a:rPr>
              <a:t> компетенций в </a:t>
            </a:r>
            <a:r>
              <a:rPr lang="ru-RU" sz="800" dirty="0">
                <a:solidFill>
                  <a:prstClr val="black"/>
                </a:solidFill>
              </a:rPr>
              <a:t>работе с семьей, как с системой, </a:t>
            </a:r>
            <a:r>
              <a:rPr lang="ru-RU" sz="800" dirty="0" smtClean="0">
                <a:solidFill>
                  <a:prstClr val="black"/>
                </a:solidFill>
              </a:rPr>
              <a:t>в работе </a:t>
            </a:r>
            <a:r>
              <a:rPr lang="ru-RU" sz="800" dirty="0">
                <a:solidFill>
                  <a:prstClr val="black"/>
                </a:solidFill>
              </a:rPr>
              <a:t>со </a:t>
            </a:r>
            <a:r>
              <a:rPr lang="ru-RU" sz="800" dirty="0" smtClean="0">
                <a:solidFill>
                  <a:prstClr val="black"/>
                </a:solidFill>
              </a:rPr>
              <a:t>случаем и в сопровождении замещающих семей</a:t>
            </a:r>
            <a:endParaRPr lang="ru-RU" sz="800" dirty="0">
              <a:solidFill>
                <a:prstClr val="black"/>
              </a:solidFill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3308274" y="646311"/>
            <a:ext cx="2880320" cy="98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Дети до совершеннолетия воспитываются </a:t>
            </a:r>
            <a:r>
              <a:rPr lang="ru-RU" sz="1000" dirty="0" smtClean="0"/>
              <a:t> </a:t>
            </a:r>
            <a:r>
              <a:rPr lang="ru-RU" sz="1000" dirty="0"/>
              <a:t>в тех же замещающих семьях, куда они были устроены </a:t>
            </a:r>
            <a:r>
              <a:rPr lang="ru-RU" sz="1000" dirty="0" smtClean="0"/>
              <a:t>сотрудниками учреждения</a:t>
            </a:r>
          </a:p>
          <a:p>
            <a:pPr algn="ctr"/>
            <a:r>
              <a:rPr lang="ru-RU" sz="1000" dirty="0" smtClean="0"/>
              <a:t>(Отсутствие вторичных отказов приемных родителей от детей)</a:t>
            </a:r>
          </a:p>
          <a:p>
            <a:pPr algn="ctr"/>
            <a:endParaRPr lang="ru-RU" sz="10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710421" y="1030401"/>
            <a:ext cx="2325788" cy="46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Увеличение числа </a:t>
            </a:r>
            <a:r>
              <a:rPr lang="ru-RU" sz="1000" dirty="0"/>
              <a:t>детей, </a:t>
            </a:r>
            <a:r>
              <a:rPr lang="ru-RU" sz="1000" dirty="0" smtClean="0"/>
              <a:t>переданных на семейные формы устройства</a:t>
            </a:r>
            <a:endParaRPr lang="ru-RU" sz="10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35497" y="2366282"/>
            <a:ext cx="649274" cy="1926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800" dirty="0">
                <a:solidFill>
                  <a:schemeClr val="tx1"/>
                </a:solidFill>
              </a:rPr>
              <a:t>Специалисты научились справляться со стрессом и эмоциональным </a:t>
            </a:r>
            <a:r>
              <a:rPr lang="ru-RU" sz="800" dirty="0" smtClean="0">
                <a:solidFill>
                  <a:schemeClr val="tx1"/>
                </a:solidFill>
              </a:rPr>
              <a:t>выгоранием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68" name="Прямоугольник 167"/>
          <p:cNvSpPr/>
          <p:nvPr/>
        </p:nvSpPr>
        <p:spPr>
          <a:xfrm>
            <a:off x="748073" y="2366282"/>
            <a:ext cx="864883" cy="19217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Специалисты повысили </a:t>
            </a:r>
            <a:r>
              <a:rPr lang="ru-RU" sz="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уровень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компетенций </a:t>
            </a:r>
            <a:r>
              <a:rPr lang="ru-RU" sz="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работе с детьми, проживающими в учреждении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70" name="Прямоугольник 169"/>
          <p:cNvSpPr/>
          <p:nvPr/>
        </p:nvSpPr>
        <p:spPr>
          <a:xfrm>
            <a:off x="342899" y="1711922"/>
            <a:ext cx="3035452" cy="487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bg1"/>
                </a:solidFill>
              </a:rPr>
              <a:t>В учреждении созданы условия для стабильного семейного устройства детей и дети готовы к устройству в </a:t>
            </a:r>
            <a:r>
              <a:rPr lang="ru-RU" sz="900" dirty="0" smtClean="0">
                <a:solidFill>
                  <a:schemeClr val="bg1"/>
                </a:solidFill>
              </a:rPr>
              <a:t>семьи 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174" name="Прямоугольник 173"/>
          <p:cNvSpPr/>
          <p:nvPr/>
        </p:nvSpPr>
        <p:spPr>
          <a:xfrm>
            <a:off x="4661176" y="2418031"/>
            <a:ext cx="929793" cy="25023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Повышена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готовность специалистов к </a:t>
            </a:r>
            <a:r>
              <a:rPr lang="ru-RU" sz="7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самостоятельному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разрешению сложностей в работе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203" name="Прямая со стрелкой 202"/>
          <p:cNvCxnSpPr>
            <a:endCxn id="114" idx="3"/>
          </p:cNvCxnSpPr>
          <p:nvPr/>
        </p:nvCxnSpPr>
        <p:spPr>
          <a:xfrm flipH="1" flipV="1">
            <a:off x="6188594" y="1140857"/>
            <a:ext cx="641129" cy="54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2864959" y="5150406"/>
            <a:ext cx="2062845" cy="624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>
                <a:solidFill>
                  <a:schemeClr val="tx1"/>
                </a:solidFill>
              </a:rPr>
              <a:t>Регулярные групповые и индивидуальные супервизии для специалистов учреждения</a:t>
            </a:r>
            <a:endParaRPr lang="ru-RU" sz="10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594384" y="2434716"/>
            <a:ext cx="842029" cy="25249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Специалисты получили супервизионную поддержку в разрешении сложных случаев из практики семейного устройства детей,  по вопросам подготовки детей к жизни в </a:t>
            </a:r>
            <a:r>
              <a:rPr lang="ru-RU" sz="700" dirty="0">
                <a:solidFill>
                  <a:schemeClr val="tx1"/>
                </a:solidFill>
              </a:rPr>
              <a:t>семье, </a:t>
            </a:r>
            <a:r>
              <a:rPr lang="ru-RU" sz="700" dirty="0" smtClean="0">
                <a:solidFill>
                  <a:schemeClr val="tx1"/>
                </a:solidFill>
              </a:rPr>
              <a:t>по </a:t>
            </a:r>
            <a:r>
              <a:rPr lang="ru-RU" sz="700" dirty="0">
                <a:solidFill>
                  <a:schemeClr val="tx1"/>
                </a:solidFill>
              </a:rPr>
              <a:t>теме </a:t>
            </a:r>
            <a:r>
              <a:rPr lang="ru-RU" sz="700" dirty="0" smtClean="0">
                <a:solidFill>
                  <a:schemeClr val="tx1"/>
                </a:solidFill>
              </a:rPr>
              <a:t>профилактики </a:t>
            </a:r>
            <a:r>
              <a:rPr lang="ru-RU" sz="700" dirty="0">
                <a:solidFill>
                  <a:schemeClr val="tx1"/>
                </a:solidFill>
              </a:rPr>
              <a:t>профессионального </a:t>
            </a:r>
            <a:r>
              <a:rPr lang="ru-RU" sz="700" dirty="0" smtClean="0">
                <a:solidFill>
                  <a:schemeClr val="tx1"/>
                </a:solidFill>
              </a:rPr>
              <a:t>выгорания </a:t>
            </a:r>
            <a:endParaRPr lang="ru-RU" sz="700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flipH="1" flipV="1">
            <a:off x="2493568" y="5789924"/>
            <a:ext cx="175119" cy="21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3419872" y="58052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 flipV="1">
            <a:off x="635344" y="4258774"/>
            <a:ext cx="40467" cy="10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endCxn id="168" idx="2"/>
          </p:cNvCxnSpPr>
          <p:nvPr/>
        </p:nvCxnSpPr>
        <p:spPr>
          <a:xfrm flipH="1" flipV="1">
            <a:off x="1180515" y="4288041"/>
            <a:ext cx="52294" cy="142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186" idx="2"/>
          </p:cNvCxnSpPr>
          <p:nvPr/>
        </p:nvCxnSpPr>
        <p:spPr>
          <a:xfrm flipV="1">
            <a:off x="2047818" y="4293096"/>
            <a:ext cx="138862" cy="133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47" idx="2"/>
          </p:cNvCxnSpPr>
          <p:nvPr/>
        </p:nvCxnSpPr>
        <p:spPr>
          <a:xfrm flipV="1">
            <a:off x="3923928" y="4959630"/>
            <a:ext cx="91471" cy="199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168" idx="0"/>
          </p:cNvCxnSpPr>
          <p:nvPr/>
        </p:nvCxnSpPr>
        <p:spPr>
          <a:xfrm flipV="1">
            <a:off x="1180515" y="2181262"/>
            <a:ext cx="6555" cy="185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05" idx="0"/>
          </p:cNvCxnSpPr>
          <p:nvPr/>
        </p:nvCxnSpPr>
        <p:spPr>
          <a:xfrm flipH="1" flipV="1">
            <a:off x="2986921" y="2218427"/>
            <a:ext cx="154062" cy="211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47" idx="0"/>
          </p:cNvCxnSpPr>
          <p:nvPr/>
        </p:nvCxnSpPr>
        <p:spPr>
          <a:xfrm flipH="1" flipV="1">
            <a:off x="3366849" y="2100900"/>
            <a:ext cx="648550" cy="333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174" idx="0"/>
            <a:endCxn id="170" idx="3"/>
          </p:cNvCxnSpPr>
          <p:nvPr/>
        </p:nvCxnSpPr>
        <p:spPr>
          <a:xfrm flipH="1" flipV="1">
            <a:off x="3378351" y="1955754"/>
            <a:ext cx="1747722" cy="462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V="1">
            <a:off x="4835035" y="4902509"/>
            <a:ext cx="1" cy="25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67" idx="0"/>
          </p:cNvCxnSpPr>
          <p:nvPr/>
        </p:nvCxnSpPr>
        <p:spPr>
          <a:xfrm flipV="1">
            <a:off x="360134" y="2220466"/>
            <a:ext cx="251779" cy="14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70" idx="0"/>
            <a:endCxn id="170" idx="0"/>
          </p:cNvCxnSpPr>
          <p:nvPr/>
        </p:nvCxnSpPr>
        <p:spPr>
          <a:xfrm>
            <a:off x="1860625" y="171192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V="1">
            <a:off x="6567167" y="2217271"/>
            <a:ext cx="204844" cy="15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 flipV="1">
            <a:off x="1547664" y="1495898"/>
            <a:ext cx="0" cy="22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1" idx="0"/>
          </p:cNvCxnSpPr>
          <p:nvPr/>
        </p:nvCxnSpPr>
        <p:spPr>
          <a:xfrm flipV="1">
            <a:off x="6013805" y="5747598"/>
            <a:ext cx="52762" cy="24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6181092" y="4887266"/>
            <a:ext cx="143094" cy="34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 flipH="1" flipV="1">
            <a:off x="5796136" y="2199586"/>
            <a:ext cx="503364" cy="17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27" idx="1"/>
          </p:cNvCxnSpPr>
          <p:nvPr/>
        </p:nvCxnSpPr>
        <p:spPr>
          <a:xfrm flipH="1" flipV="1">
            <a:off x="3018823" y="1495898"/>
            <a:ext cx="1022037" cy="45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 flipH="1" flipV="1">
            <a:off x="6988807" y="4863307"/>
            <a:ext cx="251400" cy="30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/>
          <p:nvPr/>
        </p:nvCxnSpPr>
        <p:spPr>
          <a:xfrm flipV="1">
            <a:off x="6567167" y="4887266"/>
            <a:ext cx="0" cy="3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/>
          <p:cNvSpPr/>
          <p:nvPr/>
        </p:nvSpPr>
        <p:spPr>
          <a:xfrm>
            <a:off x="1667789" y="2271595"/>
            <a:ext cx="1037782" cy="20215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Специалисты повысили уровень </a:t>
            </a:r>
            <a:r>
              <a:rPr lang="ru-RU" sz="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компетенций </a:t>
            </a:r>
            <a:r>
              <a:rPr lang="ru-RU" sz="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работе с кровными родителями (родственниками) ребенка, кандидатами в замещающие родители и замещающими родителями</a:t>
            </a:r>
            <a:endParaRPr lang="ru-RU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0" name="Прямая со стрелкой 199"/>
          <p:cNvCxnSpPr/>
          <p:nvPr/>
        </p:nvCxnSpPr>
        <p:spPr>
          <a:xfrm flipV="1">
            <a:off x="2493567" y="4293096"/>
            <a:ext cx="350241" cy="59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/>
          <p:nvPr/>
        </p:nvCxnSpPr>
        <p:spPr>
          <a:xfrm flipV="1">
            <a:off x="2411760" y="2217271"/>
            <a:ext cx="0" cy="16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67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271</Words>
  <Application>Microsoft Office PowerPoint</Application>
  <PresentationFormat>Экран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Lato Black</vt:lpstr>
      <vt:lpstr>Roboto Black</vt:lpstr>
      <vt:lpstr>Times New Roman</vt:lpstr>
      <vt:lpstr>Тема Office</vt:lpstr>
      <vt:lpstr>Дерево результатов Практики  «Бывший детский дом» (АНО «Семья детям»)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результатов</dc:title>
  <dc:creator>Наталья Лытнева</dc:creator>
  <cp:lastModifiedBy>Юрий Андросенко</cp:lastModifiedBy>
  <cp:revision>138</cp:revision>
  <dcterms:created xsi:type="dcterms:W3CDTF">2018-01-15T11:03:37Z</dcterms:created>
  <dcterms:modified xsi:type="dcterms:W3CDTF">2019-09-02T15:29:26Z</dcterms:modified>
</cp:coreProperties>
</file>