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Ольга" initials="О" lastIdx="4" clrIdx="0"/>
  <p:cmAuthor id="1" name="Александра " initials="A" lastIdx="2" clrIdx="1">
    <p:extLst>
      <p:ext uri="{19B8F6BF-5375-455C-9EA6-DF929625EA0E}">
        <p15:presenceInfo xmlns:p15="http://schemas.microsoft.com/office/powerpoint/2012/main" userId="e6fa25cfcb2180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192"/>
    <a:srgbClr val="CBDD77"/>
    <a:srgbClr val="FFD900"/>
    <a:srgbClr val="969696"/>
    <a:srgbClr val="C3C3C3"/>
    <a:srgbClr val="474747"/>
    <a:srgbClr val="91D3D3"/>
    <a:srgbClr val="8BC9C9"/>
    <a:srgbClr val="FF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95" autoAdjust="0"/>
    <p:restoredTop sz="90785" autoAdjust="0"/>
  </p:normalViewPr>
  <p:slideViewPr>
    <p:cSldViewPr showGuides="1">
      <p:cViewPr varScale="1">
        <p:scale>
          <a:sx n="96" d="100"/>
          <a:sy n="96" d="100"/>
        </p:scale>
        <p:origin x="1248" y="78"/>
      </p:cViewPr>
      <p:guideLst>
        <p:guide orient="horz" pos="184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651BE-CD4C-4390-AA2C-0A0ACAEC8221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021CF-1AB1-4768-9754-57C43095492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315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77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52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87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44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54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20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31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62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85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4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5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A4C31-CA89-44F4-A833-C5E369DAD7A7}" type="datetimeFigureOut">
              <a:rPr lang="ru-RU" smtClean="0"/>
              <a:pPr/>
              <a:t>13.11.2020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5DBB1-B1E6-43EE-90D8-42489A21CE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86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68" y="165085"/>
            <a:ext cx="1640600" cy="47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/>
          <p:nvPr/>
        </p:nvSpPr>
        <p:spPr>
          <a:xfrm>
            <a:off x="2411760" y="184493"/>
            <a:ext cx="4248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Дерево результатов практики</a:t>
            </a:r>
            <a:endParaRPr lang="en-US" sz="1200" b="1" dirty="0">
              <a:latin typeface="+mj-lt"/>
              <a:ea typeface="Roboto Black" panose="02000000000000000000" pitchFamily="2" charset="0"/>
              <a:cs typeface="Lato Black" panose="020F0A02020204030203" pitchFamily="34" charset="0"/>
            </a:endParaRPr>
          </a:p>
          <a:p>
            <a:pPr algn="ctr"/>
            <a:r>
              <a:rPr lang="ru-RU" sz="1200" b="1" dirty="0">
                <a:latin typeface="+mj-lt"/>
                <a:ea typeface="Roboto Black" panose="02000000000000000000" pitchFamily="2" charset="0"/>
                <a:cs typeface="Lato Black" panose="020F0A02020204030203" pitchFamily="34" charset="0"/>
              </a:rPr>
              <a:t>«Социальное обслуживание на дому детей с ОВЗ»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007" y="119207"/>
            <a:ext cx="556159" cy="548841"/>
          </a:xfrm>
          <a:prstGeom prst="rect">
            <a:avLst/>
          </a:prstGeom>
        </p:spPr>
      </p:pic>
      <p:sp>
        <p:nvSpPr>
          <p:cNvPr id="5" name="Rectangle 124"/>
          <p:cNvSpPr/>
          <p:nvPr/>
        </p:nvSpPr>
        <p:spPr>
          <a:xfrm>
            <a:off x="0" y="5180366"/>
            <a:ext cx="9144000" cy="5346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6" name="Group 125"/>
          <p:cNvGrpSpPr/>
          <p:nvPr/>
        </p:nvGrpSpPr>
        <p:grpSpPr>
          <a:xfrm>
            <a:off x="177299" y="5355839"/>
            <a:ext cx="302570" cy="232733"/>
            <a:chOff x="1607178" y="1018951"/>
            <a:chExt cx="654421" cy="503373"/>
          </a:xfrm>
          <a:solidFill>
            <a:srgbClr val="29486D"/>
          </a:solidFill>
        </p:grpSpPr>
        <p:sp>
          <p:nvSpPr>
            <p:cNvPr id="7" name="Chevron 126"/>
            <p:cNvSpPr/>
            <p:nvPr/>
          </p:nvSpPr>
          <p:spPr>
            <a:xfrm>
              <a:off x="1607178" y="1018951"/>
              <a:ext cx="654421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8" name="Rectangle 127"/>
            <p:cNvSpPr/>
            <p:nvPr/>
          </p:nvSpPr>
          <p:spPr>
            <a:xfrm>
              <a:off x="1910822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9" name="Right Triangle 128"/>
          <p:cNvSpPr/>
          <p:nvPr/>
        </p:nvSpPr>
        <p:spPr>
          <a:xfrm rot="10800000">
            <a:off x="371991" y="5541825"/>
            <a:ext cx="99457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" name="Chevron 129"/>
          <p:cNvSpPr/>
          <p:nvPr/>
        </p:nvSpPr>
        <p:spPr>
          <a:xfrm rot="10800000">
            <a:off x="661141" y="5364691"/>
            <a:ext cx="303620" cy="227806"/>
          </a:xfrm>
          <a:prstGeom prst="chevron">
            <a:avLst>
              <a:gd name="adj" fmla="val 32524"/>
            </a:avLst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1" name="Rectangle 130"/>
          <p:cNvSpPr/>
          <p:nvPr/>
        </p:nvSpPr>
        <p:spPr>
          <a:xfrm rot="10800000">
            <a:off x="678199" y="5364690"/>
            <a:ext cx="142545" cy="227806"/>
          </a:xfrm>
          <a:prstGeom prst="rect">
            <a:avLst/>
          </a:prstGeom>
          <a:solidFill>
            <a:srgbClr val="294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>
              <a:solidFill>
                <a:schemeClr val="bg1"/>
              </a:solidFill>
              <a:latin typeface="+mj-lt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12" name="Right Triangle 131"/>
          <p:cNvSpPr/>
          <p:nvPr/>
        </p:nvSpPr>
        <p:spPr>
          <a:xfrm rot="10800000" flipH="1">
            <a:off x="679988" y="5540824"/>
            <a:ext cx="85301" cy="4571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3" name="Rectangle 132"/>
          <p:cNvSpPr/>
          <p:nvPr/>
        </p:nvSpPr>
        <p:spPr>
          <a:xfrm>
            <a:off x="380421" y="5289797"/>
            <a:ext cx="390745" cy="252028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/>
            <a:endParaRPr lang="ru-RU" sz="105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4" name="Rectangle 133"/>
          <p:cNvSpPr/>
          <p:nvPr/>
        </p:nvSpPr>
        <p:spPr>
          <a:xfrm>
            <a:off x="952627" y="5236581"/>
            <a:ext cx="97622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долгосрочный социальный результат</a:t>
            </a:r>
          </a:p>
        </p:txBody>
      </p:sp>
      <p:sp>
        <p:nvSpPr>
          <p:cNvPr id="15" name="Right Triangle 134"/>
          <p:cNvSpPr/>
          <p:nvPr/>
        </p:nvSpPr>
        <p:spPr>
          <a:xfrm rot="10800000">
            <a:off x="1959560" y="5542607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6" name="Right Triangle 135"/>
          <p:cNvSpPr/>
          <p:nvPr/>
        </p:nvSpPr>
        <p:spPr>
          <a:xfrm rot="10800000" flipH="1">
            <a:off x="2363672" y="5547893"/>
            <a:ext cx="72000" cy="7200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7" name="Rounded Rectangle 136"/>
          <p:cNvSpPr/>
          <p:nvPr/>
        </p:nvSpPr>
        <p:spPr>
          <a:xfrm>
            <a:off x="1965009" y="5300379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ru-RU" sz="700" dirty="0">
              <a:solidFill>
                <a:schemeClr val="bg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18" name="Rectangle 137"/>
          <p:cNvSpPr/>
          <p:nvPr/>
        </p:nvSpPr>
        <p:spPr>
          <a:xfrm>
            <a:off x="2457852" y="5267618"/>
            <a:ext cx="10013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</a:t>
            </a:r>
          </a:p>
        </p:txBody>
      </p:sp>
      <p:sp>
        <p:nvSpPr>
          <p:cNvPr id="19" name="Rectangle 138"/>
          <p:cNvSpPr/>
          <p:nvPr/>
        </p:nvSpPr>
        <p:spPr>
          <a:xfrm>
            <a:off x="6579131" y="5241919"/>
            <a:ext cx="117430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деятельность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и непосредственные результаты</a:t>
            </a:r>
          </a:p>
        </p:txBody>
      </p:sp>
      <p:sp>
        <p:nvSpPr>
          <p:cNvPr id="20" name="Rounded Rectangle 139"/>
          <p:cNvSpPr/>
          <p:nvPr/>
        </p:nvSpPr>
        <p:spPr>
          <a:xfrm>
            <a:off x="6139157" y="5310720"/>
            <a:ext cx="468000" cy="248400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1" name="Rectangle 140"/>
          <p:cNvSpPr/>
          <p:nvPr/>
        </p:nvSpPr>
        <p:spPr>
          <a:xfrm>
            <a:off x="6175314" y="5343507"/>
            <a:ext cx="392512" cy="18282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2" name="Rounded Rectangle 141"/>
          <p:cNvSpPr/>
          <p:nvPr/>
        </p:nvSpPr>
        <p:spPr>
          <a:xfrm>
            <a:off x="7963388" y="5309503"/>
            <a:ext cx="468000" cy="248400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20688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3" name="Rectangle 142"/>
          <p:cNvSpPr/>
          <p:nvPr/>
        </p:nvSpPr>
        <p:spPr>
          <a:xfrm>
            <a:off x="8017076" y="5352414"/>
            <a:ext cx="356195" cy="162579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4" name="Rectangle 143"/>
          <p:cNvSpPr/>
          <p:nvPr/>
        </p:nvSpPr>
        <p:spPr>
          <a:xfrm>
            <a:off x="8404236" y="5279814"/>
            <a:ext cx="9194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целевая </a:t>
            </a:r>
          </a:p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группа</a:t>
            </a:r>
          </a:p>
        </p:txBody>
      </p:sp>
      <p:sp>
        <p:nvSpPr>
          <p:cNvPr id="25" name="Right Triangle 158"/>
          <p:cNvSpPr/>
          <p:nvPr/>
        </p:nvSpPr>
        <p:spPr>
          <a:xfrm rot="10800000">
            <a:off x="3347328" y="5540626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6" name="Right Triangle 159"/>
          <p:cNvSpPr/>
          <p:nvPr/>
        </p:nvSpPr>
        <p:spPr>
          <a:xfrm rot="10800000" flipH="1">
            <a:off x="3745830" y="5545912"/>
            <a:ext cx="72000" cy="72000"/>
          </a:xfrm>
          <a:prstGeom prst="rtTriangle">
            <a:avLst/>
          </a:prstGeom>
          <a:solidFill>
            <a:srgbClr val="03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27" name="Rounded Rectangle 161"/>
          <p:cNvSpPr/>
          <p:nvPr/>
        </p:nvSpPr>
        <p:spPr>
          <a:xfrm>
            <a:off x="3347167" y="5298398"/>
            <a:ext cx="468915" cy="248621"/>
          </a:xfrm>
          <a:prstGeom prst="roundRect">
            <a:avLst>
              <a:gd name="adj" fmla="val 0"/>
            </a:avLst>
          </a:prstGeom>
          <a:solidFill>
            <a:srgbClr val="039192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7313"/>
            <a:endParaRPr lang="ru-RU" sz="700" dirty="0">
              <a:solidFill>
                <a:schemeClr val="tx1"/>
              </a:solidFill>
              <a:latin typeface="+mj-lt"/>
              <a:ea typeface="Roboto" pitchFamily="2" charset="0"/>
              <a:cs typeface="Lato" panose="020F0502020204030203" pitchFamily="34" charset="0"/>
            </a:endParaRPr>
          </a:p>
        </p:txBody>
      </p:sp>
      <p:sp>
        <p:nvSpPr>
          <p:cNvPr id="28" name="Rectangle 162"/>
          <p:cNvSpPr/>
          <p:nvPr/>
        </p:nvSpPr>
        <p:spPr>
          <a:xfrm>
            <a:off x="3796050" y="5239685"/>
            <a:ext cx="95788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результат не измеряется в настоящий момент</a:t>
            </a:r>
          </a:p>
        </p:txBody>
      </p:sp>
      <p:sp>
        <p:nvSpPr>
          <p:cNvPr id="29" name="Oval 127"/>
          <p:cNvSpPr/>
          <p:nvPr/>
        </p:nvSpPr>
        <p:spPr>
          <a:xfrm>
            <a:off x="4774350" y="5313776"/>
            <a:ext cx="207703" cy="19803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" name="Picture 3" descr="C:\Users\jsviridova\Desktop\YouDo\Фонд Тимченко\Деревья\correct-symbo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833" y="5352414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157"/>
          <p:cNvSpPr/>
          <p:nvPr/>
        </p:nvSpPr>
        <p:spPr>
          <a:xfrm>
            <a:off x="4990632" y="5250314"/>
            <a:ext cx="122084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00" dirty="0">
                <a:latin typeface="+mj-lt"/>
                <a:ea typeface="Roboto" pitchFamily="2" charset="0"/>
                <a:cs typeface="Lato" panose="020F0502020204030203" pitchFamily="34" charset="0"/>
              </a:rPr>
              <a:t>социальный результат, важный для Фонда Тимченко</a:t>
            </a:r>
          </a:p>
        </p:txBody>
      </p:sp>
      <p:sp>
        <p:nvSpPr>
          <p:cNvPr id="32" name="Rounded Rectangle 49"/>
          <p:cNvSpPr/>
          <p:nvPr/>
        </p:nvSpPr>
        <p:spPr>
          <a:xfrm>
            <a:off x="1006718" y="4656415"/>
            <a:ext cx="1932407" cy="361325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Дети с ОВЗ</a:t>
            </a:r>
          </a:p>
        </p:txBody>
      </p:sp>
      <p:sp>
        <p:nvSpPr>
          <p:cNvPr id="33" name="Rectangle 50"/>
          <p:cNvSpPr/>
          <p:nvPr/>
        </p:nvSpPr>
        <p:spPr>
          <a:xfrm>
            <a:off x="1045864" y="4701855"/>
            <a:ext cx="1839854" cy="267645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4" name="Rounded Rectangle 49"/>
          <p:cNvSpPr/>
          <p:nvPr/>
        </p:nvSpPr>
        <p:spPr>
          <a:xfrm>
            <a:off x="5164297" y="4650627"/>
            <a:ext cx="1932407" cy="361325"/>
          </a:xfrm>
          <a:prstGeom prst="roundRect">
            <a:avLst>
              <a:gd name="adj" fmla="val 0"/>
            </a:avLst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Родители/законные представители  </a:t>
            </a:r>
          </a:p>
          <a:p>
            <a:pPr algn="ctr"/>
            <a:r>
              <a:rPr lang="ru-RU" sz="700" dirty="0">
                <a:solidFill>
                  <a:schemeClr val="tx1"/>
                </a:solidFill>
              </a:rPr>
              <a:t>детей с ОВЗ</a:t>
            </a:r>
          </a:p>
        </p:txBody>
      </p:sp>
      <p:sp>
        <p:nvSpPr>
          <p:cNvPr id="35" name="Rectangle 50"/>
          <p:cNvSpPr/>
          <p:nvPr/>
        </p:nvSpPr>
        <p:spPr>
          <a:xfrm>
            <a:off x="5203443" y="4686821"/>
            <a:ext cx="1839854" cy="276892"/>
          </a:xfrm>
          <a:prstGeom prst="rect">
            <a:avLst/>
          </a:prstGeom>
          <a:noFill/>
          <a:ln w="349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6" name="Rounded Rectangle 41"/>
          <p:cNvSpPr/>
          <p:nvPr/>
        </p:nvSpPr>
        <p:spPr>
          <a:xfrm>
            <a:off x="308024" y="3505572"/>
            <a:ext cx="1025440" cy="870101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Проведение индивидуальных занятий с детьми на дому по программе «Азбука эмоций»</a:t>
            </a:r>
          </a:p>
        </p:txBody>
      </p:sp>
      <p:sp>
        <p:nvSpPr>
          <p:cNvPr id="37" name="Rectangle 42"/>
          <p:cNvSpPr/>
          <p:nvPr/>
        </p:nvSpPr>
        <p:spPr>
          <a:xfrm>
            <a:off x="342122" y="3543977"/>
            <a:ext cx="955947" cy="8007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8" name="Rounded Rectangle 41"/>
          <p:cNvSpPr/>
          <p:nvPr/>
        </p:nvSpPr>
        <p:spPr>
          <a:xfrm>
            <a:off x="1458328" y="3505572"/>
            <a:ext cx="1025440" cy="870101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Проведение индивидуальных занятий на дому по программе телесно- ориентированной  терапии «Прикосновение»</a:t>
            </a:r>
          </a:p>
        </p:txBody>
      </p:sp>
      <p:sp>
        <p:nvSpPr>
          <p:cNvPr id="39" name="Rectangle 42"/>
          <p:cNvSpPr/>
          <p:nvPr/>
        </p:nvSpPr>
        <p:spPr>
          <a:xfrm>
            <a:off x="1492426" y="3543977"/>
            <a:ext cx="955947" cy="80077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0" name="Rounded Rectangle 41"/>
          <p:cNvSpPr/>
          <p:nvPr/>
        </p:nvSpPr>
        <p:spPr>
          <a:xfrm>
            <a:off x="2627784" y="3505572"/>
            <a:ext cx="1025440" cy="870101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Индивидуальные занятия на дому по программе социально-бытовой адаптации</a:t>
            </a:r>
          </a:p>
          <a:p>
            <a:pPr algn="ctr"/>
            <a:r>
              <a:rPr lang="ru-RU" sz="700" dirty="0">
                <a:solidFill>
                  <a:schemeClr val="tx1"/>
                </a:solidFill>
              </a:rPr>
              <a:t> «Я сам»</a:t>
            </a:r>
          </a:p>
        </p:txBody>
      </p:sp>
      <p:sp>
        <p:nvSpPr>
          <p:cNvPr id="41" name="Rectangle 42"/>
          <p:cNvSpPr/>
          <p:nvPr/>
        </p:nvSpPr>
        <p:spPr>
          <a:xfrm>
            <a:off x="2661882" y="3543977"/>
            <a:ext cx="955947" cy="80077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902284" y="3505572"/>
            <a:ext cx="923591" cy="870101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Обучение  родителей/законных представителей проведению занятий  с  использованием </a:t>
            </a:r>
            <a:r>
              <a:rPr lang="ru-RU" sz="700" dirty="0" err="1">
                <a:solidFill>
                  <a:schemeClr val="tx1"/>
                </a:solidFill>
              </a:rPr>
              <a:t>монтессори</a:t>
            </a:r>
            <a:r>
              <a:rPr lang="ru-RU" sz="700" dirty="0">
                <a:solidFill>
                  <a:schemeClr val="tx1"/>
                </a:solidFill>
              </a:rPr>
              <a:t> -материалов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936383" y="3543977"/>
            <a:ext cx="861000" cy="80077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0" name="Rounded Rectangle 41"/>
          <p:cNvSpPr/>
          <p:nvPr/>
        </p:nvSpPr>
        <p:spPr>
          <a:xfrm>
            <a:off x="4912870" y="3505572"/>
            <a:ext cx="788511" cy="870101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Проведены консультации   </a:t>
            </a:r>
          </a:p>
          <a:p>
            <a:pPr algn="ctr"/>
            <a:r>
              <a:rPr lang="ru-RU" sz="700" dirty="0">
                <a:solidFill>
                  <a:schemeClr val="tx1"/>
                </a:solidFill>
              </a:rPr>
              <a:t>по запросам  родителей/</a:t>
            </a:r>
          </a:p>
          <a:p>
            <a:pPr algn="ctr"/>
            <a:r>
              <a:rPr lang="ru-RU" sz="700" dirty="0">
                <a:solidFill>
                  <a:schemeClr val="tx1"/>
                </a:solidFill>
              </a:rPr>
              <a:t>законных представителей детей с ОВЗ</a:t>
            </a:r>
          </a:p>
        </p:txBody>
      </p:sp>
      <p:sp>
        <p:nvSpPr>
          <p:cNvPr id="51" name="Rectangle 42"/>
          <p:cNvSpPr/>
          <p:nvPr/>
        </p:nvSpPr>
        <p:spPr>
          <a:xfrm>
            <a:off x="4950746" y="3543977"/>
            <a:ext cx="719058" cy="80077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2" name="Rounded Rectangle 41"/>
          <p:cNvSpPr/>
          <p:nvPr/>
        </p:nvSpPr>
        <p:spPr>
          <a:xfrm>
            <a:off x="5779862" y="3505572"/>
            <a:ext cx="699349" cy="870101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Организация </a:t>
            </a:r>
          </a:p>
          <a:p>
            <a:pPr algn="ctr"/>
            <a:r>
              <a:rPr lang="ru-RU" sz="700" dirty="0">
                <a:solidFill>
                  <a:schemeClr val="tx1"/>
                </a:solidFill>
              </a:rPr>
              <a:t>и проведение родительских встреч</a:t>
            </a:r>
          </a:p>
        </p:txBody>
      </p:sp>
      <p:sp>
        <p:nvSpPr>
          <p:cNvPr id="53" name="Rectangle 42"/>
          <p:cNvSpPr/>
          <p:nvPr/>
        </p:nvSpPr>
        <p:spPr>
          <a:xfrm>
            <a:off x="5813961" y="3543977"/>
            <a:ext cx="629560" cy="80077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4" name="Rounded Rectangle 41"/>
          <p:cNvSpPr/>
          <p:nvPr/>
        </p:nvSpPr>
        <p:spPr>
          <a:xfrm>
            <a:off x="6557691" y="3505572"/>
            <a:ext cx="887365" cy="870101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Оказание социальной  услуги «Кратковременный присмотр за детьми»</a:t>
            </a:r>
          </a:p>
        </p:txBody>
      </p:sp>
      <p:sp>
        <p:nvSpPr>
          <p:cNvPr id="55" name="Rectangle 42"/>
          <p:cNvSpPr/>
          <p:nvPr/>
        </p:nvSpPr>
        <p:spPr>
          <a:xfrm>
            <a:off x="6590880" y="3543977"/>
            <a:ext cx="821712" cy="80077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6" name="Rounded Rectangle 41"/>
          <p:cNvSpPr/>
          <p:nvPr/>
        </p:nvSpPr>
        <p:spPr>
          <a:xfrm>
            <a:off x="7520414" y="3505572"/>
            <a:ext cx="691528" cy="870101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Организация</a:t>
            </a:r>
          </a:p>
          <a:p>
            <a:pPr algn="ctr"/>
            <a:r>
              <a:rPr lang="ru-RU" sz="700" dirty="0">
                <a:solidFill>
                  <a:schemeClr val="tx1"/>
                </a:solidFill>
              </a:rPr>
              <a:t>и проведение  культурно-массовых, мероприятий</a:t>
            </a:r>
          </a:p>
        </p:txBody>
      </p:sp>
      <p:sp>
        <p:nvSpPr>
          <p:cNvPr id="57" name="Rectangle 42"/>
          <p:cNvSpPr/>
          <p:nvPr/>
        </p:nvSpPr>
        <p:spPr>
          <a:xfrm>
            <a:off x="7554513" y="3543977"/>
            <a:ext cx="623854" cy="80077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58" name="Rounded Rectangle 41"/>
          <p:cNvSpPr/>
          <p:nvPr/>
        </p:nvSpPr>
        <p:spPr>
          <a:xfrm>
            <a:off x="8292092" y="3505572"/>
            <a:ext cx="691528" cy="870101"/>
          </a:xfrm>
          <a:prstGeom prst="roundRect">
            <a:avLst>
              <a:gd name="adj" fmla="val 0"/>
            </a:avLst>
          </a:prstGeom>
          <a:solidFill>
            <a:srgbClr val="CBD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Организация</a:t>
            </a:r>
          </a:p>
          <a:p>
            <a:pPr algn="ctr"/>
            <a:r>
              <a:rPr lang="ru-RU" sz="700" dirty="0">
                <a:solidFill>
                  <a:schemeClr val="tx1"/>
                </a:solidFill>
              </a:rPr>
              <a:t> и проведение поздравлений</a:t>
            </a:r>
          </a:p>
          <a:p>
            <a:pPr algn="ctr"/>
            <a:r>
              <a:rPr lang="ru-RU" sz="700" dirty="0">
                <a:solidFill>
                  <a:schemeClr val="tx1"/>
                </a:solidFill>
              </a:rPr>
              <a:t> с различными праздничными датами на дому</a:t>
            </a:r>
          </a:p>
        </p:txBody>
      </p:sp>
      <p:sp>
        <p:nvSpPr>
          <p:cNvPr id="59" name="Rectangle 42"/>
          <p:cNvSpPr/>
          <p:nvPr/>
        </p:nvSpPr>
        <p:spPr>
          <a:xfrm>
            <a:off x="8326191" y="3543977"/>
            <a:ext cx="623854" cy="80077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0" name="Rounded Rectangle 14"/>
          <p:cNvSpPr/>
          <p:nvPr/>
        </p:nvSpPr>
        <p:spPr>
          <a:xfrm>
            <a:off x="301884" y="2353444"/>
            <a:ext cx="728473" cy="858592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>
              <a:lnSpc>
                <a:spcPct val="90000"/>
              </a:lnSpc>
            </a:pPr>
            <a:r>
              <a:rPr lang="ru-RU" sz="700" dirty="0"/>
              <a:t>Повышение способности ребенка понимать причины, вызвавшие определенную эмоцию </a:t>
            </a:r>
          </a:p>
        </p:txBody>
      </p:sp>
      <p:sp>
        <p:nvSpPr>
          <p:cNvPr id="61" name="Right Triangle 16"/>
          <p:cNvSpPr/>
          <p:nvPr/>
        </p:nvSpPr>
        <p:spPr>
          <a:xfrm rot="10800000">
            <a:off x="304710" y="3208166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2" name="Right Triangle 17"/>
          <p:cNvSpPr/>
          <p:nvPr/>
        </p:nvSpPr>
        <p:spPr>
          <a:xfrm rot="10800000" flipH="1">
            <a:off x="886107" y="3209955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3" name="Rounded Rectangle 14"/>
          <p:cNvSpPr/>
          <p:nvPr/>
        </p:nvSpPr>
        <p:spPr>
          <a:xfrm>
            <a:off x="1143221" y="2353444"/>
            <a:ext cx="757955" cy="858592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700" dirty="0"/>
              <a:t>Повышение уровня контроля ребенком над собственным эмоциональным состоянием</a:t>
            </a:r>
          </a:p>
        </p:txBody>
      </p:sp>
      <p:sp>
        <p:nvSpPr>
          <p:cNvPr id="64" name="Right Triangle 16"/>
          <p:cNvSpPr/>
          <p:nvPr/>
        </p:nvSpPr>
        <p:spPr>
          <a:xfrm rot="10800000">
            <a:off x="1144148" y="3210513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5" name="Right Triangle 17"/>
          <p:cNvSpPr/>
          <p:nvPr/>
        </p:nvSpPr>
        <p:spPr>
          <a:xfrm rot="10800000" flipH="1">
            <a:off x="1754647" y="3212218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6" name="Rounded Rectangle 14"/>
          <p:cNvSpPr/>
          <p:nvPr/>
        </p:nvSpPr>
        <p:spPr>
          <a:xfrm>
            <a:off x="2018676" y="2351921"/>
            <a:ext cx="866575" cy="858592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>
              <a:lnSpc>
                <a:spcPct val="90000"/>
              </a:lnSpc>
            </a:pPr>
            <a:r>
              <a:rPr lang="ru-RU" sz="700" dirty="0"/>
              <a:t>Повышение способности ребенка самостоятельно снять  телесное напряжение,  применяя сформированный навык  </a:t>
            </a:r>
          </a:p>
        </p:txBody>
      </p:sp>
      <p:sp>
        <p:nvSpPr>
          <p:cNvPr id="67" name="Right Triangle 16"/>
          <p:cNvSpPr/>
          <p:nvPr/>
        </p:nvSpPr>
        <p:spPr>
          <a:xfrm rot="10800000">
            <a:off x="2018677" y="3208990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8" name="Right Triangle 17"/>
          <p:cNvSpPr/>
          <p:nvPr/>
        </p:nvSpPr>
        <p:spPr>
          <a:xfrm rot="10800000" flipH="1">
            <a:off x="2743644" y="3208166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9" name="Rounded Rectangle 14"/>
          <p:cNvSpPr/>
          <p:nvPr/>
        </p:nvSpPr>
        <p:spPr>
          <a:xfrm>
            <a:off x="2987824" y="2351921"/>
            <a:ext cx="1110272" cy="864248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700" dirty="0"/>
              <a:t>Расширение спектра доступных ребенку операций социально-бытового характера, которые он выполняет самостоятельно или при минимальном участии взрослого </a:t>
            </a:r>
          </a:p>
        </p:txBody>
      </p:sp>
      <p:sp>
        <p:nvSpPr>
          <p:cNvPr id="70" name="Right Triangle 16"/>
          <p:cNvSpPr/>
          <p:nvPr/>
        </p:nvSpPr>
        <p:spPr>
          <a:xfrm rot="10800000">
            <a:off x="2988751" y="3214646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1" name="Right Triangle 17"/>
          <p:cNvSpPr/>
          <p:nvPr/>
        </p:nvSpPr>
        <p:spPr>
          <a:xfrm rot="10800000" flipH="1">
            <a:off x="3948670" y="3208166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2" name="Rounded Rectangle 14"/>
          <p:cNvSpPr/>
          <p:nvPr/>
        </p:nvSpPr>
        <p:spPr>
          <a:xfrm>
            <a:off x="4220314" y="2351921"/>
            <a:ext cx="768368" cy="862725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700" dirty="0"/>
              <a:t>Родители, прошедшие обучение, самостоятельно проводят занятия со своими детьми</a:t>
            </a:r>
          </a:p>
        </p:txBody>
      </p:sp>
      <p:sp>
        <p:nvSpPr>
          <p:cNvPr id="73" name="Right Triangle 16"/>
          <p:cNvSpPr/>
          <p:nvPr/>
        </p:nvSpPr>
        <p:spPr>
          <a:xfrm rot="10800000">
            <a:off x="4221241" y="3213123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4" name="Right Triangle 17"/>
          <p:cNvSpPr/>
          <p:nvPr/>
        </p:nvSpPr>
        <p:spPr>
          <a:xfrm rot="10800000" flipH="1">
            <a:off x="4842038" y="3213123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5" name="Rounded Rectangle 14"/>
          <p:cNvSpPr/>
          <p:nvPr/>
        </p:nvSpPr>
        <p:spPr>
          <a:xfrm>
            <a:off x="5241588" y="2351921"/>
            <a:ext cx="799291" cy="858592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700" dirty="0"/>
              <a:t>Повышение у родителей, общих и специфических, как родителя ребенка с ОВЗ, компетенций</a:t>
            </a:r>
          </a:p>
        </p:txBody>
      </p:sp>
      <p:sp>
        <p:nvSpPr>
          <p:cNvPr id="76" name="Right Triangle 16"/>
          <p:cNvSpPr/>
          <p:nvPr/>
        </p:nvSpPr>
        <p:spPr>
          <a:xfrm rot="10800000">
            <a:off x="5233759" y="3208990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7" name="Right Triangle 17"/>
          <p:cNvSpPr/>
          <p:nvPr/>
        </p:nvSpPr>
        <p:spPr>
          <a:xfrm rot="10800000" flipH="1">
            <a:off x="5896880" y="3209235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78" name="Rounded Rectangle 14"/>
          <p:cNvSpPr/>
          <p:nvPr/>
        </p:nvSpPr>
        <p:spPr>
          <a:xfrm>
            <a:off x="6536068" y="2351921"/>
            <a:ext cx="927750" cy="858592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700" dirty="0"/>
              <a:t>Снижение уровня эмоционально-психического напряжения у родителей/законных представителей детей с ОВЗ</a:t>
            </a:r>
          </a:p>
        </p:txBody>
      </p:sp>
      <p:sp>
        <p:nvSpPr>
          <p:cNvPr id="79" name="Right Triangle 16"/>
          <p:cNvSpPr/>
          <p:nvPr/>
        </p:nvSpPr>
        <p:spPr>
          <a:xfrm rot="10800000">
            <a:off x="6536995" y="3208990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0" name="Right Triangle 17"/>
          <p:cNvSpPr/>
          <p:nvPr/>
        </p:nvSpPr>
        <p:spPr>
          <a:xfrm rot="10800000" flipH="1">
            <a:off x="7319818" y="3209235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1" name="Rounded Rectangle 14"/>
          <p:cNvSpPr/>
          <p:nvPr/>
        </p:nvSpPr>
        <p:spPr>
          <a:xfrm>
            <a:off x="7558570" y="2351921"/>
            <a:ext cx="901862" cy="858592"/>
          </a:xfrm>
          <a:prstGeom prst="roundRect">
            <a:avLst>
              <a:gd name="adj" fmla="val 0"/>
            </a:avLst>
          </a:prstGeom>
          <a:solidFill>
            <a:srgbClr val="039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ru-RU" sz="700" dirty="0"/>
              <a:t>Повышение уверенности </a:t>
            </a:r>
          </a:p>
          <a:p>
            <a:pPr algn="ctr">
              <a:lnSpc>
                <a:spcPct val="90000"/>
              </a:lnSpc>
            </a:pPr>
            <a:r>
              <a:rPr lang="ru-RU" sz="700" dirty="0"/>
              <a:t>в себе,</a:t>
            </a:r>
          </a:p>
          <a:p>
            <a:pPr algn="ctr">
              <a:lnSpc>
                <a:spcPct val="90000"/>
              </a:lnSpc>
            </a:pPr>
            <a:r>
              <a:rPr lang="ru-RU" sz="700" dirty="0"/>
              <a:t>как родителя ребенка с ОВЗ</a:t>
            </a:r>
          </a:p>
        </p:txBody>
      </p:sp>
      <p:sp>
        <p:nvSpPr>
          <p:cNvPr id="82" name="Right Triangle 16"/>
          <p:cNvSpPr/>
          <p:nvPr/>
        </p:nvSpPr>
        <p:spPr>
          <a:xfrm rot="10800000">
            <a:off x="7558570" y="3208166"/>
            <a:ext cx="144016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83" name="Right Triangle 17"/>
          <p:cNvSpPr/>
          <p:nvPr/>
        </p:nvSpPr>
        <p:spPr>
          <a:xfrm rot="10800000" flipH="1">
            <a:off x="8316432" y="3209601"/>
            <a:ext cx="144000" cy="77180"/>
          </a:xfrm>
          <a:prstGeom prst="rtTriangle">
            <a:avLst/>
          </a:prstGeom>
          <a:solidFill>
            <a:srgbClr val="02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84" name="Group 5"/>
          <p:cNvGrpSpPr/>
          <p:nvPr/>
        </p:nvGrpSpPr>
        <p:grpSpPr>
          <a:xfrm>
            <a:off x="2288277" y="1584342"/>
            <a:ext cx="406104" cy="420560"/>
            <a:chOff x="6613702" y="2640793"/>
            <a:chExt cx="473631" cy="359553"/>
          </a:xfrm>
        </p:grpSpPr>
        <p:sp>
          <p:nvSpPr>
            <p:cNvPr id="85" name="Chevron 16"/>
            <p:cNvSpPr/>
            <p:nvPr/>
          </p:nvSpPr>
          <p:spPr>
            <a:xfrm rot="10800000">
              <a:off x="6613702" y="2640794"/>
              <a:ext cx="473631" cy="359552"/>
            </a:xfrm>
            <a:prstGeom prst="chevron">
              <a:avLst>
                <a:gd name="adj" fmla="val 32524"/>
              </a:avLst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86" name="Rectangle 17"/>
            <p:cNvSpPr/>
            <p:nvPr/>
          </p:nvSpPr>
          <p:spPr>
            <a:xfrm rot="10800000">
              <a:off x="6622748" y="2640793"/>
              <a:ext cx="187516" cy="359552"/>
            </a:xfrm>
            <a:prstGeom prst="rect">
              <a:avLst/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87" name="Group 18"/>
          <p:cNvGrpSpPr/>
          <p:nvPr/>
        </p:nvGrpSpPr>
        <p:grpSpPr>
          <a:xfrm>
            <a:off x="297707" y="1584342"/>
            <a:ext cx="453967" cy="430706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88" name="Chevron 19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89" name="Rectangle 20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90" name="Rectangle 22"/>
          <p:cNvSpPr/>
          <p:nvPr/>
        </p:nvSpPr>
        <p:spPr>
          <a:xfrm>
            <a:off x="623962" y="1531398"/>
            <a:ext cx="1800200" cy="421130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Улучшение</a:t>
            </a:r>
          </a:p>
          <a:p>
            <a:pPr algn="ctr"/>
            <a:r>
              <a:rPr lang="ru-RU" sz="700" dirty="0">
                <a:solidFill>
                  <a:schemeClr val="bg1"/>
                </a:solidFill>
              </a:rPr>
              <a:t> психоэмоционального состояния</a:t>
            </a:r>
          </a:p>
        </p:txBody>
      </p:sp>
      <p:sp>
        <p:nvSpPr>
          <p:cNvPr id="92" name="Right Triangle 21"/>
          <p:cNvSpPr/>
          <p:nvPr/>
        </p:nvSpPr>
        <p:spPr>
          <a:xfrm rot="10800000">
            <a:off x="606371" y="1952515"/>
            <a:ext cx="145304" cy="62532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93" name="Right Triangle 23"/>
          <p:cNvSpPr/>
          <p:nvPr/>
        </p:nvSpPr>
        <p:spPr>
          <a:xfrm rot="10800000" flipH="1">
            <a:off x="2290264" y="1952514"/>
            <a:ext cx="133898" cy="56503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94" name="Group 5"/>
          <p:cNvGrpSpPr/>
          <p:nvPr/>
        </p:nvGrpSpPr>
        <p:grpSpPr>
          <a:xfrm>
            <a:off x="5341335" y="1583037"/>
            <a:ext cx="406104" cy="420560"/>
            <a:chOff x="6613702" y="2640793"/>
            <a:chExt cx="473631" cy="359553"/>
          </a:xfrm>
        </p:grpSpPr>
        <p:sp>
          <p:nvSpPr>
            <p:cNvPr id="95" name="Chevron 16"/>
            <p:cNvSpPr/>
            <p:nvPr/>
          </p:nvSpPr>
          <p:spPr>
            <a:xfrm rot="10800000">
              <a:off x="6613702" y="2640794"/>
              <a:ext cx="473631" cy="359552"/>
            </a:xfrm>
            <a:prstGeom prst="chevron">
              <a:avLst>
                <a:gd name="adj" fmla="val 32524"/>
              </a:avLst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96" name="Rectangle 17"/>
            <p:cNvSpPr/>
            <p:nvPr/>
          </p:nvSpPr>
          <p:spPr>
            <a:xfrm rot="10800000">
              <a:off x="6622748" y="2640793"/>
              <a:ext cx="187516" cy="359552"/>
            </a:xfrm>
            <a:prstGeom prst="rect">
              <a:avLst/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97" name="Group 18"/>
          <p:cNvGrpSpPr/>
          <p:nvPr/>
        </p:nvGrpSpPr>
        <p:grpSpPr>
          <a:xfrm>
            <a:off x="3350765" y="1583037"/>
            <a:ext cx="453967" cy="430706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98" name="Chevron 19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99" name="Rectangle 20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100" name="Rectangle 22"/>
          <p:cNvSpPr/>
          <p:nvPr/>
        </p:nvSpPr>
        <p:spPr>
          <a:xfrm>
            <a:off x="3677020" y="1530093"/>
            <a:ext cx="1800200" cy="421130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Повышен уровень социально-бытовой адаптации</a:t>
            </a:r>
          </a:p>
        </p:txBody>
      </p:sp>
      <p:sp>
        <p:nvSpPr>
          <p:cNvPr id="101" name="Right Triangle 21"/>
          <p:cNvSpPr/>
          <p:nvPr/>
        </p:nvSpPr>
        <p:spPr>
          <a:xfrm rot="10800000">
            <a:off x="3659429" y="1951210"/>
            <a:ext cx="145304" cy="62532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02" name="Right Triangle 23"/>
          <p:cNvSpPr/>
          <p:nvPr/>
        </p:nvSpPr>
        <p:spPr>
          <a:xfrm rot="10800000" flipH="1">
            <a:off x="5343322" y="1951209"/>
            <a:ext cx="133898" cy="56503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103" name="Group 5"/>
          <p:cNvGrpSpPr/>
          <p:nvPr/>
        </p:nvGrpSpPr>
        <p:grpSpPr>
          <a:xfrm>
            <a:off x="8031046" y="1583037"/>
            <a:ext cx="406104" cy="420560"/>
            <a:chOff x="6613702" y="2640793"/>
            <a:chExt cx="473631" cy="359553"/>
          </a:xfrm>
        </p:grpSpPr>
        <p:sp>
          <p:nvSpPr>
            <p:cNvPr id="104" name="Chevron 16"/>
            <p:cNvSpPr/>
            <p:nvPr/>
          </p:nvSpPr>
          <p:spPr>
            <a:xfrm rot="10800000">
              <a:off x="6613702" y="2640794"/>
              <a:ext cx="473631" cy="359552"/>
            </a:xfrm>
            <a:prstGeom prst="chevron">
              <a:avLst>
                <a:gd name="adj" fmla="val 32524"/>
              </a:avLst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05" name="Rectangle 17"/>
            <p:cNvSpPr/>
            <p:nvPr/>
          </p:nvSpPr>
          <p:spPr>
            <a:xfrm rot="10800000">
              <a:off x="6622748" y="2640793"/>
              <a:ext cx="187516" cy="359552"/>
            </a:xfrm>
            <a:prstGeom prst="rect">
              <a:avLst/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106" name="Group 18"/>
          <p:cNvGrpSpPr/>
          <p:nvPr/>
        </p:nvGrpSpPr>
        <p:grpSpPr>
          <a:xfrm>
            <a:off x="6040476" y="1583037"/>
            <a:ext cx="453967" cy="430706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107" name="Chevron 19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08" name="Rectangle 20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109" name="Rectangle 22"/>
          <p:cNvSpPr/>
          <p:nvPr/>
        </p:nvSpPr>
        <p:spPr>
          <a:xfrm>
            <a:off x="6366731" y="1530093"/>
            <a:ext cx="1800200" cy="421130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Улучшение внутрисемейных отношений, включая детско-родительские отношения</a:t>
            </a:r>
          </a:p>
        </p:txBody>
      </p:sp>
      <p:sp>
        <p:nvSpPr>
          <p:cNvPr id="110" name="Right Triangle 21"/>
          <p:cNvSpPr/>
          <p:nvPr/>
        </p:nvSpPr>
        <p:spPr>
          <a:xfrm rot="10800000">
            <a:off x="6349140" y="1951210"/>
            <a:ext cx="145304" cy="62532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11" name="Right Triangle 23"/>
          <p:cNvSpPr/>
          <p:nvPr/>
        </p:nvSpPr>
        <p:spPr>
          <a:xfrm rot="10800000" flipH="1">
            <a:off x="8033033" y="1951209"/>
            <a:ext cx="133898" cy="56503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grpSp>
        <p:nvGrpSpPr>
          <p:cNvPr id="112" name="Group 5"/>
          <p:cNvGrpSpPr/>
          <p:nvPr/>
        </p:nvGrpSpPr>
        <p:grpSpPr>
          <a:xfrm>
            <a:off x="5340756" y="847576"/>
            <a:ext cx="406104" cy="420560"/>
            <a:chOff x="6613702" y="2640793"/>
            <a:chExt cx="473631" cy="359553"/>
          </a:xfrm>
        </p:grpSpPr>
        <p:sp>
          <p:nvSpPr>
            <p:cNvPr id="113" name="Chevron 16"/>
            <p:cNvSpPr/>
            <p:nvPr/>
          </p:nvSpPr>
          <p:spPr>
            <a:xfrm rot="10800000">
              <a:off x="6613702" y="2640794"/>
              <a:ext cx="473631" cy="359552"/>
            </a:xfrm>
            <a:prstGeom prst="chevron">
              <a:avLst>
                <a:gd name="adj" fmla="val 32524"/>
              </a:avLst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14" name="Rectangle 17"/>
            <p:cNvSpPr/>
            <p:nvPr/>
          </p:nvSpPr>
          <p:spPr>
            <a:xfrm rot="10800000">
              <a:off x="6622748" y="2640793"/>
              <a:ext cx="187516" cy="359552"/>
            </a:xfrm>
            <a:prstGeom prst="rect">
              <a:avLst/>
            </a:prstGeom>
            <a:solidFill>
              <a:srgbClr val="2948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115" name="Group 18"/>
          <p:cNvGrpSpPr/>
          <p:nvPr/>
        </p:nvGrpSpPr>
        <p:grpSpPr>
          <a:xfrm>
            <a:off x="3350186" y="847576"/>
            <a:ext cx="453967" cy="430706"/>
            <a:chOff x="1607176" y="1018951"/>
            <a:chExt cx="795568" cy="503373"/>
          </a:xfrm>
          <a:solidFill>
            <a:srgbClr val="29486D"/>
          </a:solidFill>
        </p:grpSpPr>
        <p:sp>
          <p:nvSpPr>
            <p:cNvPr id="116" name="Chevron 19"/>
            <p:cNvSpPr/>
            <p:nvPr/>
          </p:nvSpPr>
          <p:spPr>
            <a:xfrm>
              <a:off x="1607176" y="1018951"/>
              <a:ext cx="795568" cy="503373"/>
            </a:xfrm>
            <a:prstGeom prst="chevron">
              <a:avLst>
                <a:gd name="adj" fmla="val 3252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117" name="Rectangle 20"/>
            <p:cNvSpPr/>
            <p:nvPr/>
          </p:nvSpPr>
          <p:spPr>
            <a:xfrm>
              <a:off x="2084289" y="1018951"/>
              <a:ext cx="314975" cy="5033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118" name="Rectangle 22"/>
          <p:cNvSpPr/>
          <p:nvPr/>
        </p:nvSpPr>
        <p:spPr>
          <a:xfrm>
            <a:off x="3676441" y="794632"/>
            <a:ext cx="1800200" cy="421130"/>
          </a:xfrm>
          <a:prstGeom prst="rect">
            <a:avLst/>
          </a:prstGeom>
          <a:solidFill>
            <a:srgbClr val="3158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/>
              <a:t>Улучшение благополучия семей, воспитывающих детей с ОВЗ</a:t>
            </a:r>
          </a:p>
        </p:txBody>
      </p:sp>
      <p:sp>
        <p:nvSpPr>
          <p:cNvPr id="119" name="Right Triangle 21"/>
          <p:cNvSpPr/>
          <p:nvPr/>
        </p:nvSpPr>
        <p:spPr>
          <a:xfrm rot="10800000">
            <a:off x="3658850" y="1215749"/>
            <a:ext cx="145304" cy="62532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20" name="Right Triangle 23"/>
          <p:cNvSpPr/>
          <p:nvPr/>
        </p:nvSpPr>
        <p:spPr>
          <a:xfrm rot="10800000" flipH="1">
            <a:off x="5342743" y="1215748"/>
            <a:ext cx="133898" cy="56503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cxnSp>
        <p:nvCxnSpPr>
          <p:cNvPr id="49" name="Соединительная линия уступом 48"/>
          <p:cNvCxnSpPr>
            <a:stCxn id="36" idx="2"/>
            <a:endCxn id="40" idx="2"/>
          </p:cNvCxnSpPr>
          <p:nvPr/>
        </p:nvCxnSpPr>
        <p:spPr>
          <a:xfrm rot="16200000" flipH="1">
            <a:off x="1980624" y="3215793"/>
            <a:ext cx="12700" cy="2319760"/>
          </a:xfrm>
          <a:prstGeom prst="bentConnector3">
            <a:avLst>
              <a:gd name="adj1" fmla="val 103314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единительная линия 123"/>
          <p:cNvCxnSpPr>
            <a:stCxn id="38" idx="2"/>
            <a:endCxn id="32" idx="0"/>
          </p:cNvCxnSpPr>
          <p:nvPr/>
        </p:nvCxnSpPr>
        <p:spPr>
          <a:xfrm>
            <a:off x="1971048" y="4375673"/>
            <a:ext cx="1874" cy="28074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Соединительная линия уступом 1023"/>
          <p:cNvCxnSpPr>
            <a:stCxn id="42" idx="2"/>
            <a:endCxn id="58" idx="2"/>
          </p:cNvCxnSpPr>
          <p:nvPr/>
        </p:nvCxnSpPr>
        <p:spPr>
          <a:xfrm rot="16200000" flipH="1">
            <a:off x="6500968" y="2238785"/>
            <a:ext cx="12700" cy="4273776"/>
          </a:xfrm>
          <a:prstGeom prst="bentConnector3">
            <a:avLst>
              <a:gd name="adj1" fmla="val 1160945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Прямая соединительная линия 1028"/>
          <p:cNvCxnSpPr>
            <a:stCxn id="50" idx="2"/>
          </p:cNvCxnSpPr>
          <p:nvPr/>
        </p:nvCxnSpPr>
        <p:spPr>
          <a:xfrm flipH="1">
            <a:off x="5303976" y="4375673"/>
            <a:ext cx="3150" cy="14658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Прямая соединительная линия 1031"/>
          <p:cNvCxnSpPr>
            <a:stCxn id="52" idx="2"/>
            <a:endCxn id="34" idx="0"/>
          </p:cNvCxnSpPr>
          <p:nvPr/>
        </p:nvCxnSpPr>
        <p:spPr>
          <a:xfrm>
            <a:off x="6129537" y="4375673"/>
            <a:ext cx="964" cy="27495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единительная линия 137"/>
          <p:cNvCxnSpPr/>
          <p:nvPr/>
        </p:nvCxnSpPr>
        <p:spPr>
          <a:xfrm flipH="1">
            <a:off x="7001373" y="4370512"/>
            <a:ext cx="949" cy="14222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единительная линия 138"/>
          <p:cNvCxnSpPr/>
          <p:nvPr/>
        </p:nvCxnSpPr>
        <p:spPr>
          <a:xfrm flipH="1">
            <a:off x="7865229" y="4380035"/>
            <a:ext cx="949" cy="14222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Прямая со стрелкой 1034"/>
          <p:cNvCxnSpPr/>
          <p:nvPr/>
        </p:nvCxnSpPr>
        <p:spPr>
          <a:xfrm flipV="1">
            <a:off x="679988" y="3213926"/>
            <a:ext cx="1675" cy="29164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Прямая со стрелкой 1041"/>
          <p:cNvCxnSpPr>
            <a:stCxn id="60" idx="3"/>
            <a:endCxn id="63" idx="1"/>
          </p:cNvCxnSpPr>
          <p:nvPr/>
        </p:nvCxnSpPr>
        <p:spPr>
          <a:xfrm>
            <a:off x="1030357" y="2782740"/>
            <a:ext cx="112864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Прямая со стрелкой 1043"/>
          <p:cNvCxnSpPr>
            <a:stCxn id="66" idx="1"/>
            <a:endCxn id="63" idx="3"/>
          </p:cNvCxnSpPr>
          <p:nvPr/>
        </p:nvCxnSpPr>
        <p:spPr>
          <a:xfrm flipH="1">
            <a:off x="1901176" y="2781217"/>
            <a:ext cx="117500" cy="152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Прямая со стрелкой 1045"/>
          <p:cNvCxnSpPr>
            <a:stCxn id="63" idx="0"/>
            <a:endCxn id="90" idx="2"/>
          </p:cNvCxnSpPr>
          <p:nvPr/>
        </p:nvCxnSpPr>
        <p:spPr>
          <a:xfrm flipV="1">
            <a:off x="1522199" y="1952528"/>
            <a:ext cx="1863" cy="40091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Соединительная линия уступом 144"/>
          <p:cNvCxnSpPr>
            <a:stCxn id="38" idx="0"/>
            <a:endCxn id="66" idx="2"/>
          </p:cNvCxnSpPr>
          <p:nvPr/>
        </p:nvCxnSpPr>
        <p:spPr>
          <a:xfrm rot="5400000" flipH="1" flipV="1">
            <a:off x="2063977" y="3117585"/>
            <a:ext cx="295059" cy="480916"/>
          </a:xfrm>
          <a:prstGeom prst="bent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Соединительная линия уступом 146"/>
          <p:cNvCxnSpPr>
            <a:stCxn id="40" idx="0"/>
            <a:endCxn id="69" idx="2"/>
          </p:cNvCxnSpPr>
          <p:nvPr/>
        </p:nvCxnSpPr>
        <p:spPr>
          <a:xfrm rot="5400000" flipH="1" flipV="1">
            <a:off x="3197031" y="3159643"/>
            <a:ext cx="289403" cy="402456"/>
          </a:xfrm>
          <a:prstGeom prst="bent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Соединительная линия уступом 153"/>
          <p:cNvCxnSpPr>
            <a:stCxn id="52" idx="0"/>
            <a:endCxn id="58" idx="0"/>
          </p:cNvCxnSpPr>
          <p:nvPr/>
        </p:nvCxnSpPr>
        <p:spPr>
          <a:xfrm rot="5400000" flipH="1" flipV="1">
            <a:off x="7383696" y="2251413"/>
            <a:ext cx="12700" cy="2508319"/>
          </a:xfrm>
          <a:prstGeom prst="bentConnector3">
            <a:avLst>
              <a:gd name="adj1" fmla="val 124611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54" idx="0"/>
            <a:endCxn id="78" idx="2"/>
          </p:cNvCxnSpPr>
          <p:nvPr/>
        </p:nvCxnSpPr>
        <p:spPr>
          <a:xfrm flipH="1" flipV="1">
            <a:off x="6999943" y="3210513"/>
            <a:ext cx="1431" cy="29505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Прямая со стрелкой 191"/>
          <p:cNvCxnSpPr/>
          <p:nvPr/>
        </p:nvCxnSpPr>
        <p:spPr>
          <a:xfrm flipV="1">
            <a:off x="8017076" y="3206528"/>
            <a:ext cx="0" cy="31174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Соединительная линия уступом 199"/>
          <p:cNvCxnSpPr>
            <a:stCxn id="42" idx="0"/>
            <a:endCxn id="72" idx="2"/>
          </p:cNvCxnSpPr>
          <p:nvPr/>
        </p:nvCxnSpPr>
        <p:spPr>
          <a:xfrm rot="5400000" flipH="1" flipV="1">
            <a:off x="4338826" y="3239900"/>
            <a:ext cx="290926" cy="240418"/>
          </a:xfrm>
          <a:prstGeom prst="bent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201"/>
          <p:cNvCxnSpPr>
            <a:stCxn id="50" idx="0"/>
            <a:endCxn id="75" idx="2"/>
          </p:cNvCxnSpPr>
          <p:nvPr/>
        </p:nvCxnSpPr>
        <p:spPr>
          <a:xfrm rot="5400000" flipH="1" flipV="1">
            <a:off x="5326651" y="3190989"/>
            <a:ext cx="295059" cy="334108"/>
          </a:xfrm>
          <a:prstGeom prst="bent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 стрелкой 206"/>
          <p:cNvCxnSpPr>
            <a:stCxn id="72" idx="3"/>
            <a:endCxn id="75" idx="1"/>
          </p:cNvCxnSpPr>
          <p:nvPr/>
        </p:nvCxnSpPr>
        <p:spPr>
          <a:xfrm flipV="1">
            <a:off x="4988682" y="2781217"/>
            <a:ext cx="252906" cy="206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208"/>
          <p:cNvCxnSpPr/>
          <p:nvPr/>
        </p:nvCxnSpPr>
        <p:spPr>
          <a:xfrm rot="5400000" flipH="1" flipV="1">
            <a:off x="3762265" y="1634492"/>
            <a:ext cx="400698" cy="1034160"/>
          </a:xfrm>
          <a:prstGeom prst="bent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72" idx="0"/>
            <a:endCxn id="109" idx="2"/>
          </p:cNvCxnSpPr>
          <p:nvPr/>
        </p:nvCxnSpPr>
        <p:spPr>
          <a:xfrm rot="5400000" flipH="1" flipV="1">
            <a:off x="5735315" y="820406"/>
            <a:ext cx="400698" cy="2662333"/>
          </a:xfrm>
          <a:prstGeom prst="bent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78" idx="0"/>
            <a:endCxn id="81" idx="0"/>
          </p:cNvCxnSpPr>
          <p:nvPr/>
        </p:nvCxnSpPr>
        <p:spPr>
          <a:xfrm rot="5400000" flipH="1" flipV="1">
            <a:off x="7504722" y="1847142"/>
            <a:ext cx="12700" cy="1009558"/>
          </a:xfrm>
          <a:prstGeom prst="bentConnector3">
            <a:avLst>
              <a:gd name="adj1" fmla="val 103313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/>
          <p:cNvCxnSpPr/>
          <p:nvPr/>
        </p:nvCxnSpPr>
        <p:spPr>
          <a:xfrm flipV="1">
            <a:off x="7537037" y="1944475"/>
            <a:ext cx="614" cy="27930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Соединительная линия уступом 217"/>
          <p:cNvCxnSpPr>
            <a:stCxn id="90" idx="0"/>
            <a:endCxn id="109" idx="0"/>
          </p:cNvCxnSpPr>
          <p:nvPr/>
        </p:nvCxnSpPr>
        <p:spPr>
          <a:xfrm rot="5400000" flipH="1" flipV="1">
            <a:off x="4394794" y="-1340638"/>
            <a:ext cx="1305" cy="5742769"/>
          </a:xfrm>
          <a:prstGeom prst="bentConnector3">
            <a:avLst>
              <a:gd name="adj1" fmla="val 9645287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Прямая со стрелкой 220"/>
          <p:cNvCxnSpPr>
            <a:stCxn id="100" idx="0"/>
            <a:endCxn id="118" idx="2"/>
          </p:cNvCxnSpPr>
          <p:nvPr/>
        </p:nvCxnSpPr>
        <p:spPr>
          <a:xfrm flipH="1" flipV="1">
            <a:off x="4576541" y="1215762"/>
            <a:ext cx="579" cy="31433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3" descr="C:\Users\jsviridova\Desktop\YouDo\Фонд Тимченко\Деревья\correct-symbol.png">
            <a:extLst>
              <a:ext uri="{FF2B5EF4-FFF2-40B4-BE49-F238E27FC236}">
                <a16:creationId xmlns:a16="http://schemas.microsoft.com/office/drawing/2014/main" id="{E18A6D44-9FB9-4E4D-AC25-FEEA4FC35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385" y="876860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" descr="C:\Users\jsviridova\Desktop\YouDo\Фонд Тимченко\Деревья\correct-symbol.png">
            <a:extLst>
              <a:ext uri="{FF2B5EF4-FFF2-40B4-BE49-F238E27FC236}">
                <a16:creationId xmlns:a16="http://schemas.microsoft.com/office/drawing/2014/main" id="{9F1DFD90-57BE-4B67-8EDF-7EB10E5A8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549" y="1535973"/>
            <a:ext cx="111663" cy="11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3" descr="C:\Users\jsviridova\Desktop\YouDo\Фонд Тимченко\Деревья\correct-symbol.png">
            <a:extLst>
              <a:ext uri="{FF2B5EF4-FFF2-40B4-BE49-F238E27FC236}">
                <a16:creationId xmlns:a16="http://schemas.microsoft.com/office/drawing/2014/main" id="{26F4F1CD-AA0D-4F5E-8094-A8E59B671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538623"/>
            <a:ext cx="117329" cy="11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914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</TotalTime>
  <Words>256</Words>
  <Application>Microsoft Office PowerPoint</Application>
  <PresentationFormat>Экран (16:10)</PresentationFormat>
  <Paragraphs>44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Презентация PowerPoint</vt:lpstr>
    </vt:vector>
  </TitlesOfParts>
  <Company>von Gerkan Marg und Partner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Sviridova</dc:creator>
  <cp:lastModifiedBy>Иван Гнутов</cp:lastModifiedBy>
  <cp:revision>135</cp:revision>
  <dcterms:created xsi:type="dcterms:W3CDTF">2018-10-31T18:32:06Z</dcterms:created>
  <dcterms:modified xsi:type="dcterms:W3CDTF">2020-11-13T15:58:50Z</dcterms:modified>
</cp:coreProperties>
</file>