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" initials="О" lastIdx="4" clrIdx="0"/>
  <p:cmAuthor id="1" name="Александра " initials="A" lastIdx="2" clrIdx="1">
    <p:extLst>
      <p:ext uri="{19B8F6BF-5375-455C-9EA6-DF929625EA0E}">
        <p15:presenceInfo xmlns:p15="http://schemas.microsoft.com/office/powerpoint/2012/main" userId="e6fa25cfcb2180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00"/>
    <a:srgbClr val="969696"/>
    <a:srgbClr val="039192"/>
    <a:srgbClr val="C3C3C3"/>
    <a:srgbClr val="474747"/>
    <a:srgbClr val="91D3D3"/>
    <a:srgbClr val="8BC9C9"/>
    <a:srgbClr val="FFFFFF"/>
    <a:srgbClr val="E6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95" autoAdjust="0"/>
    <p:restoredTop sz="90515" autoAdjust="0"/>
  </p:normalViewPr>
  <p:slideViewPr>
    <p:cSldViewPr showGuides="1">
      <p:cViewPr varScale="1">
        <p:scale>
          <a:sx n="141" d="100"/>
          <a:sy n="141" d="100"/>
        </p:scale>
        <p:origin x="1326" y="10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651BE-CD4C-4390-AA2C-0A0ACAEC8221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021CF-1AB1-4768-9754-57C43095492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31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77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52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87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44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54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20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31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62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85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4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5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86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4"/>
          <p:cNvSpPr/>
          <p:nvPr/>
        </p:nvSpPr>
        <p:spPr>
          <a:xfrm>
            <a:off x="0" y="5249664"/>
            <a:ext cx="9144000" cy="465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3" name="Group 125"/>
          <p:cNvGrpSpPr/>
          <p:nvPr/>
        </p:nvGrpSpPr>
        <p:grpSpPr>
          <a:xfrm>
            <a:off x="177299" y="5401758"/>
            <a:ext cx="302570" cy="232733"/>
            <a:chOff x="1607178" y="1018951"/>
            <a:chExt cx="654421" cy="503373"/>
          </a:xfrm>
          <a:solidFill>
            <a:srgbClr val="29486D"/>
          </a:solidFill>
        </p:grpSpPr>
        <p:sp>
          <p:nvSpPr>
            <p:cNvPr id="4" name="Chevron 126"/>
            <p:cNvSpPr/>
            <p:nvPr/>
          </p:nvSpPr>
          <p:spPr>
            <a:xfrm>
              <a:off x="1607178" y="1018951"/>
              <a:ext cx="654421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5" name="Rectangle 127"/>
            <p:cNvSpPr/>
            <p:nvPr/>
          </p:nvSpPr>
          <p:spPr>
            <a:xfrm>
              <a:off x="1910822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6" name="Right Triangle 128"/>
          <p:cNvSpPr/>
          <p:nvPr/>
        </p:nvSpPr>
        <p:spPr>
          <a:xfrm rot="10800000">
            <a:off x="371991" y="5587744"/>
            <a:ext cx="99457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" name="Chevron 129"/>
          <p:cNvSpPr/>
          <p:nvPr/>
        </p:nvSpPr>
        <p:spPr>
          <a:xfrm rot="10800000">
            <a:off x="661141" y="5410610"/>
            <a:ext cx="303620" cy="227806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8" name="Rectangle 130"/>
          <p:cNvSpPr/>
          <p:nvPr/>
        </p:nvSpPr>
        <p:spPr>
          <a:xfrm rot="10800000">
            <a:off x="678199" y="5410609"/>
            <a:ext cx="142545" cy="227806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9" name="Right Triangle 131"/>
          <p:cNvSpPr/>
          <p:nvPr/>
        </p:nvSpPr>
        <p:spPr>
          <a:xfrm rot="10800000" flipH="1">
            <a:off x="679988" y="5586743"/>
            <a:ext cx="85301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" name="Rectangle 132"/>
          <p:cNvSpPr/>
          <p:nvPr/>
        </p:nvSpPr>
        <p:spPr>
          <a:xfrm>
            <a:off x="380421" y="5335716"/>
            <a:ext cx="390745" cy="25202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/>
            <a:endParaRPr lang="ru-RU" sz="105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1" name="Rectangle 133"/>
          <p:cNvSpPr/>
          <p:nvPr/>
        </p:nvSpPr>
        <p:spPr>
          <a:xfrm>
            <a:off x="952627" y="5308589"/>
            <a:ext cx="9762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долгосрочный социальный результат</a:t>
            </a:r>
          </a:p>
        </p:txBody>
      </p:sp>
      <p:sp>
        <p:nvSpPr>
          <p:cNvPr id="12" name="Right Triangle 134"/>
          <p:cNvSpPr/>
          <p:nvPr/>
        </p:nvSpPr>
        <p:spPr>
          <a:xfrm rot="10800000">
            <a:off x="1959560" y="5588526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" name="Right Triangle 135"/>
          <p:cNvSpPr/>
          <p:nvPr/>
        </p:nvSpPr>
        <p:spPr>
          <a:xfrm rot="10800000" flipH="1">
            <a:off x="2363672" y="5593812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" name="Rounded Rectangle 136"/>
          <p:cNvSpPr/>
          <p:nvPr/>
        </p:nvSpPr>
        <p:spPr>
          <a:xfrm>
            <a:off x="1965009" y="5346298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5" name="Rectangle 137"/>
          <p:cNvSpPr/>
          <p:nvPr/>
        </p:nvSpPr>
        <p:spPr>
          <a:xfrm>
            <a:off x="2457852" y="5385545"/>
            <a:ext cx="10013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</a:t>
            </a:r>
          </a:p>
        </p:txBody>
      </p:sp>
      <p:sp>
        <p:nvSpPr>
          <p:cNvPr id="16" name="Rectangle 138"/>
          <p:cNvSpPr/>
          <p:nvPr/>
        </p:nvSpPr>
        <p:spPr>
          <a:xfrm>
            <a:off x="6579131" y="5313927"/>
            <a:ext cx="11743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и непосредственные результаты</a:t>
            </a:r>
          </a:p>
        </p:txBody>
      </p:sp>
      <p:sp>
        <p:nvSpPr>
          <p:cNvPr id="17" name="Rounded Rectangle 139"/>
          <p:cNvSpPr/>
          <p:nvPr/>
        </p:nvSpPr>
        <p:spPr>
          <a:xfrm>
            <a:off x="6139157" y="5356639"/>
            <a:ext cx="468000" cy="2484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8" name="Rectangle 140"/>
          <p:cNvSpPr/>
          <p:nvPr/>
        </p:nvSpPr>
        <p:spPr>
          <a:xfrm>
            <a:off x="6175314" y="5389426"/>
            <a:ext cx="392512" cy="1828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9" name="Rounded Rectangle 141"/>
          <p:cNvSpPr/>
          <p:nvPr/>
        </p:nvSpPr>
        <p:spPr>
          <a:xfrm>
            <a:off x="7963388" y="5355422"/>
            <a:ext cx="468000" cy="24840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0" name="Rectangle 142"/>
          <p:cNvSpPr/>
          <p:nvPr/>
        </p:nvSpPr>
        <p:spPr>
          <a:xfrm>
            <a:off x="8017076" y="5398333"/>
            <a:ext cx="356195" cy="16257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1" name="Rectangle 143"/>
          <p:cNvSpPr/>
          <p:nvPr/>
        </p:nvSpPr>
        <p:spPr>
          <a:xfrm>
            <a:off x="8404236" y="5351822"/>
            <a:ext cx="919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целевая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группа</a:t>
            </a:r>
          </a:p>
        </p:txBody>
      </p:sp>
      <p:sp>
        <p:nvSpPr>
          <p:cNvPr id="22" name="Right Triangle 158"/>
          <p:cNvSpPr/>
          <p:nvPr/>
        </p:nvSpPr>
        <p:spPr>
          <a:xfrm rot="10800000">
            <a:off x="3347328" y="5586545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3" name="Right Triangle 159"/>
          <p:cNvSpPr/>
          <p:nvPr/>
        </p:nvSpPr>
        <p:spPr>
          <a:xfrm rot="10800000" flipH="1">
            <a:off x="3745830" y="5591831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4" name="Rounded Rectangle 161"/>
          <p:cNvSpPr/>
          <p:nvPr/>
        </p:nvSpPr>
        <p:spPr>
          <a:xfrm>
            <a:off x="3347167" y="5344317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5" name="Rectangle 162"/>
          <p:cNvSpPr/>
          <p:nvPr/>
        </p:nvSpPr>
        <p:spPr>
          <a:xfrm>
            <a:off x="3796050" y="5311693"/>
            <a:ext cx="9578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 не измеряется в настоящий момент</a:t>
            </a:r>
          </a:p>
        </p:txBody>
      </p:sp>
      <p:sp>
        <p:nvSpPr>
          <p:cNvPr id="26" name="Oval 127"/>
          <p:cNvSpPr/>
          <p:nvPr/>
        </p:nvSpPr>
        <p:spPr>
          <a:xfrm>
            <a:off x="4774350" y="5359695"/>
            <a:ext cx="207703" cy="1980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33" y="5398333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157"/>
          <p:cNvSpPr/>
          <p:nvPr/>
        </p:nvSpPr>
        <p:spPr>
          <a:xfrm>
            <a:off x="4990632" y="5322322"/>
            <a:ext cx="12208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результат, важный для Фонда Тимченко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5" y="115422"/>
            <a:ext cx="1640600" cy="47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3"/>
          <p:cNvSpPr/>
          <p:nvPr/>
        </p:nvSpPr>
        <p:spPr>
          <a:xfrm>
            <a:off x="2433924" y="121196"/>
            <a:ext cx="4248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Дерево результатов Практики</a:t>
            </a:r>
            <a:endParaRPr lang="en-US" sz="1000" b="1" dirty="0">
              <a:latin typeface="+mj-lt"/>
              <a:ea typeface="Roboto Black" panose="02000000000000000000" pitchFamily="2" charset="0"/>
              <a:cs typeface="Lato Black" panose="020F0A02020204030203" pitchFamily="34" charset="0"/>
            </a:endParaRPr>
          </a:p>
          <a:p>
            <a:pPr algn="ctr"/>
            <a:r>
              <a:rPr lang="ru-RU" sz="10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«Мы вместе!»</a:t>
            </a:r>
          </a:p>
        </p:txBody>
      </p:sp>
      <p:sp>
        <p:nvSpPr>
          <p:cNvPr id="31" name="Rectangle 4"/>
          <p:cNvSpPr/>
          <p:nvPr/>
        </p:nvSpPr>
        <p:spPr>
          <a:xfrm>
            <a:off x="7524328" y="115422"/>
            <a:ext cx="1497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auto"/>
            <a:r>
              <a:rPr lang="ru-RU" sz="800" b="1" dirty="0"/>
              <a:t>ОГКУ СО «Центр социальной помощи семье и детям Нижнеилимского района»</a:t>
            </a:r>
            <a:endParaRPr lang="ru-RU" sz="700" dirty="0"/>
          </a:p>
        </p:txBody>
      </p:sp>
      <p:sp>
        <p:nvSpPr>
          <p:cNvPr id="32" name="Rounded Rectangle 49"/>
          <p:cNvSpPr/>
          <p:nvPr/>
        </p:nvSpPr>
        <p:spPr>
          <a:xfrm>
            <a:off x="711108" y="4825831"/>
            <a:ext cx="1932407" cy="361325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Замещающие семьи</a:t>
            </a:r>
          </a:p>
        </p:txBody>
      </p:sp>
      <p:sp>
        <p:nvSpPr>
          <p:cNvPr id="33" name="Rectangle 50"/>
          <p:cNvSpPr/>
          <p:nvPr/>
        </p:nvSpPr>
        <p:spPr>
          <a:xfrm>
            <a:off x="750254" y="4871271"/>
            <a:ext cx="1839854" cy="267645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6" name="Rounded Rectangle 49"/>
          <p:cNvSpPr/>
          <p:nvPr/>
        </p:nvSpPr>
        <p:spPr>
          <a:xfrm>
            <a:off x="3608745" y="4823849"/>
            <a:ext cx="1932407" cy="361325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Родители (замещающие семьи)</a:t>
            </a:r>
          </a:p>
        </p:txBody>
      </p:sp>
      <p:sp>
        <p:nvSpPr>
          <p:cNvPr id="37" name="Rectangle 50"/>
          <p:cNvSpPr/>
          <p:nvPr/>
        </p:nvSpPr>
        <p:spPr>
          <a:xfrm>
            <a:off x="3647891" y="4869289"/>
            <a:ext cx="1839854" cy="267645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8" name="Rounded Rectangle 49"/>
          <p:cNvSpPr/>
          <p:nvPr/>
        </p:nvSpPr>
        <p:spPr>
          <a:xfrm>
            <a:off x="6837950" y="4823849"/>
            <a:ext cx="1932407" cy="361325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Дети  (замещающие семьи)</a:t>
            </a:r>
          </a:p>
        </p:txBody>
      </p:sp>
      <p:sp>
        <p:nvSpPr>
          <p:cNvPr id="39" name="Rectangle 50"/>
          <p:cNvSpPr/>
          <p:nvPr/>
        </p:nvSpPr>
        <p:spPr>
          <a:xfrm>
            <a:off x="6877096" y="4869289"/>
            <a:ext cx="1839854" cy="267645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0" name="Rounded Rectangle 41"/>
          <p:cNvSpPr/>
          <p:nvPr/>
        </p:nvSpPr>
        <p:spPr>
          <a:xfrm>
            <a:off x="308024" y="3913143"/>
            <a:ext cx="829723" cy="729449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Собеседование </a:t>
            </a:r>
          </a:p>
          <a:p>
            <a:pPr algn="ctr"/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для оценки проблем в замещающей семье</a:t>
            </a:r>
          </a:p>
        </p:txBody>
      </p:sp>
      <p:sp>
        <p:nvSpPr>
          <p:cNvPr id="41" name="Rectangle 42"/>
          <p:cNvSpPr/>
          <p:nvPr/>
        </p:nvSpPr>
        <p:spPr>
          <a:xfrm>
            <a:off x="342123" y="3940341"/>
            <a:ext cx="759564" cy="67133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264031" y="3916945"/>
            <a:ext cx="829723" cy="729449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Разработка , утверждение и реализация ИПССС</a:t>
            </a:r>
            <a:r>
              <a:rPr lang="ru-RU" sz="8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 </a:t>
            </a:r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для выхода из ТЖС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298130" y="3944143"/>
            <a:ext cx="759564" cy="67133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4" name="Rounded Rectangle 41"/>
          <p:cNvSpPr/>
          <p:nvPr/>
        </p:nvSpPr>
        <p:spPr>
          <a:xfrm>
            <a:off x="2230109" y="3918651"/>
            <a:ext cx="829723" cy="729449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Консультационное сопровождение семей</a:t>
            </a:r>
          </a:p>
        </p:txBody>
      </p:sp>
      <p:sp>
        <p:nvSpPr>
          <p:cNvPr id="45" name="Rectangle 42"/>
          <p:cNvSpPr/>
          <p:nvPr/>
        </p:nvSpPr>
        <p:spPr>
          <a:xfrm>
            <a:off x="2264208" y="3945849"/>
            <a:ext cx="759564" cy="67133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6" name="Rounded Rectangle 41"/>
          <p:cNvSpPr/>
          <p:nvPr/>
        </p:nvSpPr>
        <p:spPr>
          <a:xfrm>
            <a:off x="3646912" y="3916944"/>
            <a:ext cx="829723" cy="729449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Проведение обучающих тренингов для замещающих родителей</a:t>
            </a:r>
            <a:endParaRPr lang="ru-RU" sz="700" dirty="0">
              <a:solidFill>
                <a:prstClr val="black"/>
              </a:solidFill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47" name="Rectangle 42"/>
          <p:cNvSpPr/>
          <p:nvPr/>
        </p:nvSpPr>
        <p:spPr>
          <a:xfrm>
            <a:off x="3681011" y="3944142"/>
            <a:ext cx="759564" cy="67133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8" name="Rounded Rectangle 41"/>
          <p:cNvSpPr/>
          <p:nvPr/>
        </p:nvSpPr>
        <p:spPr>
          <a:xfrm>
            <a:off x="4636435" y="3918651"/>
            <a:ext cx="829723" cy="729449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prstClr val="black"/>
                </a:solidFill>
                <a:ea typeface="Roboto" pitchFamily="2" charset="0"/>
                <a:cs typeface="Lato" panose="020F0502020204030203" pitchFamily="34" charset="0"/>
              </a:rPr>
              <a:t>Проведение практических занятий, мастер-классов для замещающих родителей</a:t>
            </a:r>
          </a:p>
        </p:txBody>
      </p:sp>
      <p:sp>
        <p:nvSpPr>
          <p:cNvPr id="49" name="Rectangle 42"/>
          <p:cNvSpPr/>
          <p:nvPr/>
        </p:nvSpPr>
        <p:spPr>
          <a:xfrm>
            <a:off x="4670534" y="3945849"/>
            <a:ext cx="759564" cy="67133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0" name="Rounded Rectangle 41"/>
          <p:cNvSpPr/>
          <p:nvPr/>
        </p:nvSpPr>
        <p:spPr>
          <a:xfrm>
            <a:off x="5769517" y="3921901"/>
            <a:ext cx="829723" cy="729449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Проведение совместных обучающих тренингов для родителей и детей </a:t>
            </a:r>
          </a:p>
        </p:txBody>
      </p:sp>
      <p:sp>
        <p:nvSpPr>
          <p:cNvPr id="51" name="Rectangle 42"/>
          <p:cNvSpPr/>
          <p:nvPr/>
        </p:nvSpPr>
        <p:spPr>
          <a:xfrm>
            <a:off x="5803616" y="3949099"/>
            <a:ext cx="759564" cy="67133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2" name="Rounded Rectangle 41"/>
          <p:cNvSpPr/>
          <p:nvPr/>
        </p:nvSpPr>
        <p:spPr>
          <a:xfrm>
            <a:off x="6873864" y="3921901"/>
            <a:ext cx="829723" cy="729449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Проведение обучающих тренингов для детей из замещающих семей</a:t>
            </a:r>
          </a:p>
        </p:txBody>
      </p:sp>
      <p:sp>
        <p:nvSpPr>
          <p:cNvPr id="53" name="Rectangle 42"/>
          <p:cNvSpPr/>
          <p:nvPr/>
        </p:nvSpPr>
        <p:spPr>
          <a:xfrm>
            <a:off x="6907963" y="3949099"/>
            <a:ext cx="759564" cy="67133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4" name="Rounded Rectangle 41"/>
          <p:cNvSpPr/>
          <p:nvPr/>
        </p:nvSpPr>
        <p:spPr>
          <a:xfrm>
            <a:off x="7874134" y="3921901"/>
            <a:ext cx="829723" cy="729449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Занятие ребенка </a:t>
            </a:r>
          </a:p>
          <a:p>
            <a:pPr algn="ctr"/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в группе кратковременного пребывания на базе Центра</a:t>
            </a:r>
          </a:p>
        </p:txBody>
      </p:sp>
      <p:sp>
        <p:nvSpPr>
          <p:cNvPr id="55" name="Rectangle 42"/>
          <p:cNvSpPr/>
          <p:nvPr/>
        </p:nvSpPr>
        <p:spPr>
          <a:xfrm>
            <a:off x="7908233" y="3949099"/>
            <a:ext cx="759564" cy="67133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59" name="Соединительная линия уступом 58"/>
          <p:cNvCxnSpPr>
            <a:stCxn id="40" idx="2"/>
            <a:endCxn id="44" idx="2"/>
          </p:cNvCxnSpPr>
          <p:nvPr/>
        </p:nvCxnSpPr>
        <p:spPr>
          <a:xfrm rot="16200000" flipH="1">
            <a:off x="1681174" y="3684303"/>
            <a:ext cx="5508" cy="1922085"/>
          </a:xfrm>
          <a:prstGeom prst="bentConnector3">
            <a:avLst>
              <a:gd name="adj1" fmla="val 1397331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>
            <a:stCxn id="42" idx="2"/>
            <a:endCxn id="32" idx="0"/>
          </p:cNvCxnSpPr>
          <p:nvPr/>
        </p:nvCxnSpPr>
        <p:spPr>
          <a:xfrm flipH="1">
            <a:off x="1677312" y="4646394"/>
            <a:ext cx="1581" cy="17943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>
            <a:stCxn id="32" idx="3"/>
            <a:endCxn id="36" idx="1"/>
          </p:cNvCxnSpPr>
          <p:nvPr/>
        </p:nvCxnSpPr>
        <p:spPr>
          <a:xfrm flipV="1">
            <a:off x="2643515" y="5004512"/>
            <a:ext cx="965230" cy="198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36" idx="3"/>
            <a:endCxn id="38" idx="1"/>
          </p:cNvCxnSpPr>
          <p:nvPr/>
        </p:nvCxnSpPr>
        <p:spPr>
          <a:xfrm>
            <a:off x="5541152" y="5004512"/>
            <a:ext cx="129679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Соединительная линия уступом 71"/>
          <p:cNvCxnSpPr>
            <a:stCxn id="46" idx="2"/>
            <a:endCxn id="48" idx="2"/>
          </p:cNvCxnSpPr>
          <p:nvPr/>
        </p:nvCxnSpPr>
        <p:spPr>
          <a:xfrm rot="16200000" flipH="1">
            <a:off x="4555682" y="4152484"/>
            <a:ext cx="1707" cy="989523"/>
          </a:xfrm>
          <a:prstGeom prst="bentConnector3">
            <a:avLst>
              <a:gd name="adj1" fmla="val 470744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>
            <a:endCxn id="36" idx="0"/>
          </p:cNvCxnSpPr>
          <p:nvPr/>
        </p:nvCxnSpPr>
        <p:spPr>
          <a:xfrm>
            <a:off x="4572000" y="4724400"/>
            <a:ext cx="2949" cy="9944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endCxn id="50" idx="2"/>
          </p:cNvCxnSpPr>
          <p:nvPr/>
        </p:nvCxnSpPr>
        <p:spPr>
          <a:xfrm flipH="1" flipV="1">
            <a:off x="6184379" y="4651350"/>
            <a:ext cx="6871" cy="34610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Соединительная линия уступом 83"/>
          <p:cNvCxnSpPr>
            <a:stCxn id="52" idx="2"/>
            <a:endCxn id="54" idx="2"/>
          </p:cNvCxnSpPr>
          <p:nvPr/>
        </p:nvCxnSpPr>
        <p:spPr>
          <a:xfrm rot="16200000" flipH="1">
            <a:off x="7788861" y="4151215"/>
            <a:ext cx="12700" cy="1000270"/>
          </a:xfrm>
          <a:prstGeom prst="bentConnector3">
            <a:avLst>
              <a:gd name="adj1" fmla="val 71265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/>
          <p:cNvCxnSpPr>
            <a:endCxn id="38" idx="0"/>
          </p:cNvCxnSpPr>
          <p:nvPr/>
        </p:nvCxnSpPr>
        <p:spPr>
          <a:xfrm>
            <a:off x="7800598" y="4729708"/>
            <a:ext cx="3556" cy="9414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40" idx="3"/>
            <a:endCxn id="42" idx="1"/>
          </p:cNvCxnSpPr>
          <p:nvPr/>
        </p:nvCxnSpPr>
        <p:spPr>
          <a:xfrm>
            <a:off x="1137747" y="4277868"/>
            <a:ext cx="126284" cy="380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stCxn id="42" idx="3"/>
            <a:endCxn id="44" idx="1"/>
          </p:cNvCxnSpPr>
          <p:nvPr/>
        </p:nvCxnSpPr>
        <p:spPr>
          <a:xfrm>
            <a:off x="2093754" y="4281670"/>
            <a:ext cx="136355" cy="170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44" idx="3"/>
            <a:endCxn id="46" idx="1"/>
          </p:cNvCxnSpPr>
          <p:nvPr/>
        </p:nvCxnSpPr>
        <p:spPr>
          <a:xfrm flipV="1">
            <a:off x="3059832" y="4281669"/>
            <a:ext cx="587080" cy="170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46" idx="3"/>
            <a:endCxn id="48" idx="1"/>
          </p:cNvCxnSpPr>
          <p:nvPr/>
        </p:nvCxnSpPr>
        <p:spPr>
          <a:xfrm>
            <a:off x="4476635" y="4281669"/>
            <a:ext cx="159800" cy="170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48" idx="3"/>
            <a:endCxn id="50" idx="1"/>
          </p:cNvCxnSpPr>
          <p:nvPr/>
        </p:nvCxnSpPr>
        <p:spPr>
          <a:xfrm>
            <a:off x="5466158" y="4283376"/>
            <a:ext cx="303359" cy="325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50" idx="3"/>
            <a:endCxn id="52" idx="1"/>
          </p:cNvCxnSpPr>
          <p:nvPr/>
        </p:nvCxnSpPr>
        <p:spPr>
          <a:xfrm>
            <a:off x="6599240" y="4286626"/>
            <a:ext cx="274624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52" idx="3"/>
            <a:endCxn id="54" idx="1"/>
          </p:cNvCxnSpPr>
          <p:nvPr/>
        </p:nvCxnSpPr>
        <p:spPr>
          <a:xfrm>
            <a:off x="7703587" y="4286626"/>
            <a:ext cx="170547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4"/>
          <p:cNvSpPr/>
          <p:nvPr/>
        </p:nvSpPr>
        <p:spPr>
          <a:xfrm>
            <a:off x="301884" y="3355168"/>
            <a:ext cx="1791870" cy="335393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>
              <a:lnSpc>
                <a:spcPct val="90000"/>
              </a:lnSpc>
            </a:pPr>
            <a:r>
              <a:rPr lang="ru-RU" sz="700" dirty="0"/>
              <a:t>Сформировано доверие к работникам Центра</a:t>
            </a:r>
          </a:p>
        </p:txBody>
      </p:sp>
      <p:sp>
        <p:nvSpPr>
          <p:cNvPr id="108" name="Right Triangle 16"/>
          <p:cNvSpPr/>
          <p:nvPr/>
        </p:nvSpPr>
        <p:spPr>
          <a:xfrm rot="10800000">
            <a:off x="304710" y="3686692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9" name="Right Triangle 17"/>
          <p:cNvSpPr/>
          <p:nvPr/>
        </p:nvSpPr>
        <p:spPr>
          <a:xfrm rot="10800000" flipH="1">
            <a:off x="1949754" y="3688934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0" name="Rounded Rectangle 14"/>
          <p:cNvSpPr/>
          <p:nvPr/>
        </p:nvSpPr>
        <p:spPr>
          <a:xfrm>
            <a:off x="2433924" y="3353272"/>
            <a:ext cx="1791870" cy="335393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>
              <a:lnSpc>
                <a:spcPct val="90000"/>
              </a:lnSpc>
            </a:pPr>
            <a:r>
              <a:rPr lang="ru-RU" sz="700" dirty="0"/>
              <a:t>Замещающие семьи повысили уровень знаний о приемах конструктивного взаимодействия в семье </a:t>
            </a:r>
          </a:p>
        </p:txBody>
      </p:sp>
      <p:sp>
        <p:nvSpPr>
          <p:cNvPr id="111" name="Right Triangle 16"/>
          <p:cNvSpPr/>
          <p:nvPr/>
        </p:nvSpPr>
        <p:spPr>
          <a:xfrm rot="10800000">
            <a:off x="2436750" y="3684796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2" name="Right Triangle 17"/>
          <p:cNvSpPr/>
          <p:nvPr/>
        </p:nvSpPr>
        <p:spPr>
          <a:xfrm rot="10800000" flipH="1">
            <a:off x="4081794" y="3687038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3" name="Rounded Rectangle 14"/>
          <p:cNvSpPr/>
          <p:nvPr/>
        </p:nvSpPr>
        <p:spPr>
          <a:xfrm>
            <a:off x="4591810" y="3351459"/>
            <a:ext cx="1791870" cy="335393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>
              <a:lnSpc>
                <a:spcPct val="90000"/>
              </a:lnSpc>
            </a:pPr>
            <a:r>
              <a:rPr lang="ru-RU" sz="700" dirty="0"/>
              <a:t>Замещающие родители получили знания </a:t>
            </a:r>
          </a:p>
          <a:p>
            <a:pPr algn="ctr">
              <a:lnSpc>
                <a:spcPct val="90000"/>
              </a:lnSpc>
            </a:pPr>
            <a:r>
              <a:rPr lang="ru-RU" sz="700" dirty="0"/>
              <a:t>о психологических особенностях детей, способах их воспитания</a:t>
            </a:r>
          </a:p>
        </p:txBody>
      </p:sp>
      <p:sp>
        <p:nvSpPr>
          <p:cNvPr id="114" name="Right Triangle 16"/>
          <p:cNvSpPr/>
          <p:nvPr/>
        </p:nvSpPr>
        <p:spPr>
          <a:xfrm rot="10800000">
            <a:off x="4594636" y="3682983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5" name="Right Triangle 17"/>
          <p:cNvSpPr/>
          <p:nvPr/>
        </p:nvSpPr>
        <p:spPr>
          <a:xfrm rot="10800000" flipH="1">
            <a:off x="6239680" y="368522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6" name="Rounded Rectangle 14"/>
          <p:cNvSpPr/>
          <p:nvPr/>
        </p:nvSpPr>
        <p:spPr>
          <a:xfrm>
            <a:off x="6516216" y="3354886"/>
            <a:ext cx="1251537" cy="335675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>
              <a:lnSpc>
                <a:spcPct val="90000"/>
              </a:lnSpc>
            </a:pPr>
            <a:r>
              <a:rPr lang="ru-RU" sz="700" dirty="0"/>
              <a:t>Дети получили информацию о способах взаимодействия со взрослыми и со сверстниками</a:t>
            </a:r>
          </a:p>
        </p:txBody>
      </p:sp>
      <p:sp>
        <p:nvSpPr>
          <p:cNvPr id="117" name="Right Triangle 16"/>
          <p:cNvSpPr/>
          <p:nvPr/>
        </p:nvSpPr>
        <p:spPr>
          <a:xfrm rot="10800000">
            <a:off x="6507123" y="3685715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8" name="Right Triangle 17"/>
          <p:cNvSpPr/>
          <p:nvPr/>
        </p:nvSpPr>
        <p:spPr>
          <a:xfrm rot="10800000" flipH="1">
            <a:off x="7623753" y="3690377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9" name="Rounded Rectangle 14"/>
          <p:cNvSpPr/>
          <p:nvPr/>
        </p:nvSpPr>
        <p:spPr>
          <a:xfrm>
            <a:off x="7846227" y="3358204"/>
            <a:ext cx="1046253" cy="335675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>
              <a:lnSpc>
                <a:spcPct val="90000"/>
              </a:lnSpc>
            </a:pPr>
            <a:r>
              <a:rPr lang="ru-RU" sz="700" dirty="0"/>
              <a:t>Дети улучшили свое эмоциональное самочувствие</a:t>
            </a:r>
          </a:p>
        </p:txBody>
      </p:sp>
      <p:sp>
        <p:nvSpPr>
          <p:cNvPr id="120" name="Right Triangle 16"/>
          <p:cNvSpPr/>
          <p:nvPr/>
        </p:nvSpPr>
        <p:spPr>
          <a:xfrm rot="10800000">
            <a:off x="7849053" y="3690010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1" name="Right Triangle 17"/>
          <p:cNvSpPr/>
          <p:nvPr/>
        </p:nvSpPr>
        <p:spPr>
          <a:xfrm rot="10800000" flipH="1">
            <a:off x="8748480" y="369369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2" name="Rounded Rectangle 14"/>
          <p:cNvSpPr/>
          <p:nvPr/>
        </p:nvSpPr>
        <p:spPr>
          <a:xfrm>
            <a:off x="3419328" y="2882564"/>
            <a:ext cx="1791870" cy="30481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>
              <a:lnSpc>
                <a:spcPct val="90000"/>
              </a:lnSpc>
            </a:pPr>
            <a:r>
              <a:rPr lang="ru-RU" sz="700" dirty="0"/>
              <a:t>Повышен уровень родительских компетенций у замещающих родителей</a:t>
            </a:r>
          </a:p>
        </p:txBody>
      </p:sp>
      <p:sp>
        <p:nvSpPr>
          <p:cNvPr id="123" name="Right Triangle 16"/>
          <p:cNvSpPr/>
          <p:nvPr/>
        </p:nvSpPr>
        <p:spPr>
          <a:xfrm rot="10800000">
            <a:off x="3424219" y="3183927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4" name="Right Triangle 17"/>
          <p:cNvSpPr/>
          <p:nvPr/>
        </p:nvSpPr>
        <p:spPr>
          <a:xfrm rot="10800000" flipH="1">
            <a:off x="5065076" y="3187187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5" name="Rounded Rectangle 14"/>
          <p:cNvSpPr/>
          <p:nvPr/>
        </p:nvSpPr>
        <p:spPr>
          <a:xfrm>
            <a:off x="6904198" y="2879827"/>
            <a:ext cx="1791870" cy="30481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>
              <a:lnSpc>
                <a:spcPct val="90000"/>
              </a:lnSpc>
            </a:pPr>
            <a:r>
              <a:rPr lang="ru-RU" sz="700" dirty="0"/>
              <a:t>Дети улучшили свое психологическое и физическое здоровье</a:t>
            </a:r>
          </a:p>
        </p:txBody>
      </p:sp>
      <p:sp>
        <p:nvSpPr>
          <p:cNvPr id="126" name="Right Triangle 16"/>
          <p:cNvSpPr/>
          <p:nvPr/>
        </p:nvSpPr>
        <p:spPr>
          <a:xfrm rot="10800000">
            <a:off x="6907024" y="3180767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7" name="Right Triangle 17"/>
          <p:cNvSpPr/>
          <p:nvPr/>
        </p:nvSpPr>
        <p:spPr>
          <a:xfrm rot="10800000" flipH="1">
            <a:off x="8552068" y="3183009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9" name="Rounded Rectangle 14"/>
          <p:cNvSpPr/>
          <p:nvPr/>
        </p:nvSpPr>
        <p:spPr>
          <a:xfrm>
            <a:off x="1398140" y="2335543"/>
            <a:ext cx="1791870" cy="30481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marL="1588" algn="ctr">
              <a:lnSpc>
                <a:spcPct val="90000"/>
              </a:lnSpc>
            </a:pPr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Улучшена коммуникация/взаимодействие родителей с детьми</a:t>
            </a:r>
          </a:p>
        </p:txBody>
      </p:sp>
      <p:sp>
        <p:nvSpPr>
          <p:cNvPr id="130" name="Right Triangle 16"/>
          <p:cNvSpPr/>
          <p:nvPr/>
        </p:nvSpPr>
        <p:spPr>
          <a:xfrm rot="10800000">
            <a:off x="1400966" y="2636483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1" name="Right Triangle 17"/>
          <p:cNvSpPr/>
          <p:nvPr/>
        </p:nvSpPr>
        <p:spPr>
          <a:xfrm rot="10800000" flipH="1">
            <a:off x="3046010" y="263872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2" name="Rounded Rectangle 14"/>
          <p:cNvSpPr/>
          <p:nvPr/>
        </p:nvSpPr>
        <p:spPr>
          <a:xfrm>
            <a:off x="3419328" y="2339573"/>
            <a:ext cx="1791870" cy="30481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marL="1588" algn="ctr">
              <a:lnSpc>
                <a:spcPct val="90000"/>
              </a:lnSpc>
            </a:pPr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Снижен уровень напряженности и конфликтности в замещающих семьях </a:t>
            </a:r>
          </a:p>
        </p:txBody>
      </p:sp>
      <p:sp>
        <p:nvSpPr>
          <p:cNvPr id="133" name="Right Triangle 16"/>
          <p:cNvSpPr/>
          <p:nvPr/>
        </p:nvSpPr>
        <p:spPr>
          <a:xfrm rot="10800000">
            <a:off x="3422154" y="2640513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4" name="Right Triangle 17"/>
          <p:cNvSpPr/>
          <p:nvPr/>
        </p:nvSpPr>
        <p:spPr>
          <a:xfrm rot="10800000" flipH="1">
            <a:off x="5067198" y="264275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5" name="Rounded Rectangle 14"/>
          <p:cNvSpPr/>
          <p:nvPr/>
        </p:nvSpPr>
        <p:spPr>
          <a:xfrm>
            <a:off x="5430098" y="2342863"/>
            <a:ext cx="1407852" cy="30481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marL="1588" algn="ctr">
              <a:lnSpc>
                <a:spcPct val="90000"/>
              </a:lnSpc>
            </a:pPr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У детей сформированы навыки взаимодействия со взрослыми</a:t>
            </a:r>
          </a:p>
          <a:p>
            <a:pPr marL="1588" algn="ctr">
              <a:lnSpc>
                <a:spcPct val="90000"/>
              </a:lnSpc>
            </a:pPr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и сверстниками</a:t>
            </a:r>
          </a:p>
        </p:txBody>
      </p:sp>
      <p:sp>
        <p:nvSpPr>
          <p:cNvPr id="136" name="Right Triangle 16"/>
          <p:cNvSpPr/>
          <p:nvPr/>
        </p:nvSpPr>
        <p:spPr>
          <a:xfrm rot="10800000">
            <a:off x="5432924" y="2643803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7" name="Right Triangle 17"/>
          <p:cNvSpPr/>
          <p:nvPr/>
        </p:nvSpPr>
        <p:spPr>
          <a:xfrm rot="10800000" flipH="1">
            <a:off x="6687904" y="2643802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8" name="Rounded Rectangle 14"/>
          <p:cNvSpPr/>
          <p:nvPr/>
        </p:nvSpPr>
        <p:spPr>
          <a:xfrm>
            <a:off x="7096672" y="2346627"/>
            <a:ext cx="1407852" cy="30481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>
              <a:lnSpc>
                <a:spcPct val="90000"/>
              </a:lnSpc>
            </a:pPr>
            <a:r>
              <a:rPr lang="ru-RU" sz="700" dirty="0"/>
              <a:t>Дети сняты с внутри школьных</a:t>
            </a:r>
          </a:p>
          <a:p>
            <a:pPr algn="ctr">
              <a:lnSpc>
                <a:spcPct val="90000"/>
              </a:lnSpc>
            </a:pPr>
            <a:r>
              <a:rPr lang="ru-RU" sz="700" dirty="0"/>
              <a:t>профилактических учетов ОДН, КДН</a:t>
            </a:r>
          </a:p>
        </p:txBody>
      </p:sp>
      <p:sp>
        <p:nvSpPr>
          <p:cNvPr id="139" name="Right Triangle 16"/>
          <p:cNvSpPr/>
          <p:nvPr/>
        </p:nvSpPr>
        <p:spPr>
          <a:xfrm rot="10800000">
            <a:off x="7099498" y="2647567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0" name="Right Triangle 17"/>
          <p:cNvSpPr/>
          <p:nvPr/>
        </p:nvSpPr>
        <p:spPr>
          <a:xfrm rot="10800000" flipH="1">
            <a:off x="8354478" y="2647566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1" name="Rounded Rectangle 14"/>
          <p:cNvSpPr/>
          <p:nvPr/>
        </p:nvSpPr>
        <p:spPr>
          <a:xfrm>
            <a:off x="3419328" y="1826343"/>
            <a:ext cx="1796761" cy="30481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marL="1588" algn="ctr">
              <a:lnSpc>
                <a:spcPct val="90000"/>
              </a:lnSpc>
            </a:pPr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Улучшились детско-родительские </a:t>
            </a:r>
          </a:p>
          <a:p>
            <a:pPr marL="1588" algn="ctr">
              <a:lnSpc>
                <a:spcPct val="90000"/>
              </a:lnSpc>
            </a:pPr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отношения в замещающих семьях</a:t>
            </a:r>
          </a:p>
        </p:txBody>
      </p:sp>
      <p:sp>
        <p:nvSpPr>
          <p:cNvPr id="142" name="Right Triangle 16"/>
          <p:cNvSpPr/>
          <p:nvPr/>
        </p:nvSpPr>
        <p:spPr>
          <a:xfrm rot="10800000">
            <a:off x="3421537" y="2127283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3" name="Right Triangle 17"/>
          <p:cNvSpPr/>
          <p:nvPr/>
        </p:nvSpPr>
        <p:spPr>
          <a:xfrm rot="10800000" flipH="1">
            <a:off x="5072089" y="212952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4" name="Rounded Rectangle 14"/>
          <p:cNvSpPr/>
          <p:nvPr/>
        </p:nvSpPr>
        <p:spPr>
          <a:xfrm>
            <a:off x="1154114" y="1359516"/>
            <a:ext cx="1791870" cy="309829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marL="1588" algn="ctr">
              <a:lnSpc>
                <a:spcPct val="90000"/>
              </a:lnSpc>
            </a:pPr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Решены поставленные задачи по изменению ситуации в замещающей семье</a:t>
            </a:r>
          </a:p>
        </p:txBody>
      </p:sp>
      <p:sp>
        <p:nvSpPr>
          <p:cNvPr id="145" name="Right Triangle 16"/>
          <p:cNvSpPr/>
          <p:nvPr/>
        </p:nvSpPr>
        <p:spPr>
          <a:xfrm rot="10800000">
            <a:off x="1156940" y="1670983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6" name="Right Triangle 17"/>
          <p:cNvSpPr/>
          <p:nvPr/>
        </p:nvSpPr>
        <p:spPr>
          <a:xfrm rot="10800000" flipH="1">
            <a:off x="2801984" y="1667717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52" name="Rounded Rectangle 14"/>
          <p:cNvSpPr/>
          <p:nvPr/>
        </p:nvSpPr>
        <p:spPr>
          <a:xfrm>
            <a:off x="3419328" y="1362484"/>
            <a:ext cx="1791870" cy="30481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marL="1588" algn="ctr">
              <a:lnSpc>
                <a:spcPct val="90000"/>
              </a:lnSpc>
            </a:pPr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У замещающих родителей сформированы конструктивные стратегии решения конкретных кризисных ситуаций</a:t>
            </a:r>
          </a:p>
        </p:txBody>
      </p:sp>
      <p:sp>
        <p:nvSpPr>
          <p:cNvPr id="153" name="Right Triangle 16"/>
          <p:cNvSpPr/>
          <p:nvPr/>
        </p:nvSpPr>
        <p:spPr>
          <a:xfrm rot="10800000">
            <a:off x="3422154" y="1663424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54" name="Right Triangle 17"/>
          <p:cNvSpPr/>
          <p:nvPr/>
        </p:nvSpPr>
        <p:spPr>
          <a:xfrm rot="10800000" flipH="1">
            <a:off x="5067198" y="1665666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56" name="Rounded Rectangle 14"/>
          <p:cNvSpPr/>
          <p:nvPr/>
        </p:nvSpPr>
        <p:spPr>
          <a:xfrm>
            <a:off x="5588442" y="1360665"/>
            <a:ext cx="1791870" cy="30481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marL="1588" algn="ctr">
              <a:lnSpc>
                <a:spcPct val="90000"/>
              </a:lnSpc>
            </a:pPr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Семья готова к дальнейшей самостоятельной деятельности по развитию достигнутых изменений</a:t>
            </a:r>
          </a:p>
        </p:txBody>
      </p:sp>
      <p:sp>
        <p:nvSpPr>
          <p:cNvPr id="157" name="Right Triangle 16"/>
          <p:cNvSpPr/>
          <p:nvPr/>
        </p:nvSpPr>
        <p:spPr>
          <a:xfrm rot="10800000">
            <a:off x="5591268" y="1661605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58" name="Right Triangle 17"/>
          <p:cNvSpPr/>
          <p:nvPr/>
        </p:nvSpPr>
        <p:spPr>
          <a:xfrm rot="10800000" flipH="1">
            <a:off x="7236312" y="1663847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168" name="Группа 167"/>
          <p:cNvGrpSpPr/>
          <p:nvPr/>
        </p:nvGrpSpPr>
        <p:grpSpPr>
          <a:xfrm>
            <a:off x="1043608" y="826430"/>
            <a:ext cx="2026047" cy="295837"/>
            <a:chOff x="1063953" y="546718"/>
            <a:chExt cx="2396674" cy="483650"/>
          </a:xfrm>
        </p:grpSpPr>
        <p:grpSp>
          <p:nvGrpSpPr>
            <p:cNvPr id="159" name="Group 5"/>
            <p:cNvGrpSpPr/>
            <p:nvPr/>
          </p:nvGrpSpPr>
          <p:grpSpPr>
            <a:xfrm>
              <a:off x="3054523" y="599662"/>
              <a:ext cx="406104" cy="420560"/>
              <a:chOff x="6613702" y="2640793"/>
              <a:chExt cx="473631" cy="359553"/>
            </a:xfrm>
          </p:grpSpPr>
          <p:sp>
            <p:nvSpPr>
              <p:cNvPr id="160" name="Chevron 16"/>
              <p:cNvSpPr/>
              <p:nvPr/>
            </p:nvSpPr>
            <p:spPr>
              <a:xfrm rot="10800000">
                <a:off x="6613702" y="2640794"/>
                <a:ext cx="473631" cy="359552"/>
              </a:xfrm>
              <a:prstGeom prst="chevron">
                <a:avLst>
                  <a:gd name="adj" fmla="val 32524"/>
                </a:avLst>
              </a:prstGeom>
              <a:solidFill>
                <a:srgbClr val="294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61" name="Rectangle 17"/>
              <p:cNvSpPr/>
              <p:nvPr/>
            </p:nvSpPr>
            <p:spPr>
              <a:xfrm rot="10800000">
                <a:off x="6622748" y="2640793"/>
                <a:ext cx="187516" cy="359552"/>
              </a:xfrm>
              <a:prstGeom prst="rect">
                <a:avLst/>
              </a:prstGeom>
              <a:solidFill>
                <a:srgbClr val="294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grpSp>
          <p:nvGrpSpPr>
            <p:cNvPr id="162" name="Group 18"/>
            <p:cNvGrpSpPr/>
            <p:nvPr/>
          </p:nvGrpSpPr>
          <p:grpSpPr>
            <a:xfrm>
              <a:off x="1063953" y="599662"/>
              <a:ext cx="453967" cy="430706"/>
              <a:chOff x="1607176" y="1018951"/>
              <a:chExt cx="795568" cy="503373"/>
            </a:xfrm>
            <a:solidFill>
              <a:srgbClr val="29486D"/>
            </a:solidFill>
          </p:grpSpPr>
          <p:sp>
            <p:nvSpPr>
              <p:cNvPr id="163" name="Chevron 19"/>
              <p:cNvSpPr/>
              <p:nvPr/>
            </p:nvSpPr>
            <p:spPr>
              <a:xfrm>
                <a:off x="1607176" y="1018951"/>
                <a:ext cx="795568" cy="503373"/>
              </a:xfrm>
              <a:prstGeom prst="chevron">
                <a:avLst>
                  <a:gd name="adj" fmla="val 3252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64" name="Rectangle 20"/>
              <p:cNvSpPr/>
              <p:nvPr/>
            </p:nvSpPr>
            <p:spPr>
              <a:xfrm>
                <a:off x="2084289" y="1018951"/>
                <a:ext cx="314975" cy="5033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sp>
          <p:nvSpPr>
            <p:cNvPr id="165" name="Rectangle 22"/>
            <p:cNvSpPr/>
            <p:nvPr/>
          </p:nvSpPr>
          <p:spPr>
            <a:xfrm>
              <a:off x="1390208" y="546718"/>
              <a:ext cx="1800200" cy="421130"/>
            </a:xfrm>
            <a:prstGeom prst="rect">
              <a:avLst/>
            </a:prstGeom>
            <a:solidFill>
              <a:srgbClr val="3158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700" dirty="0">
                  <a:solidFill>
                    <a:schemeClr val="bg1"/>
                  </a:solidFill>
                </a:rPr>
                <a:t>Улучшено благополучие детей</a:t>
              </a:r>
            </a:p>
            <a:p>
              <a:pPr algn="ctr"/>
              <a:r>
                <a:rPr lang="ru-RU" sz="700" dirty="0">
                  <a:solidFill>
                    <a:schemeClr val="bg1"/>
                  </a:solidFill>
                </a:rPr>
                <a:t> и семей </a:t>
              </a:r>
            </a:p>
          </p:txBody>
        </p:sp>
        <p:sp>
          <p:nvSpPr>
            <p:cNvPr id="166" name="Right Triangle 21"/>
            <p:cNvSpPr/>
            <p:nvPr/>
          </p:nvSpPr>
          <p:spPr>
            <a:xfrm rot="10800000">
              <a:off x="1372617" y="967835"/>
              <a:ext cx="145304" cy="62532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  <p:sp>
          <p:nvSpPr>
            <p:cNvPr id="167" name="Right Triangle 23"/>
            <p:cNvSpPr/>
            <p:nvPr/>
          </p:nvSpPr>
          <p:spPr>
            <a:xfrm rot="10800000" flipH="1">
              <a:off x="3056510" y="967834"/>
              <a:ext cx="133898" cy="5650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</p:grpSp>
      <p:grpSp>
        <p:nvGrpSpPr>
          <p:cNvPr id="169" name="Группа 168"/>
          <p:cNvGrpSpPr/>
          <p:nvPr/>
        </p:nvGrpSpPr>
        <p:grpSpPr>
          <a:xfrm>
            <a:off x="3274907" y="824564"/>
            <a:ext cx="2228616" cy="295837"/>
            <a:chOff x="1192321" y="546718"/>
            <a:chExt cx="2195965" cy="483650"/>
          </a:xfrm>
        </p:grpSpPr>
        <p:grpSp>
          <p:nvGrpSpPr>
            <p:cNvPr id="170" name="Group 5"/>
            <p:cNvGrpSpPr/>
            <p:nvPr/>
          </p:nvGrpSpPr>
          <p:grpSpPr>
            <a:xfrm>
              <a:off x="3054515" y="599663"/>
              <a:ext cx="333771" cy="420559"/>
              <a:chOff x="6613701" y="2640793"/>
              <a:chExt cx="389271" cy="359552"/>
            </a:xfrm>
          </p:grpSpPr>
          <p:sp>
            <p:nvSpPr>
              <p:cNvPr id="177" name="Chevron 16"/>
              <p:cNvSpPr/>
              <p:nvPr/>
            </p:nvSpPr>
            <p:spPr>
              <a:xfrm rot="10800000">
                <a:off x="6613701" y="2640793"/>
                <a:ext cx="389271" cy="359552"/>
              </a:xfrm>
              <a:prstGeom prst="chevron">
                <a:avLst>
                  <a:gd name="adj" fmla="val 32524"/>
                </a:avLst>
              </a:prstGeom>
              <a:solidFill>
                <a:srgbClr val="294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78" name="Rectangle 17"/>
              <p:cNvSpPr/>
              <p:nvPr/>
            </p:nvSpPr>
            <p:spPr>
              <a:xfrm rot="10800000">
                <a:off x="6622748" y="2640793"/>
                <a:ext cx="187516" cy="359552"/>
              </a:xfrm>
              <a:prstGeom prst="rect">
                <a:avLst/>
              </a:prstGeom>
              <a:solidFill>
                <a:srgbClr val="294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grpSp>
          <p:nvGrpSpPr>
            <p:cNvPr id="171" name="Group 18"/>
            <p:cNvGrpSpPr/>
            <p:nvPr/>
          </p:nvGrpSpPr>
          <p:grpSpPr>
            <a:xfrm>
              <a:off x="1192321" y="599662"/>
              <a:ext cx="325597" cy="430706"/>
              <a:chOff x="1832141" y="1018951"/>
              <a:chExt cx="570603" cy="503373"/>
            </a:xfrm>
            <a:solidFill>
              <a:srgbClr val="29486D"/>
            </a:solidFill>
          </p:grpSpPr>
          <p:sp>
            <p:nvSpPr>
              <p:cNvPr id="175" name="Chevron 19"/>
              <p:cNvSpPr/>
              <p:nvPr/>
            </p:nvSpPr>
            <p:spPr>
              <a:xfrm>
                <a:off x="1832141" y="1018951"/>
                <a:ext cx="570603" cy="503373"/>
              </a:xfrm>
              <a:prstGeom prst="chevron">
                <a:avLst>
                  <a:gd name="adj" fmla="val 3252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176" name="Rectangle 20"/>
              <p:cNvSpPr/>
              <p:nvPr/>
            </p:nvSpPr>
            <p:spPr>
              <a:xfrm>
                <a:off x="2084289" y="1018951"/>
                <a:ext cx="314975" cy="5033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sp>
          <p:nvSpPr>
            <p:cNvPr id="172" name="Rectangle 22"/>
            <p:cNvSpPr/>
            <p:nvPr/>
          </p:nvSpPr>
          <p:spPr>
            <a:xfrm>
              <a:off x="1390208" y="546718"/>
              <a:ext cx="1800200" cy="421130"/>
            </a:xfrm>
            <a:prstGeom prst="rect">
              <a:avLst/>
            </a:prstGeom>
            <a:solidFill>
              <a:srgbClr val="3158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700" dirty="0">
                  <a:solidFill>
                    <a:schemeClr val="bg1"/>
                  </a:solidFill>
                </a:rPr>
                <a:t>Уменьшение количества изъятий/</a:t>
              </a:r>
            </a:p>
            <a:p>
              <a:pPr algn="ctr"/>
              <a:r>
                <a:rPr lang="ru-RU" sz="700" dirty="0">
                  <a:solidFill>
                    <a:schemeClr val="bg1"/>
                  </a:solidFill>
                </a:rPr>
                <a:t>отказов детей из замещающих семей</a:t>
              </a:r>
            </a:p>
          </p:txBody>
        </p:sp>
        <p:sp>
          <p:nvSpPr>
            <p:cNvPr id="173" name="Right Triangle 21"/>
            <p:cNvSpPr/>
            <p:nvPr/>
          </p:nvSpPr>
          <p:spPr>
            <a:xfrm rot="10800000">
              <a:off x="1372617" y="967835"/>
              <a:ext cx="145304" cy="62532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  <p:sp>
          <p:nvSpPr>
            <p:cNvPr id="174" name="Right Triangle 23"/>
            <p:cNvSpPr/>
            <p:nvPr/>
          </p:nvSpPr>
          <p:spPr>
            <a:xfrm rot="10800000" flipH="1">
              <a:off x="3056510" y="967834"/>
              <a:ext cx="133898" cy="5650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</p:grpSp>
      <p:grpSp>
        <p:nvGrpSpPr>
          <p:cNvPr id="180" name="Group 5"/>
          <p:cNvGrpSpPr/>
          <p:nvPr/>
        </p:nvGrpSpPr>
        <p:grpSpPr>
          <a:xfrm>
            <a:off x="8593645" y="854971"/>
            <a:ext cx="343303" cy="257246"/>
            <a:chOff x="6613702" y="2640793"/>
            <a:chExt cx="473631" cy="359553"/>
          </a:xfrm>
        </p:grpSpPr>
        <p:sp>
          <p:nvSpPr>
            <p:cNvPr id="187" name="Chevron 16"/>
            <p:cNvSpPr/>
            <p:nvPr/>
          </p:nvSpPr>
          <p:spPr>
            <a:xfrm rot="10800000">
              <a:off x="6613702" y="2640794"/>
              <a:ext cx="473631" cy="359552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88" name="Rectangle 17"/>
            <p:cNvSpPr/>
            <p:nvPr/>
          </p:nvSpPr>
          <p:spPr>
            <a:xfrm rot="10800000">
              <a:off x="6622748" y="2640793"/>
              <a:ext cx="187516" cy="359552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81" name="Group 18"/>
          <p:cNvGrpSpPr/>
          <p:nvPr/>
        </p:nvGrpSpPr>
        <p:grpSpPr>
          <a:xfrm>
            <a:off x="5652120" y="854971"/>
            <a:ext cx="383765" cy="263452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185" name="Chevron 19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86" name="Rectangle 20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182" name="Rectangle 22"/>
          <p:cNvSpPr/>
          <p:nvPr/>
        </p:nvSpPr>
        <p:spPr>
          <a:xfrm>
            <a:off x="5915448" y="822586"/>
            <a:ext cx="2794460" cy="257595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Увеличение числа детей-сирот и детей, оставшихся без </a:t>
            </a:r>
          </a:p>
          <a:p>
            <a:pPr algn="ctr"/>
            <a:r>
              <a:rPr lang="ru-RU" sz="700" dirty="0">
                <a:solidFill>
                  <a:schemeClr val="bg1"/>
                </a:solidFill>
              </a:rPr>
              <a:t>попечения родителей, переданных на семейные формы устройства </a:t>
            </a:r>
          </a:p>
        </p:txBody>
      </p:sp>
      <p:sp>
        <p:nvSpPr>
          <p:cNvPr id="183" name="Right Triangle 21"/>
          <p:cNvSpPr/>
          <p:nvPr/>
        </p:nvSpPr>
        <p:spPr>
          <a:xfrm rot="10800000">
            <a:off x="5913052" y="1080173"/>
            <a:ext cx="122834" cy="3824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84" name="Right Triangle 23"/>
          <p:cNvSpPr/>
          <p:nvPr/>
        </p:nvSpPr>
        <p:spPr>
          <a:xfrm rot="10800000" flipH="1">
            <a:off x="8595325" y="1080172"/>
            <a:ext cx="113192" cy="34562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190" name="Прямая со стрелкой 189"/>
          <p:cNvCxnSpPr>
            <a:stCxn id="107" idx="3"/>
            <a:endCxn id="110" idx="1"/>
          </p:cNvCxnSpPr>
          <p:nvPr/>
        </p:nvCxnSpPr>
        <p:spPr>
          <a:xfrm flipV="1">
            <a:off x="2093754" y="3520969"/>
            <a:ext cx="340170" cy="189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Соединительная линия уступом 191"/>
          <p:cNvCxnSpPr>
            <a:stCxn id="44" idx="0"/>
            <a:endCxn id="54" idx="0"/>
          </p:cNvCxnSpPr>
          <p:nvPr/>
        </p:nvCxnSpPr>
        <p:spPr>
          <a:xfrm rot="16200000" flipH="1">
            <a:off x="5465358" y="1098264"/>
            <a:ext cx="3250" cy="5644025"/>
          </a:xfrm>
          <a:prstGeom prst="bentConnector3">
            <a:avLst>
              <a:gd name="adj1" fmla="val -262710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Прямая соединительная линия 194"/>
          <p:cNvCxnSpPr>
            <a:endCxn id="46" idx="0"/>
          </p:cNvCxnSpPr>
          <p:nvPr/>
        </p:nvCxnSpPr>
        <p:spPr>
          <a:xfrm>
            <a:off x="4061774" y="3838991"/>
            <a:ext cx="0" cy="7795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единительная линия 196"/>
          <p:cNvCxnSpPr/>
          <p:nvPr/>
        </p:nvCxnSpPr>
        <p:spPr>
          <a:xfrm>
            <a:off x="5054024" y="3833483"/>
            <a:ext cx="0" cy="7795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единительная линия 197"/>
          <p:cNvCxnSpPr/>
          <p:nvPr/>
        </p:nvCxnSpPr>
        <p:spPr>
          <a:xfrm>
            <a:off x="6167192" y="3844095"/>
            <a:ext cx="0" cy="7795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единительная линия 198"/>
          <p:cNvCxnSpPr/>
          <p:nvPr/>
        </p:nvCxnSpPr>
        <p:spPr>
          <a:xfrm>
            <a:off x="7302796" y="3838991"/>
            <a:ext cx="0" cy="7795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Прямая со стрелкой 200"/>
          <p:cNvCxnSpPr>
            <a:endCxn id="110" idx="2"/>
          </p:cNvCxnSpPr>
          <p:nvPr/>
        </p:nvCxnSpPr>
        <p:spPr>
          <a:xfrm flipH="1" flipV="1">
            <a:off x="3329859" y="3688665"/>
            <a:ext cx="2743" cy="14732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 стрелкой 203"/>
          <p:cNvCxnSpPr/>
          <p:nvPr/>
        </p:nvCxnSpPr>
        <p:spPr>
          <a:xfrm flipH="1" flipV="1">
            <a:off x="5558422" y="3680998"/>
            <a:ext cx="2743" cy="14732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/>
          <p:cNvCxnSpPr/>
          <p:nvPr/>
        </p:nvCxnSpPr>
        <p:spPr>
          <a:xfrm flipH="1" flipV="1">
            <a:off x="6971365" y="3688703"/>
            <a:ext cx="2743" cy="14732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 стрелкой 205"/>
          <p:cNvCxnSpPr/>
          <p:nvPr/>
        </p:nvCxnSpPr>
        <p:spPr>
          <a:xfrm flipH="1" flipV="1">
            <a:off x="8192430" y="3693207"/>
            <a:ext cx="2743" cy="14732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110" idx="0"/>
            <a:endCxn id="113" idx="0"/>
          </p:cNvCxnSpPr>
          <p:nvPr/>
        </p:nvCxnSpPr>
        <p:spPr>
          <a:xfrm rot="5400000" flipH="1" flipV="1">
            <a:off x="4407896" y="2273423"/>
            <a:ext cx="1813" cy="2157886"/>
          </a:xfrm>
          <a:prstGeom prst="bentConnector3">
            <a:avLst>
              <a:gd name="adj1" fmla="val 298626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 стрелкой 210"/>
          <p:cNvCxnSpPr/>
          <p:nvPr/>
        </p:nvCxnSpPr>
        <p:spPr>
          <a:xfrm flipV="1">
            <a:off x="4351663" y="3181867"/>
            <a:ext cx="3513" cy="10878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16" idx="0"/>
            <a:endCxn id="119" idx="0"/>
          </p:cNvCxnSpPr>
          <p:nvPr/>
        </p:nvCxnSpPr>
        <p:spPr>
          <a:xfrm rot="16200000" flipH="1">
            <a:off x="7754010" y="2742861"/>
            <a:ext cx="3318" cy="1227369"/>
          </a:xfrm>
          <a:prstGeom prst="bentConnector3">
            <a:avLst>
              <a:gd name="adj1" fmla="val -174306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/>
          <p:nvPr/>
        </p:nvCxnSpPr>
        <p:spPr>
          <a:xfrm flipV="1">
            <a:off x="7818959" y="3187124"/>
            <a:ext cx="3513" cy="10878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221"/>
          <p:cNvCxnSpPr>
            <a:stCxn id="129" idx="2"/>
            <a:endCxn id="138" idx="2"/>
          </p:cNvCxnSpPr>
          <p:nvPr/>
        </p:nvCxnSpPr>
        <p:spPr>
          <a:xfrm rot="16200000" flipH="1">
            <a:off x="5041794" y="-107367"/>
            <a:ext cx="11084" cy="5506523"/>
          </a:xfrm>
          <a:prstGeom prst="bentConnector3">
            <a:avLst>
              <a:gd name="adj1" fmla="val 1317575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Прямая со стрелкой 225"/>
          <p:cNvCxnSpPr>
            <a:stCxn id="122" idx="0"/>
            <a:endCxn id="132" idx="2"/>
          </p:cNvCxnSpPr>
          <p:nvPr/>
        </p:nvCxnSpPr>
        <p:spPr>
          <a:xfrm flipV="1">
            <a:off x="4315263" y="2644383"/>
            <a:ext cx="0" cy="23818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 стрелкой 228"/>
          <p:cNvCxnSpPr/>
          <p:nvPr/>
        </p:nvCxnSpPr>
        <p:spPr>
          <a:xfrm flipH="1" flipV="1">
            <a:off x="6134024" y="2645931"/>
            <a:ext cx="2371" cy="13794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 стрелкой 233"/>
          <p:cNvCxnSpPr>
            <a:stCxn id="129" idx="3"/>
            <a:endCxn id="132" idx="1"/>
          </p:cNvCxnSpPr>
          <p:nvPr/>
        </p:nvCxnSpPr>
        <p:spPr>
          <a:xfrm>
            <a:off x="3190010" y="2487948"/>
            <a:ext cx="229318" cy="403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Прямая со стрелкой 235"/>
          <p:cNvCxnSpPr>
            <a:stCxn id="132" idx="3"/>
            <a:endCxn id="135" idx="1"/>
          </p:cNvCxnSpPr>
          <p:nvPr/>
        </p:nvCxnSpPr>
        <p:spPr>
          <a:xfrm>
            <a:off x="5211198" y="2491978"/>
            <a:ext cx="218900" cy="329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Прямая со стрелкой 238"/>
          <p:cNvCxnSpPr>
            <a:stCxn id="135" idx="3"/>
            <a:endCxn id="138" idx="1"/>
          </p:cNvCxnSpPr>
          <p:nvPr/>
        </p:nvCxnSpPr>
        <p:spPr>
          <a:xfrm>
            <a:off x="6837950" y="2495268"/>
            <a:ext cx="258722" cy="376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0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110" y="875782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505" y="875754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809" y="864265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4" name="Соединительная линия уступом 243"/>
          <p:cNvCxnSpPr>
            <a:stCxn id="129" idx="0"/>
            <a:endCxn id="135" idx="0"/>
          </p:cNvCxnSpPr>
          <p:nvPr/>
        </p:nvCxnSpPr>
        <p:spPr>
          <a:xfrm rot="16200000" flipH="1">
            <a:off x="4210389" y="419229"/>
            <a:ext cx="7320" cy="3839949"/>
          </a:xfrm>
          <a:prstGeom prst="bentConnector3">
            <a:avLst>
              <a:gd name="adj1" fmla="val -109114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stCxn id="132" idx="0"/>
            <a:endCxn id="141" idx="2"/>
          </p:cNvCxnSpPr>
          <p:nvPr/>
        </p:nvCxnSpPr>
        <p:spPr>
          <a:xfrm flipV="1">
            <a:off x="4315263" y="2131153"/>
            <a:ext cx="2446" cy="20842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251"/>
          <p:cNvCxnSpPr>
            <a:stCxn id="141" idx="1"/>
            <a:endCxn id="144" idx="2"/>
          </p:cNvCxnSpPr>
          <p:nvPr/>
        </p:nvCxnSpPr>
        <p:spPr>
          <a:xfrm rot="10800000">
            <a:off x="2050050" y="1669346"/>
            <a:ext cx="1369279" cy="309403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Прямая со стрелкой 253"/>
          <p:cNvCxnSpPr>
            <a:stCxn id="144" idx="3"/>
            <a:endCxn id="152" idx="1"/>
          </p:cNvCxnSpPr>
          <p:nvPr/>
        </p:nvCxnSpPr>
        <p:spPr>
          <a:xfrm>
            <a:off x="2945984" y="1514431"/>
            <a:ext cx="473344" cy="45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Прямая со стрелкой 258"/>
          <p:cNvCxnSpPr>
            <a:stCxn id="152" idx="3"/>
            <a:endCxn id="156" idx="1"/>
          </p:cNvCxnSpPr>
          <p:nvPr/>
        </p:nvCxnSpPr>
        <p:spPr>
          <a:xfrm flipV="1">
            <a:off x="5211198" y="1513070"/>
            <a:ext cx="377244" cy="181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144" idx="0"/>
            <a:endCxn id="156" idx="0"/>
          </p:cNvCxnSpPr>
          <p:nvPr/>
        </p:nvCxnSpPr>
        <p:spPr>
          <a:xfrm rot="16200000" flipH="1">
            <a:off x="4266638" y="-857074"/>
            <a:ext cx="1149" cy="4434328"/>
          </a:xfrm>
          <a:prstGeom prst="bentConnector3">
            <a:avLst>
              <a:gd name="adj1" fmla="val -884247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Прямая со стрелкой 271"/>
          <p:cNvCxnSpPr/>
          <p:nvPr/>
        </p:nvCxnSpPr>
        <p:spPr>
          <a:xfrm flipV="1">
            <a:off x="2432050" y="1080172"/>
            <a:ext cx="1874" cy="17077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Прямая со стрелкой 275"/>
          <p:cNvCxnSpPr>
            <a:cxnSpLocks/>
            <a:stCxn id="152" idx="0"/>
          </p:cNvCxnSpPr>
          <p:nvPr/>
        </p:nvCxnSpPr>
        <p:spPr>
          <a:xfrm flipV="1">
            <a:off x="4315263" y="1073150"/>
            <a:ext cx="2737" cy="28933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Прямая со стрелкой 278"/>
          <p:cNvCxnSpPr/>
          <p:nvPr/>
        </p:nvCxnSpPr>
        <p:spPr>
          <a:xfrm flipV="1">
            <a:off x="6232557" y="1080172"/>
            <a:ext cx="1874" cy="17077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Прямая со стрелкой 178">
            <a:extLst>
              <a:ext uri="{FF2B5EF4-FFF2-40B4-BE49-F238E27FC236}">
                <a16:creationId xmlns:a16="http://schemas.microsoft.com/office/drawing/2014/main" id="{9D03AFAC-FD2E-490B-81BA-F69D0D5113EA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7800133" y="2663331"/>
            <a:ext cx="2243" cy="21649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8" name="Picture 3" descr="C:\Users\jsviridova\Desktop\YouDo\Фонд Тимченко\Деревья\correct-symbol.png">
            <a:extLst>
              <a:ext uri="{FF2B5EF4-FFF2-40B4-BE49-F238E27FC236}">
                <a16:creationId xmlns:a16="http://schemas.microsoft.com/office/drawing/2014/main" id="{AFD718A6-11DF-4967-AE55-9D7EAFB60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520" y="1859227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77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272</Words>
  <Application>Microsoft Office PowerPoint</Application>
  <PresentationFormat>Экран (16:10)</PresentationFormat>
  <Paragraphs>49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Презентация PowerPoint</vt:lpstr>
    </vt:vector>
  </TitlesOfParts>
  <Company>von Gerkan Marg und Partner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Sviridova</dc:creator>
  <cp:lastModifiedBy>Иван Гнутов</cp:lastModifiedBy>
  <cp:revision>115</cp:revision>
  <dcterms:created xsi:type="dcterms:W3CDTF">2018-10-31T18:32:06Z</dcterms:created>
  <dcterms:modified xsi:type="dcterms:W3CDTF">2020-11-13T16:29:23Z</dcterms:modified>
</cp:coreProperties>
</file>