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92"/>
    <a:srgbClr val="CBDD77"/>
    <a:srgbClr val="FFD900"/>
    <a:srgbClr val="969696"/>
    <a:srgbClr val="C3C3C3"/>
    <a:srgbClr val="474747"/>
    <a:srgbClr val="91D3D3"/>
    <a:srgbClr val="8BC9C9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1333" autoAdjust="0"/>
  </p:normalViewPr>
  <p:slideViewPr>
    <p:cSldViewPr showGuides="1">
      <p:cViewPr varScale="1">
        <p:scale>
          <a:sx n="94" d="100"/>
          <a:sy n="94" d="100"/>
        </p:scale>
        <p:origin x="1603" y="101"/>
      </p:cViewPr>
      <p:guideLst>
        <p:guide orient="horz" pos="18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Соединительная линия уступом 128"/>
          <p:cNvCxnSpPr/>
          <p:nvPr/>
        </p:nvCxnSpPr>
        <p:spPr>
          <a:xfrm rot="16200000" flipH="1">
            <a:off x="5958600" y="2049720"/>
            <a:ext cx="30098" cy="4995465"/>
          </a:xfrm>
          <a:prstGeom prst="bentConnector3">
            <a:avLst>
              <a:gd name="adj1" fmla="val 44107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5240093"/>
            <a:ext cx="9144000" cy="47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72264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58250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81116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81115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57249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306222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53006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5903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64318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316804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284043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5834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327145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59932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325928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68839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404236" y="5296239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347328" y="555705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745830" y="556233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347167" y="531482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796050" y="525611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4774350" y="5330201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6883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4990632" y="5266739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8" y="165085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/>
          <p:nvPr/>
        </p:nvSpPr>
        <p:spPr>
          <a:xfrm>
            <a:off x="2411760" y="184493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«Ребенок </a:t>
            </a:r>
            <a:r>
              <a:rPr lang="ru-RU" sz="1200" b="1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под защитой»</a:t>
            </a:r>
            <a:endParaRPr lang="ru-RU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15241" r="15874" b="23792"/>
          <a:stretch/>
        </p:blipFill>
        <p:spPr>
          <a:xfrm>
            <a:off x="7915238" y="193204"/>
            <a:ext cx="977996" cy="586798"/>
          </a:xfrm>
          <a:prstGeom prst="rect">
            <a:avLst/>
          </a:prstGeom>
        </p:spPr>
      </p:pic>
      <p:sp>
        <p:nvSpPr>
          <p:cNvPr id="33" name="Rounded Rectangle 49"/>
          <p:cNvSpPr/>
          <p:nvPr/>
        </p:nvSpPr>
        <p:spPr>
          <a:xfrm>
            <a:off x="1126566" y="4815190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Специалисты</a:t>
            </a:r>
          </a:p>
        </p:txBody>
      </p:sp>
      <p:sp>
        <p:nvSpPr>
          <p:cNvPr id="34" name="Rectangle 50"/>
          <p:cNvSpPr/>
          <p:nvPr/>
        </p:nvSpPr>
        <p:spPr>
          <a:xfrm>
            <a:off x="1165712" y="4860630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3605796" y="4808407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Законные представители ребенка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(кровные и приемные родители)</a:t>
            </a:r>
          </a:p>
        </p:txBody>
      </p:sp>
      <p:sp>
        <p:nvSpPr>
          <p:cNvPr id="36" name="Rectangle 50"/>
          <p:cNvSpPr/>
          <p:nvPr/>
        </p:nvSpPr>
        <p:spPr>
          <a:xfrm>
            <a:off x="3644942" y="4853847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6300192" y="4810877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</a:t>
            </a:r>
            <a:r>
              <a:rPr lang="en-US" sz="700" dirty="0">
                <a:solidFill>
                  <a:schemeClr val="tx1"/>
                </a:solidFill>
              </a:rPr>
              <a:t> c 4 </a:t>
            </a:r>
            <a:r>
              <a:rPr lang="ru-RU" sz="700" dirty="0">
                <a:solidFill>
                  <a:schemeClr val="tx1"/>
                </a:solidFill>
              </a:rPr>
              <a:t>до 18 лет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38" name="Rectangle 50"/>
          <p:cNvSpPr/>
          <p:nvPr/>
        </p:nvSpPr>
        <p:spPr>
          <a:xfrm>
            <a:off x="6339338" y="4856317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308023" y="4269288"/>
            <a:ext cx="1118051" cy="2940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Обучение</a:t>
            </a:r>
          </a:p>
        </p:txBody>
      </p:sp>
      <p:sp>
        <p:nvSpPr>
          <p:cNvPr id="45" name="Rectangle 42"/>
          <p:cNvSpPr/>
          <p:nvPr/>
        </p:nvSpPr>
        <p:spPr>
          <a:xfrm>
            <a:off x="342122" y="4305190"/>
            <a:ext cx="1042282" cy="227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41"/>
          <p:cNvSpPr/>
          <p:nvPr/>
        </p:nvSpPr>
        <p:spPr>
          <a:xfrm>
            <a:off x="1531239" y="4269288"/>
            <a:ext cx="1118051" cy="2940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err="1">
                <a:solidFill>
                  <a:schemeClr val="tx1"/>
                </a:solidFill>
              </a:rPr>
              <a:t>Супервизия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47" name="Rectangle 42"/>
          <p:cNvSpPr/>
          <p:nvPr/>
        </p:nvSpPr>
        <p:spPr>
          <a:xfrm>
            <a:off x="1565338" y="4305190"/>
            <a:ext cx="1042282" cy="227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41"/>
          <p:cNvSpPr/>
          <p:nvPr/>
        </p:nvSpPr>
        <p:spPr>
          <a:xfrm>
            <a:off x="2766325" y="4269288"/>
            <a:ext cx="1118051" cy="2940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Групповые занятия</a:t>
            </a:r>
          </a:p>
        </p:txBody>
      </p:sp>
      <p:sp>
        <p:nvSpPr>
          <p:cNvPr id="49" name="Rectangle 42"/>
          <p:cNvSpPr/>
          <p:nvPr/>
        </p:nvSpPr>
        <p:spPr>
          <a:xfrm>
            <a:off x="2800424" y="4305190"/>
            <a:ext cx="1042282" cy="227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41"/>
          <p:cNvSpPr/>
          <p:nvPr/>
        </p:nvSpPr>
        <p:spPr>
          <a:xfrm>
            <a:off x="4024538" y="4268465"/>
            <a:ext cx="1118051" cy="2940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tx1"/>
                </a:solidFill>
              </a:rPr>
              <a:t>Составление плана </a:t>
            </a:r>
          </a:p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tx1"/>
                </a:solidFill>
              </a:rPr>
              <a:t>работы с семьей</a:t>
            </a:r>
          </a:p>
        </p:txBody>
      </p:sp>
      <p:sp>
        <p:nvSpPr>
          <p:cNvPr id="51" name="Rectangle 42"/>
          <p:cNvSpPr/>
          <p:nvPr/>
        </p:nvSpPr>
        <p:spPr>
          <a:xfrm>
            <a:off x="4058637" y="4304367"/>
            <a:ext cx="1042282" cy="227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41"/>
          <p:cNvSpPr/>
          <p:nvPr/>
        </p:nvSpPr>
        <p:spPr>
          <a:xfrm>
            <a:off x="5254149" y="4269755"/>
            <a:ext cx="1118051" cy="2940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Консультирование</a:t>
            </a:r>
          </a:p>
        </p:txBody>
      </p:sp>
      <p:sp>
        <p:nvSpPr>
          <p:cNvPr id="53" name="Rectangle 42"/>
          <p:cNvSpPr/>
          <p:nvPr/>
        </p:nvSpPr>
        <p:spPr>
          <a:xfrm>
            <a:off x="5288248" y="4305657"/>
            <a:ext cx="1042282" cy="227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41"/>
          <p:cNvSpPr/>
          <p:nvPr/>
        </p:nvSpPr>
        <p:spPr>
          <a:xfrm>
            <a:off x="6550293" y="4268465"/>
            <a:ext cx="1118051" cy="2940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Диагностика</a:t>
            </a:r>
          </a:p>
        </p:txBody>
      </p:sp>
      <p:sp>
        <p:nvSpPr>
          <p:cNvPr id="55" name="Rectangle 42"/>
          <p:cNvSpPr/>
          <p:nvPr/>
        </p:nvSpPr>
        <p:spPr>
          <a:xfrm>
            <a:off x="6584392" y="4304367"/>
            <a:ext cx="1042282" cy="227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41"/>
          <p:cNvSpPr/>
          <p:nvPr/>
        </p:nvSpPr>
        <p:spPr>
          <a:xfrm>
            <a:off x="7758004" y="4268465"/>
            <a:ext cx="1118051" cy="29403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tx1"/>
                </a:solidFill>
              </a:rPr>
              <a:t>Индивидуальные занятия</a:t>
            </a:r>
          </a:p>
        </p:txBody>
      </p:sp>
      <p:sp>
        <p:nvSpPr>
          <p:cNvPr id="57" name="Rectangle 42"/>
          <p:cNvSpPr/>
          <p:nvPr/>
        </p:nvSpPr>
        <p:spPr>
          <a:xfrm>
            <a:off x="7792103" y="4304367"/>
            <a:ext cx="1042282" cy="2272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Rounded Rectangle 14"/>
          <p:cNvSpPr/>
          <p:nvPr/>
        </p:nvSpPr>
        <p:spPr>
          <a:xfrm>
            <a:off x="313499" y="3604202"/>
            <a:ext cx="1103348" cy="44451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Проведено обучение группы специалистов в учебном или социальном учреждении</a:t>
            </a:r>
          </a:p>
        </p:txBody>
      </p:sp>
      <p:sp>
        <p:nvSpPr>
          <p:cNvPr id="59" name="Right Triangle 16"/>
          <p:cNvSpPr/>
          <p:nvPr/>
        </p:nvSpPr>
        <p:spPr>
          <a:xfrm rot="10800000">
            <a:off x="316325" y="404485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7"/>
          <p:cNvSpPr/>
          <p:nvPr/>
        </p:nvSpPr>
        <p:spPr>
          <a:xfrm rot="10800000" flipH="1">
            <a:off x="1270598" y="404809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14"/>
          <p:cNvSpPr/>
          <p:nvPr/>
        </p:nvSpPr>
        <p:spPr>
          <a:xfrm>
            <a:off x="1542189" y="3598575"/>
            <a:ext cx="1100712" cy="44451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Проведены </a:t>
            </a:r>
            <a:r>
              <a:rPr lang="ru-RU" sz="700" dirty="0" err="1">
                <a:solidFill>
                  <a:schemeClr val="bg1"/>
                </a:solidFill>
              </a:rPr>
              <a:t>супервизии</a:t>
            </a:r>
            <a:r>
              <a:rPr lang="ru-RU" sz="700" dirty="0">
                <a:solidFill>
                  <a:schemeClr val="bg1"/>
                </a:solidFill>
              </a:rPr>
              <a:t> для всех  специалистов, от которых поступил запрос</a:t>
            </a:r>
          </a:p>
        </p:txBody>
      </p:sp>
      <p:sp>
        <p:nvSpPr>
          <p:cNvPr id="62" name="Right Triangle 16"/>
          <p:cNvSpPr/>
          <p:nvPr/>
        </p:nvSpPr>
        <p:spPr>
          <a:xfrm rot="10800000">
            <a:off x="1545015" y="403922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7"/>
          <p:cNvSpPr/>
          <p:nvPr/>
        </p:nvSpPr>
        <p:spPr>
          <a:xfrm rot="10800000" flipH="1">
            <a:off x="2500209" y="404246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4"/>
          <p:cNvSpPr/>
          <p:nvPr/>
        </p:nvSpPr>
        <p:spPr>
          <a:xfrm>
            <a:off x="2771800" y="3599639"/>
            <a:ext cx="1112576" cy="4483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Проведены тренинги </a:t>
            </a:r>
          </a:p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и арт-терапевтические занятия со специалистами, и с семьями</a:t>
            </a:r>
          </a:p>
        </p:txBody>
      </p:sp>
      <p:sp>
        <p:nvSpPr>
          <p:cNvPr id="65" name="Right Triangle 16"/>
          <p:cNvSpPr/>
          <p:nvPr/>
        </p:nvSpPr>
        <p:spPr>
          <a:xfrm rot="10800000">
            <a:off x="2774626" y="404412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3726254" y="40473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14"/>
          <p:cNvSpPr/>
          <p:nvPr/>
        </p:nvSpPr>
        <p:spPr>
          <a:xfrm>
            <a:off x="4031365" y="3598816"/>
            <a:ext cx="1102923" cy="4483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Составлен план работы </a:t>
            </a:r>
          </a:p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для семьи</a:t>
            </a:r>
          </a:p>
        </p:txBody>
      </p:sp>
      <p:sp>
        <p:nvSpPr>
          <p:cNvPr id="68" name="Right Triangle 16"/>
          <p:cNvSpPr/>
          <p:nvPr/>
        </p:nvSpPr>
        <p:spPr>
          <a:xfrm rot="10800000">
            <a:off x="4034192" y="404330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7"/>
          <p:cNvSpPr/>
          <p:nvPr/>
        </p:nvSpPr>
        <p:spPr>
          <a:xfrm rot="10800000" flipH="1">
            <a:off x="4981319" y="404654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4"/>
          <p:cNvSpPr/>
          <p:nvPr/>
        </p:nvSpPr>
        <p:spPr>
          <a:xfrm>
            <a:off x="5261532" y="3597874"/>
            <a:ext cx="1108398" cy="4483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Проконсультированы законные представители </a:t>
            </a:r>
            <a:br>
              <a:rPr lang="ru-RU" sz="700" dirty="0">
                <a:solidFill>
                  <a:schemeClr val="bg1"/>
                </a:solidFill>
              </a:rPr>
            </a:br>
            <a:r>
              <a:rPr lang="ru-RU" sz="700" dirty="0">
                <a:solidFill>
                  <a:schemeClr val="bg1"/>
                </a:solidFill>
              </a:rPr>
              <a:t>и дети подросткового возраста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5264358" y="404236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6208672" y="404560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4"/>
          <p:cNvSpPr/>
          <p:nvPr/>
        </p:nvSpPr>
        <p:spPr>
          <a:xfrm>
            <a:off x="6543591" y="3597244"/>
            <a:ext cx="1119278" cy="4483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Проведены все необходимы диагностики членам  семьи с учетом запроса и с детьми</a:t>
            </a:r>
          </a:p>
        </p:txBody>
      </p:sp>
      <p:sp>
        <p:nvSpPr>
          <p:cNvPr id="74" name="Right Triangle 16"/>
          <p:cNvSpPr/>
          <p:nvPr/>
        </p:nvSpPr>
        <p:spPr>
          <a:xfrm rot="10800000">
            <a:off x="6546417" y="404173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7"/>
          <p:cNvSpPr/>
          <p:nvPr/>
        </p:nvSpPr>
        <p:spPr>
          <a:xfrm rot="10800000" flipH="1">
            <a:off x="7513394" y="404497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14"/>
          <p:cNvSpPr/>
          <p:nvPr/>
        </p:nvSpPr>
        <p:spPr>
          <a:xfrm>
            <a:off x="7753437" y="3597244"/>
            <a:ext cx="1122618" cy="4483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Проведены индивидуальные занятия для членов семьи в том числе с детьми</a:t>
            </a:r>
          </a:p>
        </p:txBody>
      </p:sp>
      <p:sp>
        <p:nvSpPr>
          <p:cNvPr id="77" name="Right Triangle 16"/>
          <p:cNvSpPr/>
          <p:nvPr/>
        </p:nvSpPr>
        <p:spPr>
          <a:xfrm rot="10800000">
            <a:off x="7756263" y="404173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ight Triangle 17"/>
          <p:cNvSpPr/>
          <p:nvPr/>
        </p:nvSpPr>
        <p:spPr>
          <a:xfrm rot="10800000" flipH="1">
            <a:off x="8732055" y="404560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ounded Rectangle 14"/>
          <p:cNvSpPr/>
          <p:nvPr/>
        </p:nvSpPr>
        <p:spPr>
          <a:xfrm>
            <a:off x="313499" y="2659414"/>
            <a:ext cx="1103348" cy="6590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Специалисты начали внедрять полученные знания в свою работу в детских коллективах</a:t>
            </a:r>
          </a:p>
        </p:txBody>
      </p:sp>
      <p:sp>
        <p:nvSpPr>
          <p:cNvPr id="80" name="Right Triangle 16"/>
          <p:cNvSpPr/>
          <p:nvPr/>
        </p:nvSpPr>
        <p:spPr>
          <a:xfrm rot="10800000">
            <a:off x="316325" y="33146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ight Triangle 17"/>
          <p:cNvSpPr/>
          <p:nvPr/>
        </p:nvSpPr>
        <p:spPr>
          <a:xfrm rot="10800000" flipH="1">
            <a:off x="1270598" y="331788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2" name="Rounded Rectangle 14"/>
          <p:cNvSpPr/>
          <p:nvPr/>
        </p:nvSpPr>
        <p:spPr>
          <a:xfrm>
            <a:off x="1547664" y="2660714"/>
            <a:ext cx="1100712" cy="6590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Специалисты стали более компетентно работать </a:t>
            </a:r>
          </a:p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со  сложными случаями </a:t>
            </a:r>
          </a:p>
        </p:txBody>
      </p:sp>
      <p:sp>
        <p:nvSpPr>
          <p:cNvPr id="83" name="Right Triangle 16"/>
          <p:cNvSpPr/>
          <p:nvPr/>
        </p:nvSpPr>
        <p:spPr>
          <a:xfrm rot="10800000">
            <a:off x="1550490" y="33159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ight Triangle 17"/>
          <p:cNvSpPr/>
          <p:nvPr/>
        </p:nvSpPr>
        <p:spPr>
          <a:xfrm rot="10800000" flipH="1">
            <a:off x="2505684" y="331918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5" name="Rounded Rectangle 14"/>
          <p:cNvSpPr/>
          <p:nvPr/>
        </p:nvSpPr>
        <p:spPr>
          <a:xfrm>
            <a:off x="2780841" y="2659414"/>
            <a:ext cx="1112576" cy="6590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Специалисты стали более осознанно относится к эмоциональному выгоранию, компетенциям и поддержке коллектива</a:t>
            </a:r>
          </a:p>
        </p:txBody>
      </p:sp>
      <p:sp>
        <p:nvSpPr>
          <p:cNvPr id="86" name="Right Triangle 16"/>
          <p:cNvSpPr/>
          <p:nvPr/>
        </p:nvSpPr>
        <p:spPr>
          <a:xfrm rot="10800000">
            <a:off x="2783667" y="33146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7" name="Right Triangle 17"/>
          <p:cNvSpPr/>
          <p:nvPr/>
        </p:nvSpPr>
        <p:spPr>
          <a:xfrm rot="10800000" flipH="1">
            <a:off x="3735295" y="331788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8" name="Rounded Rectangle 14"/>
          <p:cNvSpPr/>
          <p:nvPr/>
        </p:nvSpPr>
        <p:spPr>
          <a:xfrm>
            <a:off x="4034190" y="2663169"/>
            <a:ext cx="1102923" cy="6590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Законные представители посещают все занятия, которые прописаны в плане</a:t>
            </a:r>
          </a:p>
        </p:txBody>
      </p:sp>
      <p:sp>
        <p:nvSpPr>
          <p:cNvPr id="89" name="Right Triangle 16"/>
          <p:cNvSpPr/>
          <p:nvPr/>
        </p:nvSpPr>
        <p:spPr>
          <a:xfrm rot="10800000">
            <a:off x="4037017" y="331839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ight Triangle 17"/>
          <p:cNvSpPr/>
          <p:nvPr/>
        </p:nvSpPr>
        <p:spPr>
          <a:xfrm rot="10800000" flipH="1">
            <a:off x="4984144" y="332163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1" name="Rounded Rectangle 14"/>
          <p:cNvSpPr/>
          <p:nvPr/>
        </p:nvSpPr>
        <p:spPr>
          <a:xfrm>
            <a:off x="5263802" y="2669576"/>
            <a:ext cx="1108398" cy="6590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Законные представители ребенка и дети подросткового возраста выполняют данные им рекомендации в полном объеме </a:t>
            </a:r>
          </a:p>
        </p:txBody>
      </p:sp>
      <p:sp>
        <p:nvSpPr>
          <p:cNvPr id="92" name="Right Triangle 16"/>
          <p:cNvSpPr/>
          <p:nvPr/>
        </p:nvSpPr>
        <p:spPr>
          <a:xfrm rot="10800000">
            <a:off x="5266628" y="332480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Right Triangle 17"/>
          <p:cNvSpPr/>
          <p:nvPr/>
        </p:nvSpPr>
        <p:spPr>
          <a:xfrm rot="10800000" flipH="1">
            <a:off x="6210942" y="332804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4" name="Rounded Rectangle 14"/>
          <p:cNvSpPr/>
          <p:nvPr/>
        </p:nvSpPr>
        <p:spPr>
          <a:xfrm>
            <a:off x="6538116" y="2668945"/>
            <a:ext cx="1119278" cy="6590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Выявленные основные психологические проблемы у законного представителя и последствия травмы у ребенка проработаны</a:t>
            </a:r>
          </a:p>
        </p:txBody>
      </p:sp>
      <p:sp>
        <p:nvSpPr>
          <p:cNvPr id="95" name="Right Triangle 16"/>
          <p:cNvSpPr/>
          <p:nvPr/>
        </p:nvSpPr>
        <p:spPr>
          <a:xfrm rot="10800000">
            <a:off x="6540942" y="332417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ight Triangle 17"/>
          <p:cNvSpPr/>
          <p:nvPr/>
        </p:nvSpPr>
        <p:spPr>
          <a:xfrm rot="10800000" flipH="1">
            <a:off x="7507919" y="332741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7" name="Rounded Rectangle 14"/>
          <p:cNvSpPr/>
          <p:nvPr/>
        </p:nvSpPr>
        <p:spPr>
          <a:xfrm>
            <a:off x="7753437" y="2674495"/>
            <a:ext cx="1122618" cy="6590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Дети научились нивелировать страх, </a:t>
            </a:r>
          </a:p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конструктивно разрешать конфликты, эффективно </a:t>
            </a:r>
            <a:r>
              <a:rPr lang="ru-RU" sz="700" dirty="0" err="1">
                <a:solidFill>
                  <a:schemeClr val="bg1"/>
                </a:solidFill>
              </a:rPr>
              <a:t>коммуницировать</a:t>
            </a:r>
            <a:r>
              <a:rPr lang="ru-RU" sz="700" dirty="0">
                <a:solidFill>
                  <a:schemeClr val="bg1"/>
                </a:solidFill>
              </a:rPr>
              <a:t> в социуме</a:t>
            </a:r>
          </a:p>
        </p:txBody>
      </p:sp>
      <p:sp>
        <p:nvSpPr>
          <p:cNvPr id="98" name="Right Triangle 16"/>
          <p:cNvSpPr/>
          <p:nvPr/>
        </p:nvSpPr>
        <p:spPr>
          <a:xfrm rot="10800000">
            <a:off x="7756263" y="332972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9" name="Right Triangle 17"/>
          <p:cNvSpPr/>
          <p:nvPr/>
        </p:nvSpPr>
        <p:spPr>
          <a:xfrm rot="10800000" flipH="1">
            <a:off x="8719938" y="333193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0" name="Rounded Rectangle 14"/>
          <p:cNvSpPr/>
          <p:nvPr/>
        </p:nvSpPr>
        <p:spPr>
          <a:xfrm>
            <a:off x="2987824" y="2070058"/>
            <a:ext cx="3888432" cy="39775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Законные представители умеют конструктивно разрешать конфликты, эффективно </a:t>
            </a:r>
            <a:r>
              <a:rPr lang="ru-RU" sz="700" dirty="0" err="1">
                <a:solidFill>
                  <a:schemeClr val="bg1"/>
                </a:solidFill>
              </a:rPr>
              <a:t>коммуницировать</a:t>
            </a:r>
            <a:r>
              <a:rPr lang="ru-RU" sz="700" dirty="0">
                <a:solidFill>
                  <a:schemeClr val="bg1"/>
                </a:solidFill>
              </a:rPr>
              <a:t> в социуме, приобрели умение стабилизировать свое эмоциональное состояние, гармонично выстраивать отношения в семье, повысили свои родительские компетенции</a:t>
            </a:r>
          </a:p>
        </p:txBody>
      </p:sp>
      <p:sp>
        <p:nvSpPr>
          <p:cNvPr id="101" name="Right Triangle 16"/>
          <p:cNvSpPr/>
          <p:nvPr/>
        </p:nvSpPr>
        <p:spPr>
          <a:xfrm rot="10800000">
            <a:off x="2986100" y="246296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2" name="Right Triangle 17"/>
          <p:cNvSpPr/>
          <p:nvPr/>
        </p:nvSpPr>
        <p:spPr>
          <a:xfrm rot="10800000" flipH="1">
            <a:off x="6739471" y="246391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3" name="Rounded Rectangle 14"/>
          <p:cNvSpPr/>
          <p:nvPr/>
        </p:nvSpPr>
        <p:spPr>
          <a:xfrm>
            <a:off x="308024" y="1610058"/>
            <a:ext cx="3903936" cy="31373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  <a:spcAft>
                <a:spcPts val="200"/>
              </a:spcAft>
            </a:pPr>
            <a:r>
              <a:rPr lang="ru-RU" sz="700" dirty="0">
                <a:solidFill>
                  <a:schemeClr val="bg1"/>
                </a:solidFill>
              </a:rPr>
              <a:t>Выросли компетенции специалистов в работе со сложными ситуациями (травля, конфликты и т.п.).</a:t>
            </a:r>
          </a:p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</a:rPr>
              <a:t> Снизились конфликтность и проявления  </a:t>
            </a:r>
            <a:r>
              <a:rPr lang="ru-RU" sz="700" dirty="0" err="1">
                <a:solidFill>
                  <a:schemeClr val="bg1"/>
                </a:solidFill>
              </a:rPr>
              <a:t>девиантного</a:t>
            </a:r>
            <a:r>
              <a:rPr lang="ru-RU" sz="700" dirty="0">
                <a:solidFill>
                  <a:schemeClr val="bg1"/>
                </a:solidFill>
              </a:rPr>
              <a:t> и угрожающего поведения  у детей в школах.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04" name="Right Triangle 16"/>
          <p:cNvSpPr/>
          <p:nvPr/>
        </p:nvSpPr>
        <p:spPr>
          <a:xfrm rot="10800000">
            <a:off x="313504" y="192373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5" name="Right Triangle 17"/>
          <p:cNvSpPr/>
          <p:nvPr/>
        </p:nvSpPr>
        <p:spPr>
          <a:xfrm rot="10800000" flipH="1">
            <a:off x="4070911" y="191873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6" name="Rounded Rectangle 14"/>
          <p:cNvSpPr/>
          <p:nvPr/>
        </p:nvSpPr>
        <p:spPr>
          <a:xfrm>
            <a:off x="4931503" y="1604992"/>
            <a:ext cx="3903936" cy="31373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  <a:spcAft>
                <a:spcPts val="200"/>
              </a:spcAft>
            </a:pPr>
            <a:r>
              <a:rPr lang="ru-RU" sz="700" dirty="0">
                <a:solidFill>
                  <a:schemeClr val="bg1"/>
                </a:solidFill>
              </a:rPr>
              <a:t>Улучшилось эмоциональное состояние законных представителей ребенка и самого ребенка., пережившего насилие или тяжелую психологическую травму </a:t>
            </a:r>
          </a:p>
        </p:txBody>
      </p:sp>
      <p:sp>
        <p:nvSpPr>
          <p:cNvPr id="107" name="Right Triangle 16"/>
          <p:cNvSpPr/>
          <p:nvPr/>
        </p:nvSpPr>
        <p:spPr>
          <a:xfrm rot="10800000">
            <a:off x="4936983" y="191867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8" name="Right Triangle 17"/>
          <p:cNvSpPr/>
          <p:nvPr/>
        </p:nvSpPr>
        <p:spPr>
          <a:xfrm rot="10800000" flipH="1">
            <a:off x="8694390" y="191366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3543115" y="808426"/>
            <a:ext cx="2026047" cy="295837"/>
            <a:chOff x="1063953" y="546718"/>
            <a:chExt cx="2396674" cy="483650"/>
          </a:xfrm>
        </p:grpSpPr>
        <p:grpSp>
          <p:nvGrpSpPr>
            <p:cNvPr id="110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17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8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11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15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6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12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Улучшилось психологическое благополучие детей</a:t>
              </a:r>
            </a:p>
          </p:txBody>
        </p:sp>
        <p:sp>
          <p:nvSpPr>
            <p:cNvPr id="113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14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sp>
        <p:nvSpPr>
          <p:cNvPr id="119" name="Rounded Rectangle 14"/>
          <p:cNvSpPr/>
          <p:nvPr/>
        </p:nvSpPr>
        <p:spPr>
          <a:xfrm>
            <a:off x="3577540" y="1201316"/>
            <a:ext cx="2002572" cy="26759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  <a:spcAft>
                <a:spcPts val="200"/>
              </a:spcAft>
            </a:pPr>
            <a:r>
              <a:rPr lang="ru-RU" sz="700" dirty="0">
                <a:solidFill>
                  <a:schemeClr val="bg1"/>
                </a:solidFill>
              </a:rPr>
              <a:t>В школах оказывается качественная психологическая поддержка каждому ребенку </a:t>
            </a:r>
          </a:p>
        </p:txBody>
      </p:sp>
      <p:sp>
        <p:nvSpPr>
          <p:cNvPr id="120" name="Right Triangle 16"/>
          <p:cNvSpPr/>
          <p:nvPr/>
        </p:nvSpPr>
        <p:spPr>
          <a:xfrm rot="10800000">
            <a:off x="3565883" y="145340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1" name="Right Triangle 17"/>
          <p:cNvSpPr/>
          <p:nvPr/>
        </p:nvSpPr>
        <p:spPr>
          <a:xfrm rot="10800000" flipH="1">
            <a:off x="5436586" y="146849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23" name="Соединительная линия уступом 122"/>
          <p:cNvCxnSpPr/>
          <p:nvPr/>
        </p:nvCxnSpPr>
        <p:spPr>
          <a:xfrm rot="16200000" flipH="1">
            <a:off x="1834362" y="3334174"/>
            <a:ext cx="12700" cy="2458302"/>
          </a:xfrm>
          <a:prstGeom prst="bentConnector3">
            <a:avLst>
              <a:gd name="adj1" fmla="val 85149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>
            <a:stCxn id="46" idx="2"/>
            <a:endCxn id="33" idx="0"/>
          </p:cNvCxnSpPr>
          <p:nvPr/>
        </p:nvCxnSpPr>
        <p:spPr>
          <a:xfrm>
            <a:off x="2090265" y="4563325"/>
            <a:ext cx="2505" cy="25186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52" idx="2"/>
          </p:cNvCxnSpPr>
          <p:nvPr/>
        </p:nvCxnSpPr>
        <p:spPr>
          <a:xfrm>
            <a:off x="5813175" y="4563792"/>
            <a:ext cx="1752" cy="9581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>
            <a:off x="7103781" y="4566825"/>
            <a:ext cx="1752" cy="9581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>
            <a:off x="4755461" y="4662576"/>
            <a:ext cx="0" cy="13535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142"/>
          <p:cNvCxnSpPr>
            <a:stCxn id="48" idx="2"/>
            <a:endCxn id="56" idx="2"/>
          </p:cNvCxnSpPr>
          <p:nvPr/>
        </p:nvCxnSpPr>
        <p:spPr>
          <a:xfrm rot="5400000" flipH="1" flipV="1">
            <a:off x="5820778" y="2067074"/>
            <a:ext cx="823" cy="4991679"/>
          </a:xfrm>
          <a:prstGeom prst="bentConnector3">
            <a:avLst>
              <a:gd name="adj1" fmla="val -2045808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>
            <a:stCxn id="37" idx="0"/>
          </p:cNvCxnSpPr>
          <p:nvPr/>
        </p:nvCxnSpPr>
        <p:spPr>
          <a:xfrm flipH="1" flipV="1">
            <a:off x="7265921" y="4736263"/>
            <a:ext cx="475" cy="7461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>
            <a:off x="6012160" y="4569675"/>
            <a:ext cx="0" cy="1665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>
            <a:off x="7452320" y="4565363"/>
            <a:ext cx="0" cy="1665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>
            <a:off x="4601108" y="4563792"/>
            <a:ext cx="1752" cy="9581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44" idx="0"/>
            <a:endCxn id="58" idx="2"/>
          </p:cNvCxnSpPr>
          <p:nvPr/>
        </p:nvCxnSpPr>
        <p:spPr>
          <a:xfrm flipH="1" flipV="1">
            <a:off x="865173" y="4048720"/>
            <a:ext cx="1876" cy="2205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46" idx="0"/>
            <a:endCxn id="61" idx="2"/>
          </p:cNvCxnSpPr>
          <p:nvPr/>
        </p:nvCxnSpPr>
        <p:spPr>
          <a:xfrm flipV="1">
            <a:off x="2090265" y="4043093"/>
            <a:ext cx="2280" cy="2261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48" idx="0"/>
            <a:endCxn id="64" idx="2"/>
          </p:cNvCxnSpPr>
          <p:nvPr/>
        </p:nvCxnSpPr>
        <p:spPr>
          <a:xfrm flipV="1">
            <a:off x="3325351" y="4047994"/>
            <a:ext cx="2737" cy="2212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50" idx="0"/>
            <a:endCxn id="67" idx="2"/>
          </p:cNvCxnSpPr>
          <p:nvPr/>
        </p:nvCxnSpPr>
        <p:spPr>
          <a:xfrm flipH="1" flipV="1">
            <a:off x="4582827" y="4047171"/>
            <a:ext cx="737" cy="2212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endCxn id="70" idx="2"/>
          </p:cNvCxnSpPr>
          <p:nvPr/>
        </p:nvCxnSpPr>
        <p:spPr>
          <a:xfrm flipV="1">
            <a:off x="5813175" y="4046229"/>
            <a:ext cx="2556" cy="2222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54" idx="0"/>
            <a:endCxn id="73" idx="2"/>
          </p:cNvCxnSpPr>
          <p:nvPr/>
        </p:nvCxnSpPr>
        <p:spPr>
          <a:xfrm flipH="1" flipV="1">
            <a:off x="7103230" y="4045599"/>
            <a:ext cx="6089" cy="2228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56" idx="0"/>
            <a:endCxn id="76" idx="2"/>
          </p:cNvCxnSpPr>
          <p:nvPr/>
        </p:nvCxnSpPr>
        <p:spPr>
          <a:xfrm flipH="1" flipV="1">
            <a:off x="8314746" y="4045599"/>
            <a:ext cx="2284" cy="2228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58" idx="0"/>
            <a:endCxn id="79" idx="2"/>
          </p:cNvCxnSpPr>
          <p:nvPr/>
        </p:nvCxnSpPr>
        <p:spPr>
          <a:xfrm flipV="1">
            <a:off x="865173" y="3318510"/>
            <a:ext cx="0" cy="28569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61" idx="0"/>
            <a:endCxn id="82" idx="2"/>
          </p:cNvCxnSpPr>
          <p:nvPr/>
        </p:nvCxnSpPr>
        <p:spPr>
          <a:xfrm flipV="1">
            <a:off x="2092545" y="3319810"/>
            <a:ext cx="5475" cy="2787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76" idx="0"/>
            <a:endCxn id="97" idx="2"/>
          </p:cNvCxnSpPr>
          <p:nvPr/>
        </p:nvCxnSpPr>
        <p:spPr>
          <a:xfrm flipV="1">
            <a:off x="8314746" y="3333591"/>
            <a:ext cx="0" cy="2636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67" idx="0"/>
            <a:endCxn id="88" idx="2"/>
          </p:cNvCxnSpPr>
          <p:nvPr/>
        </p:nvCxnSpPr>
        <p:spPr>
          <a:xfrm flipV="1">
            <a:off x="4582827" y="3322265"/>
            <a:ext cx="2825" cy="2765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70" idx="0"/>
            <a:endCxn id="91" idx="2"/>
          </p:cNvCxnSpPr>
          <p:nvPr/>
        </p:nvCxnSpPr>
        <p:spPr>
          <a:xfrm flipV="1">
            <a:off x="5815731" y="3328672"/>
            <a:ext cx="2270" cy="2692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73" idx="0"/>
            <a:endCxn id="94" idx="2"/>
          </p:cNvCxnSpPr>
          <p:nvPr/>
        </p:nvCxnSpPr>
        <p:spPr>
          <a:xfrm flipH="1" flipV="1">
            <a:off x="7097755" y="3328041"/>
            <a:ext cx="5475" cy="2692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/>
          <p:nvPr/>
        </p:nvCxnSpPr>
        <p:spPr>
          <a:xfrm flipV="1">
            <a:off x="3199624" y="3316929"/>
            <a:ext cx="5475" cy="2787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183"/>
          <p:cNvCxnSpPr/>
          <p:nvPr/>
        </p:nvCxnSpPr>
        <p:spPr>
          <a:xfrm rot="5400000" flipH="1" flipV="1">
            <a:off x="5602478" y="973286"/>
            <a:ext cx="266048" cy="498665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188"/>
          <p:cNvCxnSpPr>
            <a:stCxn id="76" idx="3"/>
            <a:endCxn id="100" idx="3"/>
          </p:cNvCxnSpPr>
          <p:nvPr/>
        </p:nvCxnSpPr>
        <p:spPr>
          <a:xfrm flipH="1" flipV="1">
            <a:off x="6876256" y="2268937"/>
            <a:ext cx="1999799" cy="1552485"/>
          </a:xfrm>
          <a:prstGeom prst="bentConnector3">
            <a:avLst>
              <a:gd name="adj1" fmla="val -403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64" idx="3"/>
          </p:cNvCxnSpPr>
          <p:nvPr/>
        </p:nvCxnSpPr>
        <p:spPr>
          <a:xfrm flipV="1">
            <a:off x="3884376" y="2462963"/>
            <a:ext cx="77662" cy="136085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94"/>
          <p:cNvCxnSpPr>
            <a:stCxn id="85" idx="0"/>
            <a:endCxn id="79" idx="0"/>
          </p:cNvCxnSpPr>
          <p:nvPr/>
        </p:nvCxnSpPr>
        <p:spPr>
          <a:xfrm rot="16200000" flipV="1">
            <a:off x="2101151" y="1423436"/>
            <a:ext cx="12700" cy="2471956"/>
          </a:xfrm>
          <a:prstGeom prst="bentConnector3">
            <a:avLst>
              <a:gd name="adj1" fmla="val 85149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82" idx="0"/>
          </p:cNvCxnSpPr>
          <p:nvPr/>
        </p:nvCxnSpPr>
        <p:spPr>
          <a:xfrm flipV="1">
            <a:off x="2098020" y="1923739"/>
            <a:ext cx="0" cy="73697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/>
          <p:cNvCxnSpPr>
            <a:stCxn id="97" idx="0"/>
          </p:cNvCxnSpPr>
          <p:nvPr/>
        </p:nvCxnSpPr>
        <p:spPr>
          <a:xfrm flipV="1">
            <a:off x="8314746" y="1923739"/>
            <a:ext cx="0" cy="7507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/>
          <p:nvPr/>
        </p:nvCxnSpPr>
        <p:spPr>
          <a:xfrm flipV="1">
            <a:off x="7380312" y="1912214"/>
            <a:ext cx="0" cy="7507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/>
          <p:nvPr/>
        </p:nvCxnSpPr>
        <p:spPr>
          <a:xfrm flipV="1">
            <a:off x="3577540" y="1918672"/>
            <a:ext cx="0" cy="1513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/>
          <p:nvPr/>
        </p:nvCxnSpPr>
        <p:spPr>
          <a:xfrm flipV="1">
            <a:off x="5813175" y="1917689"/>
            <a:ext cx="0" cy="1513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205"/>
          <p:cNvCxnSpPr>
            <a:stCxn id="103" idx="0"/>
            <a:endCxn id="119" idx="1"/>
          </p:cNvCxnSpPr>
          <p:nvPr/>
        </p:nvCxnSpPr>
        <p:spPr>
          <a:xfrm rot="5400000" flipH="1" flipV="1">
            <a:off x="2781295" y="813813"/>
            <a:ext cx="274943" cy="131754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06" idx="0"/>
            <a:endCxn id="119" idx="3"/>
          </p:cNvCxnSpPr>
          <p:nvPr/>
        </p:nvCxnSpPr>
        <p:spPr>
          <a:xfrm rot="16200000" flipV="1">
            <a:off x="6096854" y="818374"/>
            <a:ext cx="269877" cy="130335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19" idx="0"/>
            <a:endCxn id="112" idx="2"/>
          </p:cNvCxnSpPr>
          <p:nvPr/>
        </p:nvCxnSpPr>
        <p:spPr>
          <a:xfrm flipV="1">
            <a:off x="4578826" y="1066021"/>
            <a:ext cx="998" cy="1352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A4DB4629-D731-4B89-BC28-54D446ACB57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585652" y="2438981"/>
            <a:ext cx="5511" cy="2241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FC0BD1FF-2804-4398-A63C-2163015DB908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5813174" y="2450977"/>
            <a:ext cx="4827" cy="21859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B7E29269-B6D8-424C-9DE9-9E1A5CA9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77" y="84837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9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297</Words>
  <Application>Microsoft Office PowerPoint</Application>
  <PresentationFormat>Экран (16:10)</PresentationFormat>
  <Paragraphs>46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Обший</cp:lastModifiedBy>
  <cp:revision>140</cp:revision>
  <dcterms:created xsi:type="dcterms:W3CDTF">2018-10-31T18:32:06Z</dcterms:created>
  <dcterms:modified xsi:type="dcterms:W3CDTF">2020-11-16T18:45:56Z</dcterms:modified>
</cp:coreProperties>
</file>