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985D8AA-28CA-4C68-B40C-C898267BFAB7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32FAC26-A1FE-4651-9996-F0B2C4488D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2636912"/>
            <a:ext cx="5712179" cy="262371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НАША МИССИЯ:</a:t>
            </a:r>
          </a:p>
          <a:p>
            <a:r>
              <a:rPr lang="ru-RU" dirty="0" smtClean="0"/>
              <a:t>Мы уверены, что оказывая профессиональную помощь и поддержку детям с ограниченными возможностями здоровья и их родителям, мы содействуем повышению качества их жизни и включению их в активную социальную жизнь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36576"/>
            <a:ext cx="3366392" cy="129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052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9931909"/>
              </p:ext>
            </p:extLst>
          </p:nvPr>
        </p:nvGraphicFramePr>
        <p:xfrm>
          <a:off x="251520" y="524290"/>
          <a:ext cx="8568952" cy="611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4734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Деятельность по программе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Непосредственные результаты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Краткосрочные социальные результаты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Среднесрочные социальные результаты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Проведение цикла групповых тренингов (15) для каждой родительской группы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Проведены  циклы тренингов для родителей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Удовлетворенность занятиями у родителей 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Количество проведенных тренингов для родителей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Количество родителей, прошедших не менее 80% занятий цикла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Среднее количество посещений занятий одним родителем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Число  участников проекта, удовлетворенных проведенными  занятиями 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Повысился уровень родительской компетентности у родителей, посещающих занятия. Родители знают и применяют в отношениях с детьми допустимые и конструктивные методы воспитания 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Повышение уровня поддержки родителей 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i="1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800" i="1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800" i="1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800" i="1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Расширение круга общения для родителей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Число  родителей, повысивших уровень родительской компетентности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	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Число родителей, отмечающих повышение уровня поддержки 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Число участников проекта, отмечающих увеличение круга общения и снижение уровня социальной изоляции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Улучшение детско-родительских взаимоотношений в семьях, посещающих занятия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Улучшение эмоционального состояния родителей, посещающих занятия, снижение уровня тревожности, повышение уверенности в себе.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Повышение спроса со стороны участников программы на другие услуги организации и </a:t>
                      </a:r>
                      <a:r>
                        <a:rPr lang="ru-RU" sz="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партнеров</a:t>
                      </a:r>
                      <a:r>
                        <a:rPr lang="ru-RU" sz="800" b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i="1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Число семей, в которых улучшились  детско-родительские взаимоотношения в семьях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Доля родителей, у которых отмечается улучшение   эмоционального состояния,  снижение уровня тревожности, повышение  уверенности в себе, от общего   количества участников проекта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Число родителей, отмечающих у себя эмоционального состояния,  снижение уровня тревожности, повышение  уверенности в себе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Количество обращений членов семей – участников проекта к специалистам организации за получением дополнительных услуг 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V="1">
            <a:off x="5053013" y="3284984"/>
            <a:ext cx="1391195" cy="1144276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Прямая со стрелкой 6"/>
          <p:cNvCxnSpPr/>
          <p:nvPr/>
        </p:nvCxnSpPr>
        <p:spPr>
          <a:xfrm>
            <a:off x="5053013" y="2708920"/>
            <a:ext cx="1319187" cy="360041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Прямая со стрелкой 9"/>
          <p:cNvCxnSpPr/>
          <p:nvPr/>
        </p:nvCxnSpPr>
        <p:spPr>
          <a:xfrm>
            <a:off x="4716016" y="3068961"/>
            <a:ext cx="1728192" cy="1404157"/>
          </a:xfrm>
          <a:prstGeom prst="straightConnector1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26586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8161688"/>
              </p:ext>
            </p:extLst>
          </p:nvPr>
        </p:nvGraphicFramePr>
        <p:xfrm>
          <a:off x="539551" y="476670"/>
          <a:ext cx="8208914" cy="597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2"/>
                <a:gridCol w="1172702"/>
                <a:gridCol w="1172702"/>
                <a:gridCol w="1172702"/>
                <a:gridCol w="1172702"/>
                <a:gridCol w="1172702"/>
                <a:gridCol w="1172702"/>
              </a:tblGrid>
              <a:tr h="64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Деятельность по программе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Непосредственные результаты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Краткосрочные социальные результаты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Среднесрочные социальные результаты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3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Организация работы группы выходного дня для детей (на время занятий с родителями)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Проведены занятия в группе выходного дня для детей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Общая удовлетворенность занятиями у детей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проведенных  занятий в группе выходного дня для детей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благополучателей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- детей, получивших поддержку в рамках проекта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детей, посетивших не менее 80% занятий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Число участников проекта, удовлетворенных проведенными  занятиями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Расширение круга общения для детей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Число детей, отмечающих увеличение круга общения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Положительная динамика уровня развития коммуникативных навыков у детей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детей, улучшивших уровень развития коммуникативных навыков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958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4879724"/>
              </p:ext>
            </p:extLst>
          </p:nvPr>
        </p:nvGraphicFramePr>
        <p:xfrm>
          <a:off x="683569" y="404664"/>
          <a:ext cx="7776867" cy="597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81"/>
                <a:gridCol w="1110981"/>
                <a:gridCol w="1110981"/>
                <a:gridCol w="1110981"/>
                <a:gridCol w="1110981"/>
                <a:gridCol w="1110981"/>
                <a:gridCol w="1110981"/>
              </a:tblGrid>
              <a:tr h="1495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Деятельность по программе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Непосредственные результаты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Краткосрочные социальные результаты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Среднесрочные социальные результаты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Организация встреч родителей, прошедших программу, в группах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взаимоподдержки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Организованы встречи в группе взаимоподдержки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проведенных встреч в группе взаимоподдержки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родителей, посетивших не менее 5 встреч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Среднее количество встреч, которые посетил один родитель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Снижение социальной изоляции семей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Число родителей, отмечающих увеличение круга общения и снижение уровня социальной изоляции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Создание сообщества родителей на территории муниципалитета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Число родителей, которые общаются друг с другом помимо организованных встреч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966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6449896"/>
              </p:ext>
            </p:extLst>
          </p:nvPr>
        </p:nvGraphicFramePr>
        <p:xfrm>
          <a:off x="761998" y="404664"/>
          <a:ext cx="7770441" cy="602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63"/>
                <a:gridCol w="1110063"/>
                <a:gridCol w="1110063"/>
                <a:gridCol w="1110063"/>
                <a:gridCol w="1110063"/>
                <a:gridCol w="1110063"/>
                <a:gridCol w="1110063"/>
              </a:tblGrid>
              <a:tr h="853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собирается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метод сбора)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Когда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частота) 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Кто ответственен за сбор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Где хранится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В каких отчетах и кем  используется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часто пересматривается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60608">
                <a:tc gridSpan="7"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Показатели непосредственных результатов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53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родителей ЦГ города, получивших информацию об услуге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статистических данных о количестве просмотров, количестве распространенных материалов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год (31.08.2018, 31.01.2019)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гранту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в ФСГС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При наборе новой группы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проведенных тренингов для родителей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проведенных занятий в группе родителей)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благополучателей - родителей, получивших поддержку в рамках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Списки благополучателей (журнал учета посещений занятий в группе родителей)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гранту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в ФСГС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родителей, прошедших не менее 80% занятий цикла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посещений занятий в группе родителей)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отчетов, коррекции программы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Среднее количество посещений занятий одним родителем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посещений занятий в группе родителей)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40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8557921"/>
              </p:ext>
            </p:extLst>
          </p:nvPr>
        </p:nvGraphicFramePr>
        <p:xfrm>
          <a:off x="467542" y="476673"/>
          <a:ext cx="8352932" cy="592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6"/>
                <a:gridCol w="1193276"/>
                <a:gridCol w="1193276"/>
                <a:gridCol w="1193276"/>
                <a:gridCol w="1193276"/>
                <a:gridCol w="1193276"/>
                <a:gridCol w="1193276"/>
              </a:tblGrid>
              <a:tr h="1102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собирается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метод сбора)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Когда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частота) 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Кто ответственен за сбор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Где хранится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В каких отчетах и кем  используется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часто пересматривается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66324">
                <a:tc gridSpan="7"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Показатели непосредственных результатов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 участников проекта, удовлетворенных проведенными  занятиями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проведенных  занятий в группе выходного дня для детей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проведенных занятий в группе детей)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благополучателей - детей, получивших поддержку в рамках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Списки благополучателей (журнал учета посещения детьми занятий в группе выходного дня)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гранту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в ФСГС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детей, посетивших не менее 80% занятий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посещения детьми занятий в группе выходного дня)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575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84738065"/>
              </p:ext>
            </p:extLst>
          </p:nvPr>
        </p:nvGraphicFramePr>
        <p:xfrm>
          <a:off x="467542" y="476673"/>
          <a:ext cx="8352932" cy="592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76"/>
                <a:gridCol w="1193276"/>
                <a:gridCol w="1193276"/>
                <a:gridCol w="1193276"/>
                <a:gridCol w="1193276"/>
                <a:gridCol w="1193276"/>
                <a:gridCol w="1193276"/>
              </a:tblGrid>
              <a:tr h="1102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собирается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метод сбора)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Когда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частота) 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Кто ответственен за сбор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Где хранится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В каких отчетах и кем  используется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часто пересматривается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66324">
                <a:tc gridSpan="7"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Показатели непосредственных результатов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участников проекта (детей), удовлетворенных проведенными  занятиями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Интервью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полгода (после окончания цикла занятий: 20.12.2018,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проведенных встреч в группе взаимоподдержки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проведенных встреч)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(31.08.2019)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При планировании следующее цикла встреч,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родителей, посетивших не менее 4 встреч в группе взаимоподдержки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посещения встреч в группе взаимоподдержки)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(31.08.2019)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Среднее количество встреч, которые посетил один родитель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 учета посещения встреч в группе взаимоподдержки)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(31.08.2019)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Руководитель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537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338282"/>
              </p:ext>
            </p:extLst>
          </p:nvPr>
        </p:nvGraphicFramePr>
        <p:xfrm>
          <a:off x="251521" y="418321"/>
          <a:ext cx="8496943" cy="59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849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622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собирается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метод сбора)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Когда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частота) 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Кто ответственен за сбор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Где хранится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В каких отчетах и кем  используется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часто пересматривается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609">
                <a:tc gridSpan="7"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Показатели социальных  результатов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60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 родителей, повысивших уровень родительской компетентности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Анкетирование, экспресс-диагностика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начале и в конце цикла занятий для каждой группы (№1: 01.09.2018,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01.02.2019,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4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/ доля детей улучшивших коммуникативные навыки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Экспертная оценка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цикла занятий для каждой группы (№1: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родителей, отмечающих повышение уровня поддержки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цикла занятий для каждой группы (№1: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участников проекта, отмечающих увеличение круга общения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цикла занятий для каждой группы (№1: 15.12.2018)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детей, отмечающих увеличение круга общения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Социометрия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цикла занятий для каждой группы (№1: 15.12.2018)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015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76262432"/>
              </p:ext>
            </p:extLst>
          </p:nvPr>
        </p:nvGraphicFramePr>
        <p:xfrm>
          <a:off x="467544" y="260649"/>
          <a:ext cx="8280918" cy="615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74"/>
                <a:gridCol w="1061656"/>
                <a:gridCol w="1061656"/>
                <a:gridCol w="980768"/>
                <a:gridCol w="1182988"/>
                <a:gridCol w="1182988"/>
                <a:gridCol w="1182988"/>
              </a:tblGrid>
              <a:tr h="7742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собирается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метод сбора)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Когда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частота) 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Кто ответственен за сбор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Где хранится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В каких отчетах и кем  используется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часто пересматривается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6642">
                <a:tc gridSpan="7"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Показатели социальных  результатов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43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участников проекта, отмечающих увеличение круга общения и снижение уровня социальной изоляции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цикла занятий для каждой группы (№1: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31.05.2019)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Группа взаимоподдержки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31.08.2019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семей, в которых наблюдается улучшение детско-родительских отношений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Анкетирование/ экспресс-диагностика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начале и в конце цикла занятий для каждой группы (№1: 01.09.2018,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01.02.2019,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Доля родителей, у которых отмечается улучшение   эмоционального состояния,  снижение уровня тревожности, повышение  уверенности в себе, от общего количества участников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Тестирование, 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начале и в конце цикла занятий для каждой группы (№1: 01.09.2018,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01.02.2019,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родителей, отмечающих у себя эмоционального состояния,  снижение уровня тревожности, повышение  уверенности в себе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Тестирование, 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начале и в конце цикла занятий для каждой группы (№1: 01.09.2018, 15.12.2018)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(№2: 01.02.2019, 31.05.2019)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проведенного цикла занятий, при подготовке отчетов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7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обращений членов семей – участников проекта к специалистам организации за получением дополнительных услуг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Анализ документации (журнал)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В конце проекта (31.08.2019)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в ФСГС</a:t>
                      </a:r>
                      <a:endParaRPr lang="ru-RU" sz="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При подготовке отчетов, планировании деятельности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9734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5163052"/>
              </p:ext>
            </p:extLst>
          </p:nvPr>
        </p:nvGraphicFramePr>
        <p:xfrm>
          <a:off x="539552" y="548680"/>
          <a:ext cx="8208914" cy="576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19"/>
                <a:gridCol w="1052425"/>
                <a:gridCol w="1052425"/>
                <a:gridCol w="972239"/>
                <a:gridCol w="1172702"/>
                <a:gridCol w="1172702"/>
                <a:gridCol w="1172702"/>
              </a:tblGrid>
              <a:tr h="12201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собирается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метод сбора)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Когда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( частота) 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Кто ответственен за сбор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Где хранится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В каких отчетах и кем  используется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Как часто пересматривается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30517">
                <a:tc gridSpan="7"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Показатели социальных  результатов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0525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 родителей, которые общаются друг с другом помимо организованных встреч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Телефонный  опрос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год в конце проекта (31.08.2019г.)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+mn-lt"/>
                          <a:ea typeface="Calibri"/>
                          <a:cs typeface="Times New Roman"/>
                        </a:rPr>
                        <a:t>При подготовке отчетов, при планировании деятельности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7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+mn-lt"/>
                          <a:ea typeface="Calibri"/>
                          <a:cs typeface="Times New Roman"/>
                        </a:rPr>
                        <a:t>Количество семей – участников проекта, отмечающих наличие положительных изменений в своей жизни за последний 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+mn-lt"/>
                          <a:ea typeface="Calibri"/>
                          <a:cs typeface="Times New Roman"/>
                        </a:rPr>
                        <a:t>Анкетирование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+mn-lt"/>
                          <a:ea typeface="Calibri"/>
                          <a:cs typeface="Times New Roman"/>
                        </a:rPr>
                        <a:t>1 раз в год (31.08.2019)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+mn-lt"/>
                          <a:ea typeface="Calibri"/>
                          <a:cs typeface="Times New Roman"/>
                        </a:rPr>
                        <a:t>Специалисты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+mn-lt"/>
                          <a:ea typeface="Calibri"/>
                          <a:cs typeface="Arial"/>
                        </a:rPr>
                        <a:t>Документы по проекту</a:t>
                      </a:r>
                      <a:endParaRPr lang="ru-RU" sz="9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Arial"/>
                        </a:rPr>
                        <a:t>Отчетность по проекту, годовой отчет, планирование деятельности</a:t>
                      </a:r>
                      <a:endParaRPr lang="ru-RU" sz="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742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/>
                <a:ea typeface="Calibri"/>
              </a:rPr>
              <a:t>Проанализировать </a:t>
            </a:r>
            <a:r>
              <a:rPr lang="ru-RU" dirty="0">
                <a:latin typeface="Times New Roman"/>
                <a:ea typeface="Calibri"/>
              </a:rPr>
              <a:t>и проработать </a:t>
            </a:r>
            <a:r>
              <a:rPr lang="ru-RU" dirty="0" smtClean="0">
                <a:latin typeface="Times New Roman"/>
                <a:ea typeface="Calibri"/>
              </a:rPr>
              <a:t>другие проекты организации и </a:t>
            </a:r>
            <a:r>
              <a:rPr lang="ru-RU" dirty="0">
                <a:latin typeface="Times New Roman"/>
                <a:ea typeface="Calibri"/>
              </a:rPr>
              <a:t>вовлечь в эту деятельность </a:t>
            </a:r>
            <a:r>
              <a:rPr lang="ru-RU" dirty="0" smtClean="0">
                <a:latin typeface="Times New Roman"/>
                <a:ea typeface="Calibri"/>
              </a:rPr>
              <a:t>больше специалистов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457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деятельность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72816"/>
            <a:ext cx="6471821" cy="395025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>
                <a:latin typeface="+mj-lt"/>
                <a:ea typeface="Calibri"/>
              </a:rPr>
              <a:t>Организация </a:t>
            </a:r>
            <a:r>
              <a:rPr lang="ru-RU" dirty="0">
                <a:latin typeface="+mj-lt"/>
                <a:ea typeface="Calibri"/>
              </a:rPr>
              <a:t>осуществляет деятельность в области разработки и реализации услуг по сопровождению детей с ограниченными возможностями здоровья, и их семей, а также оказывает методическую поддержку специалистам, работающим в данной области. Большое внимание в организации также уделяется работе по снижению социальной изоляции данной категории семей и созданию поддерживающей среды в социуме для них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42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Трудности, проблемы, 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Необходимость четко </a:t>
            </a:r>
            <a:r>
              <a:rPr lang="ru-RU" dirty="0">
                <a:latin typeface="Times New Roman"/>
                <a:ea typeface="Calibri"/>
              </a:rPr>
              <a:t>формулировать результаты, </a:t>
            </a:r>
            <a:r>
              <a:rPr lang="ru-RU" dirty="0" smtClean="0">
                <a:latin typeface="Times New Roman"/>
                <a:ea typeface="Calibri"/>
              </a:rPr>
              <a:t>показатели</a:t>
            </a:r>
          </a:p>
          <a:p>
            <a:r>
              <a:rPr lang="ru-RU" dirty="0" smtClean="0">
                <a:latin typeface="Times New Roman"/>
                <a:ea typeface="Calibri"/>
              </a:rPr>
              <a:t>Для </a:t>
            </a:r>
            <a:r>
              <a:rPr lang="ru-RU" dirty="0">
                <a:latin typeface="Times New Roman"/>
                <a:ea typeface="Calibri"/>
              </a:rPr>
              <a:t>проектной заявки был предложен немного другой формат описания результатов и показателей, но в ходе работы над системой измерения и оценки в ПИОН получилось взглянуть на </a:t>
            </a:r>
            <a:r>
              <a:rPr lang="ru-RU" dirty="0" smtClean="0">
                <a:latin typeface="Times New Roman"/>
                <a:ea typeface="Calibri"/>
              </a:rPr>
              <a:t>проект </a:t>
            </a:r>
            <a:r>
              <a:rPr lang="ru-RU" dirty="0">
                <a:latin typeface="Times New Roman"/>
                <a:ea typeface="Calibri"/>
              </a:rPr>
              <a:t>с другой стороны, больше анализировать и акцентироваться в первую очередь на </a:t>
            </a:r>
            <a:r>
              <a:rPr lang="ru-RU" dirty="0" err="1">
                <a:latin typeface="Times New Roman"/>
                <a:ea typeface="Calibri"/>
              </a:rPr>
              <a:t>благополучателях</a:t>
            </a:r>
            <a:r>
              <a:rPr lang="ru-RU" dirty="0">
                <a:latin typeface="Times New Roman"/>
                <a:ea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0228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Удачи, находки, изменения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/>
                <a:ea typeface="Calibri"/>
              </a:rPr>
              <a:t>«Открытием </a:t>
            </a:r>
            <a:r>
              <a:rPr lang="ru-RU" dirty="0">
                <a:latin typeface="Times New Roman"/>
                <a:ea typeface="Calibri"/>
              </a:rPr>
              <a:t>стали </a:t>
            </a:r>
            <a:r>
              <a:rPr lang="ru-RU" dirty="0" smtClean="0">
                <a:latin typeface="Times New Roman"/>
                <a:ea typeface="Calibri"/>
              </a:rPr>
              <a:t>схемы </a:t>
            </a:r>
            <a:r>
              <a:rPr lang="ru-RU" dirty="0">
                <a:latin typeface="Times New Roman"/>
                <a:ea typeface="Calibri"/>
              </a:rPr>
              <a:t>визуализации, которые позволяли понять, что правильно, что нет, и уже в ходе построения разных схем возникала потребность в корректировке </a:t>
            </a:r>
            <a:r>
              <a:rPr lang="ru-RU" dirty="0" smtClean="0">
                <a:latin typeface="Times New Roman"/>
                <a:ea typeface="Calibri"/>
              </a:rPr>
              <a:t>проекта» </a:t>
            </a:r>
          </a:p>
          <a:p>
            <a:r>
              <a:rPr lang="ru-RU" dirty="0" smtClean="0">
                <a:latin typeface="Times New Roman"/>
                <a:ea typeface="Calibri"/>
              </a:rPr>
              <a:t>«Само </a:t>
            </a:r>
            <a:r>
              <a:rPr lang="ru-RU" dirty="0">
                <a:latin typeface="Times New Roman"/>
                <a:ea typeface="Calibri"/>
              </a:rPr>
              <a:t>участие в проекте ПИОН-РЕГИОН </a:t>
            </a:r>
            <a:r>
              <a:rPr lang="ru-RU" smtClean="0">
                <a:latin typeface="Times New Roman"/>
                <a:ea typeface="Calibri"/>
              </a:rPr>
              <a:t>для организации было </a:t>
            </a:r>
            <a:r>
              <a:rPr lang="ru-RU" dirty="0">
                <a:latin typeface="Times New Roman"/>
                <a:ea typeface="Calibri"/>
              </a:rPr>
              <a:t>одним большим открытием: новых знаний, навыков, своих каких-то умений и </a:t>
            </a:r>
            <a:r>
              <a:rPr lang="ru-RU" dirty="0" smtClean="0">
                <a:latin typeface="Times New Roman"/>
                <a:ea typeface="Calibri"/>
              </a:rPr>
              <a:t>возможностей»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79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программы и проекты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dirty="0" smtClean="0">
                <a:latin typeface="+mj-lt"/>
              </a:rPr>
              <a:t>Программа </a:t>
            </a:r>
            <a:r>
              <a:rPr lang="ru-RU" sz="1800" b="1" dirty="0">
                <a:latin typeface="+mj-lt"/>
                <a:ea typeface="Calibri"/>
                <a:cs typeface="Times New Roman"/>
              </a:rPr>
              <a:t>«Дети как </a:t>
            </a:r>
            <a:r>
              <a:rPr lang="ru-RU" sz="1800" b="1" dirty="0" smtClean="0">
                <a:latin typeface="+mj-lt"/>
                <a:ea typeface="Calibri"/>
                <a:cs typeface="Times New Roman"/>
              </a:rPr>
              <a:t>дети»: </a:t>
            </a:r>
            <a:r>
              <a:rPr lang="ru-RU" sz="1800" dirty="0" smtClean="0">
                <a:latin typeface="+mj-lt"/>
                <a:ea typeface="Calibri"/>
                <a:cs typeface="Times New Roman"/>
              </a:rPr>
              <a:t>создание </a:t>
            </a:r>
            <a:r>
              <a:rPr lang="ru-RU" sz="1800" dirty="0">
                <a:latin typeface="+mj-lt"/>
                <a:ea typeface="Calibri"/>
                <a:cs typeface="Times New Roman"/>
              </a:rPr>
              <a:t>системы активной поддержки семей, воспитывающих детей-инвалидов и детей с ограниченными возможностями здоровья</a:t>
            </a:r>
            <a:r>
              <a:rPr lang="ru-RU" sz="1800" dirty="0" smtClean="0">
                <a:latin typeface="+mj-lt"/>
                <a:ea typeface="Calibri"/>
                <a:cs typeface="Times New Roman"/>
              </a:rPr>
              <a:t>.</a:t>
            </a:r>
          </a:p>
          <a:p>
            <a:pPr indent="4502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450215" algn="l"/>
              </a:tabLst>
            </a:pPr>
            <a:r>
              <a:rPr lang="ru-RU" sz="1800" b="1" dirty="0">
                <a:latin typeface="+mj-lt"/>
                <a:ea typeface="Calibri"/>
                <a:cs typeface="Times New Roman"/>
              </a:rPr>
              <a:t>Проект «Семья – территория благополучия</a:t>
            </a:r>
            <a:r>
              <a:rPr lang="ru-RU" sz="1800" b="1" dirty="0" smtClean="0">
                <a:latin typeface="+mj-lt"/>
                <a:ea typeface="Calibri"/>
                <a:cs typeface="Times New Roman"/>
              </a:rPr>
              <a:t>»: </a:t>
            </a:r>
            <a:r>
              <a:rPr lang="ru-RU" sz="1800" dirty="0" smtClean="0">
                <a:latin typeface="+mj-lt"/>
                <a:ea typeface="Calibri"/>
                <a:cs typeface="Times New Roman"/>
              </a:rPr>
              <a:t>организация поддерживающей среды для семей, воспитывающих детей с ОВЗ, организация детско-родительских занятий в «Семейной школе», проведение инклюзивных массовых мероприятий, поддержка педагогов, работающих в условиях инклюзии. Реализуется </a:t>
            </a:r>
            <a:r>
              <a:rPr lang="ru-RU" sz="1800" dirty="0">
                <a:latin typeface="+mj-lt"/>
                <a:ea typeface="Calibri"/>
                <a:cs typeface="Times New Roman"/>
              </a:rPr>
              <a:t>при поддержке Благотворительного Фонда Тимченко. </a:t>
            </a:r>
            <a:endParaRPr lang="ru-RU" sz="1800" dirty="0" smtClean="0">
              <a:latin typeface="+mj-lt"/>
              <a:ea typeface="Calibri"/>
              <a:cs typeface="Times New Roman"/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7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836712"/>
            <a:ext cx="6196405" cy="5184576"/>
          </a:xfrm>
        </p:spPr>
        <p:txBody>
          <a:bodyPr>
            <a:normAutofit fontScale="92500" lnSpcReduction="20000"/>
          </a:bodyPr>
          <a:lstStyle/>
          <a:p>
            <a:pPr marL="288000" lvl="0" indent="0" algn="ctr">
              <a:lnSpc>
                <a:spcPct val="120000"/>
              </a:lnSpc>
              <a:spcBef>
                <a:spcPts val="0"/>
              </a:spcBef>
              <a:buClr>
                <a:srgbClr val="AA2B1E"/>
              </a:buClr>
              <a:buNone/>
            </a:pPr>
            <a:r>
              <a:rPr lang="ru-RU" sz="1600" b="1" dirty="0">
                <a:solidFill>
                  <a:prstClr val="black"/>
                </a:solidFill>
                <a:latin typeface="Constantia"/>
                <a:ea typeface="Calibri"/>
              </a:rPr>
              <a:t>Проект «Организация группы поддержки для родителей, имеющих детей с ограниченными возможностями здоровья, «Равновесие</a:t>
            </a:r>
            <a:r>
              <a:rPr lang="ru-RU" sz="1600" dirty="0" smtClean="0">
                <a:solidFill>
                  <a:prstClr val="black"/>
                </a:solidFill>
                <a:latin typeface="Constantia"/>
                <a:ea typeface="Calibri"/>
              </a:rPr>
              <a:t>»»</a:t>
            </a:r>
          </a:p>
          <a:p>
            <a:pPr marL="288000" lvl="0" indent="0" algn="ctr">
              <a:lnSpc>
                <a:spcPct val="120000"/>
              </a:lnSpc>
              <a:spcBef>
                <a:spcPts val="0"/>
              </a:spcBef>
              <a:buClr>
                <a:srgbClr val="AA2B1E"/>
              </a:buClr>
              <a:buNone/>
            </a:pPr>
            <a:endParaRPr lang="ru-RU" sz="1600" dirty="0" smtClean="0">
              <a:solidFill>
                <a:prstClr val="black"/>
              </a:solidFill>
              <a:latin typeface="Constantia"/>
              <a:ea typeface="Calibri"/>
            </a:endParaRP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r>
              <a:rPr lang="ru-RU" sz="1500" dirty="0">
                <a:solidFill>
                  <a:prstClr val="black"/>
                </a:solidFill>
                <a:latin typeface="Constantia"/>
                <a:ea typeface="Calibri"/>
              </a:rPr>
              <a:t>Данный проект реализуется </a:t>
            </a:r>
            <a:r>
              <a:rPr lang="ru-RU" sz="1500" dirty="0" smtClean="0">
                <a:solidFill>
                  <a:prstClr val="black"/>
                </a:solidFill>
                <a:latin typeface="Constantia"/>
                <a:ea typeface="Calibri"/>
              </a:rPr>
              <a:t>при поддержке Фонда </a:t>
            </a:r>
            <a:r>
              <a:rPr lang="ru-RU" sz="1500" dirty="0">
                <a:solidFill>
                  <a:prstClr val="black"/>
                </a:solidFill>
                <a:latin typeface="Constantia"/>
                <a:ea typeface="Calibri"/>
              </a:rPr>
              <a:t>президентских грантов</a:t>
            </a:r>
            <a:r>
              <a:rPr lang="ru-RU" sz="1500" dirty="0" smtClean="0">
                <a:solidFill>
                  <a:prstClr val="black"/>
                </a:solidFill>
                <a:latin typeface="Constantia"/>
                <a:ea typeface="Calibri"/>
              </a:rPr>
              <a:t>.</a:t>
            </a: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endParaRPr lang="ru-RU" sz="1500" dirty="0" smtClean="0">
              <a:solidFill>
                <a:prstClr val="black"/>
              </a:solidFill>
              <a:latin typeface="Constantia"/>
              <a:ea typeface="Calibri"/>
            </a:endParaRP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r>
              <a:rPr lang="ru-RU" sz="1500" dirty="0" smtClean="0">
                <a:solidFill>
                  <a:prstClr val="black"/>
                </a:solidFill>
                <a:latin typeface="Constantia"/>
                <a:ea typeface="Calibri"/>
              </a:rPr>
              <a:t>Цель:  </a:t>
            </a:r>
            <a:r>
              <a:rPr lang="ru-RU" sz="1500" dirty="0">
                <a:solidFill>
                  <a:prstClr val="black"/>
                </a:solidFill>
                <a:latin typeface="Constantia"/>
                <a:ea typeface="Calibri"/>
              </a:rPr>
              <a:t>о</a:t>
            </a:r>
            <a:r>
              <a:rPr lang="ru-RU" sz="1500" dirty="0">
                <a:solidFill>
                  <a:prstClr val="black"/>
                </a:solidFill>
                <a:latin typeface="Constantia"/>
                <a:ea typeface="Calibri"/>
                <a:cs typeface="Times New Roman"/>
              </a:rPr>
              <a:t>казание доступной и качественной психологической помощи родителям детей с ограниченными возможностями здоровья от специалистов и других </a:t>
            </a:r>
            <a:r>
              <a:rPr lang="ru-RU" sz="1500" dirty="0" smtClean="0">
                <a:solidFill>
                  <a:prstClr val="black"/>
                </a:solidFill>
                <a:latin typeface="Constantia"/>
                <a:ea typeface="Calibri"/>
                <a:cs typeface="Times New Roman"/>
              </a:rPr>
              <a:t>родителей</a:t>
            </a: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endParaRPr lang="ru-RU" sz="1500" dirty="0">
              <a:solidFill>
                <a:prstClr val="black"/>
              </a:solidFill>
              <a:latin typeface="Constantia"/>
              <a:ea typeface="Calibri"/>
              <a:cs typeface="Times New Roman"/>
            </a:endParaRP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r>
              <a:rPr lang="ru-RU" sz="1500" dirty="0" smtClean="0">
                <a:solidFill>
                  <a:prstClr val="black"/>
                </a:solidFill>
                <a:latin typeface="Constantia"/>
                <a:ea typeface="Calibri"/>
                <a:cs typeface="Times New Roman"/>
              </a:rPr>
              <a:t>Сроки реализации: 01 августа 2018 года – 30 сентября 2019 года</a:t>
            </a: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endParaRPr lang="ru-RU" sz="1500" dirty="0" smtClean="0">
              <a:solidFill>
                <a:prstClr val="black"/>
              </a:solidFill>
              <a:latin typeface="Constantia"/>
              <a:ea typeface="Calibri"/>
              <a:cs typeface="Times New Roman"/>
            </a:endParaRPr>
          </a:p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dirty="0" smtClean="0">
                <a:solidFill>
                  <a:prstClr val="black"/>
                </a:solidFill>
                <a:latin typeface="Constantia"/>
                <a:ea typeface="Calibri"/>
                <a:cs typeface="Times New Roman"/>
              </a:rPr>
              <a:t>Основная деятельность по проекту:</a:t>
            </a:r>
          </a:p>
          <a:p>
            <a:pPr marL="457200"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500" dirty="0" smtClean="0">
                <a:latin typeface="Times New Roman"/>
                <a:ea typeface="Calibri"/>
                <a:cs typeface="Times New Roman"/>
              </a:rPr>
              <a:t>проведение </a:t>
            </a:r>
            <a:r>
              <a:rPr lang="ru-RU" sz="1500" dirty="0">
                <a:latin typeface="Times New Roman"/>
                <a:ea typeface="Calibri"/>
                <a:cs typeface="Times New Roman"/>
              </a:rPr>
              <a:t>цикла групповых тренингов из 15 занятий для каждой группы, периодичность 1 раз в неделю;</a:t>
            </a:r>
            <a:endParaRPr lang="ru-RU" sz="1500" dirty="0">
              <a:latin typeface="Calibri"/>
              <a:ea typeface="Calibri"/>
              <a:cs typeface="Times New Roman"/>
            </a:endParaRPr>
          </a:p>
          <a:p>
            <a:pPr marL="457200"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500" dirty="0" smtClean="0">
                <a:latin typeface="Times New Roman"/>
                <a:ea typeface="Calibri"/>
                <a:cs typeface="Times New Roman"/>
              </a:rPr>
              <a:t>организация </a:t>
            </a:r>
            <a:r>
              <a:rPr lang="ru-RU" sz="1500" dirty="0">
                <a:latin typeface="Times New Roman"/>
                <a:ea typeface="Calibri"/>
                <a:cs typeface="Times New Roman"/>
              </a:rPr>
              <a:t>работы группы выходного дня для детей (на время занятий с родителями);</a:t>
            </a:r>
            <a:endParaRPr lang="ru-RU" sz="1500" dirty="0">
              <a:latin typeface="Calibri"/>
              <a:ea typeface="Calibri"/>
              <a:cs typeface="Times New Roman"/>
            </a:endParaRPr>
          </a:p>
          <a:p>
            <a:pPr marL="457200"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500" dirty="0" smtClean="0">
                <a:latin typeface="Times New Roman"/>
                <a:ea typeface="Calibri"/>
                <a:cs typeface="Times New Roman"/>
              </a:rPr>
              <a:t>организация встреч </a:t>
            </a:r>
            <a:r>
              <a:rPr lang="ru-RU" sz="1500" dirty="0">
                <a:latin typeface="Times New Roman"/>
                <a:ea typeface="Calibri"/>
                <a:cs typeface="Times New Roman"/>
              </a:rPr>
              <a:t>родителей, прошедших программу, в группах </a:t>
            </a:r>
            <a:r>
              <a:rPr lang="ru-RU" sz="1500" dirty="0" err="1">
                <a:latin typeface="Times New Roman"/>
                <a:ea typeface="Calibri"/>
                <a:cs typeface="Times New Roman"/>
              </a:rPr>
              <a:t>взаимоподдержки</a:t>
            </a:r>
            <a:r>
              <a:rPr lang="ru-RU" sz="1500" dirty="0">
                <a:latin typeface="Times New Roman"/>
                <a:ea typeface="Calibri"/>
                <a:cs typeface="Times New Roman"/>
              </a:rPr>
              <a:t>;</a:t>
            </a:r>
            <a:endParaRPr lang="ru-RU" sz="1500" dirty="0">
              <a:latin typeface="Calibri"/>
              <a:ea typeface="Calibri"/>
              <a:cs typeface="Times New Roman"/>
            </a:endParaRPr>
          </a:p>
          <a:p>
            <a:pPr marL="457200"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500" dirty="0" smtClean="0">
                <a:latin typeface="Times New Roman"/>
                <a:ea typeface="Calibri"/>
                <a:cs typeface="Times New Roman"/>
              </a:rPr>
              <a:t>проведение </a:t>
            </a:r>
            <a:r>
              <a:rPr lang="ru-RU" sz="1500" dirty="0">
                <a:latin typeface="Times New Roman"/>
                <a:ea typeface="Calibri"/>
                <a:cs typeface="Times New Roman"/>
              </a:rPr>
              <a:t>обучающих мероприятий для специалистов, подготовка методических рекомендаций.</a:t>
            </a:r>
            <a:endParaRPr lang="ru-RU" sz="1500" dirty="0">
              <a:latin typeface="Calibri"/>
              <a:ea typeface="Calibri"/>
              <a:cs typeface="Times New Roman"/>
            </a:endParaRPr>
          </a:p>
          <a:p>
            <a:pPr marL="252000" lvl="0" indent="0" algn="just">
              <a:spcBef>
                <a:spcPts val="0"/>
              </a:spcBef>
              <a:buClr>
                <a:srgbClr val="AA2B1E"/>
              </a:buClr>
              <a:buNone/>
            </a:pPr>
            <a:r>
              <a:rPr lang="ru-RU" sz="1300" dirty="0" smtClean="0">
                <a:solidFill>
                  <a:prstClr val="black"/>
                </a:solidFill>
                <a:latin typeface="Constantia"/>
                <a:ea typeface="Calibri"/>
              </a:rPr>
              <a:t>. </a:t>
            </a:r>
            <a:endParaRPr lang="ru-RU" sz="1300" dirty="0">
              <a:solidFill>
                <a:prstClr val="black"/>
              </a:solidFill>
              <a:latin typeface="Constantia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467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Участие в ПИОН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772816"/>
            <a:ext cx="6196405" cy="4320480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10000"/>
              </a:lnSpc>
              <a:spcAft>
                <a:spcPts val="0"/>
              </a:spcAft>
            </a:pPr>
            <a:r>
              <a:rPr lang="ru-RU" sz="1600" b="1" dirty="0" smtClean="0">
                <a:latin typeface="+mj-lt"/>
              </a:rPr>
              <a:t>Цель: </a:t>
            </a:r>
            <a:r>
              <a:rPr lang="ru-RU" sz="1600" dirty="0" smtClean="0">
                <a:latin typeface="+mj-lt"/>
              </a:rPr>
              <a:t>создание системы измерения и оценки достижения запланированных результатов проекта</a:t>
            </a:r>
          </a:p>
          <a:p>
            <a:pPr indent="450215" algn="just">
              <a:lnSpc>
                <a:spcPct val="110000"/>
              </a:lnSpc>
              <a:spcAft>
                <a:spcPts val="0"/>
              </a:spcAft>
            </a:pPr>
            <a:r>
              <a:rPr lang="ru-RU" sz="1600" b="1" dirty="0" smtClean="0">
                <a:latin typeface="+mj-lt"/>
              </a:rPr>
              <a:t>Актуальные вопросы для проведения измерения и оценки: </a:t>
            </a:r>
          </a:p>
          <a:p>
            <a:pPr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sz="1600" dirty="0" smtClean="0">
                <a:latin typeface="+mj-lt"/>
              </a:rPr>
              <a:t>- </a:t>
            </a:r>
            <a:r>
              <a:rPr lang="ru-RU" sz="1600" dirty="0" smtClean="0">
                <a:latin typeface="+mj-lt"/>
                <a:ea typeface="Calibri"/>
                <a:cs typeface="Times New Roman"/>
              </a:rPr>
              <a:t>Достигнуты </a:t>
            </a:r>
            <a:r>
              <a:rPr lang="ru-RU" sz="1600" dirty="0">
                <a:latin typeface="+mj-lt"/>
                <a:ea typeface="Calibri"/>
                <a:cs typeface="Times New Roman"/>
              </a:rPr>
              <a:t>ли в ходе проекта запланированные цели и задачи?</a:t>
            </a:r>
          </a:p>
          <a:p>
            <a:pPr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sz="1600" dirty="0" smtClean="0">
                <a:latin typeface="+mj-lt"/>
                <a:ea typeface="Calibri"/>
                <a:cs typeface="Times New Roman"/>
              </a:rPr>
              <a:t>- Если </a:t>
            </a:r>
            <a:r>
              <a:rPr lang="ru-RU" sz="1600" dirty="0">
                <a:latin typeface="+mj-lt"/>
                <a:ea typeface="Calibri"/>
                <a:cs typeface="Times New Roman"/>
              </a:rPr>
              <a:t>нет, то, что является </a:t>
            </a:r>
            <a:r>
              <a:rPr lang="ru-RU" sz="1600" dirty="0" smtClean="0">
                <a:latin typeface="+mj-lt"/>
                <a:ea typeface="Calibri"/>
                <a:cs typeface="Times New Roman"/>
              </a:rPr>
              <a:t>неэффективным? </a:t>
            </a:r>
            <a:endParaRPr lang="ru-RU" sz="1600" dirty="0">
              <a:latin typeface="+mj-lt"/>
              <a:ea typeface="Calibri"/>
              <a:cs typeface="Times New Roman"/>
            </a:endParaRPr>
          </a:p>
          <a:p>
            <a:pPr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sz="1600" dirty="0" smtClean="0">
                <a:latin typeface="+mj-lt"/>
                <a:ea typeface="Calibri"/>
                <a:cs typeface="Times New Roman"/>
              </a:rPr>
              <a:t>- Что </a:t>
            </a:r>
            <a:r>
              <a:rPr lang="ru-RU" sz="1600" dirty="0">
                <a:latin typeface="+mj-lt"/>
                <a:ea typeface="Calibri"/>
                <a:cs typeface="Times New Roman"/>
              </a:rPr>
              <a:t>в проекте можно изменить, чтобы повысить его эффективность? </a:t>
            </a:r>
          </a:p>
          <a:p>
            <a:pPr indent="450215" algn="just">
              <a:lnSpc>
                <a:spcPct val="110000"/>
              </a:lnSpc>
              <a:spcAft>
                <a:spcPts val="0"/>
              </a:spcAft>
            </a:pPr>
            <a:r>
              <a:rPr lang="ru-RU" sz="1600" b="1" dirty="0" smtClean="0">
                <a:latin typeface="+mj-lt"/>
              </a:rPr>
              <a:t>Мотивы:</a:t>
            </a:r>
            <a:r>
              <a:rPr lang="ru-RU" sz="1600" dirty="0" smtClean="0">
                <a:latin typeface="+mj-lt"/>
              </a:rPr>
              <a:t> «Мы поняли, что</a:t>
            </a:r>
            <a:r>
              <a:rPr lang="ru-RU" sz="1600" dirty="0" smtClean="0">
                <a:solidFill>
                  <a:srgbClr val="000000"/>
                </a:solidFill>
                <a:latin typeface="+mj-lt"/>
                <a:ea typeface="Calibri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j-lt"/>
                <a:ea typeface="Calibri"/>
              </a:rPr>
              <a:t>без простроенной системы мониторинга и оценки реализация социальных проектов остается деятельностью, да, интересной, нужной, но не в полной мере эффективной, точно отвечающей потребностям </a:t>
            </a:r>
            <a:r>
              <a:rPr lang="ru-RU" sz="1600" dirty="0" err="1" smtClean="0">
                <a:solidFill>
                  <a:srgbClr val="000000"/>
                </a:solidFill>
                <a:latin typeface="+mj-lt"/>
                <a:ea typeface="Calibri"/>
              </a:rPr>
              <a:t>благополучателей</a:t>
            </a:r>
            <a:r>
              <a:rPr lang="ru-RU" sz="1600" dirty="0">
                <a:solidFill>
                  <a:srgbClr val="000000"/>
                </a:solidFill>
                <a:latin typeface="+mj-lt"/>
                <a:ea typeface="Calibri"/>
              </a:rPr>
              <a:t>. </a:t>
            </a:r>
            <a:r>
              <a:rPr lang="ru-RU" sz="1600" dirty="0" smtClean="0">
                <a:solidFill>
                  <a:srgbClr val="000000"/>
                </a:solidFill>
                <a:latin typeface="+mj-lt"/>
                <a:ea typeface="Calibri"/>
              </a:rPr>
              <a:t>В ПИОН стало возможным на </a:t>
            </a:r>
            <a:r>
              <a:rPr lang="ru-RU" sz="1600" dirty="0">
                <a:solidFill>
                  <a:srgbClr val="000000"/>
                </a:solidFill>
                <a:latin typeface="+mj-lt"/>
                <a:ea typeface="Calibri"/>
              </a:rPr>
              <a:t>практике, на собственной деятельности </a:t>
            </a:r>
            <a:r>
              <a:rPr lang="ru-RU" sz="1600" dirty="0" smtClean="0">
                <a:solidFill>
                  <a:srgbClr val="000000"/>
                </a:solidFill>
                <a:latin typeface="+mj-lt"/>
                <a:ea typeface="Calibri"/>
              </a:rPr>
              <a:t>отработать </a:t>
            </a:r>
            <a:r>
              <a:rPr lang="ru-RU" sz="1600" dirty="0">
                <a:solidFill>
                  <a:srgbClr val="000000"/>
                </a:solidFill>
                <a:latin typeface="+mj-lt"/>
                <a:ea typeface="Calibri"/>
              </a:rPr>
              <a:t>все необходимые навыки по построению своих систем измерения и оценки и, что особенно важно, иметь возможность получения обратной связи от опытных </a:t>
            </a:r>
            <a:r>
              <a:rPr lang="ru-RU" sz="1600" dirty="0" smtClean="0">
                <a:solidFill>
                  <a:srgbClr val="000000"/>
                </a:solidFill>
                <a:latin typeface="+mj-lt"/>
                <a:ea typeface="Calibri"/>
              </a:rPr>
              <a:t>специалистов»</a:t>
            </a:r>
            <a:endParaRPr lang="ru-RU" sz="1600" dirty="0">
              <a:latin typeface="+mj-lt"/>
              <a:ea typeface="Calibri"/>
              <a:cs typeface="Times New Roman"/>
            </a:endParaRPr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706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548680"/>
            <a:ext cx="6965245" cy="1008113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81184098"/>
              </p:ext>
            </p:extLst>
          </p:nvPr>
        </p:nvGraphicFramePr>
        <p:xfrm>
          <a:off x="971601" y="1412777"/>
          <a:ext cx="6988101" cy="42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367"/>
                <a:gridCol w="2881801"/>
                <a:gridCol w="1776933"/>
              </a:tblGrid>
              <a:tr h="718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Стейкхолдер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Ожидания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стейкхолдера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от программы </a:t>
                      </a:r>
                      <a:b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 перечень ожидаемых результатов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Источник данных 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есть ли подтверждения)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408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 кого Программа оказывает значимое влияние? </a:t>
                      </a:r>
                      <a:endParaRPr lang="ru-RU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00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Родители, воспитывающие детей с ограниченными возможностями здоровья и инвалидностью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Получение психологической профессиональной поддержки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Возможность общения с другими родителями данной категории 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Повышение собственной педагогической грамотности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Положительные изменения в себе и в детях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Опрос, наблюдение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Дети с ограниченными возможностями здоровья и инвалидностью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Получение новых впечатлений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Общение с интересными людьми 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Приобретение новых друзей</a:t>
                      </a:r>
                      <a:endParaRPr lang="ru-RU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Опрос, наблюдение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455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0459271"/>
              </p:ext>
            </p:extLst>
          </p:nvPr>
        </p:nvGraphicFramePr>
        <p:xfrm>
          <a:off x="979488" y="1557338"/>
          <a:ext cx="7121526" cy="433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344"/>
                <a:gridCol w="3528392"/>
                <a:gridCol w="1512790"/>
              </a:tblGrid>
              <a:tr h="623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Стейкхолдер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Ожидания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стейкхолдера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от программы </a:t>
                      </a:r>
                      <a:b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 перечень ожидаемых результатов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Источник данных ( есть ли подтверждения)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320">
                <a:tc gridSpan="3"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</a:rPr>
                        <a:t>Без кого программа не может быть осуществлена? (доноры, учреждения, органы власти, партнеры, волонтеры (если не были обозначены выше)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70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Сотрудники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повышение качества жизни детей с ОВЗ и инвалидностью и их родителей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повышение уровня поддержки семей с детьми с ОВЗ и инвалидностью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оказание семьям нужных услуг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расширение спектра услуг, оказываемых организацией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повышение профессионального уровня сотрудников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Проведено рабочее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совещание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Доноры, партнерская организация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расширение спектра услуг, оказываемых семьям данной категории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эффективная помощь детям и родителям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повышение качества жизни детей с ОВЗ и инвалидностью и их родителей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своевременная и полная отчетность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Участие в рабочем совещании по проекту, положение о конкурсе на </a:t>
                      </a:r>
                      <a:r>
                        <a:rPr lang="ru-RU" sz="12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грантовую</a:t>
                      </a:r>
                      <a:r>
                        <a:rPr lang="ru-RU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поддержку проектов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09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Прямая со стрелкой 92"/>
          <p:cNvCxnSpPr>
            <a:endCxn id="80" idx="0"/>
          </p:cNvCxnSpPr>
          <p:nvPr/>
        </p:nvCxnSpPr>
        <p:spPr>
          <a:xfrm>
            <a:off x="6876256" y="1624965"/>
            <a:ext cx="1816964" cy="115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оле 1"/>
          <p:cNvSpPr txBox="1"/>
          <p:nvPr/>
        </p:nvSpPr>
        <p:spPr>
          <a:xfrm>
            <a:off x="771525" y="703778"/>
            <a:ext cx="1209675" cy="333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>
                <a:effectLst/>
                <a:ea typeface="Calibri"/>
                <a:cs typeface="Times New Roman"/>
              </a:rPr>
              <a:t>РЕСУРСЫ</a:t>
            </a:r>
          </a:p>
        </p:txBody>
      </p:sp>
      <p:sp>
        <p:nvSpPr>
          <p:cNvPr id="54" name="Поле 2"/>
          <p:cNvSpPr txBox="1"/>
          <p:nvPr/>
        </p:nvSpPr>
        <p:spPr>
          <a:xfrm>
            <a:off x="2282282" y="703777"/>
            <a:ext cx="1362710" cy="3333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effectLst/>
                <a:ea typeface="Calibri"/>
                <a:cs typeface="Times New Roman"/>
              </a:rPr>
              <a:t>ДЕЯТЕЛЬНОСТЬ</a:t>
            </a:r>
          </a:p>
        </p:txBody>
      </p:sp>
      <p:sp>
        <p:nvSpPr>
          <p:cNvPr id="55" name="Поле 4"/>
          <p:cNvSpPr txBox="1"/>
          <p:nvPr/>
        </p:nvSpPr>
        <p:spPr>
          <a:xfrm>
            <a:off x="3876357" y="589478"/>
            <a:ext cx="1476375" cy="561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>
                <a:effectLst/>
                <a:ea typeface="Calibri"/>
                <a:cs typeface="Times New Roman"/>
              </a:rPr>
              <a:t>НЕПОСРЕДСТВЕННЫЕ РЕЗУЛЬТАТЫ</a:t>
            </a:r>
          </a:p>
        </p:txBody>
      </p:sp>
      <p:sp>
        <p:nvSpPr>
          <p:cNvPr id="56" name="Поле 5"/>
          <p:cNvSpPr txBox="1"/>
          <p:nvPr/>
        </p:nvSpPr>
        <p:spPr>
          <a:xfrm>
            <a:off x="5410201" y="1101606"/>
            <a:ext cx="1394048" cy="3296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000" b="1" dirty="0">
                <a:effectLst/>
                <a:ea typeface="Calibri"/>
                <a:cs typeface="Times New Roman"/>
              </a:rPr>
              <a:t>КРАТКОСРОЧНЫЕ</a:t>
            </a:r>
          </a:p>
        </p:txBody>
      </p:sp>
      <p:sp>
        <p:nvSpPr>
          <p:cNvPr id="57" name="Поле 6"/>
          <p:cNvSpPr txBox="1"/>
          <p:nvPr/>
        </p:nvSpPr>
        <p:spPr>
          <a:xfrm>
            <a:off x="6876256" y="1101606"/>
            <a:ext cx="1296144" cy="3296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900" b="1" dirty="0" smtClean="0">
                <a:effectLst/>
                <a:ea typeface="Calibri"/>
                <a:cs typeface="Times New Roman"/>
              </a:rPr>
              <a:t>СРЕДНЕСРОЧНЫЕ</a:t>
            </a:r>
            <a:endParaRPr lang="ru-RU" sz="900" b="1" dirty="0">
              <a:effectLst/>
              <a:ea typeface="Calibri"/>
              <a:cs typeface="Times New Roman"/>
            </a:endParaRPr>
          </a:p>
        </p:txBody>
      </p:sp>
      <p:sp>
        <p:nvSpPr>
          <p:cNvPr id="58" name="Поле 7"/>
          <p:cNvSpPr txBox="1"/>
          <p:nvPr/>
        </p:nvSpPr>
        <p:spPr>
          <a:xfrm>
            <a:off x="5629275" y="568206"/>
            <a:ext cx="3162300" cy="3333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b="1" dirty="0">
                <a:effectLst/>
                <a:ea typeface="Calibri"/>
                <a:cs typeface="Times New Roman"/>
              </a:rPr>
              <a:t>СОЦИАЛЬНЫЕ РЕЗУЛЬТАТЫ</a:t>
            </a:r>
          </a:p>
        </p:txBody>
      </p:sp>
      <p:sp>
        <p:nvSpPr>
          <p:cNvPr id="59" name="Поле 8"/>
          <p:cNvSpPr txBox="1"/>
          <p:nvPr/>
        </p:nvSpPr>
        <p:spPr>
          <a:xfrm>
            <a:off x="7885951" y="185741"/>
            <a:ext cx="1260493" cy="5238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b="1" dirty="0">
                <a:effectLst/>
                <a:ea typeface="Calibri"/>
                <a:cs typeface="Times New Roman"/>
              </a:rPr>
              <a:t>СОЦИАЛЬНЫЙ ЭФФЕКТ</a:t>
            </a:r>
          </a:p>
        </p:txBody>
      </p:sp>
      <p:sp>
        <p:nvSpPr>
          <p:cNvPr id="60" name="Поле 10"/>
          <p:cNvSpPr txBox="1"/>
          <p:nvPr/>
        </p:nvSpPr>
        <p:spPr>
          <a:xfrm>
            <a:off x="8244409" y="1101606"/>
            <a:ext cx="899591" cy="58241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b="1" dirty="0" smtClean="0">
                <a:effectLst/>
                <a:ea typeface="Calibri"/>
                <a:cs typeface="Times New Roman"/>
              </a:rPr>
              <a:t>ДОЛГОСРОЧНЫЕ</a:t>
            </a:r>
            <a:endParaRPr lang="ru-RU" sz="1100" b="1" dirty="0">
              <a:effectLst/>
              <a:ea typeface="Calibri"/>
              <a:cs typeface="Times New Roman"/>
            </a:endParaRPr>
          </a:p>
        </p:txBody>
      </p:sp>
      <p:sp>
        <p:nvSpPr>
          <p:cNvPr id="61" name="Стрелка вниз 60"/>
          <p:cNvSpPr/>
          <p:nvPr/>
        </p:nvSpPr>
        <p:spPr>
          <a:xfrm>
            <a:off x="6153784" y="901581"/>
            <a:ext cx="484505" cy="200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2" name="Стрелка вниз 61"/>
          <p:cNvSpPr/>
          <p:nvPr/>
        </p:nvSpPr>
        <p:spPr>
          <a:xfrm>
            <a:off x="7324135" y="901581"/>
            <a:ext cx="484505" cy="200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3" name="Стрелка вниз 62"/>
          <p:cNvSpPr/>
          <p:nvPr/>
        </p:nvSpPr>
        <p:spPr>
          <a:xfrm rot="19208671">
            <a:off x="8098543" y="862039"/>
            <a:ext cx="484505" cy="336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4" name="Поле 14"/>
          <p:cNvSpPr txBox="1"/>
          <p:nvPr/>
        </p:nvSpPr>
        <p:spPr>
          <a:xfrm>
            <a:off x="737507" y="1164590"/>
            <a:ext cx="1314450" cy="49009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Методическая база (наличие стандарта услуги, опыта ее реализации)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Команда квалифицированных специалистов, имеющих опыт работы с семьями с детьми с ОВЗ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Материально-техническая база (помещения, техническое оснащение)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Партнерские организации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Доноры</a:t>
            </a:r>
          </a:p>
        </p:txBody>
      </p:sp>
      <p:sp>
        <p:nvSpPr>
          <p:cNvPr id="65" name="Поле 15"/>
          <p:cNvSpPr txBox="1"/>
          <p:nvPr/>
        </p:nvSpPr>
        <p:spPr>
          <a:xfrm>
            <a:off x="2230211" y="1151453"/>
            <a:ext cx="1495425" cy="6572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>
                <a:effectLst/>
                <a:ea typeface="Calibri"/>
                <a:cs typeface="Times New Roman"/>
              </a:rPr>
              <a:t>Информирование родителей об оказываемой услуге, формирование групп</a:t>
            </a:r>
            <a:endParaRPr lang="ru-RU" sz="1100">
              <a:effectLst/>
              <a:ea typeface="Calibri"/>
              <a:cs typeface="Times New Roman"/>
            </a:endParaRPr>
          </a:p>
        </p:txBody>
      </p:sp>
      <p:sp>
        <p:nvSpPr>
          <p:cNvPr id="66" name="Поле 16"/>
          <p:cNvSpPr txBox="1"/>
          <p:nvPr/>
        </p:nvSpPr>
        <p:spPr>
          <a:xfrm>
            <a:off x="2230211" y="1807845"/>
            <a:ext cx="1495425" cy="5048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>
                <a:effectLst/>
                <a:ea typeface="Calibri"/>
                <a:cs typeface="Times New Roman"/>
              </a:rPr>
              <a:t>Разработка программы  занятий для родителей и детей</a:t>
            </a:r>
            <a:endParaRPr lang="ru-RU" sz="1100">
              <a:effectLst/>
              <a:ea typeface="Calibri"/>
              <a:cs typeface="Times New Roman"/>
            </a:endParaRPr>
          </a:p>
        </p:txBody>
      </p:sp>
      <p:sp>
        <p:nvSpPr>
          <p:cNvPr id="67" name="Поле 18"/>
          <p:cNvSpPr txBox="1"/>
          <p:nvPr/>
        </p:nvSpPr>
        <p:spPr>
          <a:xfrm>
            <a:off x="2305050" y="2569845"/>
            <a:ext cx="1495425" cy="647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>
                <a:effectLst/>
                <a:ea typeface="Calibri"/>
                <a:cs typeface="Times New Roman"/>
              </a:rPr>
              <a:t>Проведение цикла групповых тренингов (15) для каждой родительской группы</a:t>
            </a:r>
            <a:endParaRPr lang="ru-RU" sz="1100">
              <a:effectLst/>
              <a:ea typeface="Calibri"/>
              <a:cs typeface="Times New Roman"/>
            </a:endParaRPr>
          </a:p>
        </p:txBody>
      </p:sp>
      <p:sp>
        <p:nvSpPr>
          <p:cNvPr id="68" name="Поле 20"/>
          <p:cNvSpPr txBox="1"/>
          <p:nvPr/>
        </p:nvSpPr>
        <p:spPr>
          <a:xfrm>
            <a:off x="2305050" y="3217545"/>
            <a:ext cx="1495425" cy="71551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 dirty="0">
                <a:effectLst/>
                <a:ea typeface="Calibri"/>
                <a:cs typeface="Times New Roman"/>
              </a:rPr>
              <a:t>Организация работы группы выходного дня для детей (на время занятий с родителями)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69" name="Поле 21"/>
          <p:cNvSpPr txBox="1"/>
          <p:nvPr/>
        </p:nvSpPr>
        <p:spPr>
          <a:xfrm>
            <a:off x="2305050" y="3933056"/>
            <a:ext cx="1495425" cy="6762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 dirty="0">
                <a:effectLst/>
                <a:ea typeface="Calibri"/>
                <a:cs typeface="Times New Roman"/>
              </a:rPr>
              <a:t>Организация встреч родителей, прошедших программу, в группах </a:t>
            </a:r>
            <a:r>
              <a:rPr lang="ru-RU" sz="900" dirty="0" err="1">
                <a:effectLst/>
                <a:ea typeface="Calibri"/>
                <a:cs typeface="Times New Roman"/>
              </a:rPr>
              <a:t>взаимоподдержки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70" name="Поле 22"/>
          <p:cNvSpPr txBox="1"/>
          <p:nvPr/>
        </p:nvSpPr>
        <p:spPr>
          <a:xfrm>
            <a:off x="2305049" y="4754880"/>
            <a:ext cx="1495425" cy="14020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 dirty="0">
                <a:effectLst/>
                <a:ea typeface="Calibri"/>
                <a:cs typeface="Times New Roman"/>
              </a:rPr>
              <a:t>Транслирование опыта на другие территории региона (проведение обучающих мероприятий, подготовка методических рекомендаций)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71" name="Поле 23"/>
          <p:cNvSpPr txBox="1"/>
          <p:nvPr/>
        </p:nvSpPr>
        <p:spPr>
          <a:xfrm>
            <a:off x="3904932" y="1188719"/>
            <a:ext cx="1409700" cy="152020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effectLst/>
                <a:ea typeface="Calibri"/>
                <a:cs typeface="Times New Roman"/>
              </a:rPr>
              <a:t>Родители ЦГ города информированы об услуге, сформированы 2 родительские </a:t>
            </a:r>
            <a:r>
              <a:rPr lang="ru-RU" sz="800" dirty="0" smtClean="0">
                <a:effectLst/>
                <a:ea typeface="Calibri"/>
                <a:cs typeface="Times New Roman"/>
              </a:rPr>
              <a:t>группы и группы детей.</a:t>
            </a:r>
            <a:endParaRPr lang="ru-RU" sz="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Разработаны </a:t>
            </a:r>
            <a:r>
              <a:rPr lang="ru-RU" sz="800" dirty="0">
                <a:effectLst/>
                <a:ea typeface="Calibri"/>
                <a:cs typeface="Times New Roman"/>
              </a:rPr>
              <a:t>программы работы группы </a:t>
            </a:r>
            <a:r>
              <a:rPr lang="ru-RU" sz="800" dirty="0" err="1" smtClean="0">
                <a:effectLst/>
                <a:ea typeface="Calibri"/>
                <a:cs typeface="Times New Roman"/>
              </a:rPr>
              <a:t>одителей</a:t>
            </a:r>
            <a:r>
              <a:rPr lang="ru-RU" sz="800" dirty="0" smtClean="0">
                <a:effectLst/>
                <a:ea typeface="Calibri"/>
                <a:cs typeface="Times New Roman"/>
              </a:rPr>
              <a:t> </a:t>
            </a:r>
            <a:r>
              <a:rPr lang="ru-RU" sz="800" dirty="0">
                <a:effectLst/>
                <a:ea typeface="Calibri"/>
                <a:cs typeface="Times New Roman"/>
              </a:rPr>
              <a:t>(15 занятий) и группы выходного дня для детей</a:t>
            </a:r>
            <a:r>
              <a:rPr lang="ru-RU" sz="900" dirty="0">
                <a:effectLst/>
                <a:ea typeface="Calibri"/>
                <a:cs typeface="Times New Roman"/>
              </a:rPr>
              <a:t>.</a:t>
            </a:r>
            <a:endParaRPr lang="ru-RU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700" dirty="0">
                <a:effectLst/>
                <a:ea typeface="Calibri"/>
                <a:cs typeface="Times New Roman"/>
              </a:rPr>
              <a:t> 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72" name="Поле 24"/>
          <p:cNvSpPr txBox="1"/>
          <p:nvPr/>
        </p:nvSpPr>
        <p:spPr>
          <a:xfrm>
            <a:off x="3967209" y="4869160"/>
            <a:ext cx="1447800" cy="11963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Проведены обучающие семинары для специалистов региона</a:t>
            </a:r>
            <a:endParaRPr lang="ru-RU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effectLst/>
                <a:ea typeface="Calibri"/>
                <a:cs typeface="Times New Roman"/>
              </a:rPr>
              <a:t>Разработаны </a:t>
            </a:r>
            <a:r>
              <a:rPr lang="ru-RU" sz="800" dirty="0" smtClean="0">
                <a:effectLst/>
                <a:ea typeface="Calibri"/>
                <a:cs typeface="Times New Roman"/>
              </a:rPr>
              <a:t>методические рекомендации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73" name="Поле 25"/>
          <p:cNvSpPr txBox="1"/>
          <p:nvPr/>
        </p:nvSpPr>
        <p:spPr>
          <a:xfrm>
            <a:off x="5482378" y="1478160"/>
            <a:ext cx="1409700" cy="105358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solidFill>
                  <a:srgbClr val="000000"/>
                </a:solidFill>
                <a:effectLst/>
                <a:ea typeface="Segoe UI Symbol" panose="020B0502040204020203" pitchFamily="34" charset="0"/>
                <a:cs typeface="Times New Roman"/>
              </a:rPr>
              <a:t>Созданы условия для внедрения и реализации услуги группы поддержки родителей детей с ОВЗ города Котовска и близлежащих территорий</a:t>
            </a:r>
            <a:endParaRPr lang="ru-RU" sz="1050" dirty="0">
              <a:effectLst/>
              <a:ea typeface="Segoe UI Symbol" panose="020B0502040204020203" pitchFamily="34" charset="0"/>
              <a:cs typeface="Times New Roman"/>
            </a:endParaRPr>
          </a:p>
        </p:txBody>
      </p:sp>
      <p:sp>
        <p:nvSpPr>
          <p:cNvPr id="74" name="Поле 26"/>
          <p:cNvSpPr txBox="1"/>
          <p:nvPr/>
        </p:nvSpPr>
        <p:spPr>
          <a:xfrm>
            <a:off x="3945436" y="2783206"/>
            <a:ext cx="1447800" cy="182612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Проведены  циклы тренингов для родителей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Удовлетворенность занятиями у родителей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Проведены занятия в группе выходного дня для детей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 Общая удовлетворенность занятиями у детей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Организованы встречи в группе </a:t>
            </a:r>
            <a:r>
              <a:rPr lang="ru-RU" sz="800" dirty="0" err="1" smtClean="0">
                <a:effectLst/>
                <a:ea typeface="Calibri"/>
                <a:cs typeface="Times New Roman"/>
              </a:rPr>
              <a:t>взаимоподдержки</a:t>
            </a:r>
            <a:r>
              <a:rPr lang="ru-RU" sz="800" dirty="0" smtClean="0">
                <a:effectLst/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8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8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8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800" dirty="0" smtClean="0">
              <a:effectLst/>
              <a:ea typeface="Calibri"/>
              <a:cs typeface="Times New Roman"/>
            </a:endParaRPr>
          </a:p>
        </p:txBody>
      </p:sp>
      <p:sp>
        <p:nvSpPr>
          <p:cNvPr id="75" name="Поле 27"/>
          <p:cNvSpPr txBox="1"/>
          <p:nvPr/>
        </p:nvSpPr>
        <p:spPr>
          <a:xfrm>
            <a:off x="5516743" y="2638137"/>
            <a:ext cx="1330160" cy="258983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Повысился уровень родительской компетентности у родителей, посещающих занятия. Родители знают и применяют в отношениях с детьми допустимые и конструктивные методы воспитания </a:t>
            </a:r>
          </a:p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Повышение уровня поддержки родителей со стороны специалистов.</a:t>
            </a:r>
          </a:p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Расширение круга общения для родителей и детей.</a:t>
            </a:r>
          </a:p>
          <a:p>
            <a:pPr algn="just">
              <a:spcAft>
                <a:spcPts val="0"/>
              </a:spcAft>
            </a:pPr>
            <a:r>
              <a:rPr lang="ru-RU" sz="800" dirty="0" smtClean="0">
                <a:ea typeface="Calibri"/>
                <a:cs typeface="Times New Roman"/>
              </a:rPr>
              <a:t>Снижение социальной изоляции семей</a:t>
            </a:r>
            <a:endParaRPr lang="ru-RU" sz="8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76" name="Поле 29"/>
          <p:cNvSpPr txBox="1"/>
          <p:nvPr/>
        </p:nvSpPr>
        <p:spPr>
          <a:xfrm>
            <a:off x="6978739" y="1791017"/>
            <a:ext cx="1265669" cy="34369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Улучшение детско-родительских взаимоотношений в семьях, посещающих занятия</a:t>
            </a:r>
          </a:p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Улучшение эмоционального состояния родителей, посещающих занятия, снижение уровня тревожности, повышение уверенности в себе.</a:t>
            </a:r>
          </a:p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Повышение спроса со стороны участников программы на другие услуги организации и партнеров</a:t>
            </a:r>
          </a:p>
          <a:p>
            <a:pPr algn="just"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Положительная динамика уровня развития коммуникативных навыков у детей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Создание сообщества родителей на территории муниципалитета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800" dirty="0" smtClean="0">
                <a:effectLst/>
                <a:ea typeface="Calibri"/>
                <a:cs typeface="Times New Roman"/>
              </a:rPr>
              <a:t> </a:t>
            </a:r>
          </a:p>
          <a:p>
            <a:pPr algn="just">
              <a:spcAft>
                <a:spcPts val="0"/>
              </a:spcAft>
            </a:pPr>
            <a:endParaRPr lang="ru-RU" sz="800" dirty="0" smtClean="0">
              <a:effectLst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7" name="Поле 31"/>
          <p:cNvSpPr txBox="1"/>
          <p:nvPr/>
        </p:nvSpPr>
        <p:spPr>
          <a:xfrm>
            <a:off x="5565269" y="5362892"/>
            <a:ext cx="1272109" cy="754707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effectLst/>
                <a:ea typeface="Calibri"/>
                <a:cs typeface="Times New Roman"/>
              </a:rPr>
              <a:t>Повысились компетенции у специалистов </a:t>
            </a:r>
            <a:r>
              <a:rPr lang="ru-RU" sz="800" dirty="0" smtClean="0">
                <a:effectLst/>
                <a:ea typeface="Calibri"/>
                <a:cs typeface="Times New Roman"/>
              </a:rPr>
              <a:t>региона</a:t>
            </a:r>
            <a:endParaRPr lang="ru-RU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Поле 34"/>
          <p:cNvSpPr txBox="1"/>
          <p:nvPr/>
        </p:nvSpPr>
        <p:spPr>
          <a:xfrm>
            <a:off x="6978739" y="5432470"/>
            <a:ext cx="1409700" cy="4381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800" dirty="0">
                <a:effectLst/>
                <a:ea typeface="Calibri"/>
                <a:cs typeface="Times New Roman"/>
              </a:rPr>
              <a:t>Внедрение услуги в других территориях региона</a:t>
            </a:r>
            <a:endParaRPr lang="ru-RU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0" name="Поле 36"/>
          <p:cNvSpPr txBox="1"/>
          <p:nvPr/>
        </p:nvSpPr>
        <p:spPr>
          <a:xfrm>
            <a:off x="8340795" y="2783206"/>
            <a:ext cx="704850" cy="172591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900" dirty="0">
                <a:effectLst/>
                <a:ea typeface="Calibri"/>
                <a:cs typeface="Times New Roman"/>
              </a:rPr>
              <a:t>Повышение качества жизни семей с детьми с ОВЗ и инвалидностью</a:t>
            </a:r>
          </a:p>
        </p:txBody>
      </p:sp>
      <p:cxnSp>
        <p:nvCxnSpPr>
          <p:cNvPr id="81" name="Прямая со стрелкой 80"/>
          <p:cNvCxnSpPr/>
          <p:nvPr/>
        </p:nvCxnSpPr>
        <p:spPr>
          <a:xfrm flipV="1">
            <a:off x="2051957" y="1560195"/>
            <a:ext cx="171450" cy="247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2051957" y="3731895"/>
            <a:ext cx="25309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2051957" y="4609331"/>
            <a:ext cx="253092" cy="11698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V="1">
            <a:off x="3715385" y="1684020"/>
            <a:ext cx="247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V="1">
            <a:off x="3734117" y="3650932"/>
            <a:ext cx="284480" cy="322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3752850" y="5779135"/>
            <a:ext cx="2470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5269728" y="1924610"/>
            <a:ext cx="247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5358870" y="3535295"/>
            <a:ext cx="2470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V="1">
            <a:off x="5352732" y="5589240"/>
            <a:ext cx="2470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6855233" y="3517061"/>
            <a:ext cx="2470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77" idx="3"/>
            <a:endCxn id="79" idx="1"/>
          </p:cNvCxnSpPr>
          <p:nvPr/>
        </p:nvCxnSpPr>
        <p:spPr>
          <a:xfrm flipV="1">
            <a:off x="6837378" y="5651545"/>
            <a:ext cx="141361" cy="88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80" idx="1"/>
          </p:cNvCxnSpPr>
          <p:nvPr/>
        </p:nvCxnSpPr>
        <p:spPr>
          <a:xfrm flipV="1">
            <a:off x="8172400" y="3646163"/>
            <a:ext cx="168395" cy="9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V="1">
            <a:off x="8244409" y="4458296"/>
            <a:ext cx="447105" cy="1130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2" name="Rectangle 121"/>
          <p:cNvSpPr>
            <a:spLocks noChangeArrowheads="1"/>
          </p:cNvSpPr>
          <p:nvPr/>
        </p:nvSpPr>
        <p:spPr bwMode="auto">
          <a:xfrm>
            <a:off x="2699792" y="131802"/>
            <a:ext cx="33210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ЛОГИЧЕСКАЯ МОДЕЛЬ ПРОЕКТА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1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69362609"/>
              </p:ext>
            </p:extLst>
          </p:nvPr>
        </p:nvGraphicFramePr>
        <p:xfrm>
          <a:off x="611558" y="549274"/>
          <a:ext cx="7848232" cy="576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176"/>
                <a:gridCol w="1121176"/>
                <a:gridCol w="1121176"/>
                <a:gridCol w="1121176"/>
                <a:gridCol w="1121176"/>
                <a:gridCol w="1121176"/>
                <a:gridCol w="1121176"/>
              </a:tblGrid>
              <a:tr h="8228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Деятельность по программе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Непосредственные результаты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Краткосрочные социальные результаты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Среднесрочные социальные результаты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Показатель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Информирование родителей об оказываемой услуге, формирование групп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Родители ЦГ города информированы об услуге.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Количество родителей ЦГ города, получивших информацию об услуге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Созданы условия для внедрения и реализации услуги группы поддержки родителей детей с ОВЗ города Котовска и близлежащих территорий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i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Разработка программы  занятий для родителей и детей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Разработаны программы работы группы поддержки родителей (15 занятий) и группы выходного дня для детей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Наличие разработанных программ работы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996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2672</Words>
  <Application>Microsoft Office PowerPoint</Application>
  <PresentationFormat>Экран (4:3)</PresentationFormat>
  <Paragraphs>566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Кнопка</vt:lpstr>
      <vt:lpstr>Слайд 1</vt:lpstr>
      <vt:lpstr>Основная деятельность</vt:lpstr>
      <vt:lpstr>Основные программы и проекты</vt:lpstr>
      <vt:lpstr>Слайд 4</vt:lpstr>
      <vt:lpstr>Участие в ПИОН</vt:lpstr>
      <vt:lpstr>Анализ стейкхолдеров</vt:lpstr>
      <vt:lpstr>Анализ стейкхолдеров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Планы</vt:lpstr>
      <vt:lpstr>Трудности, проблемы, риски</vt:lpstr>
      <vt:lpstr>Удачи, находки, изменения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Ольга</cp:lastModifiedBy>
  <cp:revision>14</cp:revision>
  <dcterms:created xsi:type="dcterms:W3CDTF">2018-10-03T07:18:02Z</dcterms:created>
  <dcterms:modified xsi:type="dcterms:W3CDTF">2018-10-03T10:12:54Z</dcterms:modified>
</cp:coreProperties>
</file>