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rova Daria" initials="SD" lastIdx="11" clrIdx="0">
    <p:extLst>
      <p:ext uri="{19B8F6BF-5375-455C-9EA6-DF929625EA0E}">
        <p15:presenceInfo xmlns:p15="http://schemas.microsoft.com/office/powerpoint/2012/main" userId="9ff3f1f65babb18d" providerId="Windows Live"/>
      </p:ext>
    </p:extLst>
  </p:cmAuthor>
  <p:cmAuthor id="2" name="Юлия" initials="Ю" lastIdx="12" clrIdx="1">
    <p:extLst>
      <p:ext uri="{19B8F6BF-5375-455C-9EA6-DF929625EA0E}">
        <p15:presenceInfo xmlns:p15="http://schemas.microsoft.com/office/powerpoint/2012/main" userId="a248489e9296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92"/>
    <a:srgbClr val="02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64EE8-F0FD-43D1-8170-45DE1FC18482}" v="9" dt="2020-07-20T18:26:3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4" autoAdjust="0"/>
    <p:restoredTop sz="96357" autoAdjust="0"/>
  </p:normalViewPr>
  <p:slideViewPr>
    <p:cSldViewPr showGuides="1">
      <p:cViewPr varScale="1">
        <p:scale>
          <a:sx n="88" d="100"/>
          <a:sy n="88" d="100"/>
        </p:scale>
        <p:origin x="66" y="134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rova Daria" userId="9ff3f1f65babb18d" providerId="LiveId" clId="{21A64EE8-F0FD-43D1-8170-45DE1FC18482}"/>
    <pc:docChg chg="modSld">
      <pc:chgData name="Shamrova Daria" userId="9ff3f1f65babb18d" providerId="LiveId" clId="{21A64EE8-F0FD-43D1-8170-45DE1FC18482}" dt="2020-07-20T18:26:43.981" v="26" actId="122"/>
      <pc:docMkLst>
        <pc:docMk/>
      </pc:docMkLst>
      <pc:sldChg chg="modSp mod">
        <pc:chgData name="Shamrova Daria" userId="9ff3f1f65babb18d" providerId="LiveId" clId="{21A64EE8-F0FD-43D1-8170-45DE1FC18482}" dt="2020-07-20T18:26:43.981" v="26" actId="122"/>
        <pc:sldMkLst>
          <pc:docMk/>
          <pc:sldMk cId="2923124998" sldId="259"/>
        </pc:sldMkLst>
        <pc:spChg chg="mod">
          <ac:chgData name="Shamrova Daria" userId="9ff3f1f65babb18d" providerId="LiveId" clId="{21A64EE8-F0FD-43D1-8170-45DE1FC18482}" dt="2020-07-20T18:26:41.434" v="25" actId="122"/>
          <ac:spMkLst>
            <pc:docMk/>
            <pc:sldMk cId="2923124998" sldId="259"/>
            <ac:spMk id="103" creationId="{C8A57EAB-8293-4630-8104-59BA8EFC67A9}"/>
          </ac:spMkLst>
        </pc:spChg>
        <pc:spChg chg="mod">
          <ac:chgData name="Shamrova Daria" userId="9ff3f1f65babb18d" providerId="LiveId" clId="{21A64EE8-F0FD-43D1-8170-45DE1FC18482}" dt="2020-07-20T18:07:59.853" v="1" actId="207"/>
          <ac:spMkLst>
            <pc:docMk/>
            <pc:sldMk cId="2923124998" sldId="259"/>
            <ac:spMk id="140" creationId="{30CC675B-1184-4634-BE60-24DBB10F97C4}"/>
          </ac:spMkLst>
        </pc:spChg>
        <pc:spChg chg="mod">
          <ac:chgData name="Shamrova Daria" userId="9ff3f1f65babb18d" providerId="LiveId" clId="{21A64EE8-F0FD-43D1-8170-45DE1FC18482}" dt="2020-07-20T18:08:50.792" v="18" actId="113"/>
          <ac:spMkLst>
            <pc:docMk/>
            <pc:sldMk cId="2923124998" sldId="259"/>
            <ac:spMk id="155" creationId="{02E40AEE-1938-4059-A989-C3DC3EF5476D}"/>
          </ac:spMkLst>
        </pc:spChg>
        <pc:spChg chg="mod">
          <ac:chgData name="Shamrova Daria" userId="9ff3f1f65babb18d" providerId="LiveId" clId="{21A64EE8-F0FD-43D1-8170-45DE1FC18482}" dt="2020-07-20T18:26:43.981" v="26" actId="122"/>
          <ac:spMkLst>
            <pc:docMk/>
            <pc:sldMk cId="2923124998" sldId="259"/>
            <ac:spMk id="169" creationId="{4E10C0BF-EC22-471C-B597-433E3FA21E8D}"/>
          </ac:spMkLst>
        </pc:spChg>
        <pc:spChg chg="mod">
          <ac:chgData name="Shamrova Daria" userId="9ff3f1f65babb18d" providerId="LiveId" clId="{21A64EE8-F0FD-43D1-8170-45DE1FC18482}" dt="2020-07-20T18:08:20.178" v="9" actId="207"/>
          <ac:spMkLst>
            <pc:docMk/>
            <pc:sldMk cId="2923124998" sldId="259"/>
            <ac:spMk id="174" creationId="{5CE00636-4BC8-45D9-9561-94DF80092B7A}"/>
          </ac:spMkLst>
        </pc:spChg>
        <pc:spChg chg="mod">
          <ac:chgData name="Shamrova Daria" userId="9ff3f1f65babb18d" providerId="LiveId" clId="{21A64EE8-F0FD-43D1-8170-45DE1FC18482}" dt="2020-07-20T18:08:10.773" v="5" actId="207"/>
          <ac:spMkLst>
            <pc:docMk/>
            <pc:sldMk cId="2923124998" sldId="259"/>
            <ac:spMk id="177" creationId="{E7FBD177-DBD3-45F7-BDBD-115BF0FBF2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2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4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0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7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6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EA98-45CF-45C9-BDE1-2B83897C9BFA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0988-DA40-4549-9EC6-FAE2FF674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8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1740" y="226931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 </a:t>
            </a: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«Комплексное сопровождение приемных семей с детьми школьного возраста»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" y="226930"/>
            <a:ext cx="1891774" cy="54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01958"/>
            <a:ext cx="908720" cy="629793"/>
          </a:xfrm>
          <a:prstGeom prst="rect">
            <a:avLst/>
          </a:prstGeom>
        </p:spPr>
      </p:pic>
      <p:sp>
        <p:nvSpPr>
          <p:cNvPr id="5" name="Rectangle 110"/>
          <p:cNvSpPr/>
          <p:nvPr/>
        </p:nvSpPr>
        <p:spPr>
          <a:xfrm>
            <a:off x="0" y="5017740"/>
            <a:ext cx="9144000" cy="69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" name="Group 111"/>
          <p:cNvGrpSpPr/>
          <p:nvPr/>
        </p:nvGrpSpPr>
        <p:grpSpPr>
          <a:xfrm>
            <a:off x="256146" y="5251542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7" name="Chevron 112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" name="Rectangle 113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" name="Right Triangle 114"/>
          <p:cNvSpPr/>
          <p:nvPr/>
        </p:nvSpPr>
        <p:spPr>
          <a:xfrm rot="10800000">
            <a:off x="450838" y="5437528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Chevron 115"/>
          <p:cNvSpPr/>
          <p:nvPr/>
        </p:nvSpPr>
        <p:spPr>
          <a:xfrm rot="10800000">
            <a:off x="739988" y="5260394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ectangle 116"/>
          <p:cNvSpPr/>
          <p:nvPr/>
        </p:nvSpPr>
        <p:spPr>
          <a:xfrm rot="10800000">
            <a:off x="757046" y="5260393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ight Triangle 117"/>
          <p:cNvSpPr/>
          <p:nvPr/>
        </p:nvSpPr>
        <p:spPr>
          <a:xfrm rot="10800000" flipH="1">
            <a:off x="758835" y="5436527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ectangle 118"/>
          <p:cNvSpPr/>
          <p:nvPr/>
        </p:nvSpPr>
        <p:spPr>
          <a:xfrm>
            <a:off x="459268" y="5185500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19"/>
          <p:cNvSpPr/>
          <p:nvPr/>
        </p:nvSpPr>
        <p:spPr>
          <a:xfrm>
            <a:off x="1038321" y="5146150"/>
            <a:ext cx="15882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результат, ключевой </a:t>
            </a:r>
            <a:endParaRPr lang="en-US" sz="800" dirty="0"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для Фонда Тимченко</a:t>
            </a:r>
          </a:p>
        </p:txBody>
      </p:sp>
      <p:sp>
        <p:nvSpPr>
          <p:cNvPr id="15" name="Right Triangle 120"/>
          <p:cNvSpPr/>
          <p:nvPr/>
        </p:nvSpPr>
        <p:spPr>
          <a:xfrm rot="10800000">
            <a:off x="4510565" y="5436421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ight Triangle 121"/>
          <p:cNvSpPr/>
          <p:nvPr/>
        </p:nvSpPr>
        <p:spPr>
          <a:xfrm rot="10800000" flipH="1">
            <a:off x="4914677" y="54417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ounded Rectangle 122"/>
          <p:cNvSpPr/>
          <p:nvPr/>
        </p:nvSpPr>
        <p:spPr>
          <a:xfrm>
            <a:off x="4516014" y="5194193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23"/>
          <p:cNvSpPr/>
          <p:nvPr/>
        </p:nvSpPr>
        <p:spPr>
          <a:xfrm>
            <a:off x="4958470" y="5161756"/>
            <a:ext cx="981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9" name="Rectangle 124"/>
          <p:cNvSpPr/>
          <p:nvPr/>
        </p:nvSpPr>
        <p:spPr>
          <a:xfrm>
            <a:off x="6408373" y="5146150"/>
            <a:ext cx="1259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" name="Rounded Rectangle 125"/>
          <p:cNvSpPr/>
          <p:nvPr/>
        </p:nvSpPr>
        <p:spPr>
          <a:xfrm>
            <a:off x="5940152" y="5213355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ectangle 126"/>
          <p:cNvSpPr/>
          <p:nvPr/>
        </p:nvSpPr>
        <p:spPr>
          <a:xfrm>
            <a:off x="5976309" y="5243264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ounded Rectangle 127"/>
          <p:cNvSpPr/>
          <p:nvPr/>
        </p:nvSpPr>
        <p:spPr>
          <a:xfrm>
            <a:off x="7870440" y="5228057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128"/>
          <p:cNvSpPr/>
          <p:nvPr/>
        </p:nvSpPr>
        <p:spPr>
          <a:xfrm>
            <a:off x="7924128" y="5265679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ectangle 129"/>
          <p:cNvSpPr/>
          <p:nvPr/>
        </p:nvSpPr>
        <p:spPr>
          <a:xfrm>
            <a:off x="8333116" y="5146240"/>
            <a:ext cx="9194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pic>
        <p:nvPicPr>
          <p:cNvPr id="25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9" y="5238952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Triangle 140"/>
          <p:cNvSpPr/>
          <p:nvPr/>
        </p:nvSpPr>
        <p:spPr>
          <a:xfrm rot="10800000">
            <a:off x="2677848" y="5443736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ight Triangle 141"/>
          <p:cNvSpPr/>
          <p:nvPr/>
        </p:nvSpPr>
        <p:spPr>
          <a:xfrm rot="10800000" flipH="1">
            <a:off x="3081960" y="5449022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8" name="Rounded Rectangle 142"/>
          <p:cNvSpPr/>
          <p:nvPr/>
        </p:nvSpPr>
        <p:spPr>
          <a:xfrm>
            <a:off x="2683297" y="520150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9" name="Rectangle 143"/>
          <p:cNvSpPr/>
          <p:nvPr/>
        </p:nvSpPr>
        <p:spPr>
          <a:xfrm>
            <a:off x="3125753" y="5119008"/>
            <a:ext cx="1241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ключевой </a:t>
            </a:r>
            <a:endParaRPr lang="en-US" sz="800" dirty="0">
              <a:latin typeface="+mj-lt"/>
              <a:ea typeface="Roboto" pitchFamily="2" charset="0"/>
              <a:cs typeface="Lato" panose="020F0502020204030203" pitchFamily="34" charset="0"/>
            </a:endParaRPr>
          </a:p>
          <a:p>
            <a:r>
              <a:rPr lang="ru-RU" sz="800" dirty="0">
                <a:latin typeface="+mj-lt"/>
                <a:ea typeface="Roboto" pitchFamily="2" charset="0"/>
                <a:cs typeface="Lato" panose="020F0502020204030203" pitchFamily="34" charset="0"/>
              </a:rPr>
              <a:t>для Фонда Тимченко</a:t>
            </a:r>
          </a:p>
          <a:p>
            <a:endParaRPr lang="ru-RU" sz="800" dirty="0"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pic>
        <p:nvPicPr>
          <p:cNvPr id="3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69" y="5260451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49"/>
          <p:cNvSpPr/>
          <p:nvPr/>
        </p:nvSpPr>
        <p:spPr>
          <a:xfrm>
            <a:off x="266268" y="4450137"/>
            <a:ext cx="1242028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Дети в замещающей семье</a:t>
            </a:r>
          </a:p>
        </p:txBody>
      </p:sp>
      <p:sp>
        <p:nvSpPr>
          <p:cNvPr id="32" name="Rectangle 50"/>
          <p:cNvSpPr/>
          <p:nvPr/>
        </p:nvSpPr>
        <p:spPr>
          <a:xfrm>
            <a:off x="307211" y="4497034"/>
            <a:ext cx="113831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5" name="Rounded Rectangle 49"/>
          <p:cNvSpPr/>
          <p:nvPr/>
        </p:nvSpPr>
        <p:spPr>
          <a:xfrm>
            <a:off x="1692628" y="4450137"/>
            <a:ext cx="1242028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Подростки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в замещающей семье</a:t>
            </a:r>
          </a:p>
        </p:txBody>
      </p:sp>
      <p:sp>
        <p:nvSpPr>
          <p:cNvPr id="36" name="Rectangle 50"/>
          <p:cNvSpPr/>
          <p:nvPr/>
        </p:nvSpPr>
        <p:spPr>
          <a:xfrm>
            <a:off x="1733571" y="4497034"/>
            <a:ext cx="113831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7" name="Rounded Rectangle 49"/>
          <p:cNvSpPr/>
          <p:nvPr/>
        </p:nvSpPr>
        <p:spPr>
          <a:xfrm>
            <a:off x="3118988" y="4450137"/>
            <a:ext cx="1242028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525" indent="-9525" algn="ctr"/>
            <a:r>
              <a:rPr lang="ru-RU" sz="800" dirty="0">
                <a:solidFill>
                  <a:schemeClr val="tx1"/>
                </a:solidFill>
              </a:rPr>
              <a:t>Кровные дети в замещающей семьей</a:t>
            </a:r>
          </a:p>
        </p:txBody>
      </p:sp>
      <p:sp>
        <p:nvSpPr>
          <p:cNvPr id="38" name="Rectangle 50"/>
          <p:cNvSpPr/>
          <p:nvPr/>
        </p:nvSpPr>
        <p:spPr>
          <a:xfrm>
            <a:off x="3159931" y="4497034"/>
            <a:ext cx="1138312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9" name="Rounded Rectangle 49"/>
          <p:cNvSpPr/>
          <p:nvPr/>
        </p:nvSpPr>
        <p:spPr>
          <a:xfrm>
            <a:off x="4815625" y="4446959"/>
            <a:ext cx="1098761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Замещающие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родители</a:t>
            </a:r>
          </a:p>
        </p:txBody>
      </p:sp>
      <p:sp>
        <p:nvSpPr>
          <p:cNvPr id="40" name="Rectangle 50"/>
          <p:cNvSpPr/>
          <p:nvPr/>
        </p:nvSpPr>
        <p:spPr>
          <a:xfrm>
            <a:off x="4856568" y="4493856"/>
            <a:ext cx="1007009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1" name="Rounded Rectangle 49"/>
          <p:cNvSpPr/>
          <p:nvPr/>
        </p:nvSpPr>
        <p:spPr>
          <a:xfrm>
            <a:off x="6025116" y="4446959"/>
            <a:ext cx="1643229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Выпускники (дети от 18-23)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</a:rPr>
              <a:t>из замещающей семьи</a:t>
            </a:r>
          </a:p>
        </p:txBody>
      </p:sp>
      <p:sp>
        <p:nvSpPr>
          <p:cNvPr id="42" name="Rectangle 50"/>
          <p:cNvSpPr/>
          <p:nvPr/>
        </p:nvSpPr>
        <p:spPr>
          <a:xfrm>
            <a:off x="6076794" y="4493856"/>
            <a:ext cx="1525999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3" name="Rounded Rectangle 49"/>
          <p:cNvSpPr/>
          <p:nvPr/>
        </p:nvSpPr>
        <p:spPr>
          <a:xfrm>
            <a:off x="7784596" y="4446959"/>
            <a:ext cx="1098761" cy="453587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</a:rPr>
              <a:t>Кандидаты в замещающие семьи</a:t>
            </a:r>
          </a:p>
        </p:txBody>
      </p:sp>
      <p:sp>
        <p:nvSpPr>
          <p:cNvPr id="44" name="Rectangle 50"/>
          <p:cNvSpPr/>
          <p:nvPr/>
        </p:nvSpPr>
        <p:spPr>
          <a:xfrm>
            <a:off x="7825539" y="4493856"/>
            <a:ext cx="1007009" cy="359001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5" name="Rounded Rectangle 41"/>
          <p:cNvSpPr/>
          <p:nvPr/>
        </p:nvSpPr>
        <p:spPr>
          <a:xfrm>
            <a:off x="266268" y="3674052"/>
            <a:ext cx="1251597" cy="62360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Каникулярные программы </a:t>
            </a:r>
          </a:p>
          <a:p>
            <a:pPr marL="87313"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(городские лагеря)</a:t>
            </a:r>
          </a:p>
        </p:txBody>
      </p:sp>
      <p:sp>
        <p:nvSpPr>
          <p:cNvPr id="46" name="Rectangle 42"/>
          <p:cNvSpPr/>
          <p:nvPr/>
        </p:nvSpPr>
        <p:spPr>
          <a:xfrm>
            <a:off x="307108" y="3718298"/>
            <a:ext cx="1160358" cy="544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9" name="Rounded Rectangle 41"/>
          <p:cNvSpPr/>
          <p:nvPr/>
        </p:nvSpPr>
        <p:spPr>
          <a:xfrm>
            <a:off x="1692809" y="3662521"/>
            <a:ext cx="1251597" cy="62360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indent="-1588"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Занятия </a:t>
            </a:r>
          </a:p>
          <a:p>
            <a:pPr marL="1588" indent="-1588"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в развивающем клубе</a:t>
            </a:r>
          </a:p>
        </p:txBody>
      </p:sp>
      <p:sp>
        <p:nvSpPr>
          <p:cNvPr id="50" name="Rectangle 42"/>
          <p:cNvSpPr/>
          <p:nvPr/>
        </p:nvSpPr>
        <p:spPr>
          <a:xfrm>
            <a:off x="1733649" y="3706767"/>
            <a:ext cx="1160358" cy="544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1" name="Rounded Rectangle 41"/>
          <p:cNvSpPr/>
          <p:nvPr/>
        </p:nvSpPr>
        <p:spPr>
          <a:xfrm>
            <a:off x="3122334" y="3665619"/>
            <a:ext cx="1251597" cy="62360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Групповая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психологическая работа 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ea typeface="Roboto" pitchFamily="2" charset="0"/>
                <a:cs typeface="Lato" panose="020F0502020204030203" pitchFamily="34" charset="0"/>
              </a:rPr>
              <a:t>с детьми и подростками</a:t>
            </a:r>
          </a:p>
        </p:txBody>
      </p:sp>
      <p:sp>
        <p:nvSpPr>
          <p:cNvPr id="52" name="Rectangle 42"/>
          <p:cNvSpPr/>
          <p:nvPr/>
        </p:nvSpPr>
        <p:spPr>
          <a:xfrm>
            <a:off x="3163174" y="3709865"/>
            <a:ext cx="1160358" cy="544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3" name="Rounded Rectangle 41"/>
          <p:cNvSpPr/>
          <p:nvPr/>
        </p:nvSpPr>
        <p:spPr>
          <a:xfrm>
            <a:off x="4815625" y="3662521"/>
            <a:ext cx="1086301" cy="62360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800" dirty="0">
                <a:solidFill>
                  <a:schemeClr val="tx1">
                    <a:lumMod val="95000"/>
                    <a:lumOff val="5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Индивидуальное психологическое консультирование </a:t>
            </a:r>
          </a:p>
          <a:p>
            <a:pPr marL="87313" algn="ctr"/>
            <a:r>
              <a:rPr lang="ru-RU" sz="800" dirty="0">
                <a:solidFill>
                  <a:schemeClr val="tx1">
                    <a:lumMod val="95000"/>
                    <a:lumOff val="5000"/>
                  </a:schemeClr>
                </a:solidFill>
                <a:ea typeface="Roboto" pitchFamily="2" charset="0"/>
                <a:cs typeface="Lato" panose="020F0502020204030203" pitchFamily="34" charset="0"/>
              </a:rPr>
              <a:t>для родителей</a:t>
            </a:r>
          </a:p>
        </p:txBody>
      </p:sp>
      <p:sp>
        <p:nvSpPr>
          <p:cNvPr id="54" name="Rectangle 42"/>
          <p:cNvSpPr/>
          <p:nvPr/>
        </p:nvSpPr>
        <p:spPr>
          <a:xfrm>
            <a:off x="4856465" y="3706767"/>
            <a:ext cx="1007112" cy="544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5" name="Rounded Rectangle 41"/>
          <p:cNvSpPr/>
          <p:nvPr/>
        </p:nvSpPr>
        <p:spPr>
          <a:xfrm>
            <a:off x="6025116" y="3669257"/>
            <a:ext cx="2839980" cy="623608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7313" algn="ctr"/>
            <a:r>
              <a:rPr lang="ru-RU" sz="800" dirty="0">
                <a:solidFill>
                  <a:schemeClr val="tx1"/>
                </a:solidFill>
                <a:latin typeface="+mj-lt"/>
                <a:ea typeface="Roboto" pitchFamily="2" charset="0"/>
                <a:cs typeface="Lato" panose="020F0502020204030203" pitchFamily="34" charset="0"/>
              </a:rPr>
              <a:t>Юридическое консультирование по защите прав и содействию в реализации мер социальной поддержки</a:t>
            </a:r>
          </a:p>
        </p:txBody>
      </p:sp>
      <p:sp>
        <p:nvSpPr>
          <p:cNvPr id="56" name="Rectangle 42"/>
          <p:cNvSpPr/>
          <p:nvPr/>
        </p:nvSpPr>
        <p:spPr>
          <a:xfrm>
            <a:off x="6079019" y="3713503"/>
            <a:ext cx="2725768" cy="544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66267" y="2802672"/>
            <a:ext cx="1803135" cy="55542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Повышен уровень интеллектуального развития и  навыков  </a:t>
            </a:r>
          </a:p>
        </p:txBody>
      </p:sp>
      <p:sp>
        <p:nvSpPr>
          <p:cNvPr id="5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66268" y="335276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1932776" y="335638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564282" y="2802175"/>
            <a:ext cx="1803135" cy="555429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Улучшено психологическое состояние детей и подростков</a:t>
            </a:r>
          </a:p>
        </p:txBody>
      </p:sp>
      <p:sp>
        <p:nvSpPr>
          <p:cNvPr id="61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564283" y="335226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230791" y="335588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6505565" y="2801031"/>
            <a:ext cx="1120971" cy="5422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Реализованы права и меры социальной поддержки выпускников</a:t>
            </a:r>
          </a:p>
        </p:txBody>
      </p:sp>
      <p:sp>
        <p:nvSpPr>
          <p:cNvPr id="64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6505566" y="3337982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7487744" y="333904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299624" y="2803559"/>
            <a:ext cx="1120971" cy="5422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Реализованы права </a:t>
            </a:r>
          </a:p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и меры социальной поддержки выпускников</a:t>
            </a:r>
          </a:p>
        </p:txBody>
      </p:sp>
      <p:sp>
        <p:nvSpPr>
          <p:cNvPr id="67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299625" y="334051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281803" y="334156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699649" y="2810468"/>
            <a:ext cx="1187624" cy="5422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Реализованы права на семью кандидатов в замещающие родители </a:t>
            </a:r>
          </a:p>
        </p:txBody>
      </p:sp>
      <p:sp>
        <p:nvSpPr>
          <p:cNvPr id="70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700710" y="334810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748480" y="3348477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56146" y="2076208"/>
            <a:ext cx="1803135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Повышена успеваемость ребенка</a:t>
            </a:r>
          </a:p>
        </p:txBody>
      </p:sp>
      <p:sp>
        <p:nvSpPr>
          <p:cNvPr id="73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56147" y="255864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1922655" y="256226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2570796" y="2073674"/>
            <a:ext cx="1803135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Повышен уровень социализации детей</a:t>
            </a:r>
          </a:p>
        </p:txBody>
      </p:sp>
      <p:sp>
        <p:nvSpPr>
          <p:cNvPr id="76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2570797" y="255610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4237305" y="2559729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5282532" y="2070867"/>
            <a:ext cx="173773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жилищные условия детей и материальное положение семьи</a:t>
            </a:r>
          </a:p>
        </p:txBody>
      </p:sp>
      <p:sp>
        <p:nvSpPr>
          <p:cNvPr id="79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5282533" y="255329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6876272" y="255832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136524" y="2069137"/>
            <a:ext cx="1737739" cy="487773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Разрешены конфликтные ситуации с органами опеки и социальными учреждениями </a:t>
            </a:r>
          </a:p>
        </p:txBody>
      </p:sp>
      <p:sp>
        <p:nvSpPr>
          <p:cNvPr id="82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136525" y="2551569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8730264" y="254839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4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757046" y="1469901"/>
            <a:ext cx="2250597" cy="3331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Снижен уровень внутрисемейных конфликтов, вызванных неуспеваемостью</a:t>
            </a:r>
          </a:p>
        </p:txBody>
      </p:sp>
      <p:sp>
        <p:nvSpPr>
          <p:cNvPr id="85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755575" y="180246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6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2871017" y="1801350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7" name="Rounded Rectangle 22">
            <a:extLst>
              <a:ext uri="{FF2B5EF4-FFF2-40B4-BE49-F238E27FC236}">
                <a16:creationId xmlns:a16="http://schemas.microsoft.com/office/drawing/2014/main" id="{C8A57EAB-8293-4630-8104-59BA8EFC67A9}"/>
              </a:ext>
            </a:extLst>
          </p:cNvPr>
          <p:cNvSpPr/>
          <p:nvPr/>
        </p:nvSpPr>
        <p:spPr>
          <a:xfrm>
            <a:off x="3446701" y="1468816"/>
            <a:ext cx="2250597" cy="333167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Улучшены детско-родительские отношения</a:t>
            </a:r>
          </a:p>
        </p:txBody>
      </p:sp>
      <p:sp>
        <p:nvSpPr>
          <p:cNvPr id="88" name="Right Triangle 103">
            <a:extLst>
              <a:ext uri="{FF2B5EF4-FFF2-40B4-BE49-F238E27FC236}">
                <a16:creationId xmlns:a16="http://schemas.microsoft.com/office/drawing/2014/main" id="{1C5DB886-E871-4A6C-B1CD-F55CCC491383}"/>
              </a:ext>
            </a:extLst>
          </p:cNvPr>
          <p:cNvSpPr/>
          <p:nvPr/>
        </p:nvSpPr>
        <p:spPr>
          <a:xfrm rot="10800000">
            <a:off x="3445230" y="1801375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9" name="Right Triangle 104">
            <a:extLst>
              <a:ext uri="{FF2B5EF4-FFF2-40B4-BE49-F238E27FC236}">
                <a16:creationId xmlns:a16="http://schemas.microsoft.com/office/drawing/2014/main" id="{001FC46C-6488-488A-9986-A67B69D3A41E}"/>
              </a:ext>
            </a:extLst>
          </p:cNvPr>
          <p:cNvSpPr/>
          <p:nvPr/>
        </p:nvSpPr>
        <p:spPr>
          <a:xfrm rot="10800000" flipH="1">
            <a:off x="5560672" y="180026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0" name="Chevron 4"/>
          <p:cNvSpPr/>
          <p:nvPr/>
        </p:nvSpPr>
        <p:spPr>
          <a:xfrm rot="10800000">
            <a:off x="5825594" y="993362"/>
            <a:ext cx="502399" cy="362687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1" name="Rectangle 5"/>
          <p:cNvSpPr/>
          <p:nvPr/>
        </p:nvSpPr>
        <p:spPr>
          <a:xfrm rot="10800000">
            <a:off x="5836991" y="992667"/>
            <a:ext cx="314975" cy="361998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92" name="Group 6"/>
          <p:cNvGrpSpPr/>
          <p:nvPr/>
        </p:nvGrpSpPr>
        <p:grpSpPr>
          <a:xfrm>
            <a:off x="2876907" y="1011808"/>
            <a:ext cx="497692" cy="330255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93" name="Chevron 7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4" name="Rectangle 8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5" name="Right Triangle 9"/>
          <p:cNvSpPr/>
          <p:nvPr/>
        </p:nvSpPr>
        <p:spPr>
          <a:xfrm rot="10800000">
            <a:off x="3226238" y="1259579"/>
            <a:ext cx="146184" cy="8248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6" name="Rectangle 10"/>
          <p:cNvSpPr/>
          <p:nvPr/>
        </p:nvSpPr>
        <p:spPr>
          <a:xfrm>
            <a:off x="3226238" y="960250"/>
            <a:ext cx="2748120" cy="305732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algn="ctr"/>
            <a:r>
              <a:rPr lang="ru-RU" sz="800" dirty="0">
                <a:solidFill>
                  <a:schemeClr val="bg1"/>
                </a:solidFill>
                <a:ea typeface="Roboto" pitchFamily="2" charset="0"/>
                <a:cs typeface="Lato" panose="020F0502020204030203" pitchFamily="34" charset="0"/>
              </a:rPr>
              <a:t>Улучшено благополучие детей и семей </a:t>
            </a:r>
          </a:p>
        </p:txBody>
      </p:sp>
      <p:sp>
        <p:nvSpPr>
          <p:cNvPr id="97" name="Right Triangle 11"/>
          <p:cNvSpPr/>
          <p:nvPr/>
        </p:nvSpPr>
        <p:spPr>
          <a:xfrm rot="10800000" flipH="1">
            <a:off x="5838554" y="1259688"/>
            <a:ext cx="135804" cy="9636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pic>
        <p:nvPicPr>
          <p:cNvPr id="98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56" y="1069632"/>
            <a:ext cx="117329" cy="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Соединительная линия уступом 102"/>
          <p:cNvCxnSpPr/>
          <p:nvPr/>
        </p:nvCxnSpPr>
        <p:spPr>
          <a:xfrm rot="5400000" flipH="1" flipV="1">
            <a:off x="1285740" y="3590530"/>
            <a:ext cx="11531" cy="1426541"/>
          </a:xfrm>
          <a:prstGeom prst="bentConnector3">
            <a:avLst>
              <a:gd name="adj1" fmla="val -583089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1038321" y="4371649"/>
            <a:ext cx="0" cy="81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49" idx="2"/>
            <a:endCxn id="51" idx="2"/>
          </p:cNvCxnSpPr>
          <p:nvPr/>
        </p:nvCxnSpPr>
        <p:spPr>
          <a:xfrm rot="16200000" flipH="1">
            <a:off x="3031821" y="3572915"/>
            <a:ext cx="3098" cy="1429525"/>
          </a:xfrm>
          <a:prstGeom prst="bentConnector3">
            <a:avLst>
              <a:gd name="adj1" fmla="val 284903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2555776" y="4366659"/>
            <a:ext cx="0" cy="81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>
            <a:off x="3443776" y="4366366"/>
            <a:ext cx="0" cy="81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/>
          <p:nvPr/>
        </p:nvCxnSpPr>
        <p:spPr>
          <a:xfrm rot="16200000" flipH="1">
            <a:off x="6112532" y="3575165"/>
            <a:ext cx="3098" cy="1429525"/>
          </a:xfrm>
          <a:prstGeom prst="bentConnector3">
            <a:avLst>
              <a:gd name="adj1" fmla="val 2656101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>
            <a:off x="5560672" y="4366366"/>
            <a:ext cx="0" cy="81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7020272" y="4291684"/>
            <a:ext cx="2081" cy="16078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8326962" y="4302275"/>
            <a:ext cx="2081" cy="16078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V="1">
            <a:off x="6151966" y="3348100"/>
            <a:ext cx="0" cy="3211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V="1">
            <a:off x="7117419" y="3340510"/>
            <a:ext cx="2352" cy="3175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 flipV="1">
            <a:off x="8276699" y="3360032"/>
            <a:ext cx="713" cy="3035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/>
          <p:nvPr/>
        </p:nvCxnSpPr>
        <p:spPr>
          <a:xfrm flipV="1">
            <a:off x="4984929" y="1807959"/>
            <a:ext cx="0" cy="185456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/>
          <p:nvPr/>
        </p:nvCxnSpPr>
        <p:spPr>
          <a:xfrm flipH="1" flipV="1">
            <a:off x="3763704" y="3348101"/>
            <a:ext cx="1472" cy="30949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57" idx="2"/>
            <a:endCxn id="60" idx="2"/>
          </p:cNvCxnSpPr>
          <p:nvPr/>
        </p:nvCxnSpPr>
        <p:spPr>
          <a:xfrm rot="5400000" flipH="1" flipV="1">
            <a:off x="2316593" y="2208845"/>
            <a:ext cx="497" cy="2298015"/>
          </a:xfrm>
          <a:prstGeom prst="bentConnector3">
            <a:avLst>
              <a:gd name="adj1" fmla="val -31565996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1403648" y="3505572"/>
            <a:ext cx="0" cy="16004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>
            <a:off x="2293668" y="3505572"/>
            <a:ext cx="0" cy="16004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57" idx="0"/>
            <a:endCxn id="60" idx="0"/>
          </p:cNvCxnSpPr>
          <p:nvPr/>
        </p:nvCxnSpPr>
        <p:spPr>
          <a:xfrm rot="5400000" flipH="1" flipV="1">
            <a:off x="2316594" y="1653417"/>
            <a:ext cx="497" cy="2298015"/>
          </a:xfrm>
          <a:prstGeom prst="bentConnector3">
            <a:avLst>
              <a:gd name="adj1" fmla="val 23248290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flipH="1" flipV="1">
            <a:off x="3118989" y="2556106"/>
            <a:ext cx="729" cy="1213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/>
          <p:nvPr/>
        </p:nvCxnSpPr>
        <p:spPr>
          <a:xfrm flipH="1" flipV="1">
            <a:off x="1619916" y="2564898"/>
            <a:ext cx="729" cy="1213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60" idx="3"/>
            <a:endCxn id="87" idx="2"/>
          </p:cNvCxnSpPr>
          <p:nvPr/>
        </p:nvCxnSpPr>
        <p:spPr>
          <a:xfrm flipV="1">
            <a:off x="4367417" y="1801983"/>
            <a:ext cx="204583" cy="1277907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72" idx="0"/>
          </p:cNvCxnSpPr>
          <p:nvPr/>
        </p:nvCxnSpPr>
        <p:spPr>
          <a:xfrm flipV="1">
            <a:off x="1157714" y="1786965"/>
            <a:ext cx="1721" cy="2892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/>
          <p:nvPr/>
        </p:nvCxnSpPr>
        <p:spPr>
          <a:xfrm flipH="1" flipV="1">
            <a:off x="3203026" y="1336069"/>
            <a:ext cx="4701" cy="7330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84" idx="3"/>
            <a:endCxn id="87" idx="1"/>
          </p:cNvCxnSpPr>
          <p:nvPr/>
        </p:nvCxnSpPr>
        <p:spPr>
          <a:xfrm flipV="1">
            <a:off x="3007643" y="1635400"/>
            <a:ext cx="439058" cy="10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81" idx="0"/>
          </p:cNvCxnSpPr>
          <p:nvPr/>
        </p:nvCxnSpPr>
        <p:spPr>
          <a:xfrm rot="16200000" flipV="1">
            <a:off x="6684416" y="748159"/>
            <a:ext cx="906595" cy="1735362"/>
          </a:xfrm>
          <a:prstGeom prst="bentConnector2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87" idx="0"/>
          </p:cNvCxnSpPr>
          <p:nvPr/>
        </p:nvCxnSpPr>
        <p:spPr>
          <a:xfrm flipV="1">
            <a:off x="4572000" y="1255059"/>
            <a:ext cx="0" cy="2137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/>
          <p:nvPr/>
        </p:nvCxnSpPr>
        <p:spPr>
          <a:xfrm flipH="1" flipV="1">
            <a:off x="6049186" y="1351263"/>
            <a:ext cx="4701" cy="7330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58" y="1603413"/>
            <a:ext cx="117329" cy="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Соединительная линия уступом 47"/>
          <p:cNvCxnSpPr>
            <a:stCxn id="78" idx="2"/>
            <a:endCxn id="81" idx="2"/>
          </p:cNvCxnSpPr>
          <p:nvPr/>
        </p:nvCxnSpPr>
        <p:spPr>
          <a:xfrm rot="5400000" flipH="1" flipV="1">
            <a:off x="7077533" y="1630779"/>
            <a:ext cx="1730" cy="1853992"/>
          </a:xfrm>
          <a:prstGeom prst="bentConnector3">
            <a:avLst>
              <a:gd name="adj1" fmla="val -772612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endCxn id="63" idx="0"/>
          </p:cNvCxnSpPr>
          <p:nvPr/>
        </p:nvCxnSpPr>
        <p:spPr>
          <a:xfrm>
            <a:off x="7065364" y="2698230"/>
            <a:ext cx="687" cy="10280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66" idx="0"/>
          </p:cNvCxnSpPr>
          <p:nvPr/>
        </p:nvCxnSpPr>
        <p:spPr>
          <a:xfrm flipV="1">
            <a:off x="5860110" y="2548395"/>
            <a:ext cx="3467" cy="2551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69" idx="0"/>
          </p:cNvCxnSpPr>
          <p:nvPr/>
        </p:nvCxnSpPr>
        <p:spPr>
          <a:xfrm flipV="1">
            <a:off x="8293461" y="2558321"/>
            <a:ext cx="1096" cy="25214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7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6081</TotalTime>
  <Words>171</Words>
  <Application>Microsoft Office PowerPoint</Application>
  <PresentationFormat>Экран (16:10)</PresentationFormat>
  <Paragraphs>43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33</cp:revision>
  <dcterms:created xsi:type="dcterms:W3CDTF">2018-10-27T12:05:14Z</dcterms:created>
  <dcterms:modified xsi:type="dcterms:W3CDTF">2020-11-13T15:40:51Z</dcterms:modified>
</cp:coreProperties>
</file>