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а " initials="A" lastIdx="3" clrIdx="0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343" autoAdjust="0"/>
  </p:normalViewPr>
  <p:slideViewPr>
    <p:cSldViewPr snapToGrid="0" showGuides="1">
      <p:cViewPr varScale="1">
        <p:scale>
          <a:sx n="84" d="100"/>
          <a:sy n="84" d="100"/>
        </p:scale>
        <p:origin x="918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940132" y="6346441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9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 Клуб замещающих семей "Родные люди"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655743" y="267665"/>
            <a:ext cx="195593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800" dirty="0"/>
              <a:t>Краевое государственное автономное учреждение «Камчатский ресурсный центр содействия развитию семейных форм устройства»</a:t>
            </a:r>
            <a:endParaRPr lang="ru-RU" sz="1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49"/>
          <p:cNvSpPr/>
          <p:nvPr/>
        </p:nvSpPr>
        <p:spPr>
          <a:xfrm>
            <a:off x="470721" y="5440737"/>
            <a:ext cx="1149061" cy="53694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из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замещающих семей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33" name="Rectangle 50"/>
          <p:cNvSpPr/>
          <p:nvPr/>
        </p:nvSpPr>
        <p:spPr>
          <a:xfrm>
            <a:off x="511664" y="5487634"/>
            <a:ext cx="1056785" cy="43691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1848672" y="5436317"/>
            <a:ext cx="1152216" cy="53694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Подростки из замещающих семей</a:t>
            </a:r>
          </a:p>
        </p:txBody>
      </p:sp>
      <p:sp>
        <p:nvSpPr>
          <p:cNvPr id="35" name="Rectangle 50"/>
          <p:cNvSpPr/>
          <p:nvPr/>
        </p:nvSpPr>
        <p:spPr>
          <a:xfrm>
            <a:off x="1889615" y="5483214"/>
            <a:ext cx="1056785" cy="43691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9"/>
          <p:cNvSpPr/>
          <p:nvPr/>
        </p:nvSpPr>
        <p:spPr>
          <a:xfrm>
            <a:off x="4268021" y="5436317"/>
            <a:ext cx="2137786" cy="53694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Замещающие семьи с детьми / Родители (замещающие семьи с детьми</a:t>
            </a:r>
          </a:p>
        </p:txBody>
      </p:sp>
      <p:sp>
        <p:nvSpPr>
          <p:cNvPr id="37" name="Rectangle 50"/>
          <p:cNvSpPr/>
          <p:nvPr/>
        </p:nvSpPr>
        <p:spPr>
          <a:xfrm>
            <a:off x="4308964" y="5483214"/>
            <a:ext cx="2041036" cy="43691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9"/>
          <p:cNvSpPr/>
          <p:nvPr/>
        </p:nvSpPr>
        <p:spPr>
          <a:xfrm>
            <a:off x="7687495" y="5440737"/>
            <a:ext cx="1652012" cy="53694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Кандидаты в замещающие родители</a:t>
            </a:r>
          </a:p>
        </p:txBody>
      </p:sp>
      <p:sp>
        <p:nvSpPr>
          <p:cNvPr id="39" name="Rectangle 50"/>
          <p:cNvSpPr/>
          <p:nvPr/>
        </p:nvSpPr>
        <p:spPr>
          <a:xfrm>
            <a:off x="7740650" y="5487634"/>
            <a:ext cx="1536699" cy="43691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466821" y="4279901"/>
            <a:ext cx="1155865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Проведение 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семинаров-тренингов для детей из замещающих семей </a:t>
            </a:r>
          </a:p>
        </p:txBody>
      </p:sp>
      <p:sp>
        <p:nvSpPr>
          <p:cNvPr id="41" name="Rectangle 42"/>
          <p:cNvSpPr/>
          <p:nvPr/>
        </p:nvSpPr>
        <p:spPr>
          <a:xfrm>
            <a:off x="501197" y="4318000"/>
            <a:ext cx="1095103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48671" y="4280609"/>
            <a:ext cx="1155865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Проведение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 семинаров-тренингов для подростков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из замещающих семей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83047" y="4318708"/>
            <a:ext cx="1088753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3279825" y="4279901"/>
            <a:ext cx="1311226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/>
                </a:solidFill>
              </a:rPr>
              <a:t>Проведение  семинаров-тренингов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Организация совместной досуговой деятельности </a:t>
            </a:r>
          </a:p>
        </p:txBody>
      </p:sp>
      <p:sp>
        <p:nvSpPr>
          <p:cNvPr id="45" name="Rectangle 42"/>
          <p:cNvSpPr/>
          <p:nvPr/>
        </p:nvSpPr>
        <p:spPr>
          <a:xfrm>
            <a:off x="3314200" y="4318000"/>
            <a:ext cx="1242297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4683175" y="4279901"/>
            <a:ext cx="1311226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Распространение  положительного опыта воспитания приемных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детей</a:t>
            </a:r>
          </a:p>
        </p:txBody>
      </p:sp>
      <p:sp>
        <p:nvSpPr>
          <p:cNvPr id="47" name="Rectangle 42"/>
          <p:cNvSpPr/>
          <p:nvPr/>
        </p:nvSpPr>
        <p:spPr>
          <a:xfrm>
            <a:off x="4717550" y="4318000"/>
            <a:ext cx="1242297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6086525" y="4279901"/>
            <a:ext cx="1311226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Организация взаимодействия со специалистами образовательных организаций</a:t>
            </a:r>
          </a:p>
        </p:txBody>
      </p:sp>
      <p:sp>
        <p:nvSpPr>
          <p:cNvPr id="49" name="Rectangle 42"/>
          <p:cNvSpPr/>
          <p:nvPr/>
        </p:nvSpPr>
        <p:spPr>
          <a:xfrm>
            <a:off x="6120900" y="4318000"/>
            <a:ext cx="1242297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7655745" y="4279901"/>
            <a:ext cx="1707391" cy="8345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algn="ctr"/>
            <a:r>
              <a:rPr lang="ru-RU" sz="800" dirty="0">
                <a:solidFill>
                  <a:schemeClr val="tx1"/>
                </a:solidFill>
              </a:rPr>
              <a:t>Проведение семинаров  для кандидатов в приемные родители при участии активистов Клуба (приемных родителей и подростков)</a:t>
            </a:r>
          </a:p>
        </p:txBody>
      </p:sp>
      <p:sp>
        <p:nvSpPr>
          <p:cNvPr id="51" name="Rectangle 42"/>
          <p:cNvSpPr/>
          <p:nvPr/>
        </p:nvSpPr>
        <p:spPr>
          <a:xfrm>
            <a:off x="7690120" y="4318000"/>
            <a:ext cx="1631679" cy="755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655744" y="2995992"/>
            <a:ext cx="1707391" cy="820823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Повышение уровня знаний и компетенций кандидатов в приемные родители</a:t>
            </a:r>
          </a:p>
        </p:txBody>
      </p:sp>
      <p:sp>
        <p:nvSpPr>
          <p:cNvPr id="5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655745" y="381147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9219135" y="3818761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655744" y="2070100"/>
            <a:ext cx="1707391" cy="46428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Рост числа потенциальных профессиональных  замещающих семей</a:t>
            </a:r>
          </a:p>
        </p:txBody>
      </p:sp>
      <p:sp>
        <p:nvSpPr>
          <p:cNvPr id="5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667043" y="2531711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9219135" y="2534129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086524" y="3004503"/>
            <a:ext cx="1350461" cy="81487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поддержки замещающих семей со стороны специалистов образовательных организаций</a:t>
            </a:r>
          </a:p>
        </p:txBody>
      </p:sp>
      <p:sp>
        <p:nvSpPr>
          <p:cNvPr id="59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092354" y="38165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297660" y="381549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530775" y="3004503"/>
            <a:ext cx="1311226" cy="81487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родительских компетенций замещающих родителей </a:t>
            </a:r>
          </a:p>
        </p:txBody>
      </p:sp>
      <p:sp>
        <p:nvSpPr>
          <p:cNvPr id="62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526100" y="381016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702676" y="381549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70721" y="3008524"/>
            <a:ext cx="1311226" cy="81487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познавательной активности, коммуникативных навыков, успеваемости</a:t>
            </a:r>
            <a:endParaRPr lang="ru-RU" sz="900" dirty="0"/>
          </a:p>
        </p:txBody>
      </p:sp>
      <p:sp>
        <p:nvSpPr>
          <p:cNvPr id="6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66046" y="381418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642622" y="381951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912877" y="3004503"/>
            <a:ext cx="1088012" cy="804477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Повышение уровня знаний и компетенций</a:t>
            </a:r>
          </a:p>
        </p:txBody>
      </p:sp>
      <p:sp>
        <p:nvSpPr>
          <p:cNvPr id="6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912877" y="3803639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865961" y="381086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153668" y="3012037"/>
            <a:ext cx="1088012" cy="804477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Улучшение психического и физического состояния</a:t>
            </a:r>
          </a:p>
        </p:txBody>
      </p:sp>
      <p:sp>
        <p:nvSpPr>
          <p:cNvPr id="7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153668" y="3811173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106752" y="381840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801875" y="2091208"/>
            <a:ext cx="1311226" cy="4471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Улучшение благополучия</a:t>
            </a:r>
          </a:p>
          <a:p>
            <a:pPr algn="ctr"/>
            <a:r>
              <a:rPr lang="ru-RU" sz="800" dirty="0"/>
              <a:t> детей и семей  -</a:t>
            </a:r>
          </a:p>
          <a:p>
            <a:pPr algn="ctr"/>
            <a:r>
              <a:rPr lang="ru-RU" sz="800" dirty="0"/>
              <a:t> участников Проекта</a:t>
            </a:r>
          </a:p>
        </p:txBody>
      </p:sp>
      <p:sp>
        <p:nvSpPr>
          <p:cNvPr id="7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803550" y="254179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973776" y="25344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727088" y="2081155"/>
            <a:ext cx="1575162" cy="4471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адаптации ребенка в замещающей семье и окружающем социуме</a:t>
            </a:r>
          </a:p>
        </p:txBody>
      </p:sp>
      <p:sp>
        <p:nvSpPr>
          <p:cNvPr id="7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731763" y="25236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162232" y="25236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649070" y="2087274"/>
            <a:ext cx="1575162" cy="4471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Уменьшение количества семей, находящихся в кризисной ситуации </a:t>
            </a:r>
          </a:p>
        </p:txBody>
      </p:sp>
      <p:sp>
        <p:nvSpPr>
          <p:cNvPr id="8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653745" y="252977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084214" y="252977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Chevron 4"/>
          <p:cNvSpPr/>
          <p:nvPr/>
        </p:nvSpPr>
        <p:spPr>
          <a:xfrm rot="10800000">
            <a:off x="4434585" y="1212166"/>
            <a:ext cx="421299" cy="467745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3" name="Rectangle 5"/>
          <p:cNvSpPr/>
          <p:nvPr/>
        </p:nvSpPr>
        <p:spPr>
          <a:xfrm rot="10800000">
            <a:off x="4443632" y="1391622"/>
            <a:ext cx="261717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84" name="Group 6"/>
          <p:cNvGrpSpPr/>
          <p:nvPr/>
        </p:nvGrpSpPr>
        <p:grpSpPr>
          <a:xfrm>
            <a:off x="1814747" y="1217446"/>
            <a:ext cx="417352" cy="467745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5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6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7" name="Right Triangle 9"/>
          <p:cNvSpPr/>
          <p:nvPr/>
        </p:nvSpPr>
        <p:spPr>
          <a:xfrm rot="10800000">
            <a:off x="2084121" y="1614549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Rectangle 10"/>
          <p:cNvSpPr/>
          <p:nvPr/>
        </p:nvSpPr>
        <p:spPr>
          <a:xfrm>
            <a:off x="2089259" y="1084900"/>
            <a:ext cx="2493992" cy="529649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Уменьшение количества изъятий/отказов</a:t>
            </a:r>
          </a:p>
          <a:p>
            <a:pPr algn="ctr"/>
            <a:r>
              <a:rPr lang="ru-RU" sz="800" dirty="0"/>
              <a:t> детей из замещающих семей</a:t>
            </a:r>
          </a:p>
        </p:txBody>
      </p:sp>
      <p:sp>
        <p:nvSpPr>
          <p:cNvPr id="89" name="Right Triangle 11"/>
          <p:cNvSpPr/>
          <p:nvPr/>
        </p:nvSpPr>
        <p:spPr>
          <a:xfrm rot="10800000" flipH="1">
            <a:off x="4448359" y="1609269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Chevron 4"/>
          <p:cNvSpPr/>
          <p:nvPr/>
        </p:nvSpPr>
        <p:spPr>
          <a:xfrm rot="10800000">
            <a:off x="7675573" y="1207291"/>
            <a:ext cx="421299" cy="467745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1" name="Rectangle 5"/>
          <p:cNvSpPr/>
          <p:nvPr/>
        </p:nvSpPr>
        <p:spPr>
          <a:xfrm rot="10800000">
            <a:off x="7684620" y="1386747"/>
            <a:ext cx="252879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92" name="Group 6"/>
          <p:cNvGrpSpPr/>
          <p:nvPr/>
        </p:nvGrpSpPr>
        <p:grpSpPr>
          <a:xfrm>
            <a:off x="5055735" y="1212571"/>
            <a:ext cx="417352" cy="467745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93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4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5" name="Right Triangle 9"/>
          <p:cNvSpPr/>
          <p:nvPr/>
        </p:nvSpPr>
        <p:spPr>
          <a:xfrm rot="10800000">
            <a:off x="5325109" y="1609674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5330247" y="1080025"/>
            <a:ext cx="2493992" cy="529649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Увеличение числа детей в замещающих семьях, </a:t>
            </a:r>
          </a:p>
          <a:p>
            <a:pPr algn="ctr"/>
            <a:r>
              <a:rPr lang="ru-RU" sz="800" dirty="0"/>
              <a:t>в связи с принятием в семьи детей из организаций для детей-сирот и детей, оставшихся без попечения родителей</a:t>
            </a:r>
          </a:p>
        </p:txBody>
      </p:sp>
      <p:sp>
        <p:nvSpPr>
          <p:cNvPr id="97" name="Right Triangle 11"/>
          <p:cNvSpPr/>
          <p:nvPr/>
        </p:nvSpPr>
        <p:spPr>
          <a:xfrm rot="10800000" flipH="1">
            <a:off x="7689347" y="1604394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99" name="Прямая соединительная линия 98"/>
          <p:cNvCxnSpPr>
            <a:stCxn id="32" idx="0"/>
            <a:endCxn id="40" idx="2"/>
          </p:cNvCxnSpPr>
          <p:nvPr/>
        </p:nvCxnSpPr>
        <p:spPr>
          <a:xfrm flipH="1" flipV="1">
            <a:off x="1044754" y="5114439"/>
            <a:ext cx="498" cy="32629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34" idx="0"/>
            <a:endCxn id="42" idx="2"/>
          </p:cNvCxnSpPr>
          <p:nvPr/>
        </p:nvCxnSpPr>
        <p:spPr>
          <a:xfrm flipV="1">
            <a:off x="2424780" y="5115147"/>
            <a:ext cx="1824" cy="3211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44" idx="2"/>
            <a:endCxn id="48" idx="2"/>
          </p:cNvCxnSpPr>
          <p:nvPr/>
        </p:nvCxnSpPr>
        <p:spPr>
          <a:xfrm rot="16200000" flipH="1">
            <a:off x="5338788" y="3711089"/>
            <a:ext cx="12700" cy="2806700"/>
          </a:xfrm>
          <a:prstGeom prst="bentConnector3">
            <a:avLst>
              <a:gd name="adj1" fmla="val 14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46" idx="2"/>
            <a:endCxn id="36" idx="0"/>
          </p:cNvCxnSpPr>
          <p:nvPr/>
        </p:nvCxnSpPr>
        <p:spPr>
          <a:xfrm flipH="1">
            <a:off x="5336914" y="5114439"/>
            <a:ext cx="1874" cy="3218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stCxn id="50" idx="2"/>
            <a:endCxn id="38" idx="0"/>
          </p:cNvCxnSpPr>
          <p:nvPr/>
        </p:nvCxnSpPr>
        <p:spPr>
          <a:xfrm>
            <a:off x="8509441" y="5114439"/>
            <a:ext cx="4060" cy="32629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0" idx="0"/>
            <a:endCxn id="52" idx="2"/>
          </p:cNvCxnSpPr>
          <p:nvPr/>
        </p:nvCxnSpPr>
        <p:spPr>
          <a:xfrm flipH="1" flipV="1">
            <a:off x="8509440" y="3816815"/>
            <a:ext cx="1" cy="4630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52" idx="0"/>
            <a:endCxn id="55" idx="2"/>
          </p:cNvCxnSpPr>
          <p:nvPr/>
        </p:nvCxnSpPr>
        <p:spPr>
          <a:xfrm flipV="1">
            <a:off x="8509440" y="2534381"/>
            <a:ext cx="0" cy="46161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endCxn id="58" idx="2"/>
          </p:cNvCxnSpPr>
          <p:nvPr/>
        </p:nvCxnSpPr>
        <p:spPr>
          <a:xfrm flipH="1" flipV="1">
            <a:off x="6761755" y="3819382"/>
            <a:ext cx="995" cy="4668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44" idx="0"/>
            <a:endCxn id="46" idx="0"/>
          </p:cNvCxnSpPr>
          <p:nvPr/>
        </p:nvCxnSpPr>
        <p:spPr>
          <a:xfrm rot="5400000" flipH="1" flipV="1">
            <a:off x="4637113" y="3578226"/>
            <a:ext cx="12700" cy="140335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 flipV="1">
            <a:off x="4953000" y="3816350"/>
            <a:ext cx="0" cy="2349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64" idx="2"/>
            <a:endCxn id="70" idx="2"/>
          </p:cNvCxnSpPr>
          <p:nvPr/>
        </p:nvCxnSpPr>
        <p:spPr>
          <a:xfrm rot="5400000" flipH="1" flipV="1">
            <a:off x="2408559" y="2534289"/>
            <a:ext cx="6889" cy="2571340"/>
          </a:xfrm>
          <a:prstGeom prst="bentConnector3">
            <a:avLst>
              <a:gd name="adj1" fmla="val -212004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 flipV="1">
            <a:off x="2463977" y="3806683"/>
            <a:ext cx="995" cy="4668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/>
          <p:nvPr/>
        </p:nvCxnSpPr>
        <p:spPr>
          <a:xfrm rot="5400000" flipH="1" flipV="1">
            <a:off x="1500898" y="3157426"/>
            <a:ext cx="14423" cy="1330549"/>
          </a:xfrm>
          <a:prstGeom prst="bentConnector3">
            <a:avLst>
              <a:gd name="adj1" fmla="val -15849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40" idx="0"/>
          </p:cNvCxnSpPr>
          <p:nvPr/>
        </p:nvCxnSpPr>
        <p:spPr>
          <a:xfrm flipH="1" flipV="1">
            <a:off x="1044753" y="4061826"/>
            <a:ext cx="1" cy="2180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64" idx="0"/>
            <a:endCxn id="70" idx="0"/>
          </p:cNvCxnSpPr>
          <p:nvPr/>
        </p:nvCxnSpPr>
        <p:spPr>
          <a:xfrm rot="16200000" flipH="1">
            <a:off x="2410247" y="1724610"/>
            <a:ext cx="3513" cy="2571340"/>
          </a:xfrm>
          <a:prstGeom prst="bentConnector3">
            <a:avLst>
              <a:gd name="adj1" fmla="val -650725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67" idx="0"/>
            <a:endCxn id="73" idx="2"/>
          </p:cNvCxnSpPr>
          <p:nvPr/>
        </p:nvCxnSpPr>
        <p:spPr>
          <a:xfrm flipV="1">
            <a:off x="2456883" y="2538315"/>
            <a:ext cx="605" cy="4661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76" idx="2"/>
            <a:endCxn id="79" idx="2"/>
          </p:cNvCxnSpPr>
          <p:nvPr/>
        </p:nvCxnSpPr>
        <p:spPr>
          <a:xfrm rot="16200000" flipH="1">
            <a:off x="5472601" y="1570330"/>
            <a:ext cx="6119" cy="1921982"/>
          </a:xfrm>
          <a:prstGeom prst="bentConnector3">
            <a:avLst>
              <a:gd name="adj1" fmla="val 404345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61" idx="0"/>
          </p:cNvCxnSpPr>
          <p:nvPr/>
        </p:nvCxnSpPr>
        <p:spPr>
          <a:xfrm flipV="1">
            <a:off x="5186388" y="2781300"/>
            <a:ext cx="1562" cy="2232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V="1">
            <a:off x="6845300" y="2540000"/>
            <a:ext cx="0" cy="4699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>
            <a:off x="3113101" y="2259619"/>
            <a:ext cx="614349" cy="98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H="1">
            <a:off x="3092451" y="2362200"/>
            <a:ext cx="62864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55" idx="0"/>
            <a:endCxn id="90" idx="1"/>
          </p:cNvCxnSpPr>
          <p:nvPr/>
        </p:nvCxnSpPr>
        <p:spPr>
          <a:xfrm rot="16200000" flipV="1">
            <a:off x="7920177" y="1480836"/>
            <a:ext cx="628937" cy="54959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73" idx="0"/>
            <a:endCxn id="79" idx="0"/>
          </p:cNvCxnSpPr>
          <p:nvPr/>
        </p:nvCxnSpPr>
        <p:spPr>
          <a:xfrm rot="5400000" flipH="1" flipV="1">
            <a:off x="4445102" y="99660"/>
            <a:ext cx="3934" cy="3979163"/>
          </a:xfrm>
          <a:prstGeom prst="bentConnector3">
            <a:avLst>
              <a:gd name="adj1" fmla="val 591088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4308964" y="1860550"/>
            <a:ext cx="0" cy="2206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endCxn id="88" idx="2"/>
          </p:cNvCxnSpPr>
          <p:nvPr/>
        </p:nvCxnSpPr>
        <p:spPr>
          <a:xfrm flipV="1">
            <a:off x="3333750" y="1614549"/>
            <a:ext cx="2505" cy="2460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 flipV="1">
            <a:off x="5894719" y="1614549"/>
            <a:ext cx="2505" cy="2460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6F4B6DB6-487F-4234-A791-0C744868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29" y="109383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D363D88-025D-443A-A259-73D15B55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26" y="109670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289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6339</TotalTime>
  <Words>235</Words>
  <Application>Microsoft Office PowerPoint</Application>
  <PresentationFormat>Лист A4 (210x297 мм)</PresentationFormat>
  <Paragraphs>43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Иван Гнутов</cp:lastModifiedBy>
  <cp:revision>64</cp:revision>
  <dcterms:created xsi:type="dcterms:W3CDTF">2019-08-31T19:10:07Z</dcterms:created>
  <dcterms:modified xsi:type="dcterms:W3CDTF">2020-11-13T14:14:22Z</dcterms:modified>
</cp:coreProperties>
</file>