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а " initials="A" lastIdx="4" clrIdx="0">
    <p:extLst>
      <p:ext uri="{19B8F6BF-5375-455C-9EA6-DF929625EA0E}">
        <p15:presenceInfo xmlns:p15="http://schemas.microsoft.com/office/powerpoint/2012/main" userId="e6fa25cfcb21806f" providerId="Windows Live"/>
      </p:ext>
    </p:extLst>
  </p:cmAuthor>
  <p:cmAuthor id="2" name="Надежда Рождественская" initials="НР" lastIdx="1" clrIdx="1">
    <p:extLst>
      <p:ext uri="{19B8F6BF-5375-455C-9EA6-DF929625EA0E}">
        <p15:presenceInfo xmlns:p15="http://schemas.microsoft.com/office/powerpoint/2012/main" userId="1807d23627d609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080" y="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4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2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5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8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BF25-4611-435A-B3B0-AD3E108C1972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Прямая со стрелкой 154"/>
          <p:cNvCxnSpPr/>
          <p:nvPr/>
        </p:nvCxnSpPr>
        <p:spPr>
          <a:xfrm flipH="1">
            <a:off x="3095812" y="2671486"/>
            <a:ext cx="2786627" cy="59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endCxn id="79" idx="2"/>
          </p:cNvCxnSpPr>
          <p:nvPr/>
        </p:nvCxnSpPr>
        <p:spPr>
          <a:xfrm flipV="1">
            <a:off x="4966447" y="1356999"/>
            <a:ext cx="2010" cy="34031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26"/>
          <p:cNvCxnSpPr/>
          <p:nvPr/>
        </p:nvCxnSpPr>
        <p:spPr>
          <a:xfrm>
            <a:off x="6074463" y="1921241"/>
            <a:ext cx="507610" cy="44585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0" y="6154914"/>
            <a:ext cx="9906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913274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17386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18723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11566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7040800" y="627309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622948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659105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8311359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365047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32914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72765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32898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77787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949632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15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5165914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8" name="Rectangle 155"/>
          <p:cNvSpPr/>
          <p:nvPr/>
        </p:nvSpPr>
        <p:spPr>
          <a:xfrm>
            <a:off x="8802029" y="630896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9" name="Rectangle 1"/>
          <p:cNvSpPr/>
          <p:nvPr/>
        </p:nvSpPr>
        <p:spPr>
          <a:xfrm>
            <a:off x="2664767" y="235596"/>
            <a:ext cx="45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 «Как научиться просто жить»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049875" y="267665"/>
            <a:ext cx="2561808" cy="488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800" dirty="0"/>
              <a:t>Санкт-Петербургское государственное бюджетное учреждение социального обслуживания населения </a:t>
            </a:r>
            <a:r>
              <a:rPr lang="ru-RU" sz="800" dirty="0" smtClean="0"/>
              <a:t>«Центр </a:t>
            </a:r>
            <a:r>
              <a:rPr lang="ru-RU" sz="800" dirty="0"/>
              <a:t>социальной помощи семье и детям Пушкинского района </a:t>
            </a:r>
            <a:r>
              <a:rPr lang="ru-RU" sz="800" dirty="0" smtClean="0"/>
              <a:t>«АИСТ»</a:t>
            </a:r>
            <a:endParaRPr lang="ru-RU" sz="1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ounded Rectangle 49"/>
          <p:cNvSpPr/>
          <p:nvPr/>
        </p:nvSpPr>
        <p:spPr>
          <a:xfrm>
            <a:off x="2157424" y="5253312"/>
            <a:ext cx="2175516" cy="75282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900" b="1" dirty="0">
                <a:solidFill>
                  <a:schemeClr val="tx1"/>
                </a:solidFill>
              </a:rPr>
              <a:t>«Выпускники»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дети в возрасте от 18 до 23 лет – выпускники детских учреждений; дети, в отношении которых прекращена опека (попечительство) в замещающей семье</a:t>
            </a:r>
          </a:p>
        </p:txBody>
      </p:sp>
      <p:sp>
        <p:nvSpPr>
          <p:cNvPr id="33" name="Rectangle 50"/>
          <p:cNvSpPr/>
          <p:nvPr/>
        </p:nvSpPr>
        <p:spPr>
          <a:xfrm>
            <a:off x="2198366" y="5307100"/>
            <a:ext cx="2074809" cy="651353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6877343" y="5247935"/>
            <a:ext cx="2175516" cy="75282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Подростки (дети-сироты и дети, оставшиеся без попечения родителей, воспитываемые в детских учреждениях и в замещающих семьях)</a:t>
            </a:r>
          </a:p>
        </p:txBody>
      </p:sp>
      <p:sp>
        <p:nvSpPr>
          <p:cNvPr id="35" name="Rectangle 50"/>
          <p:cNvSpPr/>
          <p:nvPr/>
        </p:nvSpPr>
        <p:spPr>
          <a:xfrm>
            <a:off x="6927697" y="5301723"/>
            <a:ext cx="2074809" cy="651353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41"/>
          <p:cNvSpPr/>
          <p:nvPr/>
        </p:nvSpPr>
        <p:spPr>
          <a:xfrm>
            <a:off x="545762" y="4058013"/>
            <a:ext cx="1672589" cy="92475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Индивидуальные консультации 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по </a:t>
            </a:r>
            <a:r>
              <a:rPr lang="ru-RU" sz="800" dirty="0">
                <a:solidFill>
                  <a:schemeClr val="tx1"/>
                </a:solidFill>
              </a:rPr>
              <a:t>социальным вопросам</a:t>
            </a:r>
          </a:p>
          <a:p>
            <a:pPr algn="ctr"/>
            <a:endParaRPr lang="ru-RU" sz="800" dirty="0">
              <a:solidFill>
                <a:schemeClr val="tx1"/>
              </a:solidFill>
            </a:endParaRP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Проведение занятий по развитию социально-бытовых навыков с помощью игротеки</a:t>
            </a:r>
          </a:p>
        </p:txBody>
      </p:sp>
      <p:sp>
        <p:nvSpPr>
          <p:cNvPr id="37" name="Rectangle 42"/>
          <p:cNvSpPr/>
          <p:nvPr/>
        </p:nvSpPr>
        <p:spPr>
          <a:xfrm>
            <a:off x="580138" y="4087895"/>
            <a:ext cx="1601268" cy="85463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ounded Rectangle 41"/>
          <p:cNvSpPr/>
          <p:nvPr/>
        </p:nvSpPr>
        <p:spPr>
          <a:xfrm>
            <a:off x="2376183" y="4058013"/>
            <a:ext cx="1672589" cy="92475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Тренинги по социальной 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адаптации</a:t>
            </a:r>
            <a:endParaRPr lang="ru-RU" sz="800" dirty="0">
              <a:solidFill>
                <a:schemeClr val="tx1"/>
              </a:solidFill>
            </a:endParaRPr>
          </a:p>
          <a:p>
            <a:pPr algn="ctr"/>
            <a:endParaRPr lang="ru-RU" sz="800" dirty="0">
              <a:solidFill>
                <a:schemeClr val="tx1"/>
              </a:solidFill>
            </a:endParaRP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Тренинги по повышению коммуникативных навыков и коммуникативной культуры</a:t>
            </a:r>
          </a:p>
        </p:txBody>
      </p:sp>
      <p:sp>
        <p:nvSpPr>
          <p:cNvPr id="39" name="Rectangle 42"/>
          <p:cNvSpPr/>
          <p:nvPr/>
        </p:nvSpPr>
        <p:spPr>
          <a:xfrm>
            <a:off x="2410559" y="4087895"/>
            <a:ext cx="1601268" cy="85463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4206604" y="4054730"/>
            <a:ext cx="1672589" cy="92475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Встречи-знакомство с участниками группы «Актив»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Подготовка «Социальной гостиной»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Встречи и общение в «Социальной гостиной»</a:t>
            </a:r>
          </a:p>
        </p:txBody>
      </p:sp>
      <p:sp>
        <p:nvSpPr>
          <p:cNvPr id="41" name="Rectangle 42"/>
          <p:cNvSpPr/>
          <p:nvPr/>
        </p:nvSpPr>
        <p:spPr>
          <a:xfrm>
            <a:off x="4240980" y="4084612"/>
            <a:ext cx="1601268" cy="85463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146736" y="4054730"/>
            <a:ext cx="1672589" cy="92475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algn="ctr"/>
            <a:r>
              <a:rPr lang="ru-RU" sz="800" dirty="0">
                <a:solidFill>
                  <a:schemeClr val="tx1"/>
                </a:solidFill>
              </a:rPr>
              <a:t>Социально-адаптационный тренинг «Ты и твое жилье»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82396" y="4084612"/>
            <a:ext cx="1601268" cy="85463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146735" y="3170241"/>
            <a:ext cx="1672589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Улучшены социально-бытовые навыки подростков</a:t>
            </a:r>
          </a:p>
        </p:txBody>
      </p:sp>
      <p:sp>
        <p:nvSpPr>
          <p:cNvPr id="45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146736" y="365267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8672783" y="365635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7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4205256" y="3172915"/>
            <a:ext cx="1672589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Повышен  уровень социализации подростков</a:t>
            </a:r>
          </a:p>
        </p:txBody>
      </p:sp>
      <p:sp>
        <p:nvSpPr>
          <p:cNvPr id="48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4205257" y="365534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9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5731304" y="365903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380724" y="3172872"/>
            <a:ext cx="1672589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Сформирована социальная ответственность членов группы «Актив» </a:t>
            </a:r>
          </a:p>
        </p:txBody>
      </p:sp>
      <p:sp>
        <p:nvSpPr>
          <p:cNvPr id="51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380725" y="365530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3906772" y="365899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3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20030" y="3172872"/>
            <a:ext cx="1672589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Улучшены  социально-бытовые  </a:t>
            </a:r>
            <a:endParaRPr lang="ru-RU" sz="800" dirty="0" smtClean="0"/>
          </a:p>
          <a:p>
            <a:pPr algn="ctr"/>
            <a:r>
              <a:rPr lang="ru-RU" sz="800" dirty="0" smtClean="0"/>
              <a:t>и </a:t>
            </a:r>
            <a:r>
              <a:rPr lang="ru-RU" sz="800" dirty="0"/>
              <a:t>коммуникативные навыки выпускников</a:t>
            </a:r>
          </a:p>
        </p:txBody>
      </p:sp>
      <p:sp>
        <p:nvSpPr>
          <p:cNvPr id="54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20031" y="365530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046078" y="365899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1440659" y="2360843"/>
            <a:ext cx="1672589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Повышение уровня готовности выпускников к самостоятельной жизни </a:t>
            </a:r>
          </a:p>
        </p:txBody>
      </p:sp>
      <p:sp>
        <p:nvSpPr>
          <p:cNvPr id="57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1440660" y="284327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966707" y="284696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9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398703" y="2360843"/>
            <a:ext cx="1672589" cy="48204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Самостоятельная взаимная поддержка и помощь в адаптации</a:t>
            </a:r>
          </a:p>
        </p:txBody>
      </p:sp>
      <p:sp>
        <p:nvSpPr>
          <p:cNvPr id="60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398704" y="283754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924751" y="284123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893232" y="2346374"/>
            <a:ext cx="1672589" cy="493749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 algn="ctr"/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Самостоятельная взаимная поддержка и помощь в адаптации</a:t>
            </a:r>
          </a:p>
        </p:txBody>
      </p:sp>
      <p:sp>
        <p:nvSpPr>
          <p:cNvPr id="63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893233" y="283478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419280" y="283846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Chevron 4"/>
          <p:cNvSpPr/>
          <p:nvPr/>
        </p:nvSpPr>
        <p:spPr>
          <a:xfrm rot="10800000">
            <a:off x="5882439" y="1768014"/>
            <a:ext cx="421299" cy="288289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6" name="Rectangle 5"/>
          <p:cNvSpPr/>
          <p:nvPr/>
        </p:nvSpPr>
        <p:spPr>
          <a:xfrm rot="10800000">
            <a:off x="5891485" y="1768015"/>
            <a:ext cx="314975" cy="288289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67" name="Group 6"/>
          <p:cNvGrpSpPr/>
          <p:nvPr/>
        </p:nvGrpSpPr>
        <p:grpSpPr>
          <a:xfrm>
            <a:off x="3606734" y="1762735"/>
            <a:ext cx="417352" cy="28828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68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9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70" name="Right Triangle 9"/>
          <p:cNvSpPr/>
          <p:nvPr/>
        </p:nvSpPr>
        <p:spPr>
          <a:xfrm rot="10800000">
            <a:off x="3876108" y="1980383"/>
            <a:ext cx="144016" cy="713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ectangle 10"/>
          <p:cNvSpPr/>
          <p:nvPr/>
        </p:nvSpPr>
        <p:spPr>
          <a:xfrm>
            <a:off x="3881245" y="1691703"/>
            <a:ext cx="2143509" cy="28868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Создана поддерживающая среда на основе  практик "равный-равному</a:t>
            </a:r>
            <a:endParaRPr lang="ru-RU" sz="800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72" name="Right Triangle 11"/>
          <p:cNvSpPr/>
          <p:nvPr/>
        </p:nvSpPr>
        <p:spPr>
          <a:xfrm rot="10800000" flipH="1">
            <a:off x="5896211" y="1985661"/>
            <a:ext cx="144000" cy="7136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Chevron 4"/>
          <p:cNvSpPr/>
          <p:nvPr/>
        </p:nvSpPr>
        <p:spPr>
          <a:xfrm rot="10800000">
            <a:off x="5897896" y="1144630"/>
            <a:ext cx="421299" cy="288289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4" name="Rectangle 5"/>
          <p:cNvSpPr/>
          <p:nvPr/>
        </p:nvSpPr>
        <p:spPr>
          <a:xfrm rot="10800000">
            <a:off x="5906942" y="1144631"/>
            <a:ext cx="314975" cy="288289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75" name="Group 6"/>
          <p:cNvGrpSpPr/>
          <p:nvPr/>
        </p:nvGrpSpPr>
        <p:grpSpPr>
          <a:xfrm>
            <a:off x="3622191" y="1139351"/>
            <a:ext cx="417352" cy="28828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76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7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78" name="Right Triangle 9"/>
          <p:cNvSpPr/>
          <p:nvPr/>
        </p:nvSpPr>
        <p:spPr>
          <a:xfrm rot="10800000">
            <a:off x="3891565" y="1356999"/>
            <a:ext cx="144016" cy="713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9" name="Rectangle 10"/>
          <p:cNvSpPr/>
          <p:nvPr/>
        </p:nvSpPr>
        <p:spPr>
          <a:xfrm>
            <a:off x="3896702" y="1068319"/>
            <a:ext cx="2143509" cy="28868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Высокий уровень адаптации выпускников**</a:t>
            </a:r>
          </a:p>
        </p:txBody>
      </p:sp>
      <p:sp>
        <p:nvSpPr>
          <p:cNvPr id="80" name="Right Triangle 11"/>
          <p:cNvSpPr/>
          <p:nvPr/>
        </p:nvSpPr>
        <p:spPr>
          <a:xfrm rot="10800000" flipH="1">
            <a:off x="5911668" y="1362277"/>
            <a:ext cx="144000" cy="7136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82" name="Соединительная линия уступом 81"/>
          <p:cNvCxnSpPr/>
          <p:nvPr/>
        </p:nvCxnSpPr>
        <p:spPr>
          <a:xfrm rot="5400000" flipH="1" flipV="1">
            <a:off x="2965065" y="3157174"/>
            <a:ext cx="3283" cy="3660842"/>
          </a:xfrm>
          <a:prstGeom prst="bentConnector3">
            <a:avLst>
              <a:gd name="adj1" fmla="val -350432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32" idx="0"/>
          </p:cNvCxnSpPr>
          <p:nvPr/>
        </p:nvCxnSpPr>
        <p:spPr>
          <a:xfrm flipV="1">
            <a:off x="3245182" y="4990353"/>
            <a:ext cx="42" cy="2629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40" idx="2"/>
            <a:endCxn id="42" idx="2"/>
          </p:cNvCxnSpPr>
          <p:nvPr/>
        </p:nvCxnSpPr>
        <p:spPr>
          <a:xfrm rot="16200000" flipH="1">
            <a:off x="6512965" y="3509418"/>
            <a:ext cx="12700" cy="2940132"/>
          </a:xfrm>
          <a:prstGeom prst="bentConnector3">
            <a:avLst>
              <a:gd name="adj1" fmla="val 10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7183718" y="5097929"/>
            <a:ext cx="5976" cy="14941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42" idx="0"/>
            <a:endCxn id="44" idx="2"/>
          </p:cNvCxnSpPr>
          <p:nvPr/>
        </p:nvCxnSpPr>
        <p:spPr>
          <a:xfrm flipH="1" flipV="1">
            <a:off x="7983030" y="3658014"/>
            <a:ext cx="1" cy="39671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40" idx="0"/>
            <a:endCxn id="47" idx="2"/>
          </p:cNvCxnSpPr>
          <p:nvPr/>
        </p:nvCxnSpPr>
        <p:spPr>
          <a:xfrm flipH="1" flipV="1">
            <a:off x="5041551" y="3660688"/>
            <a:ext cx="1348" cy="39404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53" idx="2"/>
            <a:endCxn id="50" idx="2"/>
          </p:cNvCxnSpPr>
          <p:nvPr/>
        </p:nvCxnSpPr>
        <p:spPr>
          <a:xfrm rot="16200000" flipH="1">
            <a:off x="2286672" y="2730298"/>
            <a:ext cx="12700" cy="186069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1818229" y="3878729"/>
            <a:ext cx="0" cy="17600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2663161" y="3878729"/>
            <a:ext cx="0" cy="17600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flipV="1">
            <a:off x="1912876" y="2837547"/>
            <a:ext cx="0" cy="3326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56" idx="0"/>
            <a:endCxn id="59" idx="0"/>
          </p:cNvCxnSpPr>
          <p:nvPr/>
        </p:nvCxnSpPr>
        <p:spPr>
          <a:xfrm rot="5400000" flipH="1" flipV="1">
            <a:off x="3255976" y="1381821"/>
            <a:ext cx="12700" cy="1958044"/>
          </a:xfrm>
          <a:prstGeom prst="bentConnector3">
            <a:avLst>
              <a:gd name="adj1" fmla="val 147059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4234998" y="2181412"/>
            <a:ext cx="32504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V="1">
            <a:off x="4557136" y="1978212"/>
            <a:ext cx="2911" cy="20917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 flipV="1">
            <a:off x="3101916" y="2557633"/>
            <a:ext cx="292719" cy="30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62" idx="0"/>
            <a:endCxn id="73" idx="1"/>
          </p:cNvCxnSpPr>
          <p:nvPr/>
        </p:nvCxnSpPr>
        <p:spPr>
          <a:xfrm rot="16200000" flipV="1">
            <a:off x="5948680" y="1565526"/>
            <a:ext cx="1057600" cy="504095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 flipV="1">
            <a:off x="5080000" y="2551417"/>
            <a:ext cx="813232" cy="53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44" idx="0"/>
            <a:endCxn id="56" idx="2"/>
          </p:cNvCxnSpPr>
          <p:nvPr/>
        </p:nvCxnSpPr>
        <p:spPr>
          <a:xfrm rot="16200000" flipV="1">
            <a:off x="4969180" y="156391"/>
            <a:ext cx="321625" cy="5706076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endCxn id="47" idx="0"/>
          </p:cNvCxnSpPr>
          <p:nvPr/>
        </p:nvCxnSpPr>
        <p:spPr>
          <a:xfrm flipH="1">
            <a:off x="5041551" y="3000188"/>
            <a:ext cx="2590" cy="17272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/>
          <p:nvPr/>
        </p:nvCxnSpPr>
        <p:spPr>
          <a:xfrm flipV="1">
            <a:off x="3777871" y="2839817"/>
            <a:ext cx="0" cy="3326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322339" y="1301473"/>
            <a:ext cx="7196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dirty="0" smtClean="0"/>
              <a:t>не измеряется</a:t>
            </a:r>
            <a:endParaRPr lang="ru-RU" sz="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05125" y="1926034"/>
            <a:ext cx="7196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" dirty="0" smtClean="0"/>
              <a:t>не измеряется</a:t>
            </a:r>
            <a:endParaRPr lang="ru-RU" sz="600" dirty="0"/>
          </a:p>
        </p:txBody>
      </p:sp>
      <p:pic>
        <p:nvPicPr>
          <p:cNvPr id="158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A4625CC9-D439-4E2C-AB20-22DB1F7B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21" y="2445907"/>
            <a:ext cx="109094" cy="1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6038</TotalTime>
  <Words>216</Words>
  <Application>Microsoft Office PowerPoint</Application>
  <PresentationFormat>Лист A4 (210x297 мм)</PresentationFormat>
  <Paragraphs>38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Александра </cp:lastModifiedBy>
  <cp:revision>64</cp:revision>
  <dcterms:created xsi:type="dcterms:W3CDTF">2019-08-31T19:10:07Z</dcterms:created>
  <dcterms:modified xsi:type="dcterms:W3CDTF">2020-11-17T07:39:17Z</dcterms:modified>
</cp:coreProperties>
</file>