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5715000" type="screen16x1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Пользователь Windows" initials="ПW" lastIdx="8" clrIdx="0">
    <p:extLst>
      <p:ext uri="{19B8F6BF-5375-455C-9EA6-DF929625EA0E}">
        <p15:presenceInfo xmlns:p15="http://schemas.microsoft.com/office/powerpoint/2012/main" userId="Пользователь Windows" providerId="None"/>
      </p:ext>
    </p:extLst>
  </p:cmAuthor>
  <p:cmAuthor id="2" name="elena" initials="e" lastIdx="8" clrIdx="1">
    <p:extLst>
      <p:ext uri="{19B8F6BF-5375-455C-9EA6-DF929625EA0E}">
        <p15:presenceInfo xmlns:p15="http://schemas.microsoft.com/office/powerpoint/2012/main" userId="elena" providerId="None"/>
      </p:ext>
    </p:extLst>
  </p:cmAuthor>
  <p:cmAuthor id="3" name="Александра " initials="A" lastIdx="2" clrIdx="2">
    <p:extLst>
      <p:ext uri="{19B8F6BF-5375-455C-9EA6-DF929625EA0E}">
        <p15:presenceInfo xmlns:p15="http://schemas.microsoft.com/office/powerpoint/2012/main" userId="e6fa25cfcb21806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DFF3"/>
    <a:srgbClr val="FDE4CF"/>
    <a:srgbClr val="393E44"/>
    <a:srgbClr val="A0B2C6"/>
    <a:srgbClr val="191C1F"/>
    <a:srgbClr val="B9CD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2ABF54-96F7-4480-8984-F67BE8B1179F}" v="2" dt="2020-07-22T15:12:14.5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93" autoAdjust="0"/>
  </p:normalViewPr>
  <p:slideViewPr>
    <p:cSldViewPr showGuides="1">
      <p:cViewPr varScale="1">
        <p:scale>
          <a:sx n="79" d="100"/>
          <a:sy n="79" d="100"/>
        </p:scale>
        <p:origin x="72" y="134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commentAuthors" Target="commentAuthors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инга пагава" userId="16e8436a7de707d9" providerId="LiveId" clId="{E92ABF54-96F7-4480-8984-F67BE8B1179F}"/>
    <pc:docChg chg="custSel modSld">
      <pc:chgData name="инга пагава" userId="16e8436a7de707d9" providerId="LiveId" clId="{E92ABF54-96F7-4480-8984-F67BE8B1179F}" dt="2020-07-22T16:19:13.612" v="55" actId="6549"/>
      <pc:docMkLst>
        <pc:docMk/>
      </pc:docMkLst>
      <pc:sldChg chg="addSp delSp modSp mod delCm">
        <pc:chgData name="инга пагава" userId="16e8436a7de707d9" providerId="LiveId" clId="{E92ABF54-96F7-4480-8984-F67BE8B1179F}" dt="2020-07-22T16:19:13.612" v="55" actId="6549"/>
        <pc:sldMkLst>
          <pc:docMk/>
          <pc:sldMk cId="2922073716" sldId="256"/>
        </pc:sldMkLst>
        <pc:spChg chg="mod">
          <ac:chgData name="инга пагава" userId="16e8436a7de707d9" providerId="LiveId" clId="{E92ABF54-96F7-4480-8984-F67BE8B1179F}" dt="2020-07-22T15:05:59.207" v="4" actId="1076"/>
          <ac:spMkLst>
            <pc:docMk/>
            <pc:sldMk cId="2922073716" sldId="256"/>
            <ac:spMk id="7" creationId="{00000000-0000-0000-0000-000000000000}"/>
          </ac:spMkLst>
        </pc:spChg>
        <pc:spChg chg="mod">
          <ac:chgData name="инга пагава" userId="16e8436a7de707d9" providerId="LiveId" clId="{E92ABF54-96F7-4480-8984-F67BE8B1179F}" dt="2020-07-22T16:19:13.612" v="55" actId="6549"/>
          <ac:spMkLst>
            <pc:docMk/>
            <pc:sldMk cId="2922073716" sldId="256"/>
            <ac:spMk id="8" creationId="{00000000-0000-0000-0000-000000000000}"/>
          </ac:spMkLst>
        </pc:spChg>
        <pc:spChg chg="mod">
          <ac:chgData name="инга пагава" userId="16e8436a7de707d9" providerId="LiveId" clId="{E92ABF54-96F7-4480-8984-F67BE8B1179F}" dt="2020-07-22T15:06:02.003" v="5" actId="1076"/>
          <ac:spMkLst>
            <pc:docMk/>
            <pc:sldMk cId="2922073716" sldId="256"/>
            <ac:spMk id="98" creationId="{00000000-0000-0000-0000-000000000000}"/>
          </ac:spMkLst>
        </pc:spChg>
        <pc:cxnChg chg="add mod">
          <ac:chgData name="инга пагава" userId="16e8436a7de707d9" providerId="LiveId" clId="{E92ABF54-96F7-4480-8984-F67BE8B1179F}" dt="2020-07-22T15:06:59.746" v="21" actId="14100"/>
          <ac:cxnSpMkLst>
            <pc:docMk/>
            <pc:sldMk cId="2922073716" sldId="256"/>
            <ac:cxnSpMk id="12" creationId="{C9F8BDD1-9BB3-44FB-8694-0A65ECC30FDE}"/>
          </ac:cxnSpMkLst>
        </pc:cxnChg>
        <pc:cxnChg chg="add mod">
          <ac:chgData name="инга пагава" userId="16e8436a7de707d9" providerId="LiveId" clId="{E92ABF54-96F7-4480-8984-F67BE8B1179F}" dt="2020-07-22T15:07:25.472" v="28" actId="14100"/>
          <ac:cxnSpMkLst>
            <pc:docMk/>
            <pc:sldMk cId="2922073716" sldId="256"/>
            <ac:cxnSpMk id="17" creationId="{1E1468F9-8154-42B4-8463-59F81A272C34}"/>
          </ac:cxnSpMkLst>
        </pc:cxnChg>
        <pc:cxnChg chg="add mod">
          <ac:chgData name="инга пагава" userId="16e8436a7de707d9" providerId="LiveId" clId="{E92ABF54-96F7-4480-8984-F67BE8B1179F}" dt="2020-07-22T15:12:30.042" v="40" actId="14100"/>
          <ac:cxnSpMkLst>
            <pc:docMk/>
            <pc:sldMk cId="2922073716" sldId="256"/>
            <ac:cxnSpMk id="44" creationId="{E6400C33-6E16-405E-9AF5-37B94C7CC035}"/>
          </ac:cxnSpMkLst>
        </pc:cxnChg>
        <pc:cxnChg chg="add mod">
          <ac:chgData name="инга пагава" userId="16e8436a7de707d9" providerId="LiveId" clId="{E92ABF54-96F7-4480-8984-F67BE8B1179F}" dt="2020-07-22T15:12:43.371" v="43" actId="14100"/>
          <ac:cxnSpMkLst>
            <pc:docMk/>
            <pc:sldMk cId="2922073716" sldId="256"/>
            <ac:cxnSpMk id="64" creationId="{3543EC4A-5AE1-43A0-BD20-FA939C22F037}"/>
          </ac:cxnSpMkLst>
        </pc:cxnChg>
        <pc:cxnChg chg="mod">
          <ac:chgData name="инга пагава" userId="16e8436a7de707d9" providerId="LiveId" clId="{E92ABF54-96F7-4480-8984-F67BE8B1179F}" dt="2020-07-22T15:12:54.526" v="46" actId="14100"/>
          <ac:cxnSpMkLst>
            <pc:docMk/>
            <pc:sldMk cId="2922073716" sldId="256"/>
            <ac:cxnSpMk id="193" creationId="{00000000-0000-0000-0000-000000000000}"/>
          </ac:cxnSpMkLst>
        </pc:cxnChg>
        <pc:cxnChg chg="del mod">
          <ac:chgData name="инга пагава" userId="16e8436a7de707d9" providerId="LiveId" clId="{E92ABF54-96F7-4480-8984-F67BE8B1179F}" dt="2020-07-22T15:06:32.236" v="15" actId="478"/>
          <ac:cxnSpMkLst>
            <pc:docMk/>
            <pc:sldMk cId="2922073716" sldId="256"/>
            <ac:cxnSpMk id="281" creationId="{0804F418-BA78-4266-8C13-7F14161F4423}"/>
          </ac:cxnSpMkLst>
        </pc:cxnChg>
        <pc:cxnChg chg="mod">
          <ac:chgData name="инга пагава" userId="16e8436a7de707d9" providerId="LiveId" clId="{E92ABF54-96F7-4480-8984-F67BE8B1179F}" dt="2020-07-22T15:12:49.742" v="45" actId="1076"/>
          <ac:cxnSpMkLst>
            <pc:docMk/>
            <pc:sldMk cId="2922073716" sldId="256"/>
            <ac:cxnSpMk id="283" creationId="{00000000-0000-0000-0000-000000000000}"/>
          </ac:cxnSpMkLst>
        </pc:cxnChg>
        <pc:cxnChg chg="del mod">
          <ac:chgData name="инга пагава" userId="16e8436a7de707d9" providerId="LiveId" clId="{E92ABF54-96F7-4480-8984-F67BE8B1179F}" dt="2020-07-22T15:06:30.863" v="13" actId="478"/>
          <ac:cxnSpMkLst>
            <pc:docMk/>
            <pc:sldMk cId="2922073716" sldId="256"/>
            <ac:cxnSpMk id="435" creationId="{00000000-0000-0000-0000-00000000000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BF33F-108F-41EA-80B9-0875C9884274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8F7A53-584A-474D-A477-4E9F58C4D7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8193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2753-BAA3-4B6C-8F11-EC32F6E02EBC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E594-877B-4474-A0A3-4E7ECAE0E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0838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2753-BAA3-4B6C-8F11-EC32F6E02EBC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E594-877B-4474-A0A3-4E7ECAE0E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1011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2753-BAA3-4B6C-8F11-EC32F6E02EBC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E594-877B-4474-A0A3-4E7ECAE0E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4491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2753-BAA3-4B6C-8F11-EC32F6E02EBC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E594-877B-4474-A0A3-4E7ECAE0E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3071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2753-BAA3-4B6C-8F11-EC32F6E02EBC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E594-877B-4474-A0A3-4E7ECAE0E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6254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2753-BAA3-4B6C-8F11-EC32F6E02EBC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E594-877B-4474-A0A3-4E7ECAE0E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6152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2753-BAA3-4B6C-8F11-EC32F6E02EBC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E594-877B-4474-A0A3-4E7ECAE0E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9478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2753-BAA3-4B6C-8F11-EC32F6E02EBC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E594-877B-4474-A0A3-4E7ECAE0E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672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2753-BAA3-4B6C-8F11-EC32F6E02EBC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E594-877B-4474-A0A3-4E7ECAE0E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7063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2753-BAA3-4B6C-8F11-EC32F6E02EBC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E594-877B-4474-A0A3-4E7ECAE0E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580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2753-BAA3-4B6C-8F11-EC32F6E02EBC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E594-877B-4474-A0A3-4E7ECAE0E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6463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42753-BAA3-4B6C-8F11-EC32F6E02EBC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CE594-877B-4474-A0A3-4E7ECAE0E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6104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4"/>
          <p:cNvSpPr/>
          <p:nvPr/>
        </p:nvSpPr>
        <p:spPr>
          <a:xfrm>
            <a:off x="0" y="5180366"/>
            <a:ext cx="9144000" cy="5346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grpSp>
        <p:nvGrpSpPr>
          <p:cNvPr id="3" name="Group 125"/>
          <p:cNvGrpSpPr/>
          <p:nvPr/>
        </p:nvGrpSpPr>
        <p:grpSpPr>
          <a:xfrm>
            <a:off x="177299" y="5355839"/>
            <a:ext cx="302570" cy="232733"/>
            <a:chOff x="1607178" y="1018951"/>
            <a:chExt cx="654421" cy="503373"/>
          </a:xfrm>
          <a:solidFill>
            <a:srgbClr val="29486D"/>
          </a:solidFill>
        </p:grpSpPr>
        <p:sp>
          <p:nvSpPr>
            <p:cNvPr id="4" name="Chevron 126"/>
            <p:cNvSpPr/>
            <p:nvPr/>
          </p:nvSpPr>
          <p:spPr>
            <a:xfrm>
              <a:off x="1607178" y="1018951"/>
              <a:ext cx="654421" cy="503373"/>
            </a:xfrm>
            <a:prstGeom prst="chevron">
              <a:avLst>
                <a:gd name="adj" fmla="val 325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5" name="Rectangle 127"/>
            <p:cNvSpPr/>
            <p:nvPr/>
          </p:nvSpPr>
          <p:spPr>
            <a:xfrm>
              <a:off x="1910822" y="1018951"/>
              <a:ext cx="314975" cy="5033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sp>
        <p:nvSpPr>
          <p:cNvPr id="6" name="Right Triangle 128"/>
          <p:cNvSpPr/>
          <p:nvPr/>
        </p:nvSpPr>
        <p:spPr>
          <a:xfrm rot="10800000">
            <a:off x="371991" y="5541825"/>
            <a:ext cx="99457" cy="45719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" name="Chevron 129"/>
          <p:cNvSpPr/>
          <p:nvPr/>
        </p:nvSpPr>
        <p:spPr>
          <a:xfrm rot="10800000">
            <a:off x="661141" y="5364691"/>
            <a:ext cx="303620" cy="227806"/>
          </a:xfrm>
          <a:prstGeom prst="chevron">
            <a:avLst>
              <a:gd name="adj" fmla="val 32524"/>
            </a:avLst>
          </a:prstGeom>
          <a:solidFill>
            <a:srgbClr val="294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>
              <a:solidFill>
                <a:schemeClr val="bg1"/>
              </a:solidFill>
              <a:latin typeface="+mj-lt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8" name="Rectangle 130"/>
          <p:cNvSpPr/>
          <p:nvPr/>
        </p:nvSpPr>
        <p:spPr>
          <a:xfrm rot="10800000">
            <a:off x="678199" y="5364690"/>
            <a:ext cx="142545" cy="227806"/>
          </a:xfrm>
          <a:prstGeom prst="rect">
            <a:avLst/>
          </a:prstGeom>
          <a:solidFill>
            <a:srgbClr val="294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>
              <a:solidFill>
                <a:schemeClr val="bg1"/>
              </a:solidFill>
              <a:latin typeface="+mj-lt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9" name="Right Triangle 131"/>
          <p:cNvSpPr/>
          <p:nvPr/>
        </p:nvSpPr>
        <p:spPr>
          <a:xfrm rot="10800000" flipH="1">
            <a:off x="679988" y="5540824"/>
            <a:ext cx="85301" cy="45719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0" name="Rectangle 132"/>
          <p:cNvSpPr/>
          <p:nvPr/>
        </p:nvSpPr>
        <p:spPr>
          <a:xfrm>
            <a:off x="380421" y="5289797"/>
            <a:ext cx="390745" cy="252028"/>
          </a:xfrm>
          <a:prstGeom prst="rect">
            <a:avLst/>
          </a:prstGeom>
          <a:solidFill>
            <a:srgbClr val="315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75"/>
            <a:endParaRPr lang="ru-RU" sz="1050" dirty="0">
              <a:solidFill>
                <a:schemeClr val="bg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1" name="Rectangle 133"/>
          <p:cNvSpPr/>
          <p:nvPr/>
        </p:nvSpPr>
        <p:spPr>
          <a:xfrm>
            <a:off x="952627" y="5236581"/>
            <a:ext cx="97622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долгосрочный социальный результат</a:t>
            </a:r>
          </a:p>
        </p:txBody>
      </p:sp>
      <p:sp>
        <p:nvSpPr>
          <p:cNvPr id="12" name="Right Triangle 134"/>
          <p:cNvSpPr/>
          <p:nvPr/>
        </p:nvSpPr>
        <p:spPr>
          <a:xfrm rot="10800000">
            <a:off x="1959560" y="5542607"/>
            <a:ext cx="72000" cy="7200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3" name="Right Triangle 135"/>
          <p:cNvSpPr/>
          <p:nvPr/>
        </p:nvSpPr>
        <p:spPr>
          <a:xfrm rot="10800000" flipH="1">
            <a:off x="2363672" y="5547893"/>
            <a:ext cx="72000" cy="7200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4" name="Rounded Rectangle 136"/>
          <p:cNvSpPr/>
          <p:nvPr/>
        </p:nvSpPr>
        <p:spPr>
          <a:xfrm>
            <a:off x="1965009" y="5300379"/>
            <a:ext cx="468915" cy="248621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363"/>
            <a:endParaRPr lang="ru-RU" sz="700" dirty="0">
              <a:solidFill>
                <a:schemeClr val="bg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5" name="Rectangle 137"/>
          <p:cNvSpPr/>
          <p:nvPr/>
        </p:nvSpPr>
        <p:spPr>
          <a:xfrm>
            <a:off x="2457852" y="5267618"/>
            <a:ext cx="10013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социальный результат</a:t>
            </a:r>
          </a:p>
        </p:txBody>
      </p:sp>
      <p:sp>
        <p:nvSpPr>
          <p:cNvPr id="16" name="Rectangle 138"/>
          <p:cNvSpPr/>
          <p:nvPr/>
        </p:nvSpPr>
        <p:spPr>
          <a:xfrm>
            <a:off x="6579131" y="5241919"/>
            <a:ext cx="117430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деятельность </a:t>
            </a:r>
          </a:p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и непосредственные результаты</a:t>
            </a:r>
          </a:p>
        </p:txBody>
      </p:sp>
      <p:sp>
        <p:nvSpPr>
          <p:cNvPr id="17" name="Rounded Rectangle 139"/>
          <p:cNvSpPr/>
          <p:nvPr/>
        </p:nvSpPr>
        <p:spPr>
          <a:xfrm>
            <a:off x="6139157" y="5310720"/>
            <a:ext cx="468000" cy="248400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20688"/>
            <a:endParaRPr 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8" name="Rectangle 140"/>
          <p:cNvSpPr/>
          <p:nvPr/>
        </p:nvSpPr>
        <p:spPr>
          <a:xfrm>
            <a:off x="6175314" y="5343507"/>
            <a:ext cx="392512" cy="18282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9" name="Rounded Rectangle 141"/>
          <p:cNvSpPr/>
          <p:nvPr/>
        </p:nvSpPr>
        <p:spPr>
          <a:xfrm>
            <a:off x="7963388" y="5309503"/>
            <a:ext cx="468000" cy="248400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20688"/>
            <a:endParaRPr 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20" name="Rectangle 142"/>
          <p:cNvSpPr/>
          <p:nvPr/>
        </p:nvSpPr>
        <p:spPr>
          <a:xfrm>
            <a:off x="8017076" y="5352414"/>
            <a:ext cx="356195" cy="162579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1" name="Rectangle 143"/>
          <p:cNvSpPr/>
          <p:nvPr/>
        </p:nvSpPr>
        <p:spPr>
          <a:xfrm>
            <a:off x="8404236" y="5279814"/>
            <a:ext cx="9194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целевая </a:t>
            </a:r>
          </a:p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группа</a:t>
            </a:r>
          </a:p>
        </p:txBody>
      </p:sp>
      <p:sp>
        <p:nvSpPr>
          <p:cNvPr id="22" name="Right Triangle 158"/>
          <p:cNvSpPr/>
          <p:nvPr/>
        </p:nvSpPr>
        <p:spPr>
          <a:xfrm rot="10800000">
            <a:off x="3347328" y="5540626"/>
            <a:ext cx="72000" cy="7200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3" name="Right Triangle 159"/>
          <p:cNvSpPr/>
          <p:nvPr/>
        </p:nvSpPr>
        <p:spPr>
          <a:xfrm rot="10800000" flipH="1">
            <a:off x="3745830" y="5545912"/>
            <a:ext cx="72000" cy="7200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4" name="Rounded Rectangle 161"/>
          <p:cNvSpPr/>
          <p:nvPr/>
        </p:nvSpPr>
        <p:spPr>
          <a:xfrm>
            <a:off x="3347167" y="5298398"/>
            <a:ext cx="468915" cy="248621"/>
          </a:xfrm>
          <a:prstGeom prst="roundRect">
            <a:avLst>
              <a:gd name="adj" fmla="val 0"/>
            </a:avLst>
          </a:prstGeom>
          <a:solidFill>
            <a:srgbClr val="039192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7313"/>
            <a:endParaRPr 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25" name="Rectangle 162"/>
          <p:cNvSpPr/>
          <p:nvPr/>
        </p:nvSpPr>
        <p:spPr>
          <a:xfrm>
            <a:off x="3796050" y="5239685"/>
            <a:ext cx="95788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результат не измеряется в настоящий момент</a:t>
            </a:r>
          </a:p>
        </p:txBody>
      </p:sp>
      <p:sp>
        <p:nvSpPr>
          <p:cNvPr id="26" name="Oval 127"/>
          <p:cNvSpPr/>
          <p:nvPr/>
        </p:nvSpPr>
        <p:spPr>
          <a:xfrm>
            <a:off x="4774350" y="5313776"/>
            <a:ext cx="207703" cy="19803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7" name="Picture 3" descr="C:\Users\jsviridova\Desktop\YouDo\Фонд Тимченко\Деревья\correct-symbo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833" y="5352414"/>
            <a:ext cx="117329" cy="11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157"/>
          <p:cNvSpPr/>
          <p:nvPr/>
        </p:nvSpPr>
        <p:spPr>
          <a:xfrm>
            <a:off x="4990632" y="5250314"/>
            <a:ext cx="122084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социальный результат, важный для Фонда Тимченко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29" y="226931"/>
            <a:ext cx="1640600" cy="470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Rectangle 4"/>
          <p:cNvSpPr/>
          <p:nvPr/>
        </p:nvSpPr>
        <p:spPr>
          <a:xfrm>
            <a:off x="7491583" y="308207"/>
            <a:ext cx="1407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0"/>
              </a:spcAft>
            </a:pPr>
            <a:r>
              <a:rPr lang="ru-RU" sz="7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Arial Narrow" panose="020B0606020202030204" pitchFamily="34" charset="0"/>
                <a:cs typeface="Arial Narrow" panose="020B0606020202030204" pitchFamily="34" charset="0"/>
              </a:rPr>
              <a:t>Ассоциация замещающих семей Свердловской области</a:t>
            </a:r>
            <a:endParaRPr lang="ru-RU" sz="700" dirty="0">
              <a:solidFill>
                <a:schemeClr val="tx1">
                  <a:lumMod val="50000"/>
                  <a:lumOff val="50000"/>
                </a:schemeClr>
              </a:solidFill>
              <a:effectLst/>
              <a:ea typeface="Calibri" panose="020F0502020204030204" pitchFamily="34" charset="0"/>
            </a:endParaRPr>
          </a:p>
        </p:txBody>
      </p:sp>
      <p:sp>
        <p:nvSpPr>
          <p:cNvPr id="31" name="Rectangle 3"/>
          <p:cNvSpPr/>
          <p:nvPr/>
        </p:nvSpPr>
        <p:spPr>
          <a:xfrm>
            <a:off x="2590860" y="262040"/>
            <a:ext cx="39622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000" b="1" dirty="0">
                <a:latin typeface="+mj-lt"/>
                <a:ea typeface="Roboto Black" panose="02000000000000000000" pitchFamily="2" charset="0"/>
                <a:cs typeface="Lato Black" panose="020F0A02020204030203" pitchFamily="34" charset="0"/>
              </a:rPr>
              <a:t>Дерево результатов Практики </a:t>
            </a:r>
          </a:p>
          <a:p>
            <a:pPr algn="ctr"/>
            <a:r>
              <a:rPr lang="ru-RU" sz="1000" b="1" dirty="0">
                <a:latin typeface="+mj-lt"/>
                <a:ea typeface="Roboto Black" panose="02000000000000000000" pitchFamily="2" charset="0"/>
                <a:cs typeface="Lato Black" panose="020F0A02020204030203" pitchFamily="34" charset="0"/>
              </a:rPr>
              <a:t>«</a:t>
            </a:r>
            <a:r>
              <a:rPr lang="ru-RU" sz="1000" b="1" dirty="0">
                <a:effectLst/>
                <a:latin typeface="+mj-lt"/>
                <a:ea typeface="Arial Narrow" panose="020B0606020202030204" pitchFamily="34" charset="0"/>
                <a:cs typeface="Arial Narrow" panose="020B0606020202030204" pitchFamily="34" charset="0"/>
              </a:rPr>
              <a:t>Центр сопровождения приемных семей «Найди семью»</a:t>
            </a:r>
            <a:r>
              <a:rPr lang="ru-RU" sz="1000" b="1" dirty="0">
                <a:latin typeface="+mj-lt"/>
              </a:rPr>
              <a:t>»  </a:t>
            </a:r>
          </a:p>
        </p:txBody>
      </p:sp>
      <p:sp>
        <p:nvSpPr>
          <p:cNvPr id="32" name="Rounded Rectangle 49"/>
          <p:cNvSpPr/>
          <p:nvPr/>
        </p:nvSpPr>
        <p:spPr>
          <a:xfrm>
            <a:off x="1470130" y="4372437"/>
            <a:ext cx="1797714" cy="453587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77788" algn="ctr">
              <a:lnSpc>
                <a:spcPct val="90000"/>
              </a:lnSpc>
            </a:pPr>
            <a:r>
              <a:rPr lang="ru-RU" sz="800" dirty="0">
                <a:solidFill>
                  <a:schemeClr val="tx1"/>
                </a:solidFill>
                <a:ea typeface="Arial Narrow" panose="020B0606020202030204" pitchFamily="34" charset="0"/>
                <a:cs typeface="Times New Roman" panose="02020603050405020304" pitchFamily="18" charset="0"/>
              </a:rPr>
              <a:t>Замещающие семьи </a:t>
            </a:r>
          </a:p>
          <a:p>
            <a:pPr marL="77788" algn="ctr">
              <a:lnSpc>
                <a:spcPct val="90000"/>
              </a:lnSpc>
            </a:pPr>
            <a:r>
              <a:rPr lang="ru-RU" sz="800" dirty="0">
                <a:solidFill>
                  <a:schemeClr val="tx1"/>
                </a:solidFill>
                <a:ea typeface="Arial Narrow" panose="020B0606020202030204" pitchFamily="34" charset="0"/>
                <a:cs typeface="Times New Roman" panose="02020603050405020304" pitchFamily="18" charset="0"/>
              </a:rPr>
              <a:t>с детьми/РОДИТЕЛИ</a:t>
            </a:r>
          </a:p>
        </p:txBody>
      </p:sp>
      <p:sp>
        <p:nvSpPr>
          <p:cNvPr id="33" name="Rectangle 50"/>
          <p:cNvSpPr/>
          <p:nvPr/>
        </p:nvSpPr>
        <p:spPr>
          <a:xfrm>
            <a:off x="1511073" y="4419334"/>
            <a:ext cx="1686452" cy="359001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34" name="Rounded Rectangle 49"/>
          <p:cNvSpPr/>
          <p:nvPr/>
        </p:nvSpPr>
        <p:spPr>
          <a:xfrm>
            <a:off x="5708300" y="4372437"/>
            <a:ext cx="1797714" cy="453587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77788" algn="ctr">
              <a:lnSpc>
                <a:spcPct val="90000"/>
              </a:lnSpc>
            </a:pPr>
            <a:r>
              <a:rPr lang="ru-RU" sz="800" dirty="0">
                <a:solidFill>
                  <a:schemeClr val="tx1"/>
                </a:solidFill>
                <a:ea typeface="Arial Narrow" panose="020B0606020202030204" pitchFamily="34" charset="0"/>
                <a:cs typeface="Times New Roman" panose="02020603050405020304" pitchFamily="18" charset="0"/>
              </a:rPr>
              <a:t>Замещающие семьи </a:t>
            </a:r>
          </a:p>
          <a:p>
            <a:pPr marL="77788" algn="ctr">
              <a:lnSpc>
                <a:spcPct val="90000"/>
              </a:lnSpc>
            </a:pPr>
            <a:r>
              <a:rPr lang="ru-RU" sz="800" dirty="0">
                <a:solidFill>
                  <a:schemeClr val="tx1"/>
                </a:solidFill>
                <a:ea typeface="Arial Narrow" panose="020B0606020202030204" pitchFamily="34" charset="0"/>
                <a:cs typeface="Times New Roman" panose="02020603050405020304" pitchFamily="18" charset="0"/>
              </a:rPr>
              <a:t>с детьми/ДЕТИ </a:t>
            </a:r>
          </a:p>
        </p:txBody>
      </p:sp>
      <p:sp>
        <p:nvSpPr>
          <p:cNvPr id="35" name="Rectangle 50"/>
          <p:cNvSpPr/>
          <p:nvPr/>
        </p:nvSpPr>
        <p:spPr>
          <a:xfrm>
            <a:off x="5749243" y="4419334"/>
            <a:ext cx="1686452" cy="359001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36" name="Rounded Rectangle 41"/>
          <p:cNvSpPr/>
          <p:nvPr/>
        </p:nvSpPr>
        <p:spPr>
          <a:xfrm>
            <a:off x="312686" y="3433473"/>
            <a:ext cx="1234978" cy="610729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77788" algn="ctr">
              <a:lnSpc>
                <a:spcPct val="90000"/>
              </a:lnSpc>
            </a:pPr>
            <a:r>
              <a:rPr lang="ru-RU" sz="800" dirty="0">
                <a:solidFill>
                  <a:schemeClr val="tx1"/>
                </a:solidFill>
                <a:ea typeface="Arial Narrow" panose="020B0606020202030204" pitchFamily="34" charset="0"/>
                <a:cs typeface="Times New Roman" panose="02020603050405020304" pitchFamily="18" charset="0"/>
              </a:rPr>
              <a:t>Индивидуальные глубинные интервью </a:t>
            </a:r>
          </a:p>
          <a:p>
            <a:pPr marL="77788" algn="ctr">
              <a:lnSpc>
                <a:spcPct val="90000"/>
              </a:lnSpc>
            </a:pPr>
            <a:r>
              <a:rPr lang="ru-RU" sz="800" dirty="0">
                <a:solidFill>
                  <a:schemeClr val="tx1"/>
                </a:solidFill>
                <a:ea typeface="Arial Narrow" panose="020B0606020202030204" pitchFamily="34" charset="0"/>
                <a:cs typeface="Times New Roman" panose="02020603050405020304" pitchFamily="18" charset="0"/>
              </a:rPr>
              <a:t>с родителями</a:t>
            </a:r>
          </a:p>
        </p:txBody>
      </p:sp>
      <p:sp>
        <p:nvSpPr>
          <p:cNvPr id="37" name="Rectangle 42"/>
          <p:cNvSpPr/>
          <p:nvPr/>
        </p:nvSpPr>
        <p:spPr>
          <a:xfrm>
            <a:off x="347062" y="3471439"/>
            <a:ext cx="1165350" cy="531627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38" name="Rounded Rectangle 41"/>
          <p:cNvSpPr/>
          <p:nvPr/>
        </p:nvSpPr>
        <p:spPr>
          <a:xfrm>
            <a:off x="1752846" y="3433564"/>
            <a:ext cx="1234978" cy="610729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77788" algn="ctr">
              <a:lnSpc>
                <a:spcPct val="90000"/>
              </a:lnSpc>
            </a:pPr>
            <a:r>
              <a:rPr lang="ru-RU" sz="800" dirty="0">
                <a:solidFill>
                  <a:schemeClr val="tx1"/>
                </a:solidFill>
                <a:ea typeface="Arial Narrow" panose="020B0606020202030204" pitchFamily="34" charset="0"/>
                <a:cs typeface="Times New Roman" panose="02020603050405020304" pitchFamily="18" charset="0"/>
              </a:rPr>
              <a:t>Групповая поддержка замещающих семей  (группа поддержки «равный равному»)</a:t>
            </a:r>
          </a:p>
        </p:txBody>
      </p:sp>
      <p:sp>
        <p:nvSpPr>
          <p:cNvPr id="39" name="Rectangle 42"/>
          <p:cNvSpPr/>
          <p:nvPr/>
        </p:nvSpPr>
        <p:spPr>
          <a:xfrm>
            <a:off x="1787222" y="3471530"/>
            <a:ext cx="1165350" cy="531627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40" name="Rounded Rectangle 41"/>
          <p:cNvSpPr/>
          <p:nvPr/>
        </p:nvSpPr>
        <p:spPr>
          <a:xfrm>
            <a:off x="3193006" y="3433473"/>
            <a:ext cx="1234978" cy="610729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3175" algn="ctr">
              <a:lnSpc>
                <a:spcPct val="90000"/>
              </a:lnSpc>
            </a:pPr>
            <a:r>
              <a:rPr lang="ru-RU" sz="800" dirty="0">
                <a:solidFill>
                  <a:schemeClr val="tx1"/>
                </a:solidFill>
                <a:ea typeface="Arial Narrow" panose="020B0606020202030204" pitchFamily="34" charset="0"/>
                <a:cs typeface="Times New Roman" panose="02020603050405020304" pitchFamily="18" charset="0"/>
              </a:rPr>
              <a:t>Индивидуальные консультации психолога для родителей </a:t>
            </a:r>
          </a:p>
          <a:p>
            <a:pPr indent="3175" algn="ctr">
              <a:lnSpc>
                <a:spcPct val="90000"/>
              </a:lnSpc>
            </a:pPr>
            <a:r>
              <a:rPr lang="ru-RU" sz="600" dirty="0">
                <a:solidFill>
                  <a:schemeClr val="tx1"/>
                </a:solidFill>
                <a:ea typeface="Roboto" pitchFamily="2" charset="0"/>
                <a:cs typeface="Lato" panose="020F0502020204030203" pitchFamily="34" charset="0"/>
              </a:rPr>
              <a:t>(деятельность на  средства иного источника)</a:t>
            </a:r>
            <a:endParaRPr lang="ru-RU" sz="800" dirty="0">
              <a:solidFill>
                <a:schemeClr val="tx1"/>
              </a:solidFill>
              <a:ea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Rectangle 42"/>
          <p:cNvSpPr/>
          <p:nvPr/>
        </p:nvSpPr>
        <p:spPr>
          <a:xfrm>
            <a:off x="3227382" y="3471439"/>
            <a:ext cx="1165350" cy="531627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5987996" y="3432895"/>
            <a:ext cx="1234978" cy="610729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3175" algn="ctr">
              <a:lnSpc>
                <a:spcPct val="90000"/>
              </a:lnSpc>
            </a:pPr>
            <a:r>
              <a:rPr lang="ru-RU" sz="800" dirty="0">
                <a:solidFill>
                  <a:schemeClr val="tx1"/>
                </a:solidFill>
                <a:ea typeface="Arial Narrow" panose="020B0606020202030204" pitchFamily="34" charset="0"/>
                <a:cs typeface="Times New Roman" panose="02020603050405020304" pitchFamily="18" charset="0"/>
              </a:rPr>
              <a:t>Индивидуальные консультации детского психолога для детей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022372" y="3470861"/>
            <a:ext cx="1165350" cy="531627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45" name="Rounded Rectangle 22">
            <a:extLst>
              <a:ext uri="{FF2B5EF4-FFF2-40B4-BE49-F238E27FC236}">
                <a16:creationId xmlns:a16="http://schemas.microsoft.com/office/drawing/2014/main" id="{C8A57EAB-8293-4630-8104-59BA8EFC67A9}"/>
              </a:ext>
            </a:extLst>
          </p:cNvPr>
          <p:cNvSpPr/>
          <p:nvPr/>
        </p:nvSpPr>
        <p:spPr>
          <a:xfrm>
            <a:off x="1635620" y="2497485"/>
            <a:ext cx="1397338" cy="487773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  <a:ea typeface="Roboto" pitchFamily="2" charset="0"/>
                <a:cs typeface="Lato" panose="020F0502020204030203" pitchFamily="34" charset="0"/>
              </a:rPr>
              <a:t>Повышены компетенции, профессионализация замещающих родителей</a:t>
            </a:r>
          </a:p>
        </p:txBody>
      </p:sp>
      <p:sp>
        <p:nvSpPr>
          <p:cNvPr id="46" name="Right Triangle 103">
            <a:extLst>
              <a:ext uri="{FF2B5EF4-FFF2-40B4-BE49-F238E27FC236}">
                <a16:creationId xmlns:a16="http://schemas.microsoft.com/office/drawing/2014/main" id="{1C5DB886-E871-4A6C-B1CD-F55CCC491383}"/>
              </a:ext>
            </a:extLst>
          </p:cNvPr>
          <p:cNvSpPr/>
          <p:nvPr/>
        </p:nvSpPr>
        <p:spPr>
          <a:xfrm rot="10800000">
            <a:off x="1635620" y="2979917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47" name="Right Triangle 104">
            <a:extLst>
              <a:ext uri="{FF2B5EF4-FFF2-40B4-BE49-F238E27FC236}">
                <a16:creationId xmlns:a16="http://schemas.microsoft.com/office/drawing/2014/main" id="{001FC46C-6488-488A-9986-A67B69D3A41E}"/>
              </a:ext>
            </a:extLst>
          </p:cNvPr>
          <p:cNvSpPr/>
          <p:nvPr/>
        </p:nvSpPr>
        <p:spPr>
          <a:xfrm rot="10800000" flipH="1">
            <a:off x="2888942" y="2981366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48" name="Rounded Rectangle 22">
            <a:extLst>
              <a:ext uri="{FF2B5EF4-FFF2-40B4-BE49-F238E27FC236}">
                <a16:creationId xmlns:a16="http://schemas.microsoft.com/office/drawing/2014/main" id="{C8A57EAB-8293-4630-8104-59BA8EFC67A9}"/>
              </a:ext>
            </a:extLst>
          </p:cNvPr>
          <p:cNvSpPr/>
          <p:nvPr/>
        </p:nvSpPr>
        <p:spPr>
          <a:xfrm>
            <a:off x="3155009" y="2498909"/>
            <a:ext cx="1235469" cy="487773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  <a:ea typeface="Roboto" pitchFamily="2" charset="0"/>
                <a:cs typeface="Lato" panose="020F0502020204030203" pitchFamily="34" charset="0"/>
              </a:rPr>
              <a:t>Улучшено психическо-эмоциональное состояние родителей</a:t>
            </a:r>
          </a:p>
        </p:txBody>
      </p:sp>
      <p:sp>
        <p:nvSpPr>
          <p:cNvPr id="49" name="Right Triangle 103">
            <a:extLst>
              <a:ext uri="{FF2B5EF4-FFF2-40B4-BE49-F238E27FC236}">
                <a16:creationId xmlns:a16="http://schemas.microsoft.com/office/drawing/2014/main" id="{1C5DB886-E871-4A6C-B1CD-F55CCC491383}"/>
              </a:ext>
            </a:extLst>
          </p:cNvPr>
          <p:cNvSpPr/>
          <p:nvPr/>
        </p:nvSpPr>
        <p:spPr>
          <a:xfrm rot="10800000">
            <a:off x="3155009" y="2981341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50" name="Right Triangle 104">
            <a:extLst>
              <a:ext uri="{FF2B5EF4-FFF2-40B4-BE49-F238E27FC236}">
                <a16:creationId xmlns:a16="http://schemas.microsoft.com/office/drawing/2014/main" id="{001FC46C-6488-488A-9986-A67B69D3A41E}"/>
              </a:ext>
            </a:extLst>
          </p:cNvPr>
          <p:cNvSpPr/>
          <p:nvPr/>
        </p:nvSpPr>
        <p:spPr>
          <a:xfrm rot="10800000" flipH="1">
            <a:off x="4243091" y="2986657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51" name="Rounded Rectangle 22">
            <a:extLst>
              <a:ext uri="{FF2B5EF4-FFF2-40B4-BE49-F238E27FC236}">
                <a16:creationId xmlns:a16="http://schemas.microsoft.com/office/drawing/2014/main" id="{C8A57EAB-8293-4630-8104-59BA8EFC67A9}"/>
              </a:ext>
            </a:extLst>
          </p:cNvPr>
          <p:cNvSpPr/>
          <p:nvPr/>
        </p:nvSpPr>
        <p:spPr>
          <a:xfrm>
            <a:off x="5825192" y="2492144"/>
            <a:ext cx="1555762" cy="487773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  <a:ea typeface="Roboto" pitchFamily="2" charset="0"/>
                <a:cs typeface="Lato" panose="020F0502020204030203" pitchFamily="34" charset="0"/>
              </a:rPr>
              <a:t>Улучшено </a:t>
            </a:r>
            <a:r>
              <a:rPr lang="ru-RU" sz="800" dirty="0" err="1">
                <a:solidFill>
                  <a:schemeClr val="bg1"/>
                </a:solidFill>
                <a:ea typeface="Roboto" pitchFamily="2" charset="0"/>
                <a:cs typeface="Lato" panose="020F0502020204030203" pitchFamily="34" charset="0"/>
              </a:rPr>
              <a:t>психо</a:t>
            </a:r>
            <a:r>
              <a:rPr lang="ru-RU" sz="800" dirty="0">
                <a:solidFill>
                  <a:schemeClr val="bg1"/>
                </a:solidFill>
                <a:ea typeface="Roboto" pitchFamily="2" charset="0"/>
                <a:cs typeface="Lato" panose="020F0502020204030203" pitchFamily="34" charset="0"/>
              </a:rPr>
              <a:t>-эмоциональное состояние детей</a:t>
            </a:r>
          </a:p>
        </p:txBody>
      </p:sp>
      <p:sp>
        <p:nvSpPr>
          <p:cNvPr id="52" name="Right Triangle 103">
            <a:extLst>
              <a:ext uri="{FF2B5EF4-FFF2-40B4-BE49-F238E27FC236}">
                <a16:creationId xmlns:a16="http://schemas.microsoft.com/office/drawing/2014/main" id="{1C5DB886-E871-4A6C-B1CD-F55CCC491383}"/>
              </a:ext>
            </a:extLst>
          </p:cNvPr>
          <p:cNvSpPr/>
          <p:nvPr/>
        </p:nvSpPr>
        <p:spPr>
          <a:xfrm rot="10800000">
            <a:off x="5825192" y="2974576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53" name="Right Triangle 104">
            <a:extLst>
              <a:ext uri="{FF2B5EF4-FFF2-40B4-BE49-F238E27FC236}">
                <a16:creationId xmlns:a16="http://schemas.microsoft.com/office/drawing/2014/main" id="{001FC46C-6488-488A-9986-A67B69D3A41E}"/>
              </a:ext>
            </a:extLst>
          </p:cNvPr>
          <p:cNvSpPr/>
          <p:nvPr/>
        </p:nvSpPr>
        <p:spPr>
          <a:xfrm rot="10800000" flipH="1">
            <a:off x="7241628" y="2976025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54" name="Rounded Rectangle 22">
            <a:extLst>
              <a:ext uri="{FF2B5EF4-FFF2-40B4-BE49-F238E27FC236}">
                <a16:creationId xmlns:a16="http://schemas.microsoft.com/office/drawing/2014/main" id="{C8A57EAB-8293-4630-8104-59BA8EFC67A9}"/>
              </a:ext>
            </a:extLst>
          </p:cNvPr>
          <p:cNvSpPr/>
          <p:nvPr/>
        </p:nvSpPr>
        <p:spPr>
          <a:xfrm>
            <a:off x="3485923" y="1705372"/>
            <a:ext cx="2167205" cy="273531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  <a:ea typeface="Roboto" pitchFamily="2" charset="0"/>
                <a:cs typeface="Lato" panose="020F0502020204030203" pitchFamily="34" charset="0"/>
              </a:rPr>
              <a:t>Улучшены детско-родительские отношения </a:t>
            </a:r>
          </a:p>
        </p:txBody>
      </p:sp>
      <p:sp>
        <p:nvSpPr>
          <p:cNvPr id="55" name="Right Triangle 103">
            <a:extLst>
              <a:ext uri="{FF2B5EF4-FFF2-40B4-BE49-F238E27FC236}">
                <a16:creationId xmlns:a16="http://schemas.microsoft.com/office/drawing/2014/main" id="{1C5DB886-E871-4A6C-B1CD-F55CCC491383}"/>
              </a:ext>
            </a:extLst>
          </p:cNvPr>
          <p:cNvSpPr/>
          <p:nvPr/>
        </p:nvSpPr>
        <p:spPr>
          <a:xfrm rot="10800000">
            <a:off x="3481249" y="1975011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56" name="Right Triangle 104">
            <a:extLst>
              <a:ext uri="{FF2B5EF4-FFF2-40B4-BE49-F238E27FC236}">
                <a16:creationId xmlns:a16="http://schemas.microsoft.com/office/drawing/2014/main" id="{001FC46C-6488-488A-9986-A67B69D3A41E}"/>
              </a:ext>
            </a:extLst>
          </p:cNvPr>
          <p:cNvSpPr/>
          <p:nvPr/>
        </p:nvSpPr>
        <p:spPr>
          <a:xfrm rot="10800000" flipH="1">
            <a:off x="5513802" y="1975011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57" name="Chevron 4"/>
          <p:cNvSpPr/>
          <p:nvPr/>
        </p:nvSpPr>
        <p:spPr>
          <a:xfrm rot="10800000">
            <a:off x="6155272" y="1128332"/>
            <a:ext cx="421299" cy="288289"/>
          </a:xfrm>
          <a:prstGeom prst="chevron">
            <a:avLst>
              <a:gd name="adj" fmla="val 32524"/>
            </a:avLst>
          </a:prstGeom>
          <a:solidFill>
            <a:srgbClr val="294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>
              <a:solidFill>
                <a:schemeClr val="bg1"/>
              </a:solidFill>
              <a:latin typeface="+mj-lt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58" name="Rectangle 5"/>
          <p:cNvSpPr/>
          <p:nvPr/>
        </p:nvSpPr>
        <p:spPr>
          <a:xfrm rot="10800000">
            <a:off x="6164318" y="1128333"/>
            <a:ext cx="314975" cy="288289"/>
          </a:xfrm>
          <a:prstGeom prst="rect">
            <a:avLst/>
          </a:prstGeom>
          <a:solidFill>
            <a:srgbClr val="294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>
              <a:solidFill>
                <a:schemeClr val="bg1"/>
              </a:solidFill>
              <a:latin typeface="+mj-lt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grpSp>
        <p:nvGrpSpPr>
          <p:cNvPr id="59" name="Group 6"/>
          <p:cNvGrpSpPr/>
          <p:nvPr/>
        </p:nvGrpSpPr>
        <p:grpSpPr>
          <a:xfrm>
            <a:off x="2531612" y="1128332"/>
            <a:ext cx="417352" cy="288289"/>
            <a:chOff x="1607176" y="1018951"/>
            <a:chExt cx="795568" cy="503373"/>
          </a:xfrm>
          <a:solidFill>
            <a:srgbClr val="29486D"/>
          </a:solidFill>
        </p:grpSpPr>
        <p:sp>
          <p:nvSpPr>
            <p:cNvPr id="60" name="Chevron 7"/>
            <p:cNvSpPr/>
            <p:nvPr/>
          </p:nvSpPr>
          <p:spPr>
            <a:xfrm>
              <a:off x="1607176" y="1018951"/>
              <a:ext cx="795568" cy="503373"/>
            </a:xfrm>
            <a:prstGeom prst="chevron">
              <a:avLst>
                <a:gd name="adj" fmla="val 325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61" name="Rectangle 8"/>
            <p:cNvSpPr/>
            <p:nvPr/>
          </p:nvSpPr>
          <p:spPr>
            <a:xfrm>
              <a:off x="2084289" y="1018951"/>
              <a:ext cx="314975" cy="5033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sp>
        <p:nvSpPr>
          <p:cNvPr id="62" name="Right Triangle 9"/>
          <p:cNvSpPr/>
          <p:nvPr/>
        </p:nvSpPr>
        <p:spPr>
          <a:xfrm rot="10800000">
            <a:off x="2800986" y="1345980"/>
            <a:ext cx="144016" cy="71324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3" name="Rectangle 10"/>
          <p:cNvSpPr/>
          <p:nvPr/>
        </p:nvSpPr>
        <p:spPr>
          <a:xfrm>
            <a:off x="2806123" y="1057300"/>
            <a:ext cx="3526633" cy="288680"/>
          </a:xfrm>
          <a:prstGeom prst="rect">
            <a:avLst/>
          </a:prstGeom>
          <a:solidFill>
            <a:srgbClr val="315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  <a:ea typeface="Roboto" pitchFamily="2" charset="0"/>
                <a:cs typeface="Lato" panose="020F0502020204030203" pitchFamily="34" charset="0"/>
              </a:rPr>
              <a:t>Снижение случаев повторных возвратов </a:t>
            </a:r>
          </a:p>
        </p:txBody>
      </p:sp>
      <p:sp>
        <p:nvSpPr>
          <p:cNvPr id="64" name="Right Triangle 11"/>
          <p:cNvSpPr/>
          <p:nvPr/>
        </p:nvSpPr>
        <p:spPr>
          <a:xfrm rot="10800000" flipH="1">
            <a:off x="6169044" y="1345979"/>
            <a:ext cx="144000" cy="7136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cxnSp>
        <p:nvCxnSpPr>
          <p:cNvPr id="67" name="Прямая со стрелкой 66"/>
          <p:cNvCxnSpPr>
            <a:stCxn id="34" idx="0"/>
            <a:endCxn id="42" idx="2"/>
          </p:cNvCxnSpPr>
          <p:nvPr/>
        </p:nvCxnSpPr>
        <p:spPr>
          <a:xfrm flipH="1" flipV="1">
            <a:off x="6605485" y="4043624"/>
            <a:ext cx="1672" cy="328813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/>
          <p:cNvCxnSpPr>
            <a:stCxn id="42" idx="0"/>
            <a:endCxn id="51" idx="2"/>
          </p:cNvCxnSpPr>
          <p:nvPr/>
        </p:nvCxnSpPr>
        <p:spPr>
          <a:xfrm flipH="1" flipV="1">
            <a:off x="6603073" y="2979917"/>
            <a:ext cx="2412" cy="45297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Соединительная линия уступом 72"/>
          <p:cNvCxnSpPr>
            <a:stCxn id="36" idx="2"/>
            <a:endCxn id="40" idx="2"/>
          </p:cNvCxnSpPr>
          <p:nvPr/>
        </p:nvCxnSpPr>
        <p:spPr>
          <a:xfrm rot="16200000" flipH="1">
            <a:off x="2370335" y="2604042"/>
            <a:ext cx="12700" cy="2880320"/>
          </a:xfrm>
          <a:prstGeom prst="bentConnector3">
            <a:avLst>
              <a:gd name="adj1" fmla="val 1339535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/>
          <p:cNvCxnSpPr>
            <a:stCxn id="38" idx="2"/>
            <a:endCxn id="32" idx="0"/>
          </p:cNvCxnSpPr>
          <p:nvPr/>
        </p:nvCxnSpPr>
        <p:spPr>
          <a:xfrm flipH="1">
            <a:off x="2368987" y="4044293"/>
            <a:ext cx="1348" cy="328144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>
            <a:stCxn id="36" idx="3"/>
            <a:endCxn id="38" idx="1"/>
          </p:cNvCxnSpPr>
          <p:nvPr/>
        </p:nvCxnSpPr>
        <p:spPr>
          <a:xfrm>
            <a:off x="1547664" y="3738838"/>
            <a:ext cx="205182" cy="9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/>
          <p:nvPr/>
        </p:nvCxnSpPr>
        <p:spPr>
          <a:xfrm flipV="1">
            <a:off x="2987824" y="3677682"/>
            <a:ext cx="205182" cy="9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/>
          <p:nvPr/>
        </p:nvCxnSpPr>
        <p:spPr>
          <a:xfrm flipH="1">
            <a:off x="2987824" y="3766932"/>
            <a:ext cx="205182" cy="9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Соединительная линия уступом 87"/>
          <p:cNvCxnSpPr>
            <a:stCxn id="38" idx="0"/>
            <a:endCxn id="40" idx="0"/>
          </p:cNvCxnSpPr>
          <p:nvPr/>
        </p:nvCxnSpPr>
        <p:spPr>
          <a:xfrm rot="5400000" flipH="1" flipV="1">
            <a:off x="3090370" y="2713439"/>
            <a:ext cx="91" cy="1440160"/>
          </a:xfrm>
          <a:prstGeom prst="bentConnector3">
            <a:avLst>
              <a:gd name="adj1" fmla="val 251308791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/>
          <p:nvPr/>
        </p:nvCxnSpPr>
        <p:spPr>
          <a:xfrm flipH="1" flipV="1">
            <a:off x="2699792" y="2981342"/>
            <a:ext cx="878" cy="22969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 стрелкой 91"/>
          <p:cNvCxnSpPr/>
          <p:nvPr/>
        </p:nvCxnSpPr>
        <p:spPr>
          <a:xfrm flipH="1" flipV="1">
            <a:off x="3515347" y="2979674"/>
            <a:ext cx="878" cy="22969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 стрелкой 93"/>
          <p:cNvCxnSpPr/>
          <p:nvPr/>
        </p:nvCxnSpPr>
        <p:spPr>
          <a:xfrm>
            <a:off x="4393227" y="2688945"/>
            <a:ext cx="1441480" cy="2243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 стрелкой 97"/>
          <p:cNvCxnSpPr/>
          <p:nvPr/>
        </p:nvCxnSpPr>
        <p:spPr>
          <a:xfrm flipH="1" flipV="1">
            <a:off x="4387091" y="2772420"/>
            <a:ext cx="1439551" cy="267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Соединительная линия уступом 101"/>
          <p:cNvCxnSpPr>
            <a:stCxn id="45" idx="0"/>
            <a:endCxn id="51" idx="0"/>
          </p:cNvCxnSpPr>
          <p:nvPr/>
        </p:nvCxnSpPr>
        <p:spPr>
          <a:xfrm rot="5400000" flipH="1" flipV="1">
            <a:off x="4466011" y="360423"/>
            <a:ext cx="5341" cy="4268784"/>
          </a:xfrm>
          <a:prstGeom prst="bentConnector3">
            <a:avLst>
              <a:gd name="adj1" fmla="val 3285134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Прямая соединительная линия 104"/>
          <p:cNvCxnSpPr>
            <a:stCxn id="48" idx="0"/>
          </p:cNvCxnSpPr>
          <p:nvPr/>
        </p:nvCxnSpPr>
        <p:spPr>
          <a:xfrm flipV="1">
            <a:off x="3772744" y="2323214"/>
            <a:ext cx="1814" cy="17569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Прямая со стрелкой 106"/>
          <p:cNvCxnSpPr>
            <a:endCxn id="54" idx="2"/>
          </p:cNvCxnSpPr>
          <p:nvPr/>
        </p:nvCxnSpPr>
        <p:spPr>
          <a:xfrm flipV="1">
            <a:off x="4569440" y="1978903"/>
            <a:ext cx="86" cy="34431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Прямая со стрелкой 109"/>
          <p:cNvCxnSpPr>
            <a:stCxn id="54" idx="0"/>
            <a:endCxn id="63" idx="2"/>
          </p:cNvCxnSpPr>
          <p:nvPr/>
        </p:nvCxnSpPr>
        <p:spPr>
          <a:xfrm flipH="1" flipV="1">
            <a:off x="4569440" y="1345980"/>
            <a:ext cx="86" cy="359392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3" descr="C:\Users\jsviridova\Desktop\YouDo\Фонд Тимченко\Деревья\correct-symbol.png">
            <a:extLst>
              <a:ext uri="{FF2B5EF4-FFF2-40B4-BE49-F238E27FC236}">
                <a16:creationId xmlns:a16="http://schemas.microsoft.com/office/drawing/2014/main" id="{6589EE66-37A2-44D4-8236-8F9D991C6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347" y="1725545"/>
            <a:ext cx="117329" cy="11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3" descr="C:\Users\jsviridova\Desktop\YouDo\Фонд Тимченко\Деревья\correct-symbol.png">
            <a:extLst>
              <a:ext uri="{FF2B5EF4-FFF2-40B4-BE49-F238E27FC236}">
                <a16:creationId xmlns:a16="http://schemas.microsoft.com/office/drawing/2014/main" id="{E7D90121-135D-4F31-ACDD-653C20FDC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829" y="1089740"/>
            <a:ext cx="117329" cy="11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8676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5427</TotalTime>
  <Words>108</Words>
  <Application>Microsoft Office PowerPoint</Application>
  <PresentationFormat>Экран (16:10)</PresentationFormat>
  <Paragraphs>26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Презентация PowerPoint</vt:lpstr>
    </vt:vector>
  </TitlesOfParts>
  <Company>von Gerkan Marg und Partner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 Sviridova</dc:creator>
  <cp:lastModifiedBy>Иван Гнутов</cp:lastModifiedBy>
  <cp:revision>92</cp:revision>
  <dcterms:created xsi:type="dcterms:W3CDTF">2018-10-31T19:46:03Z</dcterms:created>
  <dcterms:modified xsi:type="dcterms:W3CDTF">2020-11-13T15:05:33Z</dcterms:modified>
</cp:coreProperties>
</file>