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" initials="О" lastIdx="4" clrIdx="0"/>
  <p:cmAuthor id="1" name="Александра " initials="A" lastIdx="2" clrIdx="1">
    <p:extLst>
      <p:ext uri="{19B8F6BF-5375-455C-9EA6-DF929625EA0E}">
        <p15:presenceInfo xmlns:p15="http://schemas.microsoft.com/office/powerpoint/2012/main" userId="e6fa25cfcb2180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00"/>
    <a:srgbClr val="969696"/>
    <a:srgbClr val="039192"/>
    <a:srgbClr val="C3C3C3"/>
    <a:srgbClr val="474747"/>
    <a:srgbClr val="91D3D3"/>
    <a:srgbClr val="8BC9C9"/>
    <a:srgbClr val="FFFFFF"/>
    <a:srgbClr val="E6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95" autoAdjust="0"/>
    <p:restoredTop sz="90515" autoAdjust="0"/>
  </p:normalViewPr>
  <p:slideViewPr>
    <p:cSldViewPr showGuides="1">
      <p:cViewPr>
        <p:scale>
          <a:sx n="100" d="100"/>
          <a:sy n="100" d="100"/>
        </p:scale>
        <p:origin x="846" y="-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651BE-CD4C-4390-AA2C-0A0ACAEC8221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021CF-1AB1-4768-9754-57C4309549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31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77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52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87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44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4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20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31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62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85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4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5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A4C31-CA89-44F4-A833-C5E369DAD7A7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86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Соединительная линия уступом 117"/>
          <p:cNvCxnSpPr/>
          <p:nvPr/>
        </p:nvCxnSpPr>
        <p:spPr>
          <a:xfrm rot="5400000" flipH="1" flipV="1">
            <a:off x="3641988" y="1474877"/>
            <a:ext cx="19138" cy="5935977"/>
          </a:xfrm>
          <a:prstGeom prst="bentConnector3">
            <a:avLst>
              <a:gd name="adj1" fmla="val -73395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24"/>
          <p:cNvSpPr/>
          <p:nvPr/>
        </p:nvSpPr>
        <p:spPr>
          <a:xfrm>
            <a:off x="0" y="5161756"/>
            <a:ext cx="9144000" cy="553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3" name="Group 125"/>
          <p:cNvGrpSpPr/>
          <p:nvPr/>
        </p:nvGrpSpPr>
        <p:grpSpPr>
          <a:xfrm>
            <a:off x="177299" y="5338258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4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6" name="Right Triangle 128"/>
          <p:cNvSpPr/>
          <p:nvPr/>
        </p:nvSpPr>
        <p:spPr>
          <a:xfrm rot="10800000">
            <a:off x="371991" y="5524244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" name="Chevron 129"/>
          <p:cNvSpPr/>
          <p:nvPr/>
        </p:nvSpPr>
        <p:spPr>
          <a:xfrm rot="10800000">
            <a:off x="661141" y="5347110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8" name="Rectangle 130"/>
          <p:cNvSpPr/>
          <p:nvPr/>
        </p:nvSpPr>
        <p:spPr>
          <a:xfrm rot="10800000">
            <a:off x="678199" y="5347109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9" name="Right Triangle 131"/>
          <p:cNvSpPr/>
          <p:nvPr/>
        </p:nvSpPr>
        <p:spPr>
          <a:xfrm rot="10800000" flipH="1">
            <a:off x="679988" y="5523243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Rectangle 132"/>
          <p:cNvSpPr/>
          <p:nvPr/>
        </p:nvSpPr>
        <p:spPr>
          <a:xfrm>
            <a:off x="380421" y="5272216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1" name="Rectangle 133"/>
          <p:cNvSpPr/>
          <p:nvPr/>
        </p:nvSpPr>
        <p:spPr>
          <a:xfrm>
            <a:off x="952627" y="5245089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</a:t>
            </a:r>
            <a:endParaRPr lang="ru-RU" sz="70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2" name="Right Triangle 134"/>
          <p:cNvSpPr/>
          <p:nvPr/>
        </p:nvSpPr>
        <p:spPr>
          <a:xfrm rot="10800000">
            <a:off x="1959560" y="5525026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" name="Right Triangle 135"/>
          <p:cNvSpPr/>
          <p:nvPr/>
        </p:nvSpPr>
        <p:spPr>
          <a:xfrm rot="10800000" flipH="1">
            <a:off x="2363672" y="5530312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" name="Rounded Rectangle 136"/>
          <p:cNvSpPr/>
          <p:nvPr/>
        </p:nvSpPr>
        <p:spPr>
          <a:xfrm>
            <a:off x="1965009" y="5282798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5" name="Rectangle 137"/>
          <p:cNvSpPr/>
          <p:nvPr/>
        </p:nvSpPr>
        <p:spPr>
          <a:xfrm>
            <a:off x="2457852" y="5322045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16" name="Rectangle 138"/>
          <p:cNvSpPr/>
          <p:nvPr/>
        </p:nvSpPr>
        <p:spPr>
          <a:xfrm>
            <a:off x="6579131" y="5250427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17" name="Rounded Rectangle 139"/>
          <p:cNvSpPr/>
          <p:nvPr/>
        </p:nvSpPr>
        <p:spPr>
          <a:xfrm>
            <a:off x="6139157" y="5293139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" name="Rectangle 140"/>
          <p:cNvSpPr/>
          <p:nvPr/>
        </p:nvSpPr>
        <p:spPr>
          <a:xfrm>
            <a:off x="6175314" y="5325926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" name="Rounded Rectangle 141"/>
          <p:cNvSpPr/>
          <p:nvPr/>
        </p:nvSpPr>
        <p:spPr>
          <a:xfrm>
            <a:off x="7963388" y="5291922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0" name="Rectangle 142"/>
          <p:cNvSpPr/>
          <p:nvPr/>
        </p:nvSpPr>
        <p:spPr>
          <a:xfrm>
            <a:off x="8017076" y="5334833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" name="Rectangle 143"/>
          <p:cNvSpPr/>
          <p:nvPr/>
        </p:nvSpPr>
        <p:spPr>
          <a:xfrm>
            <a:off x="8404236" y="5288322"/>
            <a:ext cx="91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  <p:sp>
        <p:nvSpPr>
          <p:cNvPr id="22" name="Right Triangle 158"/>
          <p:cNvSpPr/>
          <p:nvPr/>
        </p:nvSpPr>
        <p:spPr>
          <a:xfrm rot="10800000">
            <a:off x="3347328" y="5523045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3" name="Right Triangle 159"/>
          <p:cNvSpPr/>
          <p:nvPr/>
        </p:nvSpPr>
        <p:spPr>
          <a:xfrm rot="10800000" flipH="1">
            <a:off x="3745830" y="5528331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4" name="Rounded Rectangle 161"/>
          <p:cNvSpPr/>
          <p:nvPr/>
        </p:nvSpPr>
        <p:spPr>
          <a:xfrm>
            <a:off x="3347167" y="5280817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5" name="Rectangle 162"/>
          <p:cNvSpPr/>
          <p:nvPr/>
        </p:nvSpPr>
        <p:spPr>
          <a:xfrm>
            <a:off x="3796050" y="5248193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изме</a:t>
            </a:r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яется </a:t>
            </a:r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в настоящий момент</a:t>
            </a:r>
          </a:p>
        </p:txBody>
      </p:sp>
      <p:sp>
        <p:nvSpPr>
          <p:cNvPr id="26" name="Oval 127"/>
          <p:cNvSpPr/>
          <p:nvPr/>
        </p:nvSpPr>
        <p:spPr>
          <a:xfrm>
            <a:off x="4774350" y="5296195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33" y="5334833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157"/>
          <p:cNvSpPr/>
          <p:nvPr/>
        </p:nvSpPr>
        <p:spPr>
          <a:xfrm>
            <a:off x="4990632" y="5258822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24" y="189109"/>
            <a:ext cx="1367167" cy="391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1"/>
          <p:cNvSpPr/>
          <p:nvPr/>
        </p:nvSpPr>
        <p:spPr>
          <a:xfrm>
            <a:off x="2665140" y="196330"/>
            <a:ext cx="38137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результатов Практики</a:t>
            </a:r>
          </a:p>
          <a:p>
            <a:pPr algn="ctr"/>
            <a:r>
              <a:rPr lang="ru-RU" sz="10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 «Дополнительная образовательная программа </a:t>
            </a:r>
            <a:endParaRPr lang="ru-RU" sz="1000" b="1" dirty="0" smtClean="0"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  <a:p>
            <a:pPr algn="ctr"/>
            <a:r>
              <a:rPr lang="ru-RU" sz="10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«</a:t>
            </a:r>
            <a:r>
              <a:rPr lang="ru-RU" sz="10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Игровая экология»»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6249162" y="282241"/>
            <a:ext cx="2134840" cy="338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</a:pPr>
            <a:r>
              <a:rPr lang="ru-RU" sz="667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Государственное учреждение дополнительного образования "Областная детская эколого-биологическая станция"</a:t>
            </a: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432" y="129786"/>
            <a:ext cx="616843" cy="616843"/>
          </a:xfrm>
          <a:prstGeom prst="rect">
            <a:avLst/>
          </a:prstGeom>
        </p:spPr>
      </p:pic>
      <p:sp>
        <p:nvSpPr>
          <p:cNvPr id="33" name="Rounded Rectangle 49"/>
          <p:cNvSpPr/>
          <p:nvPr/>
        </p:nvSpPr>
        <p:spPr>
          <a:xfrm>
            <a:off x="1691680" y="4711495"/>
            <a:ext cx="1932407" cy="36132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Семьи с детьми с ОВЗ </a:t>
            </a:r>
            <a:endParaRPr lang="ru-RU" sz="700" dirty="0" smtClean="0">
              <a:solidFill>
                <a:schemeClr val="tx1"/>
              </a:solidFill>
            </a:endParaRPr>
          </a:p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(</a:t>
            </a:r>
            <a:r>
              <a:rPr lang="ru-RU" sz="700" dirty="0">
                <a:solidFill>
                  <a:schemeClr val="tx1"/>
                </a:solidFill>
              </a:rPr>
              <a:t>кровные и замещающие)</a:t>
            </a:r>
          </a:p>
        </p:txBody>
      </p:sp>
      <p:sp>
        <p:nvSpPr>
          <p:cNvPr id="34" name="Rectangle 50"/>
          <p:cNvSpPr/>
          <p:nvPr/>
        </p:nvSpPr>
        <p:spPr>
          <a:xfrm>
            <a:off x="1730826" y="4756935"/>
            <a:ext cx="1839854" cy="267645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5" name="Rounded Rectangle 49"/>
          <p:cNvSpPr/>
          <p:nvPr/>
        </p:nvSpPr>
        <p:spPr>
          <a:xfrm>
            <a:off x="5901986" y="4710015"/>
            <a:ext cx="1932407" cy="36132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Дети с ОВЗ </a:t>
            </a:r>
          </a:p>
        </p:txBody>
      </p:sp>
      <p:sp>
        <p:nvSpPr>
          <p:cNvPr id="36" name="Rectangle 50"/>
          <p:cNvSpPr/>
          <p:nvPr/>
        </p:nvSpPr>
        <p:spPr>
          <a:xfrm>
            <a:off x="5941132" y="4755455"/>
            <a:ext cx="1839854" cy="267645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7" name="Rounded Rectangle 41"/>
          <p:cNvSpPr/>
          <p:nvPr/>
        </p:nvSpPr>
        <p:spPr>
          <a:xfrm>
            <a:off x="326507" y="3741785"/>
            <a:ext cx="1204792" cy="71065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Семейный клуб детей </a:t>
            </a:r>
            <a:endParaRPr lang="ru-RU" sz="700" dirty="0" smtClean="0">
              <a:solidFill>
                <a:schemeClr val="tx1"/>
              </a:solidFill>
            </a:endParaRPr>
          </a:p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с </a:t>
            </a:r>
            <a:r>
              <a:rPr lang="ru-RU" sz="700" dirty="0">
                <a:solidFill>
                  <a:schemeClr val="tx1"/>
                </a:solidFill>
              </a:rPr>
              <a:t>ОВЗ и их родителей «Друзья юннатов» </a:t>
            </a:r>
          </a:p>
        </p:txBody>
      </p:sp>
      <p:sp>
        <p:nvSpPr>
          <p:cNvPr id="38" name="Rectangle 42"/>
          <p:cNvSpPr/>
          <p:nvPr/>
        </p:nvSpPr>
        <p:spPr>
          <a:xfrm>
            <a:off x="360604" y="3772229"/>
            <a:ext cx="1137690" cy="6492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Rounded Rectangle 41"/>
          <p:cNvSpPr/>
          <p:nvPr/>
        </p:nvSpPr>
        <p:spPr>
          <a:xfrm>
            <a:off x="1866453" y="3741785"/>
            <a:ext cx="1134942" cy="71065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Участие семейного клуба «Друзья юннатов» в юннатских праздниках и конкурсах</a:t>
            </a:r>
          </a:p>
        </p:txBody>
      </p:sp>
      <p:sp>
        <p:nvSpPr>
          <p:cNvPr id="40" name="Rectangle 42"/>
          <p:cNvSpPr/>
          <p:nvPr/>
        </p:nvSpPr>
        <p:spPr>
          <a:xfrm>
            <a:off x="1900551" y="3772229"/>
            <a:ext cx="1061228" cy="6492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Rounded Rectangle 41"/>
          <p:cNvSpPr/>
          <p:nvPr/>
        </p:nvSpPr>
        <p:spPr>
          <a:xfrm>
            <a:off x="3459240" y="3744032"/>
            <a:ext cx="1134942" cy="71065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Областные конкурсы экологической тематики отдельные номинации для детей с ограниченными возможностями</a:t>
            </a:r>
          </a:p>
        </p:txBody>
      </p:sp>
      <p:sp>
        <p:nvSpPr>
          <p:cNvPr id="42" name="Rectangle 42"/>
          <p:cNvSpPr/>
          <p:nvPr/>
        </p:nvSpPr>
        <p:spPr>
          <a:xfrm>
            <a:off x="3493338" y="3774476"/>
            <a:ext cx="1061228" cy="6492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Rounded Rectangle 41"/>
          <p:cNvSpPr/>
          <p:nvPr/>
        </p:nvSpPr>
        <p:spPr>
          <a:xfrm>
            <a:off x="6278686" y="3753569"/>
            <a:ext cx="1180890" cy="71065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Работа кружков юных натуралистов для детей с ОВЗ по ботанике, зоологии, конструированию из природных материалов</a:t>
            </a:r>
          </a:p>
        </p:txBody>
      </p:sp>
      <p:sp>
        <p:nvSpPr>
          <p:cNvPr id="44" name="Rectangle 42"/>
          <p:cNvSpPr/>
          <p:nvPr/>
        </p:nvSpPr>
        <p:spPr>
          <a:xfrm>
            <a:off x="6312784" y="3784013"/>
            <a:ext cx="1104192" cy="6492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Rounded Rectangle 14"/>
          <p:cNvSpPr/>
          <p:nvPr/>
        </p:nvSpPr>
        <p:spPr>
          <a:xfrm>
            <a:off x="320998" y="2897284"/>
            <a:ext cx="1221157" cy="488434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Организованы условия для совместного досуга в семьях, воспитывающих  детей с ОВЗ</a:t>
            </a:r>
          </a:p>
        </p:txBody>
      </p:sp>
      <p:sp>
        <p:nvSpPr>
          <p:cNvPr id="46" name="Right Triangle 16"/>
          <p:cNvSpPr/>
          <p:nvPr/>
        </p:nvSpPr>
        <p:spPr>
          <a:xfrm rot="10800000">
            <a:off x="323825" y="338184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7" name="Right Triangle 17"/>
          <p:cNvSpPr/>
          <p:nvPr/>
        </p:nvSpPr>
        <p:spPr>
          <a:xfrm rot="10800000" flipH="1">
            <a:off x="1398156" y="3381849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8" name="Rounded Rectangle 14"/>
          <p:cNvSpPr/>
          <p:nvPr/>
        </p:nvSpPr>
        <p:spPr>
          <a:xfrm>
            <a:off x="1846041" y="2897284"/>
            <a:ext cx="1141082" cy="488434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Семьи с детьми с ОВЗ </a:t>
            </a:r>
            <a:endParaRPr lang="ru-RU" sz="700" dirty="0" smtClean="0">
              <a:solidFill>
                <a:schemeClr val="bg1"/>
              </a:solidFill>
            </a:endParaRPr>
          </a:p>
          <a:p>
            <a:pPr algn="ctr"/>
            <a:r>
              <a:rPr lang="ru-RU" sz="700" dirty="0" smtClean="0">
                <a:solidFill>
                  <a:schemeClr val="bg1"/>
                </a:solidFill>
              </a:rPr>
              <a:t>имеют </a:t>
            </a:r>
            <a:r>
              <a:rPr lang="ru-RU" sz="700" dirty="0">
                <a:solidFill>
                  <a:schemeClr val="bg1"/>
                </a:solidFill>
              </a:rPr>
              <a:t>хобби, связанные </a:t>
            </a:r>
            <a:endParaRPr lang="ru-RU" sz="700" dirty="0" smtClean="0">
              <a:solidFill>
                <a:schemeClr val="bg1"/>
              </a:solidFill>
            </a:endParaRPr>
          </a:p>
          <a:p>
            <a:pPr algn="ctr"/>
            <a:r>
              <a:rPr lang="ru-RU" sz="700" dirty="0" smtClean="0">
                <a:solidFill>
                  <a:schemeClr val="bg1"/>
                </a:solidFill>
              </a:rPr>
              <a:t>с </a:t>
            </a:r>
            <a:r>
              <a:rPr lang="ru-RU" sz="700" dirty="0">
                <a:solidFill>
                  <a:schemeClr val="bg1"/>
                </a:solidFill>
              </a:rPr>
              <a:t>природой</a:t>
            </a:r>
          </a:p>
        </p:txBody>
      </p:sp>
      <p:sp>
        <p:nvSpPr>
          <p:cNvPr id="49" name="Right Triangle 16"/>
          <p:cNvSpPr/>
          <p:nvPr/>
        </p:nvSpPr>
        <p:spPr>
          <a:xfrm rot="10800000">
            <a:off x="1848867" y="338184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0" name="Right Triangle 17"/>
          <p:cNvSpPr/>
          <p:nvPr/>
        </p:nvSpPr>
        <p:spPr>
          <a:xfrm rot="10800000" flipH="1">
            <a:off x="2840896" y="3381849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1" name="Rounded Rectangle 14"/>
          <p:cNvSpPr/>
          <p:nvPr/>
        </p:nvSpPr>
        <p:spPr>
          <a:xfrm>
            <a:off x="4998577" y="2897284"/>
            <a:ext cx="1141082" cy="488434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Удовлетворена потребность взаимодействия с природой у детей с ОВЗ</a:t>
            </a:r>
          </a:p>
        </p:txBody>
      </p:sp>
      <p:sp>
        <p:nvSpPr>
          <p:cNvPr id="52" name="Right Triangle 16"/>
          <p:cNvSpPr/>
          <p:nvPr/>
        </p:nvSpPr>
        <p:spPr>
          <a:xfrm rot="10800000">
            <a:off x="5001403" y="338184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3" name="Right Triangle 17"/>
          <p:cNvSpPr/>
          <p:nvPr/>
        </p:nvSpPr>
        <p:spPr>
          <a:xfrm rot="10800000" flipH="1">
            <a:off x="5993432" y="3381849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4" name="Rounded Rectangle 14"/>
          <p:cNvSpPr/>
          <p:nvPr/>
        </p:nvSpPr>
        <p:spPr>
          <a:xfrm>
            <a:off x="6295210" y="2900220"/>
            <a:ext cx="1141082" cy="488434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У детей с ОВЗ формируются навыки  ухода за растениями</a:t>
            </a:r>
          </a:p>
        </p:txBody>
      </p:sp>
      <p:sp>
        <p:nvSpPr>
          <p:cNvPr id="55" name="Right Triangle 16"/>
          <p:cNvSpPr/>
          <p:nvPr/>
        </p:nvSpPr>
        <p:spPr>
          <a:xfrm rot="10800000">
            <a:off x="6298036" y="338478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6" name="Right Triangle 17"/>
          <p:cNvSpPr/>
          <p:nvPr/>
        </p:nvSpPr>
        <p:spPr>
          <a:xfrm rot="10800000" flipH="1">
            <a:off x="7290065" y="338478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7" name="Rounded Rectangle 14"/>
          <p:cNvSpPr/>
          <p:nvPr/>
        </p:nvSpPr>
        <p:spPr>
          <a:xfrm>
            <a:off x="7591843" y="2900220"/>
            <a:ext cx="1141082" cy="488434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У детей с ОВЗ формируются навыки взаимодействия с животными</a:t>
            </a:r>
          </a:p>
        </p:txBody>
      </p:sp>
      <p:sp>
        <p:nvSpPr>
          <p:cNvPr id="58" name="Right Triangle 16"/>
          <p:cNvSpPr/>
          <p:nvPr/>
        </p:nvSpPr>
        <p:spPr>
          <a:xfrm rot="10800000">
            <a:off x="7594669" y="338478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9" name="Right Triangle 17"/>
          <p:cNvSpPr/>
          <p:nvPr/>
        </p:nvSpPr>
        <p:spPr>
          <a:xfrm rot="10800000" flipH="1">
            <a:off x="8586698" y="338478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0" name="Rounded Rectangle 14"/>
          <p:cNvSpPr/>
          <p:nvPr/>
        </p:nvSpPr>
        <p:spPr>
          <a:xfrm>
            <a:off x="6948264" y="2174080"/>
            <a:ext cx="1141082" cy="488434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Приобретенные навыки используются детьми в повседневной </a:t>
            </a:r>
            <a:r>
              <a:rPr lang="ru-RU" sz="700" dirty="0" smtClean="0">
                <a:solidFill>
                  <a:schemeClr val="bg1"/>
                </a:solidFill>
              </a:rPr>
              <a:t>жизни</a:t>
            </a:r>
            <a:endParaRPr lang="ru-RU" sz="700" dirty="0">
              <a:solidFill>
                <a:schemeClr val="bg1"/>
              </a:solidFill>
            </a:endParaRPr>
          </a:p>
        </p:txBody>
      </p:sp>
      <p:sp>
        <p:nvSpPr>
          <p:cNvPr id="61" name="Right Triangle 16"/>
          <p:cNvSpPr/>
          <p:nvPr/>
        </p:nvSpPr>
        <p:spPr>
          <a:xfrm rot="10800000">
            <a:off x="6951090" y="265864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2" name="Right Triangle 17"/>
          <p:cNvSpPr/>
          <p:nvPr/>
        </p:nvSpPr>
        <p:spPr>
          <a:xfrm rot="10800000" flipH="1">
            <a:off x="7943119" y="265864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3" name="Rounded Rectangle 14"/>
          <p:cNvSpPr/>
          <p:nvPr/>
        </p:nvSpPr>
        <p:spPr>
          <a:xfrm>
            <a:off x="5640934" y="2175435"/>
            <a:ext cx="1141082" cy="488434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0" algn="l"/>
              </a:tabLst>
            </a:pP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Сформированы новые социальные связи на основе интересов к природе</a:t>
            </a:r>
          </a:p>
        </p:txBody>
      </p:sp>
      <p:sp>
        <p:nvSpPr>
          <p:cNvPr id="64" name="Right Triangle 16"/>
          <p:cNvSpPr/>
          <p:nvPr/>
        </p:nvSpPr>
        <p:spPr>
          <a:xfrm rot="10800000">
            <a:off x="5643760" y="2660000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5" name="Right Triangle 17"/>
          <p:cNvSpPr/>
          <p:nvPr/>
        </p:nvSpPr>
        <p:spPr>
          <a:xfrm rot="10800000" flipH="1">
            <a:off x="6635789" y="2660000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6" name="Rounded Rectangle 14"/>
          <p:cNvSpPr/>
          <p:nvPr/>
        </p:nvSpPr>
        <p:spPr>
          <a:xfrm>
            <a:off x="3453100" y="2171927"/>
            <a:ext cx="1141082" cy="488434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Развитие творческих способностей детей </a:t>
            </a:r>
          </a:p>
        </p:txBody>
      </p:sp>
      <p:sp>
        <p:nvSpPr>
          <p:cNvPr id="67" name="Right Triangle 16"/>
          <p:cNvSpPr/>
          <p:nvPr/>
        </p:nvSpPr>
        <p:spPr>
          <a:xfrm rot="10800000">
            <a:off x="3455926" y="265649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8" name="Right Triangle 17"/>
          <p:cNvSpPr/>
          <p:nvPr/>
        </p:nvSpPr>
        <p:spPr>
          <a:xfrm rot="10800000" flipH="1">
            <a:off x="4447955" y="2656492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9" name="Rounded Rectangle 14"/>
          <p:cNvSpPr/>
          <p:nvPr/>
        </p:nvSpPr>
        <p:spPr>
          <a:xfrm>
            <a:off x="1843814" y="2170211"/>
            <a:ext cx="1141082" cy="488434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Рост эмоциональной открытости, </a:t>
            </a:r>
            <a:r>
              <a:rPr lang="ru-RU" sz="700" dirty="0" err="1">
                <a:solidFill>
                  <a:schemeClr val="bg1"/>
                </a:solidFill>
              </a:rPr>
              <a:t>раскрепощенности</a:t>
            </a:r>
            <a:r>
              <a:rPr lang="ru-RU" sz="700" dirty="0">
                <a:solidFill>
                  <a:schemeClr val="bg1"/>
                </a:solidFill>
              </a:rPr>
              <a:t>  детей</a:t>
            </a:r>
          </a:p>
        </p:txBody>
      </p:sp>
      <p:sp>
        <p:nvSpPr>
          <p:cNvPr id="70" name="Right Triangle 16"/>
          <p:cNvSpPr/>
          <p:nvPr/>
        </p:nvSpPr>
        <p:spPr>
          <a:xfrm rot="10800000">
            <a:off x="1846640" y="2654776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1" name="Right Triangle 17"/>
          <p:cNvSpPr/>
          <p:nvPr/>
        </p:nvSpPr>
        <p:spPr>
          <a:xfrm rot="10800000" flipH="1">
            <a:off x="2838669" y="2654776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2" name="Rounded Rectangle 14"/>
          <p:cNvSpPr/>
          <p:nvPr/>
        </p:nvSpPr>
        <p:spPr>
          <a:xfrm>
            <a:off x="310142" y="2166342"/>
            <a:ext cx="1221157" cy="488434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0" algn="l"/>
              </a:tabLst>
            </a:pP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Оказана педагогическая поддержка семьям в ТЖС, связанная с угрозой отобрания детей </a:t>
            </a:r>
          </a:p>
        </p:txBody>
      </p:sp>
      <p:sp>
        <p:nvSpPr>
          <p:cNvPr id="73" name="Right Triangle 16"/>
          <p:cNvSpPr/>
          <p:nvPr/>
        </p:nvSpPr>
        <p:spPr>
          <a:xfrm rot="10800000">
            <a:off x="312969" y="2650907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4" name="Right Triangle 17"/>
          <p:cNvSpPr/>
          <p:nvPr/>
        </p:nvSpPr>
        <p:spPr>
          <a:xfrm rot="10800000" flipH="1">
            <a:off x="1387300" y="2650907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5" name="Rounded Rectangle 14"/>
          <p:cNvSpPr/>
          <p:nvPr/>
        </p:nvSpPr>
        <p:spPr>
          <a:xfrm>
            <a:off x="310142" y="1633364"/>
            <a:ext cx="2672527" cy="202105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Улучшение  детско-родительских отношений</a:t>
            </a:r>
          </a:p>
        </p:txBody>
      </p:sp>
      <p:sp>
        <p:nvSpPr>
          <p:cNvPr id="76" name="Right Triangle 16"/>
          <p:cNvSpPr/>
          <p:nvPr/>
        </p:nvSpPr>
        <p:spPr>
          <a:xfrm rot="10800000">
            <a:off x="308413" y="1832177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7" name="Right Triangle 17"/>
          <p:cNvSpPr/>
          <p:nvPr/>
        </p:nvSpPr>
        <p:spPr>
          <a:xfrm rot="10800000" flipH="1">
            <a:off x="2825100" y="183217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1" name="Rounded Rectangle 14"/>
          <p:cNvSpPr/>
          <p:nvPr/>
        </p:nvSpPr>
        <p:spPr>
          <a:xfrm>
            <a:off x="3382096" y="1626275"/>
            <a:ext cx="1405928" cy="202105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Повышение уровня поддержки семей со стороны окружения </a:t>
            </a:r>
          </a:p>
        </p:txBody>
      </p:sp>
      <p:sp>
        <p:nvSpPr>
          <p:cNvPr id="82" name="Right Triangle 16"/>
          <p:cNvSpPr/>
          <p:nvPr/>
        </p:nvSpPr>
        <p:spPr>
          <a:xfrm rot="10800000">
            <a:off x="3381162" y="1824843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3" name="Right Triangle 17"/>
          <p:cNvSpPr/>
          <p:nvPr/>
        </p:nvSpPr>
        <p:spPr>
          <a:xfrm rot="10800000" flipH="1">
            <a:off x="4641536" y="1826669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4" name="Rounded Rectangle 14"/>
          <p:cNvSpPr/>
          <p:nvPr/>
        </p:nvSpPr>
        <p:spPr>
          <a:xfrm>
            <a:off x="5508104" y="1627641"/>
            <a:ext cx="2672527" cy="202105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Рост уровня готовности детей к самостоятельной жизни</a:t>
            </a:r>
          </a:p>
        </p:txBody>
      </p:sp>
      <p:sp>
        <p:nvSpPr>
          <p:cNvPr id="85" name="Right Triangle 16"/>
          <p:cNvSpPr/>
          <p:nvPr/>
        </p:nvSpPr>
        <p:spPr>
          <a:xfrm rot="10800000">
            <a:off x="5506375" y="182645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6" name="Right Triangle 17"/>
          <p:cNvSpPr/>
          <p:nvPr/>
        </p:nvSpPr>
        <p:spPr>
          <a:xfrm rot="10800000" flipH="1">
            <a:off x="8023062" y="182645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107" name="Группа 106"/>
          <p:cNvGrpSpPr/>
          <p:nvPr/>
        </p:nvGrpSpPr>
        <p:grpSpPr>
          <a:xfrm>
            <a:off x="3424091" y="932328"/>
            <a:ext cx="2271980" cy="306813"/>
            <a:chOff x="1063953" y="546718"/>
            <a:chExt cx="2396674" cy="483650"/>
          </a:xfrm>
        </p:grpSpPr>
        <p:grpSp>
          <p:nvGrpSpPr>
            <p:cNvPr id="108" name="Group 5"/>
            <p:cNvGrpSpPr/>
            <p:nvPr/>
          </p:nvGrpSpPr>
          <p:grpSpPr>
            <a:xfrm>
              <a:off x="3054523" y="599662"/>
              <a:ext cx="406104" cy="420560"/>
              <a:chOff x="6613702" y="2640793"/>
              <a:chExt cx="473631" cy="359553"/>
            </a:xfrm>
          </p:grpSpPr>
          <p:sp>
            <p:nvSpPr>
              <p:cNvPr id="115" name="Chevron 16"/>
              <p:cNvSpPr/>
              <p:nvPr/>
            </p:nvSpPr>
            <p:spPr>
              <a:xfrm rot="10800000">
                <a:off x="6613702" y="2640794"/>
                <a:ext cx="473631" cy="359552"/>
              </a:xfrm>
              <a:prstGeom prst="chevron">
                <a:avLst>
                  <a:gd name="adj" fmla="val 32524"/>
                </a:avLst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16" name="Rectangle 17"/>
              <p:cNvSpPr/>
              <p:nvPr/>
            </p:nvSpPr>
            <p:spPr>
              <a:xfrm rot="10800000">
                <a:off x="6622748" y="2640793"/>
                <a:ext cx="187516" cy="359552"/>
              </a:xfrm>
              <a:prstGeom prst="rect">
                <a:avLst/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grpSp>
          <p:nvGrpSpPr>
            <p:cNvPr id="109" name="Group 18"/>
            <p:cNvGrpSpPr/>
            <p:nvPr/>
          </p:nvGrpSpPr>
          <p:grpSpPr>
            <a:xfrm>
              <a:off x="1063953" y="599662"/>
              <a:ext cx="453967" cy="430706"/>
              <a:chOff x="1607176" y="1018951"/>
              <a:chExt cx="795568" cy="503373"/>
            </a:xfrm>
            <a:solidFill>
              <a:srgbClr val="29486D"/>
            </a:solidFill>
          </p:grpSpPr>
          <p:sp>
            <p:nvSpPr>
              <p:cNvPr id="113" name="Chevron 19"/>
              <p:cNvSpPr/>
              <p:nvPr/>
            </p:nvSpPr>
            <p:spPr>
              <a:xfrm>
                <a:off x="1607176" y="1018951"/>
                <a:ext cx="795568" cy="503373"/>
              </a:xfrm>
              <a:prstGeom prst="chevron">
                <a:avLst>
                  <a:gd name="adj" fmla="val 3252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14" name="Rectangle 20"/>
              <p:cNvSpPr/>
              <p:nvPr/>
            </p:nvSpPr>
            <p:spPr>
              <a:xfrm>
                <a:off x="2084289" y="1018951"/>
                <a:ext cx="314975" cy="5033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110" name="Rectangle 22"/>
            <p:cNvSpPr/>
            <p:nvPr/>
          </p:nvSpPr>
          <p:spPr>
            <a:xfrm>
              <a:off x="1390208" y="546718"/>
              <a:ext cx="1800200" cy="421130"/>
            </a:xfrm>
            <a:prstGeom prst="rect">
              <a:avLst/>
            </a:prstGeom>
            <a:solidFill>
              <a:srgbClr val="3158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080" algn="ctr"/>
              <a:r>
                <a:rPr lang="ru-RU" sz="700" dirty="0"/>
                <a:t>Уменьшение количества изъятий / отказов детей </a:t>
              </a:r>
              <a:r>
                <a:rPr lang="ru-RU" sz="700" dirty="0" smtClean="0"/>
                <a:t>из  </a:t>
              </a:r>
              <a:r>
                <a:rPr lang="ru-RU" sz="700" dirty="0"/>
                <a:t>семей</a:t>
              </a:r>
            </a:p>
          </p:txBody>
        </p:sp>
        <p:sp>
          <p:nvSpPr>
            <p:cNvPr id="111" name="Right Triangle 21"/>
            <p:cNvSpPr/>
            <p:nvPr/>
          </p:nvSpPr>
          <p:spPr>
            <a:xfrm rot="10800000">
              <a:off x="1372617" y="967835"/>
              <a:ext cx="145304" cy="62532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  <p:sp>
          <p:nvSpPr>
            <p:cNvPr id="112" name="Right Triangle 23"/>
            <p:cNvSpPr/>
            <p:nvPr/>
          </p:nvSpPr>
          <p:spPr>
            <a:xfrm rot="10800000" flipH="1">
              <a:off x="3056510" y="967834"/>
              <a:ext cx="133898" cy="5650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</p:grpSp>
      <p:cxnSp>
        <p:nvCxnSpPr>
          <p:cNvPr id="121" name="Прямая соединительная линия 120"/>
          <p:cNvCxnSpPr>
            <a:stCxn id="39" idx="2"/>
          </p:cNvCxnSpPr>
          <p:nvPr/>
        </p:nvCxnSpPr>
        <p:spPr>
          <a:xfrm>
            <a:off x="2433924" y="4452435"/>
            <a:ext cx="0" cy="25758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>
            <a:stCxn id="41" idx="2"/>
          </p:cNvCxnSpPr>
          <p:nvPr/>
        </p:nvCxnSpPr>
        <p:spPr>
          <a:xfrm flipH="1">
            <a:off x="4026665" y="4454682"/>
            <a:ext cx="46" cy="1448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>
            <a:stCxn id="43" idx="2"/>
            <a:endCxn id="35" idx="0"/>
          </p:cNvCxnSpPr>
          <p:nvPr/>
        </p:nvCxnSpPr>
        <p:spPr>
          <a:xfrm flipH="1">
            <a:off x="6868190" y="4464219"/>
            <a:ext cx="941" cy="24579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Соединительная линия уступом 128"/>
          <p:cNvCxnSpPr>
            <a:stCxn id="51" idx="2"/>
            <a:endCxn id="57" idx="2"/>
          </p:cNvCxnSpPr>
          <p:nvPr/>
        </p:nvCxnSpPr>
        <p:spPr>
          <a:xfrm rot="16200000" flipH="1">
            <a:off x="6864283" y="2090553"/>
            <a:ext cx="2936" cy="2593266"/>
          </a:xfrm>
          <a:prstGeom prst="bentConnector3">
            <a:avLst>
              <a:gd name="adj1" fmla="val 638515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43" idx="0"/>
            <a:endCxn id="54" idx="2"/>
          </p:cNvCxnSpPr>
          <p:nvPr/>
        </p:nvCxnSpPr>
        <p:spPr>
          <a:xfrm flipH="1" flipV="1">
            <a:off x="6865751" y="3388654"/>
            <a:ext cx="3380" cy="36491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54" idx="0"/>
            <a:endCxn id="57" idx="0"/>
          </p:cNvCxnSpPr>
          <p:nvPr/>
        </p:nvCxnSpPr>
        <p:spPr>
          <a:xfrm rot="5400000" flipH="1" flipV="1">
            <a:off x="7514067" y="2251904"/>
            <a:ext cx="12700" cy="1296633"/>
          </a:xfrm>
          <a:prstGeom prst="bentConnector3">
            <a:avLst>
              <a:gd name="adj1" fmla="val 93252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endCxn id="60" idx="2"/>
          </p:cNvCxnSpPr>
          <p:nvPr/>
        </p:nvCxnSpPr>
        <p:spPr>
          <a:xfrm flipH="1" flipV="1">
            <a:off x="7518805" y="2662514"/>
            <a:ext cx="207" cy="11373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Соединительная линия уступом 142"/>
          <p:cNvCxnSpPr>
            <a:stCxn id="51" idx="0"/>
            <a:endCxn id="63" idx="2"/>
          </p:cNvCxnSpPr>
          <p:nvPr/>
        </p:nvCxnSpPr>
        <p:spPr>
          <a:xfrm rot="5400000" flipH="1" flipV="1">
            <a:off x="5773589" y="2459399"/>
            <a:ext cx="233415" cy="642357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 стрелкой 144"/>
          <p:cNvCxnSpPr>
            <a:stCxn id="41" idx="0"/>
            <a:endCxn id="66" idx="2"/>
          </p:cNvCxnSpPr>
          <p:nvPr/>
        </p:nvCxnSpPr>
        <p:spPr>
          <a:xfrm flipH="1" flipV="1">
            <a:off x="4023641" y="2660361"/>
            <a:ext cx="3070" cy="10836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Соединительная линия уступом 148"/>
          <p:cNvCxnSpPr>
            <a:stCxn id="39" idx="3"/>
            <a:endCxn id="69" idx="3"/>
          </p:cNvCxnSpPr>
          <p:nvPr/>
        </p:nvCxnSpPr>
        <p:spPr>
          <a:xfrm flipH="1" flipV="1">
            <a:off x="2984896" y="2414428"/>
            <a:ext cx="16499" cy="1682682"/>
          </a:xfrm>
          <a:prstGeom prst="bentConnector3">
            <a:avLst>
              <a:gd name="adj1" fmla="val -138553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Соединительная линия уступом 150"/>
          <p:cNvCxnSpPr>
            <a:stCxn id="45" idx="2"/>
            <a:endCxn id="48" idx="2"/>
          </p:cNvCxnSpPr>
          <p:nvPr/>
        </p:nvCxnSpPr>
        <p:spPr>
          <a:xfrm rot="16200000" flipH="1">
            <a:off x="1674079" y="2643215"/>
            <a:ext cx="12700" cy="1485005"/>
          </a:xfrm>
          <a:prstGeom prst="bentConnector3">
            <a:avLst>
              <a:gd name="adj1" fmla="val 153975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единительная линия 152"/>
          <p:cNvCxnSpPr/>
          <p:nvPr/>
        </p:nvCxnSpPr>
        <p:spPr>
          <a:xfrm>
            <a:off x="1276107" y="3571111"/>
            <a:ext cx="1850" cy="16911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/>
          <p:cNvCxnSpPr/>
          <p:nvPr/>
        </p:nvCxnSpPr>
        <p:spPr>
          <a:xfrm flipV="1">
            <a:off x="3231390" y="1724140"/>
            <a:ext cx="2061" cy="70294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/>
          <p:cNvCxnSpPr>
            <a:endCxn id="81" idx="1"/>
          </p:cNvCxnSpPr>
          <p:nvPr/>
        </p:nvCxnSpPr>
        <p:spPr>
          <a:xfrm>
            <a:off x="3238777" y="1727327"/>
            <a:ext cx="143319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164"/>
          <p:cNvCxnSpPr>
            <a:stCxn id="37" idx="1"/>
            <a:endCxn id="72" idx="1"/>
          </p:cNvCxnSpPr>
          <p:nvPr/>
        </p:nvCxnSpPr>
        <p:spPr>
          <a:xfrm rot="10800000">
            <a:off x="310143" y="2410560"/>
            <a:ext cx="16365" cy="1686551"/>
          </a:xfrm>
          <a:prstGeom prst="bentConnector3">
            <a:avLst>
              <a:gd name="adj1" fmla="val 85734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единительная линия 170"/>
          <p:cNvCxnSpPr>
            <a:stCxn id="45" idx="3"/>
            <a:endCxn id="48" idx="1"/>
          </p:cNvCxnSpPr>
          <p:nvPr/>
        </p:nvCxnSpPr>
        <p:spPr>
          <a:xfrm>
            <a:off x="1542155" y="3141501"/>
            <a:ext cx="30388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 стрелкой 172"/>
          <p:cNvCxnSpPr>
            <a:endCxn id="75" idx="2"/>
          </p:cNvCxnSpPr>
          <p:nvPr/>
        </p:nvCxnSpPr>
        <p:spPr>
          <a:xfrm flipH="1" flipV="1">
            <a:off x="1691089" y="1839817"/>
            <a:ext cx="591" cy="130168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 стрелкой 174"/>
          <p:cNvCxnSpPr>
            <a:stCxn id="72" idx="0"/>
          </p:cNvCxnSpPr>
          <p:nvPr/>
        </p:nvCxnSpPr>
        <p:spPr>
          <a:xfrm flipH="1" flipV="1">
            <a:off x="919908" y="1834308"/>
            <a:ext cx="813" cy="33203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04" y="1691434"/>
            <a:ext cx="85989" cy="9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62" y="1016925"/>
            <a:ext cx="85989" cy="9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0" name="Прямая со стрелкой 179"/>
          <p:cNvCxnSpPr/>
          <p:nvPr/>
        </p:nvCxnSpPr>
        <p:spPr>
          <a:xfrm flipH="1" flipV="1">
            <a:off x="2253989" y="1835299"/>
            <a:ext cx="1661" cy="34141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Соединительная линия уступом 182"/>
          <p:cNvCxnSpPr>
            <a:stCxn id="69" idx="0"/>
            <a:endCxn id="60" idx="0"/>
          </p:cNvCxnSpPr>
          <p:nvPr/>
        </p:nvCxnSpPr>
        <p:spPr>
          <a:xfrm rot="16200000" flipH="1">
            <a:off x="4964645" y="-380080"/>
            <a:ext cx="3869" cy="5104450"/>
          </a:xfrm>
          <a:prstGeom prst="bentConnector3">
            <a:avLst>
              <a:gd name="adj1" fmla="val -3915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единительная линия 185"/>
          <p:cNvCxnSpPr>
            <a:stCxn id="66" idx="0"/>
          </p:cNvCxnSpPr>
          <p:nvPr/>
        </p:nvCxnSpPr>
        <p:spPr>
          <a:xfrm flipV="1">
            <a:off x="4023641" y="2016814"/>
            <a:ext cx="0" cy="15511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единительная линия 186"/>
          <p:cNvCxnSpPr/>
          <p:nvPr/>
        </p:nvCxnSpPr>
        <p:spPr>
          <a:xfrm flipV="1">
            <a:off x="6212123" y="2019420"/>
            <a:ext cx="0" cy="15511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 стрелкой 188"/>
          <p:cNvCxnSpPr/>
          <p:nvPr/>
        </p:nvCxnSpPr>
        <p:spPr>
          <a:xfrm flipV="1">
            <a:off x="6567826" y="1824843"/>
            <a:ext cx="0" cy="1919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Соединительная линия уступом 190"/>
          <p:cNvCxnSpPr>
            <a:stCxn id="66" idx="3"/>
            <a:endCxn id="81" idx="3"/>
          </p:cNvCxnSpPr>
          <p:nvPr/>
        </p:nvCxnSpPr>
        <p:spPr>
          <a:xfrm flipV="1">
            <a:off x="4594182" y="1727328"/>
            <a:ext cx="193842" cy="688816"/>
          </a:xfrm>
          <a:prstGeom prst="bentConnector3">
            <a:avLst>
              <a:gd name="adj1" fmla="val 217931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ная линия уступом 198"/>
          <p:cNvCxnSpPr/>
          <p:nvPr/>
        </p:nvCxnSpPr>
        <p:spPr>
          <a:xfrm rot="16200000" flipH="1">
            <a:off x="5639935" y="247304"/>
            <a:ext cx="1366" cy="2759308"/>
          </a:xfrm>
          <a:prstGeom prst="bentConnector3">
            <a:avLst>
              <a:gd name="adj1" fmla="val -5737921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/>
          <p:cNvCxnSpPr>
            <a:endCxn id="110" idx="2"/>
          </p:cNvCxnSpPr>
          <p:nvPr/>
        </p:nvCxnSpPr>
        <p:spPr>
          <a:xfrm flipH="1" flipV="1">
            <a:off x="4586642" y="1199480"/>
            <a:ext cx="1883" cy="35940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141"/>
          <p:cNvCxnSpPr/>
          <p:nvPr/>
        </p:nvCxnSpPr>
        <p:spPr>
          <a:xfrm rot="16200000" flipH="1">
            <a:off x="2877265" y="253027"/>
            <a:ext cx="1366" cy="2759308"/>
          </a:xfrm>
          <a:prstGeom prst="bentConnector3">
            <a:avLst>
              <a:gd name="adj1" fmla="val -5737921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5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224</Words>
  <Application>Microsoft Office PowerPoint</Application>
  <PresentationFormat>Экран (16:10)</PresentationFormat>
  <Paragraphs>36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Calibri</vt:lpstr>
      <vt:lpstr>Lato</vt:lpstr>
      <vt:lpstr>Lato Black</vt:lpstr>
      <vt:lpstr>Roboto</vt:lpstr>
      <vt:lpstr>Roboto Black</vt:lpstr>
      <vt:lpstr>Office Theme</vt:lpstr>
      <vt:lpstr>Презентация PowerPoint</vt:lpstr>
    </vt:vector>
  </TitlesOfParts>
  <Company>von Gerkan Marg und Partner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Sviridova</dc:creator>
  <cp:lastModifiedBy>Александра </cp:lastModifiedBy>
  <cp:revision>123</cp:revision>
  <dcterms:created xsi:type="dcterms:W3CDTF">2018-10-31T18:32:06Z</dcterms:created>
  <dcterms:modified xsi:type="dcterms:W3CDTF">2020-12-03T15:52:53Z</dcterms:modified>
</cp:coreProperties>
</file>