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00"/>
    <a:srgbClr val="969696"/>
    <a:srgbClr val="039192"/>
    <a:srgbClr val="C3C3C3"/>
    <a:srgbClr val="474747"/>
    <a:srgbClr val="91D3D3"/>
    <a:srgbClr val="8BC9C9"/>
    <a:srgbClr val="FFFFFF"/>
    <a:srgbClr val="E6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0515" autoAdjust="0"/>
  </p:normalViewPr>
  <p:slideViewPr>
    <p:cSldViewPr showGuides="1">
      <p:cViewPr varScale="1">
        <p:scale>
          <a:sx n="173" d="100"/>
          <a:sy n="173" d="100"/>
        </p:scale>
        <p:origin x="1056" y="12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Соединительная линия уступом 142"/>
          <p:cNvCxnSpPr>
            <a:stCxn id="55" idx="0"/>
          </p:cNvCxnSpPr>
          <p:nvPr/>
        </p:nvCxnSpPr>
        <p:spPr>
          <a:xfrm rot="16200000" flipH="1">
            <a:off x="2190378" y="1693285"/>
            <a:ext cx="10715" cy="1152128"/>
          </a:xfrm>
          <a:prstGeom prst="bentConnector4">
            <a:avLst>
              <a:gd name="adj1" fmla="val -1825012"/>
              <a:gd name="adj2" fmla="val 8125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49" idx="2"/>
            <a:endCxn id="52" idx="2"/>
          </p:cNvCxnSpPr>
          <p:nvPr/>
        </p:nvCxnSpPr>
        <p:spPr>
          <a:xfrm rot="5400000" flipH="1" flipV="1">
            <a:off x="7539418" y="3652922"/>
            <a:ext cx="36730" cy="1539450"/>
          </a:xfrm>
          <a:prstGeom prst="bentConnector3">
            <a:avLst>
              <a:gd name="adj1" fmla="val -35243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0" y="5161756"/>
            <a:ext cx="9144000" cy="5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3382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242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3471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3471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232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2722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2450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250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303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2827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3220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2504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2931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259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2919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348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ectangle 143"/>
          <p:cNvSpPr/>
          <p:nvPr/>
        </p:nvSpPr>
        <p:spPr>
          <a:xfrm>
            <a:off x="8404236" y="5288322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2" name="Right Triangle 158"/>
          <p:cNvSpPr/>
          <p:nvPr/>
        </p:nvSpPr>
        <p:spPr>
          <a:xfrm rot="10800000">
            <a:off x="3347328" y="55230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ight Triangle 159"/>
          <p:cNvSpPr/>
          <p:nvPr/>
        </p:nvSpPr>
        <p:spPr>
          <a:xfrm rot="10800000" flipH="1">
            <a:off x="3745830" y="55283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ounded Rectangle 161"/>
          <p:cNvSpPr/>
          <p:nvPr/>
        </p:nvSpPr>
        <p:spPr>
          <a:xfrm>
            <a:off x="3347167" y="52808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5" name="Rectangle 162"/>
          <p:cNvSpPr/>
          <p:nvPr/>
        </p:nvSpPr>
        <p:spPr>
          <a:xfrm>
            <a:off x="3796050" y="52481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26" name="Oval 127"/>
          <p:cNvSpPr/>
          <p:nvPr/>
        </p:nvSpPr>
        <p:spPr>
          <a:xfrm>
            <a:off x="4774350" y="5296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34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7"/>
          <p:cNvSpPr/>
          <p:nvPr/>
        </p:nvSpPr>
        <p:spPr>
          <a:xfrm>
            <a:off x="4990632" y="52588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9" name="Rectangle 1"/>
          <p:cNvSpPr/>
          <p:nvPr/>
        </p:nvSpPr>
        <p:spPr>
          <a:xfrm>
            <a:off x="2897322" y="233525"/>
            <a:ext cx="33493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Работа со случаем (оказание помощи семьям в случаях нарушения прав и законных интересов детей</a:t>
            </a:r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)» </a:t>
            </a:r>
            <a:endParaRPr lang="ru-RU" sz="10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71" y="227350"/>
            <a:ext cx="457243" cy="469911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6996187" y="527990"/>
            <a:ext cx="1514499" cy="2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667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«Национальный фонд защиты детей от жестокого обращения»</a:t>
            </a:r>
          </a:p>
        </p:txBody>
      </p:sp>
      <p:sp>
        <p:nvSpPr>
          <p:cNvPr id="33" name="Rounded Rectangle 49"/>
          <p:cNvSpPr/>
          <p:nvPr/>
        </p:nvSpPr>
        <p:spPr>
          <a:xfrm>
            <a:off x="1547664" y="4700802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9375" algn="ctr"/>
            <a:r>
              <a:rPr lang="ru-RU" sz="700" dirty="0">
                <a:solidFill>
                  <a:schemeClr val="tx1"/>
                </a:solidFill>
              </a:rPr>
              <a:t>Кризисные кровные семьи с детьми</a:t>
            </a:r>
          </a:p>
        </p:txBody>
      </p:sp>
      <p:sp>
        <p:nvSpPr>
          <p:cNvPr id="34" name="Rectangle 50"/>
          <p:cNvSpPr/>
          <p:nvPr/>
        </p:nvSpPr>
        <p:spPr>
          <a:xfrm>
            <a:off x="1586810" y="4746242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4279253" y="4705987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9375" algn="ctr"/>
            <a:r>
              <a:rPr lang="ru-RU" sz="700" dirty="0">
                <a:solidFill>
                  <a:schemeClr val="tx1"/>
                </a:solidFill>
              </a:rPr>
              <a:t>Родители (кризисные кровные семьи)</a:t>
            </a:r>
          </a:p>
        </p:txBody>
      </p:sp>
      <p:sp>
        <p:nvSpPr>
          <p:cNvPr id="36" name="Rectangle 50"/>
          <p:cNvSpPr/>
          <p:nvPr/>
        </p:nvSpPr>
        <p:spPr>
          <a:xfrm>
            <a:off x="4318399" y="4751427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6566581" y="4697305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9375" algn="ctr"/>
            <a:r>
              <a:rPr lang="ru-RU" sz="700" dirty="0">
                <a:solidFill>
                  <a:schemeClr val="tx1"/>
                </a:solidFill>
              </a:rPr>
              <a:t>Специалисты, реализующие практику </a:t>
            </a:r>
            <a:endParaRPr lang="ru-RU" sz="700" dirty="0" smtClean="0">
              <a:solidFill>
                <a:schemeClr val="tx1"/>
              </a:solidFill>
            </a:endParaRPr>
          </a:p>
          <a:p>
            <a:pPr marL="79375" algn="ctr"/>
            <a:r>
              <a:rPr lang="ru-RU" sz="700" dirty="0" smtClean="0">
                <a:solidFill>
                  <a:schemeClr val="tx1"/>
                </a:solidFill>
              </a:rPr>
              <a:t>и </a:t>
            </a:r>
            <a:r>
              <a:rPr lang="ru-RU" sz="700" dirty="0">
                <a:solidFill>
                  <a:schemeClr val="tx1"/>
                </a:solidFill>
              </a:rPr>
              <a:t>контактирующие с семьями</a:t>
            </a:r>
          </a:p>
        </p:txBody>
      </p:sp>
      <p:sp>
        <p:nvSpPr>
          <p:cNvPr id="38" name="Rectangle 50"/>
          <p:cNvSpPr/>
          <p:nvPr/>
        </p:nvSpPr>
        <p:spPr>
          <a:xfrm>
            <a:off x="6605727" y="4742745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9" name="Rounded Rectangle 41"/>
          <p:cNvSpPr/>
          <p:nvPr/>
        </p:nvSpPr>
        <p:spPr>
          <a:xfrm>
            <a:off x="251521" y="3651029"/>
            <a:ext cx="1440159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Углубленная диагностика семейной ситуации (установление контакта и доверительных отношений с семьей,  интервьюирование/беседа с родителями, ребенком, членами)</a:t>
            </a:r>
          </a:p>
        </p:txBody>
      </p:sp>
      <p:sp>
        <p:nvSpPr>
          <p:cNvPr id="40" name="Rectangle 42"/>
          <p:cNvSpPr/>
          <p:nvPr/>
        </p:nvSpPr>
        <p:spPr>
          <a:xfrm>
            <a:off x="285618" y="3681871"/>
            <a:ext cx="1377374" cy="73032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ounded Rectangle 41"/>
          <p:cNvSpPr/>
          <p:nvPr/>
        </p:nvSpPr>
        <p:spPr>
          <a:xfrm>
            <a:off x="1795921" y="3651029"/>
            <a:ext cx="1440159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Обсуждение и согласование с родителями целей совместной деятельности и путей и их достижения, совместная с семьей разработка плана сопровождения (реабилитации) семьи и ребенка</a:t>
            </a:r>
          </a:p>
        </p:txBody>
      </p:sp>
      <p:sp>
        <p:nvSpPr>
          <p:cNvPr id="44" name="Rectangle 42"/>
          <p:cNvSpPr/>
          <p:nvPr/>
        </p:nvSpPr>
        <p:spPr>
          <a:xfrm>
            <a:off x="1830018" y="3681871"/>
            <a:ext cx="1377374" cy="73032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ounded Rectangle 41"/>
          <p:cNvSpPr/>
          <p:nvPr/>
        </p:nvSpPr>
        <p:spPr>
          <a:xfrm>
            <a:off x="3347167" y="3654432"/>
            <a:ext cx="1152825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Организация выполнения реабилитационных </a:t>
            </a:r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мероприятий</a:t>
            </a:r>
          </a:p>
          <a:p>
            <a:pPr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в 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соответствии с планом</a:t>
            </a:r>
          </a:p>
        </p:txBody>
      </p:sp>
      <p:sp>
        <p:nvSpPr>
          <p:cNvPr id="46" name="Rectangle 42"/>
          <p:cNvSpPr/>
          <p:nvPr/>
        </p:nvSpPr>
        <p:spPr>
          <a:xfrm>
            <a:off x="3381265" y="3685274"/>
            <a:ext cx="1086076" cy="73032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ounded Rectangle 41"/>
          <p:cNvSpPr/>
          <p:nvPr/>
        </p:nvSpPr>
        <p:spPr>
          <a:xfrm>
            <a:off x="4644008" y="3648924"/>
            <a:ext cx="1190155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Консультационная поддержка родителей в ходе проведения оценки безопасности ребенка и уровня риска жестокого обращения с ним</a:t>
            </a:r>
          </a:p>
        </p:txBody>
      </p:sp>
      <p:sp>
        <p:nvSpPr>
          <p:cNvPr id="48" name="Rectangle 42"/>
          <p:cNvSpPr/>
          <p:nvPr/>
        </p:nvSpPr>
        <p:spPr>
          <a:xfrm>
            <a:off x="4678105" y="3679766"/>
            <a:ext cx="1124793" cy="73032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ounded Rectangle 41"/>
          <p:cNvSpPr/>
          <p:nvPr/>
        </p:nvSpPr>
        <p:spPr>
          <a:xfrm>
            <a:off x="5979780" y="3648924"/>
            <a:ext cx="1616556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Методические мероприятия для специалистов, реализующих практику (методические сессии для кураторов случая и оценщиков; - групповые </a:t>
            </a:r>
            <a:r>
              <a:rPr lang="ru-RU" sz="700" dirty="0" err="1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супервизии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; мероприятия по анализу межведомственного взаимодействия)</a:t>
            </a:r>
          </a:p>
        </p:txBody>
      </p:sp>
      <p:sp>
        <p:nvSpPr>
          <p:cNvPr id="50" name="Rectangle 42"/>
          <p:cNvSpPr/>
          <p:nvPr/>
        </p:nvSpPr>
        <p:spPr>
          <a:xfrm>
            <a:off x="6017142" y="3679766"/>
            <a:ext cx="1542442" cy="73032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7731014" y="3643116"/>
            <a:ext cx="1190155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Проведение информационно-методических встреч в коллективах детсадов и школ</a:t>
            </a:r>
          </a:p>
        </p:txBody>
      </p:sp>
      <p:sp>
        <p:nvSpPr>
          <p:cNvPr id="52" name="Rectangle 42"/>
          <p:cNvSpPr/>
          <p:nvPr/>
        </p:nvSpPr>
        <p:spPr>
          <a:xfrm>
            <a:off x="7765111" y="3673958"/>
            <a:ext cx="1124793" cy="73032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Rounded Rectangle 41"/>
          <p:cNvSpPr/>
          <p:nvPr/>
        </p:nvSpPr>
        <p:spPr>
          <a:xfrm>
            <a:off x="1328757" y="3074965"/>
            <a:ext cx="2373639" cy="33832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Реализация услуги социального сопровождения семьи </a:t>
            </a:r>
            <a:endParaRPr lang="ru-RU" sz="700" dirty="0" smtClean="0">
              <a:solidFill>
                <a:schemeClr val="tx1"/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в 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целях защиты прав и законных интересов </a:t>
            </a:r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ребенка</a:t>
            </a:r>
            <a:endParaRPr lang="ru-RU" sz="700" dirty="0">
              <a:solidFill>
                <a:schemeClr val="tx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4" name="Rectangle 42"/>
          <p:cNvSpPr/>
          <p:nvPr/>
        </p:nvSpPr>
        <p:spPr>
          <a:xfrm>
            <a:off x="1362854" y="3103088"/>
            <a:ext cx="2303346" cy="2792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ounded Rectangle 14"/>
          <p:cNvSpPr/>
          <p:nvPr/>
        </p:nvSpPr>
        <p:spPr>
          <a:xfrm>
            <a:off x="899592" y="2263992"/>
            <a:ext cx="1440159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Повышение вовлечения/активности семьи в работу, направленную на изменение своей жизненной ситуации</a:t>
            </a:r>
          </a:p>
        </p:txBody>
      </p:sp>
      <p:sp>
        <p:nvSpPr>
          <p:cNvPr id="56" name="Right Triangle 16"/>
          <p:cNvSpPr/>
          <p:nvPr/>
        </p:nvSpPr>
        <p:spPr>
          <a:xfrm rot="10800000">
            <a:off x="902419" y="274855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ight Triangle 17"/>
          <p:cNvSpPr/>
          <p:nvPr/>
        </p:nvSpPr>
        <p:spPr>
          <a:xfrm rot="10800000" flipH="1">
            <a:off x="2195735" y="274855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ounded Rectangle 14"/>
          <p:cNvSpPr/>
          <p:nvPr/>
        </p:nvSpPr>
        <p:spPr>
          <a:xfrm>
            <a:off x="2483769" y="2262007"/>
            <a:ext cx="1440159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Повышение </a:t>
            </a:r>
            <a:r>
              <a:rPr lang="ru-RU" sz="70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ресурсности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 семей</a:t>
            </a:r>
          </a:p>
        </p:txBody>
      </p:sp>
      <p:sp>
        <p:nvSpPr>
          <p:cNvPr id="59" name="Right Triangle 16"/>
          <p:cNvSpPr/>
          <p:nvPr/>
        </p:nvSpPr>
        <p:spPr>
          <a:xfrm rot="10800000">
            <a:off x="2486596" y="274657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17"/>
          <p:cNvSpPr/>
          <p:nvPr/>
        </p:nvSpPr>
        <p:spPr>
          <a:xfrm rot="10800000" flipH="1">
            <a:off x="3779912" y="274657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14"/>
          <p:cNvSpPr/>
          <p:nvPr/>
        </p:nvSpPr>
        <p:spPr>
          <a:xfrm>
            <a:off x="4561610" y="2262007"/>
            <a:ext cx="1352477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 уровень родительских компетенций </a:t>
            </a:r>
          </a:p>
        </p:txBody>
      </p:sp>
      <p:sp>
        <p:nvSpPr>
          <p:cNvPr id="62" name="Right Triangle 16"/>
          <p:cNvSpPr/>
          <p:nvPr/>
        </p:nvSpPr>
        <p:spPr>
          <a:xfrm rot="10800000">
            <a:off x="4561610" y="274657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7"/>
          <p:cNvSpPr/>
          <p:nvPr/>
        </p:nvSpPr>
        <p:spPr>
          <a:xfrm rot="10800000" flipH="1">
            <a:off x="5770071" y="274657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14"/>
          <p:cNvSpPr/>
          <p:nvPr/>
        </p:nvSpPr>
        <p:spPr>
          <a:xfrm>
            <a:off x="6005234" y="2262007"/>
            <a:ext cx="1440159" cy="488434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Повышение уровня поддержки со стороны окружения семьи</a:t>
            </a:r>
          </a:p>
        </p:txBody>
      </p:sp>
      <p:sp>
        <p:nvSpPr>
          <p:cNvPr id="65" name="Right Triangle 16"/>
          <p:cNvSpPr/>
          <p:nvPr/>
        </p:nvSpPr>
        <p:spPr>
          <a:xfrm rot="10800000">
            <a:off x="6008061" y="274657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7"/>
          <p:cNvSpPr/>
          <p:nvPr/>
        </p:nvSpPr>
        <p:spPr>
          <a:xfrm rot="10800000" flipH="1">
            <a:off x="7301377" y="274657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ounded Rectangle 14"/>
          <p:cNvSpPr/>
          <p:nvPr/>
        </p:nvSpPr>
        <p:spPr>
          <a:xfrm>
            <a:off x="7529837" y="2262007"/>
            <a:ext cx="1440159" cy="488434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 уровень компетенций специалистов, реализующих практику</a:t>
            </a:r>
          </a:p>
        </p:txBody>
      </p:sp>
      <p:sp>
        <p:nvSpPr>
          <p:cNvPr id="68" name="Right Triangle 16"/>
          <p:cNvSpPr/>
          <p:nvPr/>
        </p:nvSpPr>
        <p:spPr>
          <a:xfrm rot="10800000">
            <a:off x="7532664" y="274657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7"/>
          <p:cNvSpPr/>
          <p:nvPr/>
        </p:nvSpPr>
        <p:spPr>
          <a:xfrm rot="10800000" flipH="1">
            <a:off x="8825980" y="274657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4"/>
          <p:cNvSpPr/>
          <p:nvPr/>
        </p:nvSpPr>
        <p:spPr>
          <a:xfrm>
            <a:off x="1598066" y="1609089"/>
            <a:ext cx="1633323" cy="32839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Улучшение детско-родительских отношений</a:t>
            </a:r>
          </a:p>
        </p:txBody>
      </p:sp>
      <p:sp>
        <p:nvSpPr>
          <p:cNvPr id="71" name="Right Triangle 16"/>
          <p:cNvSpPr/>
          <p:nvPr/>
        </p:nvSpPr>
        <p:spPr>
          <a:xfrm rot="10800000">
            <a:off x="1600893" y="193361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7"/>
          <p:cNvSpPr/>
          <p:nvPr/>
        </p:nvSpPr>
        <p:spPr>
          <a:xfrm rot="10800000" flipH="1">
            <a:off x="3087389" y="193361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14"/>
          <p:cNvSpPr/>
          <p:nvPr/>
        </p:nvSpPr>
        <p:spPr>
          <a:xfrm>
            <a:off x="5896514" y="1609089"/>
            <a:ext cx="1633323" cy="32839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80975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Улучшение благополучия </a:t>
            </a:r>
            <a:r>
              <a:rPr lang="ru-RU" sz="700" dirty="0" smtClean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детей</a:t>
            </a:r>
          </a:p>
          <a:p>
            <a:pPr marL="180975"/>
            <a:r>
              <a:rPr lang="ru-RU" sz="700" dirty="0" smtClean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и 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семей – участников Программы</a:t>
            </a:r>
          </a:p>
        </p:txBody>
      </p:sp>
      <p:sp>
        <p:nvSpPr>
          <p:cNvPr id="74" name="Right Triangle 16"/>
          <p:cNvSpPr/>
          <p:nvPr/>
        </p:nvSpPr>
        <p:spPr>
          <a:xfrm rot="10800000">
            <a:off x="5899341" y="193361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7"/>
          <p:cNvSpPr/>
          <p:nvPr/>
        </p:nvSpPr>
        <p:spPr>
          <a:xfrm rot="10800000" flipH="1">
            <a:off x="7385837" y="193361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76" name="Группа 75"/>
          <p:cNvGrpSpPr/>
          <p:nvPr/>
        </p:nvGrpSpPr>
        <p:grpSpPr>
          <a:xfrm>
            <a:off x="2897322" y="907418"/>
            <a:ext cx="3438184" cy="478513"/>
            <a:chOff x="1205881" y="546718"/>
            <a:chExt cx="2168852" cy="483650"/>
          </a:xfrm>
        </p:grpSpPr>
        <p:grpSp>
          <p:nvGrpSpPr>
            <p:cNvPr id="77" name="Group 5"/>
            <p:cNvGrpSpPr/>
            <p:nvPr/>
          </p:nvGrpSpPr>
          <p:grpSpPr>
            <a:xfrm>
              <a:off x="3054521" y="599662"/>
              <a:ext cx="320212" cy="420560"/>
              <a:chOff x="6613702" y="2640793"/>
              <a:chExt cx="373457" cy="359553"/>
            </a:xfrm>
          </p:grpSpPr>
          <p:sp>
            <p:nvSpPr>
              <p:cNvPr id="84" name="Chevron 16"/>
              <p:cNvSpPr/>
              <p:nvPr/>
            </p:nvSpPr>
            <p:spPr>
              <a:xfrm rot="10800000">
                <a:off x="6613702" y="2640794"/>
                <a:ext cx="373457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85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78" name="Group 18"/>
            <p:cNvGrpSpPr/>
            <p:nvPr/>
          </p:nvGrpSpPr>
          <p:grpSpPr>
            <a:xfrm>
              <a:off x="1205881" y="599662"/>
              <a:ext cx="312039" cy="430706"/>
              <a:chOff x="1855902" y="1018951"/>
              <a:chExt cx="546842" cy="503373"/>
            </a:xfrm>
            <a:solidFill>
              <a:srgbClr val="29486D"/>
            </a:solidFill>
          </p:grpSpPr>
          <p:sp>
            <p:nvSpPr>
              <p:cNvPr id="82" name="Chevron 19"/>
              <p:cNvSpPr/>
              <p:nvPr/>
            </p:nvSpPr>
            <p:spPr>
              <a:xfrm>
                <a:off x="1855902" y="1018951"/>
                <a:ext cx="546842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83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79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ru-RU" sz="700" dirty="0">
                  <a:solidFill>
                    <a:schemeClr val="bg1"/>
                  </a:solidFill>
                  <a:ea typeface="Roboto" pitchFamily="2" charset="0"/>
                  <a:cs typeface="Lato" panose="020F0502020204030203" pitchFamily="34" charset="0"/>
                </a:rPr>
                <a:t>Уменьшение количества изъятий / отказов детей из  семей </a:t>
              </a:r>
              <a:r>
                <a:rPr lang="ru-RU" sz="700" dirty="0" smtClean="0">
                  <a:solidFill>
                    <a:schemeClr val="bg1"/>
                  </a:solidFill>
                  <a:ea typeface="Roboto" pitchFamily="2" charset="0"/>
                  <a:cs typeface="Lato" panose="020F0502020204030203" pitchFamily="34" charset="0"/>
                </a:rPr>
                <a:t>(</a:t>
              </a:r>
              <a:r>
                <a:rPr lang="ru-RU" sz="700" dirty="0">
                  <a:solidFill>
                    <a:schemeClr val="bg1"/>
                  </a:solidFill>
                  <a:ea typeface="Roboto" pitchFamily="2" charset="0"/>
                  <a:cs typeface="Lato" panose="020F0502020204030203" pitchFamily="34" charset="0"/>
                </a:rPr>
                <a:t>Сохранение кровной семьи для ребенка в случае нарушения в семье его прав и законных интересов)</a:t>
              </a:r>
              <a:endPara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endParaRPr>
            </a:p>
          </p:txBody>
        </p:sp>
        <p:sp>
          <p:nvSpPr>
            <p:cNvPr id="80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81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87" name="Соединительная линия уступом 86"/>
          <p:cNvCxnSpPr/>
          <p:nvPr/>
        </p:nvCxnSpPr>
        <p:spPr>
          <a:xfrm rot="16200000" flipH="1">
            <a:off x="2229865" y="2968828"/>
            <a:ext cx="3403" cy="2951979"/>
          </a:xfrm>
          <a:prstGeom prst="bentConnector3">
            <a:avLst>
              <a:gd name="adj1" fmla="val 390393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33" idx="0"/>
            <a:endCxn id="43" idx="2"/>
          </p:cNvCxnSpPr>
          <p:nvPr/>
        </p:nvCxnSpPr>
        <p:spPr>
          <a:xfrm flipV="1">
            <a:off x="2513868" y="4443117"/>
            <a:ext cx="2133" cy="2576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45" idx="2"/>
            <a:endCxn id="48" idx="2"/>
          </p:cNvCxnSpPr>
          <p:nvPr/>
        </p:nvCxnSpPr>
        <p:spPr>
          <a:xfrm rot="5400000" flipH="1" flipV="1">
            <a:off x="4563826" y="3769844"/>
            <a:ext cx="36430" cy="1316922"/>
          </a:xfrm>
          <a:prstGeom prst="bentConnector3">
            <a:avLst>
              <a:gd name="adj1" fmla="val -37045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4774350" y="4585692"/>
            <a:ext cx="0" cy="1202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7526539" y="4585692"/>
            <a:ext cx="0" cy="1202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39" idx="0"/>
            <a:endCxn id="45" idx="0"/>
          </p:cNvCxnSpPr>
          <p:nvPr/>
        </p:nvCxnSpPr>
        <p:spPr>
          <a:xfrm rot="16200000" flipH="1">
            <a:off x="2445888" y="2176741"/>
            <a:ext cx="3403" cy="2951979"/>
          </a:xfrm>
          <a:prstGeom prst="bentConnector3">
            <a:avLst>
              <a:gd name="adj1" fmla="val -283273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43" idx="0"/>
            <a:endCxn id="53" idx="2"/>
          </p:cNvCxnSpPr>
          <p:nvPr/>
        </p:nvCxnSpPr>
        <p:spPr>
          <a:xfrm flipH="1" flipV="1">
            <a:off x="2515577" y="3413291"/>
            <a:ext cx="424" cy="2377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39" idx="3"/>
            <a:endCxn id="44" idx="1"/>
          </p:cNvCxnSpPr>
          <p:nvPr/>
        </p:nvCxnSpPr>
        <p:spPr>
          <a:xfrm flipV="1">
            <a:off x="1691680" y="4047033"/>
            <a:ext cx="138338" cy="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43" idx="3"/>
            <a:endCxn id="46" idx="1"/>
          </p:cNvCxnSpPr>
          <p:nvPr/>
        </p:nvCxnSpPr>
        <p:spPr>
          <a:xfrm>
            <a:off x="3236080" y="4047073"/>
            <a:ext cx="145185" cy="33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7" idx="0"/>
            <a:endCxn id="61" idx="2"/>
          </p:cNvCxnSpPr>
          <p:nvPr/>
        </p:nvCxnSpPr>
        <p:spPr>
          <a:xfrm flipH="1" flipV="1">
            <a:off x="5237849" y="2750441"/>
            <a:ext cx="1237" cy="89848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49" idx="0"/>
            <a:endCxn id="51" idx="0"/>
          </p:cNvCxnSpPr>
          <p:nvPr/>
        </p:nvCxnSpPr>
        <p:spPr>
          <a:xfrm rot="5400000" flipH="1" flipV="1">
            <a:off x="7554171" y="2877003"/>
            <a:ext cx="5808" cy="1538034"/>
          </a:xfrm>
          <a:prstGeom prst="bentConnector3">
            <a:avLst>
              <a:gd name="adj1" fmla="val 403595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7027875" y="2753161"/>
            <a:ext cx="0" cy="6601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V="1">
            <a:off x="8020280" y="2753161"/>
            <a:ext cx="8105" cy="6510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55" idx="1"/>
            <a:endCxn id="82" idx="1"/>
          </p:cNvCxnSpPr>
          <p:nvPr/>
        </p:nvCxnSpPr>
        <p:spPr>
          <a:xfrm rot="10800000" flipH="1">
            <a:off x="899591" y="1172867"/>
            <a:ext cx="2136325" cy="1335343"/>
          </a:xfrm>
          <a:prstGeom prst="bentConnector3">
            <a:avLst>
              <a:gd name="adj1" fmla="val -1070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>
            <a:off x="3229047" y="1705372"/>
            <a:ext cx="26651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61" idx="0"/>
            <a:endCxn id="67" idx="0"/>
          </p:cNvCxnSpPr>
          <p:nvPr/>
        </p:nvCxnSpPr>
        <p:spPr>
          <a:xfrm rot="5400000" flipH="1" flipV="1">
            <a:off x="6743883" y="755973"/>
            <a:ext cx="12700" cy="3012068"/>
          </a:xfrm>
          <a:prstGeom prst="bentConnector3">
            <a:avLst>
              <a:gd name="adj1" fmla="val 97590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64" idx="0"/>
          </p:cNvCxnSpPr>
          <p:nvPr/>
        </p:nvCxnSpPr>
        <p:spPr>
          <a:xfrm flipV="1">
            <a:off x="6725314" y="1933460"/>
            <a:ext cx="484" cy="32854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/>
          <p:nvPr/>
        </p:nvCxnSpPr>
        <p:spPr>
          <a:xfrm rot="16200000" flipV="1">
            <a:off x="3857265" y="1251357"/>
            <a:ext cx="12700" cy="2034000"/>
          </a:xfrm>
          <a:prstGeom prst="bentConnector3">
            <a:avLst>
              <a:gd name="adj1" fmla="val 101927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V="1">
            <a:off x="2977433" y="1925562"/>
            <a:ext cx="0" cy="2160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>
            <a:off x="2546916" y="2065412"/>
            <a:ext cx="382163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/>
          <p:nvPr/>
        </p:nvCxnSpPr>
        <p:spPr>
          <a:xfrm flipV="1">
            <a:off x="6372200" y="1933460"/>
            <a:ext cx="0" cy="13195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>
            <a:stCxn id="70" idx="0"/>
            <a:endCxn id="73" idx="0"/>
          </p:cNvCxnSpPr>
          <p:nvPr/>
        </p:nvCxnSpPr>
        <p:spPr>
          <a:xfrm rot="5400000" flipH="1" flipV="1">
            <a:off x="4563952" y="-540135"/>
            <a:ext cx="12700" cy="4298448"/>
          </a:xfrm>
          <a:prstGeom prst="bentConnector3">
            <a:avLst>
              <a:gd name="adj1" fmla="val 75903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/>
          <p:nvPr/>
        </p:nvCxnSpPr>
        <p:spPr>
          <a:xfrm flipV="1">
            <a:off x="4560983" y="1316517"/>
            <a:ext cx="1" cy="1983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75" y="104180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15" y="170065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72" y="170988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Прямая со стрелкой 161"/>
          <p:cNvCxnSpPr/>
          <p:nvPr/>
        </p:nvCxnSpPr>
        <p:spPr>
          <a:xfrm flipV="1">
            <a:off x="1830018" y="2753161"/>
            <a:ext cx="0" cy="3218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/>
          <p:nvPr/>
        </p:nvCxnSpPr>
        <p:spPr>
          <a:xfrm flipV="1">
            <a:off x="2993340" y="2753161"/>
            <a:ext cx="0" cy="3218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1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259</Words>
  <Application>Microsoft Office PowerPoint</Application>
  <PresentationFormat>Экран (16:10)</PresentationFormat>
  <Paragraphs>33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Black</vt:lpstr>
      <vt:lpstr>Roboto</vt:lpstr>
      <vt:lpstr>Roboto Black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Yulia</cp:lastModifiedBy>
  <cp:revision>127</cp:revision>
  <dcterms:created xsi:type="dcterms:W3CDTF">2018-10-31T18:32:06Z</dcterms:created>
  <dcterms:modified xsi:type="dcterms:W3CDTF">2020-10-30T18:28:43Z</dcterms:modified>
</cp:coreProperties>
</file>