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00"/>
    <a:srgbClr val="969696"/>
    <a:srgbClr val="039192"/>
    <a:srgbClr val="C3C3C3"/>
    <a:srgbClr val="474747"/>
    <a:srgbClr val="91D3D3"/>
    <a:srgbClr val="8BC9C9"/>
    <a:srgbClr val="FFFFFF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 varScale="1">
        <p:scale>
          <a:sx n="88" d="100"/>
          <a:sy n="88" d="100"/>
        </p:scale>
        <p:origin x="-6" y="10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Соединительная линия уступом 286"/>
          <p:cNvCxnSpPr/>
          <p:nvPr/>
        </p:nvCxnSpPr>
        <p:spPr>
          <a:xfrm rot="10800000">
            <a:off x="3917362" y="1259649"/>
            <a:ext cx="966179" cy="679319"/>
          </a:xfrm>
          <a:prstGeom prst="bentConnector3">
            <a:avLst>
              <a:gd name="adj1" fmla="val -60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106" idx="2"/>
            <a:endCxn id="111" idx="2"/>
          </p:cNvCxnSpPr>
          <p:nvPr/>
        </p:nvCxnSpPr>
        <p:spPr>
          <a:xfrm rot="16200000" flipH="1">
            <a:off x="5826126" y="2177608"/>
            <a:ext cx="30923" cy="4622367"/>
          </a:xfrm>
          <a:prstGeom prst="bentConnector3">
            <a:avLst>
              <a:gd name="adj1" fmla="val 51069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5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66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7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8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0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1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3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74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7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78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79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0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2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84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7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88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" y="115422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3"/>
          <p:cNvSpPr/>
          <p:nvPr/>
        </p:nvSpPr>
        <p:spPr>
          <a:xfrm>
            <a:off x="2422872" y="185060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«Возвращение домой»</a:t>
            </a:r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52" y="126639"/>
            <a:ext cx="801881" cy="786645"/>
          </a:xfrm>
          <a:prstGeom prst="rect">
            <a:avLst/>
          </a:prstGeom>
        </p:spPr>
      </p:pic>
      <p:sp>
        <p:nvSpPr>
          <p:cNvPr id="97" name="Rounded Rectangle 49"/>
          <p:cNvSpPr/>
          <p:nvPr/>
        </p:nvSpPr>
        <p:spPr>
          <a:xfrm>
            <a:off x="1232074" y="4729708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Подростки (кризисные кровные семьи)</a:t>
            </a:r>
          </a:p>
        </p:txBody>
      </p:sp>
      <p:sp>
        <p:nvSpPr>
          <p:cNvPr id="98" name="Rectangle 50"/>
          <p:cNvSpPr/>
          <p:nvPr/>
        </p:nvSpPr>
        <p:spPr>
          <a:xfrm>
            <a:off x="1271220" y="4775148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9" name="Rounded Rectangle 49"/>
          <p:cNvSpPr/>
          <p:nvPr/>
        </p:nvSpPr>
        <p:spPr>
          <a:xfrm>
            <a:off x="5894811" y="4729708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 (кризисные кровные семьи)</a:t>
            </a:r>
          </a:p>
        </p:txBody>
      </p:sp>
      <p:sp>
        <p:nvSpPr>
          <p:cNvPr id="100" name="Rectangle 50"/>
          <p:cNvSpPr/>
          <p:nvPr/>
        </p:nvSpPr>
        <p:spPr>
          <a:xfrm>
            <a:off x="5933957" y="4775148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ounded Rectangle 41"/>
          <p:cNvSpPr/>
          <p:nvPr/>
        </p:nvSpPr>
        <p:spPr>
          <a:xfrm>
            <a:off x="308024" y="4018598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Занятия с репетитором</a:t>
            </a:r>
          </a:p>
        </p:txBody>
      </p:sp>
      <p:sp>
        <p:nvSpPr>
          <p:cNvPr id="102" name="Rectangle 42"/>
          <p:cNvSpPr/>
          <p:nvPr/>
        </p:nvSpPr>
        <p:spPr>
          <a:xfrm>
            <a:off x="342122" y="4057650"/>
            <a:ext cx="1061228" cy="42465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ounded Rectangle 41"/>
          <p:cNvSpPr/>
          <p:nvPr/>
        </p:nvSpPr>
        <p:spPr>
          <a:xfrm>
            <a:off x="1636858" y="4014926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Психологическое сопровождение</a:t>
            </a:r>
          </a:p>
        </p:txBody>
      </p:sp>
      <p:sp>
        <p:nvSpPr>
          <p:cNvPr id="104" name="Rectangle 42"/>
          <p:cNvSpPr/>
          <p:nvPr/>
        </p:nvSpPr>
        <p:spPr>
          <a:xfrm>
            <a:off x="1670956" y="4051300"/>
            <a:ext cx="1061228" cy="4273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Rounded Rectangle 41"/>
          <p:cNvSpPr/>
          <p:nvPr/>
        </p:nvSpPr>
        <p:spPr>
          <a:xfrm>
            <a:off x="2965692" y="4009628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Социальное сопровождение</a:t>
            </a:r>
          </a:p>
        </p:txBody>
      </p:sp>
      <p:sp>
        <p:nvSpPr>
          <p:cNvPr id="106" name="Rectangle 42"/>
          <p:cNvSpPr/>
          <p:nvPr/>
        </p:nvSpPr>
        <p:spPr>
          <a:xfrm>
            <a:off x="2999790" y="4038600"/>
            <a:ext cx="1061228" cy="4347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Rounded Rectangle 41"/>
          <p:cNvSpPr/>
          <p:nvPr/>
        </p:nvSpPr>
        <p:spPr>
          <a:xfrm>
            <a:off x="5004048" y="4009628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Психологическое консультирование</a:t>
            </a:r>
          </a:p>
        </p:txBody>
      </p:sp>
      <p:sp>
        <p:nvSpPr>
          <p:cNvPr id="108" name="Rectangle 42"/>
          <p:cNvSpPr/>
          <p:nvPr/>
        </p:nvSpPr>
        <p:spPr>
          <a:xfrm>
            <a:off x="5038146" y="4038600"/>
            <a:ext cx="1061228" cy="4347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ounded Rectangle 41"/>
          <p:cNvSpPr/>
          <p:nvPr/>
        </p:nvSpPr>
        <p:spPr>
          <a:xfrm>
            <a:off x="6289800" y="4009628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Родительские конференции</a:t>
            </a:r>
          </a:p>
        </p:txBody>
      </p:sp>
      <p:sp>
        <p:nvSpPr>
          <p:cNvPr id="110" name="Rectangle 42"/>
          <p:cNvSpPr/>
          <p:nvPr/>
        </p:nvSpPr>
        <p:spPr>
          <a:xfrm>
            <a:off x="6323898" y="4038600"/>
            <a:ext cx="1061228" cy="4347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ounded Rectangle 41"/>
          <p:cNvSpPr/>
          <p:nvPr/>
        </p:nvSpPr>
        <p:spPr>
          <a:xfrm>
            <a:off x="7585300" y="4009628"/>
            <a:ext cx="1134942" cy="49462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Социальный патронаж  (после возвращения ребенка)</a:t>
            </a:r>
          </a:p>
        </p:txBody>
      </p:sp>
      <p:sp>
        <p:nvSpPr>
          <p:cNvPr id="112" name="Rectangle 42"/>
          <p:cNvSpPr/>
          <p:nvPr/>
        </p:nvSpPr>
        <p:spPr>
          <a:xfrm>
            <a:off x="7619398" y="4038600"/>
            <a:ext cx="1061228" cy="4347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4"/>
          <p:cNvSpPr/>
          <p:nvPr/>
        </p:nvSpPr>
        <p:spPr>
          <a:xfrm>
            <a:off x="301884" y="2990850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Подростки  восполнили пробелы в школьных знаниях, получили дополнительные знания в соответствии со школьной программой</a:t>
            </a:r>
          </a:p>
        </p:txBody>
      </p:sp>
      <p:sp>
        <p:nvSpPr>
          <p:cNvPr id="114" name="Right Triangle 16"/>
          <p:cNvSpPr/>
          <p:nvPr/>
        </p:nvSpPr>
        <p:spPr>
          <a:xfrm rot="10800000">
            <a:off x="304710" y="36866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ight Triangle 17"/>
          <p:cNvSpPr/>
          <p:nvPr/>
        </p:nvSpPr>
        <p:spPr>
          <a:xfrm rot="10800000" flipH="1">
            <a:off x="1296739" y="36866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6" name="Rounded Rectangle 14"/>
          <p:cNvSpPr/>
          <p:nvPr/>
        </p:nvSpPr>
        <p:spPr>
          <a:xfrm>
            <a:off x="1547664" y="2990850"/>
            <a:ext cx="873117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Улучшение эмоционального состояния подростков </a:t>
            </a:r>
          </a:p>
        </p:txBody>
      </p:sp>
      <p:sp>
        <p:nvSpPr>
          <p:cNvPr id="117" name="Right Triangle 16"/>
          <p:cNvSpPr/>
          <p:nvPr/>
        </p:nvSpPr>
        <p:spPr>
          <a:xfrm rot="10800000">
            <a:off x="1550490" y="36866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8" name="Right Triangle 17"/>
          <p:cNvSpPr/>
          <p:nvPr/>
        </p:nvSpPr>
        <p:spPr>
          <a:xfrm rot="10800000" flipH="1">
            <a:off x="2283742" y="368846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9" name="Rounded Rectangle 14"/>
          <p:cNvSpPr/>
          <p:nvPr/>
        </p:nvSpPr>
        <p:spPr>
          <a:xfrm>
            <a:off x="2536726" y="2990850"/>
            <a:ext cx="942896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Подростки научились способам эффективного поведения в конфликтной ситуации</a:t>
            </a:r>
          </a:p>
        </p:txBody>
      </p:sp>
      <p:sp>
        <p:nvSpPr>
          <p:cNvPr id="120" name="Right Triangle 16"/>
          <p:cNvSpPr/>
          <p:nvPr/>
        </p:nvSpPr>
        <p:spPr>
          <a:xfrm rot="10800000">
            <a:off x="2539552" y="36866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1" name="Right Triangle 17"/>
          <p:cNvSpPr/>
          <p:nvPr/>
        </p:nvSpPr>
        <p:spPr>
          <a:xfrm rot="10800000" flipH="1">
            <a:off x="3329967" y="36884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2" name="Rounded Rectangle 14"/>
          <p:cNvSpPr/>
          <p:nvPr/>
        </p:nvSpPr>
        <p:spPr>
          <a:xfrm>
            <a:off x="3597997" y="2986273"/>
            <a:ext cx="895149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Повышен уровень социальной компетентности подростков </a:t>
            </a:r>
          </a:p>
        </p:txBody>
      </p:sp>
      <p:sp>
        <p:nvSpPr>
          <p:cNvPr id="123" name="Right Triangle 16"/>
          <p:cNvSpPr/>
          <p:nvPr/>
        </p:nvSpPr>
        <p:spPr>
          <a:xfrm rot="10800000">
            <a:off x="3600823" y="36821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ight Triangle 17"/>
          <p:cNvSpPr/>
          <p:nvPr/>
        </p:nvSpPr>
        <p:spPr>
          <a:xfrm rot="10800000" flipH="1">
            <a:off x="4355992" y="36821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5" name="Rounded Rectangle 14"/>
          <p:cNvSpPr/>
          <p:nvPr/>
        </p:nvSpPr>
        <p:spPr>
          <a:xfrm>
            <a:off x="4730874" y="2986273"/>
            <a:ext cx="895149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Подростки не употребляют ПАВ</a:t>
            </a:r>
          </a:p>
        </p:txBody>
      </p:sp>
      <p:sp>
        <p:nvSpPr>
          <p:cNvPr id="126" name="Right Triangle 16"/>
          <p:cNvSpPr/>
          <p:nvPr/>
        </p:nvSpPr>
        <p:spPr>
          <a:xfrm rot="10800000">
            <a:off x="4733700" y="36821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ight Triangle 17"/>
          <p:cNvSpPr/>
          <p:nvPr/>
        </p:nvSpPr>
        <p:spPr>
          <a:xfrm rot="10800000" flipH="1">
            <a:off x="5488869" y="36821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8" name="Rounded Rectangle 14"/>
          <p:cNvSpPr/>
          <p:nvPr/>
        </p:nvSpPr>
        <p:spPr>
          <a:xfrm>
            <a:off x="5821490" y="2986273"/>
            <a:ext cx="895149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Улучшение эмоционального состояния родителей</a:t>
            </a:r>
          </a:p>
        </p:txBody>
      </p:sp>
      <p:sp>
        <p:nvSpPr>
          <p:cNvPr id="129" name="Right Triangle 16"/>
          <p:cNvSpPr/>
          <p:nvPr/>
        </p:nvSpPr>
        <p:spPr>
          <a:xfrm rot="10800000">
            <a:off x="5824316" y="36821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0" name="Right Triangle 17"/>
          <p:cNvSpPr/>
          <p:nvPr/>
        </p:nvSpPr>
        <p:spPr>
          <a:xfrm rot="10800000" flipH="1">
            <a:off x="6579485" y="36821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1" name="Rounded Rectangle 14"/>
          <p:cNvSpPr/>
          <p:nvPr/>
        </p:nvSpPr>
        <p:spPr>
          <a:xfrm>
            <a:off x="6912106" y="2986273"/>
            <a:ext cx="895149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Повышена педагогическая и психологическая компетентность </a:t>
            </a:r>
          </a:p>
        </p:txBody>
      </p:sp>
      <p:sp>
        <p:nvSpPr>
          <p:cNvPr id="132" name="Right Triangle 16"/>
          <p:cNvSpPr/>
          <p:nvPr/>
        </p:nvSpPr>
        <p:spPr>
          <a:xfrm rot="10800000">
            <a:off x="6914932" y="36821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ight Triangle 17"/>
          <p:cNvSpPr/>
          <p:nvPr/>
        </p:nvSpPr>
        <p:spPr>
          <a:xfrm rot="10800000" flipH="1">
            <a:off x="7670101" y="36821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4" name="Rounded Rectangle 14"/>
          <p:cNvSpPr/>
          <p:nvPr/>
        </p:nvSpPr>
        <p:spPr>
          <a:xfrm>
            <a:off x="8002722" y="2986273"/>
            <a:ext cx="895149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Сформировано понимание проблем ребенка и  путей решения</a:t>
            </a:r>
          </a:p>
        </p:txBody>
      </p:sp>
      <p:sp>
        <p:nvSpPr>
          <p:cNvPr id="135" name="Right Triangle 16"/>
          <p:cNvSpPr/>
          <p:nvPr/>
        </p:nvSpPr>
        <p:spPr>
          <a:xfrm rot="10800000">
            <a:off x="8005548" y="36821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6" name="Right Triangle 17"/>
          <p:cNvSpPr/>
          <p:nvPr/>
        </p:nvSpPr>
        <p:spPr>
          <a:xfrm rot="10800000" flipH="1">
            <a:off x="8760717" y="36821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7" name="Rounded Rectangle 14"/>
          <p:cNvSpPr/>
          <p:nvPr/>
        </p:nvSpPr>
        <p:spPr>
          <a:xfrm>
            <a:off x="301884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Подростки получили  неполное общее образование (успешно закончили 9 класс и получили аттестат)</a:t>
            </a:r>
          </a:p>
        </p:txBody>
      </p:sp>
      <p:sp>
        <p:nvSpPr>
          <p:cNvPr id="138" name="Right Triangle 16"/>
          <p:cNvSpPr/>
          <p:nvPr/>
        </p:nvSpPr>
        <p:spPr>
          <a:xfrm rot="10800000">
            <a:off x="304710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9" name="Right Triangle 17"/>
          <p:cNvSpPr/>
          <p:nvPr/>
        </p:nvSpPr>
        <p:spPr>
          <a:xfrm rot="10800000" flipH="1">
            <a:off x="1296739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0" name="Rounded Rectangle 14"/>
          <p:cNvSpPr/>
          <p:nvPr/>
        </p:nvSpPr>
        <p:spPr>
          <a:xfrm>
            <a:off x="1801418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Отсутствие рецидивных правонарушений у подростков</a:t>
            </a:r>
          </a:p>
        </p:txBody>
      </p:sp>
      <p:sp>
        <p:nvSpPr>
          <p:cNvPr id="141" name="Right Triangle 16"/>
          <p:cNvSpPr/>
          <p:nvPr/>
        </p:nvSpPr>
        <p:spPr>
          <a:xfrm rot="10800000">
            <a:off x="1804244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2" name="Right Triangle 17"/>
          <p:cNvSpPr/>
          <p:nvPr/>
        </p:nvSpPr>
        <p:spPr>
          <a:xfrm rot="10800000" flipH="1">
            <a:off x="2796273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3" name="Rounded Rectangle 14"/>
          <p:cNvSpPr/>
          <p:nvPr/>
        </p:nvSpPr>
        <p:spPr>
          <a:xfrm>
            <a:off x="3352064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У подростков появилось социально-одобряемое хобби, увлечение</a:t>
            </a:r>
          </a:p>
        </p:txBody>
      </p:sp>
      <p:sp>
        <p:nvSpPr>
          <p:cNvPr id="144" name="Right Triangle 16"/>
          <p:cNvSpPr/>
          <p:nvPr/>
        </p:nvSpPr>
        <p:spPr>
          <a:xfrm rot="10800000">
            <a:off x="3354890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5" name="Right Triangle 17"/>
          <p:cNvSpPr/>
          <p:nvPr/>
        </p:nvSpPr>
        <p:spPr>
          <a:xfrm rot="10800000" flipH="1">
            <a:off x="4346919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ounded Rectangle 14"/>
          <p:cNvSpPr/>
          <p:nvPr/>
        </p:nvSpPr>
        <p:spPr>
          <a:xfrm>
            <a:off x="4736698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Улучшение детско-родительских отношений</a:t>
            </a:r>
          </a:p>
        </p:txBody>
      </p:sp>
      <p:sp>
        <p:nvSpPr>
          <p:cNvPr id="147" name="Right Triangle 16"/>
          <p:cNvSpPr/>
          <p:nvPr/>
        </p:nvSpPr>
        <p:spPr>
          <a:xfrm rot="10800000">
            <a:off x="4739524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8" name="Right Triangle 17"/>
          <p:cNvSpPr/>
          <p:nvPr/>
        </p:nvSpPr>
        <p:spPr>
          <a:xfrm rot="10800000" flipH="1">
            <a:off x="5731553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9" name="Rounded Rectangle 14"/>
          <p:cNvSpPr/>
          <p:nvPr/>
        </p:nvSpPr>
        <p:spPr>
          <a:xfrm>
            <a:off x="6236232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Отсутствие внутрисемейных конфликтов</a:t>
            </a:r>
          </a:p>
        </p:txBody>
      </p:sp>
      <p:sp>
        <p:nvSpPr>
          <p:cNvPr id="150" name="Right Triangle 16"/>
          <p:cNvSpPr/>
          <p:nvPr/>
        </p:nvSpPr>
        <p:spPr>
          <a:xfrm rot="10800000">
            <a:off x="6239058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1" name="Right Triangle 17"/>
          <p:cNvSpPr/>
          <p:nvPr/>
        </p:nvSpPr>
        <p:spPr>
          <a:xfrm rot="10800000" flipH="1">
            <a:off x="7231087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2" name="Rounded Rectangle 14"/>
          <p:cNvSpPr/>
          <p:nvPr/>
        </p:nvSpPr>
        <p:spPr>
          <a:xfrm>
            <a:off x="7786878" y="1921396"/>
            <a:ext cx="1141082" cy="69971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Семьи преодолели кризисную ситуацию</a:t>
            </a:r>
          </a:p>
        </p:txBody>
      </p:sp>
      <p:sp>
        <p:nvSpPr>
          <p:cNvPr id="153" name="Right Triangle 16"/>
          <p:cNvSpPr/>
          <p:nvPr/>
        </p:nvSpPr>
        <p:spPr>
          <a:xfrm rot="10800000">
            <a:off x="7789704" y="261723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4" name="Right Triangle 17"/>
          <p:cNvSpPr/>
          <p:nvPr/>
        </p:nvSpPr>
        <p:spPr>
          <a:xfrm rot="10800000" flipH="1">
            <a:off x="8781733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55" name="Группа 154"/>
          <p:cNvGrpSpPr/>
          <p:nvPr/>
        </p:nvGrpSpPr>
        <p:grpSpPr>
          <a:xfrm>
            <a:off x="1472859" y="1023810"/>
            <a:ext cx="2271980" cy="434303"/>
            <a:chOff x="1063953" y="546718"/>
            <a:chExt cx="2396674" cy="483650"/>
          </a:xfrm>
        </p:grpSpPr>
        <p:grpSp>
          <p:nvGrpSpPr>
            <p:cNvPr id="156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63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4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57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61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2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58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Улучшено благополучие детей</a:t>
              </a:r>
            </a:p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 и семей </a:t>
              </a:r>
            </a:p>
          </p:txBody>
        </p:sp>
        <p:sp>
          <p:nvSpPr>
            <p:cNvPr id="159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60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66" name="Группа 165"/>
          <p:cNvGrpSpPr/>
          <p:nvPr/>
        </p:nvGrpSpPr>
        <p:grpSpPr>
          <a:xfrm>
            <a:off x="5398695" y="1023392"/>
            <a:ext cx="2408560" cy="434303"/>
            <a:chOff x="1063953" y="546718"/>
            <a:chExt cx="2396674" cy="483650"/>
          </a:xfrm>
        </p:grpSpPr>
        <p:grpSp>
          <p:nvGrpSpPr>
            <p:cNvPr id="167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74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75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68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72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73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69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Уменьшение количества изъятий/отказов детей из кровных семей</a:t>
              </a:r>
            </a:p>
          </p:txBody>
        </p:sp>
        <p:sp>
          <p:nvSpPr>
            <p:cNvPr id="170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71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80" name="Соединительная линия уступом 179"/>
          <p:cNvCxnSpPr/>
          <p:nvPr/>
        </p:nvCxnSpPr>
        <p:spPr>
          <a:xfrm rot="5400000" flipH="1" flipV="1">
            <a:off x="2007917" y="3179905"/>
            <a:ext cx="8970" cy="2657668"/>
          </a:xfrm>
          <a:prstGeom prst="bentConnector3">
            <a:avLst>
              <a:gd name="adj1" fmla="val -127424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97" idx="0"/>
            <a:endCxn id="103" idx="2"/>
          </p:cNvCxnSpPr>
          <p:nvPr/>
        </p:nvCxnSpPr>
        <p:spPr>
          <a:xfrm flipV="1">
            <a:off x="2198278" y="4509552"/>
            <a:ext cx="6051" cy="2201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/>
          <p:cNvCxnSpPr>
            <a:stCxn id="109" idx="2"/>
            <a:endCxn id="99" idx="0"/>
          </p:cNvCxnSpPr>
          <p:nvPr/>
        </p:nvCxnSpPr>
        <p:spPr>
          <a:xfrm>
            <a:off x="6857271" y="4504254"/>
            <a:ext cx="3744" cy="2254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/>
          <p:cNvCxnSpPr>
            <a:stCxn id="107" idx="2"/>
          </p:cNvCxnSpPr>
          <p:nvPr/>
        </p:nvCxnSpPr>
        <p:spPr>
          <a:xfrm>
            <a:off x="5571519" y="4504254"/>
            <a:ext cx="3781" cy="1185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/>
          <p:nvPr/>
        </p:nvCxnSpPr>
        <p:spPr>
          <a:xfrm flipV="1">
            <a:off x="709666" y="3702050"/>
            <a:ext cx="1534" cy="3151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/>
          <p:nvPr/>
        </p:nvCxnSpPr>
        <p:spPr>
          <a:xfrm rot="16200000" flipH="1">
            <a:off x="2444324" y="3141250"/>
            <a:ext cx="12700" cy="1111798"/>
          </a:xfrm>
          <a:prstGeom prst="bentConnector3">
            <a:avLst>
              <a:gd name="adj1" fmla="val 15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2191147" y="3873190"/>
            <a:ext cx="0" cy="1440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22" idx="2"/>
            <a:endCxn id="125" idx="2"/>
          </p:cNvCxnSpPr>
          <p:nvPr/>
        </p:nvCxnSpPr>
        <p:spPr>
          <a:xfrm rot="16200000" flipH="1">
            <a:off x="4612010" y="3119545"/>
            <a:ext cx="12700" cy="1132877"/>
          </a:xfrm>
          <a:prstGeom prst="bentConnector3">
            <a:avLst>
              <a:gd name="adj1" fmla="val 15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/>
          <p:nvPr/>
        </p:nvCxnSpPr>
        <p:spPr>
          <a:xfrm flipH="1">
            <a:off x="3524250" y="3865978"/>
            <a:ext cx="531991" cy="117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/>
          <p:nvPr/>
        </p:nvCxnSpPr>
        <p:spPr>
          <a:xfrm>
            <a:off x="3519633" y="3859628"/>
            <a:ext cx="0" cy="1440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/>
          <p:nvPr/>
        </p:nvCxnSpPr>
        <p:spPr>
          <a:xfrm flipV="1">
            <a:off x="8584082" y="3685984"/>
            <a:ext cx="1" cy="3176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09" idx="0"/>
            <a:endCxn id="134" idx="2"/>
          </p:cNvCxnSpPr>
          <p:nvPr/>
        </p:nvCxnSpPr>
        <p:spPr>
          <a:xfrm rot="5400000" flipH="1" flipV="1">
            <a:off x="7491962" y="3051293"/>
            <a:ext cx="323644" cy="1593026"/>
          </a:xfrm>
          <a:prstGeom prst="bentConnector3">
            <a:avLst>
              <a:gd name="adj1" fmla="val 186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28" idx="2"/>
            <a:endCxn id="131" idx="2"/>
          </p:cNvCxnSpPr>
          <p:nvPr/>
        </p:nvCxnSpPr>
        <p:spPr>
          <a:xfrm rot="16200000" flipH="1">
            <a:off x="6814373" y="3140676"/>
            <a:ext cx="12700" cy="1090616"/>
          </a:xfrm>
          <a:prstGeom prst="bentConnector3">
            <a:avLst>
              <a:gd name="adj1" fmla="val 14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 flipH="1">
            <a:off x="5568760" y="3859628"/>
            <a:ext cx="72104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/>
        </p:nvCxnSpPr>
        <p:spPr>
          <a:xfrm>
            <a:off x="5570493" y="3859628"/>
            <a:ext cx="0" cy="1440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13" idx="0"/>
            <a:endCxn id="137" idx="2"/>
          </p:cNvCxnSpPr>
          <p:nvPr/>
        </p:nvCxnSpPr>
        <p:spPr>
          <a:xfrm flipV="1">
            <a:off x="872425" y="2621107"/>
            <a:ext cx="0" cy="3697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/>
          <p:nvPr/>
        </p:nvCxnSpPr>
        <p:spPr>
          <a:xfrm rot="16200000" flipH="1">
            <a:off x="7885554" y="1845785"/>
            <a:ext cx="12700" cy="1550646"/>
          </a:xfrm>
          <a:prstGeom prst="bentConnector3">
            <a:avLst>
              <a:gd name="adj1" fmla="val 13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единительная линия 235"/>
          <p:cNvCxnSpPr>
            <a:endCxn id="134" idx="0"/>
          </p:cNvCxnSpPr>
          <p:nvPr/>
        </p:nvCxnSpPr>
        <p:spPr>
          <a:xfrm flipH="1">
            <a:off x="8450297" y="2781300"/>
            <a:ext cx="1553" cy="2049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238"/>
          <p:cNvCxnSpPr/>
          <p:nvPr/>
        </p:nvCxnSpPr>
        <p:spPr>
          <a:xfrm rot="5400000" flipH="1" flipV="1">
            <a:off x="7044678" y="2440965"/>
            <a:ext cx="12700" cy="1090616"/>
          </a:xfrm>
          <a:prstGeom prst="bentConnector3">
            <a:avLst>
              <a:gd name="adj1" fmla="val 7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 стрелкой 240"/>
          <p:cNvCxnSpPr/>
          <p:nvPr/>
        </p:nvCxnSpPr>
        <p:spPr>
          <a:xfrm flipV="1">
            <a:off x="6970365" y="2614758"/>
            <a:ext cx="0" cy="2690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Соединительная линия уступом 243"/>
          <p:cNvCxnSpPr/>
          <p:nvPr/>
        </p:nvCxnSpPr>
        <p:spPr>
          <a:xfrm rot="16200000" flipV="1">
            <a:off x="5780712" y="2322777"/>
            <a:ext cx="365166" cy="961826"/>
          </a:xfrm>
          <a:prstGeom prst="bentConnector3">
            <a:avLst>
              <a:gd name="adj1" fmla="val 2565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/>
          <p:nvPr/>
        </p:nvCxnSpPr>
        <p:spPr>
          <a:xfrm rot="16200000" flipH="1">
            <a:off x="3382102" y="1843919"/>
            <a:ext cx="12700" cy="1550646"/>
          </a:xfrm>
          <a:prstGeom prst="bentConnector3">
            <a:avLst>
              <a:gd name="adj1" fmla="val 13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/>
          <p:cNvCxnSpPr/>
          <p:nvPr/>
        </p:nvCxnSpPr>
        <p:spPr>
          <a:xfrm flipV="1">
            <a:off x="3917360" y="2774950"/>
            <a:ext cx="1270590" cy="198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/>
          <p:nvPr/>
        </p:nvCxnSpPr>
        <p:spPr>
          <a:xfrm flipH="1" flipV="1">
            <a:off x="5178448" y="2774950"/>
            <a:ext cx="1" cy="2049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16" idx="0"/>
            <a:endCxn id="122" idx="0"/>
          </p:cNvCxnSpPr>
          <p:nvPr/>
        </p:nvCxnSpPr>
        <p:spPr>
          <a:xfrm rot="5400000" flipH="1" flipV="1">
            <a:off x="3012609" y="1957888"/>
            <a:ext cx="4577" cy="2061349"/>
          </a:xfrm>
          <a:prstGeom prst="bentConnector3">
            <a:avLst>
              <a:gd name="adj1" fmla="val 190358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/>
          <p:cNvCxnSpPr>
            <a:endCxn id="119" idx="0"/>
          </p:cNvCxnSpPr>
          <p:nvPr/>
        </p:nvCxnSpPr>
        <p:spPr>
          <a:xfrm>
            <a:off x="3006574" y="2901097"/>
            <a:ext cx="1600" cy="897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/>
          <p:nvPr/>
        </p:nvCxnSpPr>
        <p:spPr>
          <a:xfrm flipV="1">
            <a:off x="2123728" y="2627457"/>
            <a:ext cx="0" cy="273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43" idx="2"/>
            <a:endCxn id="146" idx="2"/>
          </p:cNvCxnSpPr>
          <p:nvPr/>
        </p:nvCxnSpPr>
        <p:spPr>
          <a:xfrm rot="16200000" flipH="1">
            <a:off x="4614922" y="1928790"/>
            <a:ext cx="12700" cy="138463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/>
          <p:cNvCxnSpPr/>
          <p:nvPr/>
        </p:nvCxnSpPr>
        <p:spPr>
          <a:xfrm flipH="1">
            <a:off x="2190750" y="2841827"/>
            <a:ext cx="1760271" cy="29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/>
          <p:cNvCxnSpPr/>
          <p:nvPr/>
        </p:nvCxnSpPr>
        <p:spPr>
          <a:xfrm>
            <a:off x="2197100" y="2844800"/>
            <a:ext cx="1178" cy="1478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Соединительная линия уступом 280"/>
          <p:cNvCxnSpPr>
            <a:stCxn id="137" idx="0"/>
            <a:endCxn id="161" idx="1"/>
          </p:cNvCxnSpPr>
          <p:nvPr/>
        </p:nvCxnSpPr>
        <p:spPr>
          <a:xfrm rot="5400000" flipH="1" flipV="1">
            <a:off x="907206" y="1229953"/>
            <a:ext cx="656663" cy="72622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143" idx="0"/>
            <a:endCxn id="163" idx="1"/>
          </p:cNvCxnSpPr>
          <p:nvPr/>
        </p:nvCxnSpPr>
        <p:spPr>
          <a:xfrm rot="16200000" flipV="1">
            <a:off x="3441700" y="1440490"/>
            <a:ext cx="661219" cy="300593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284"/>
          <p:cNvCxnSpPr>
            <a:stCxn id="152" idx="0"/>
            <a:endCxn id="174" idx="1"/>
          </p:cNvCxnSpPr>
          <p:nvPr/>
        </p:nvCxnSpPr>
        <p:spPr>
          <a:xfrm rot="16200000" flipV="1">
            <a:off x="7690106" y="1254082"/>
            <a:ext cx="661637" cy="67299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46" idx="0"/>
            <a:endCxn id="172" idx="1"/>
          </p:cNvCxnSpPr>
          <p:nvPr/>
        </p:nvCxnSpPr>
        <p:spPr>
          <a:xfrm rot="5400000" flipH="1" flipV="1">
            <a:off x="5087322" y="1484233"/>
            <a:ext cx="657081" cy="21724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293"/>
          <p:cNvCxnSpPr>
            <a:stCxn id="140" idx="0"/>
            <a:endCxn id="169" idx="2"/>
          </p:cNvCxnSpPr>
          <p:nvPr/>
        </p:nvCxnSpPr>
        <p:spPr>
          <a:xfrm rot="5400000" flipH="1" flipV="1">
            <a:off x="4241624" y="-468111"/>
            <a:ext cx="519842" cy="4259173"/>
          </a:xfrm>
          <a:prstGeom prst="bentConnector3">
            <a:avLst>
              <a:gd name="adj1" fmla="val 341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149" idx="0"/>
            <a:endCxn id="158" idx="2"/>
          </p:cNvCxnSpPr>
          <p:nvPr/>
        </p:nvCxnSpPr>
        <p:spPr>
          <a:xfrm rot="16200000" flipV="1">
            <a:off x="4461380" y="-423998"/>
            <a:ext cx="519424" cy="4171363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B0110903-F526-41CD-82AD-A1E2CD82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81" y="122077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9380E586-A855-4D1E-963E-406CDC10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96" y="121908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1F5477F0-FAF2-424D-8870-6E6CBD3F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08" y="200411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164</Words>
  <Application>Microsoft Office PowerPoint</Application>
  <PresentationFormat>Экран (16:10)</PresentationFormat>
  <Paragraphs>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120</cp:revision>
  <dcterms:created xsi:type="dcterms:W3CDTF">2018-10-31T18:32:06Z</dcterms:created>
  <dcterms:modified xsi:type="dcterms:W3CDTF">2020-11-13T13:41:23Z</dcterms:modified>
</cp:coreProperties>
</file>