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00"/>
    <a:srgbClr val="969696"/>
    <a:srgbClr val="039192"/>
    <a:srgbClr val="C3C3C3"/>
    <a:srgbClr val="474747"/>
    <a:srgbClr val="91D3D3"/>
    <a:srgbClr val="8BC9C9"/>
    <a:srgbClr val="FFFFFF"/>
    <a:srgbClr val="E6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0515" autoAdjust="0"/>
  </p:normalViewPr>
  <p:slideViewPr>
    <p:cSldViewPr showGuides="1">
      <p:cViewPr varScale="1">
        <p:scale>
          <a:sx n="95" d="100"/>
          <a:sy n="95" d="100"/>
        </p:scale>
        <p:origin x="1278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единительная линия 81"/>
          <p:cNvCxnSpPr>
            <a:stCxn id="42" idx="2"/>
          </p:cNvCxnSpPr>
          <p:nvPr/>
        </p:nvCxnSpPr>
        <p:spPr>
          <a:xfrm>
            <a:off x="5557491" y="4208274"/>
            <a:ext cx="519" cy="2700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0" y="5161756"/>
            <a:ext cx="9144000" cy="5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3382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242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3471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3471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232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2722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2450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250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303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2827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3220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2504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2931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259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2919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348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ectangle 143"/>
          <p:cNvSpPr/>
          <p:nvPr/>
        </p:nvSpPr>
        <p:spPr>
          <a:xfrm>
            <a:off x="8404236" y="5288322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2" name="Right Triangle 158"/>
          <p:cNvSpPr/>
          <p:nvPr/>
        </p:nvSpPr>
        <p:spPr>
          <a:xfrm rot="10800000">
            <a:off x="3347328" y="55230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ight Triangle 159"/>
          <p:cNvSpPr/>
          <p:nvPr/>
        </p:nvSpPr>
        <p:spPr>
          <a:xfrm rot="10800000" flipH="1">
            <a:off x="3745830" y="55283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ounded Rectangle 161"/>
          <p:cNvSpPr/>
          <p:nvPr/>
        </p:nvSpPr>
        <p:spPr>
          <a:xfrm>
            <a:off x="3347167" y="52808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5" name="Rectangle 162"/>
          <p:cNvSpPr/>
          <p:nvPr/>
        </p:nvSpPr>
        <p:spPr>
          <a:xfrm>
            <a:off x="3796050" y="52481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6" name="Oval 127"/>
          <p:cNvSpPr/>
          <p:nvPr/>
        </p:nvSpPr>
        <p:spPr>
          <a:xfrm>
            <a:off x="4774350" y="5296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34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7"/>
          <p:cNvSpPr/>
          <p:nvPr/>
        </p:nvSpPr>
        <p:spPr>
          <a:xfrm>
            <a:off x="4990632" y="52588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" y="115422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/>
          <p:nvPr/>
        </p:nvSpPr>
        <p:spPr>
          <a:xfrm>
            <a:off x="2422872" y="185060"/>
            <a:ext cx="42484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  <a:endParaRPr lang="en-US" sz="10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lvl="0"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000" b="1" dirty="0" err="1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Психо</a:t>
            </a:r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-социальная "равная" поддержка ВИЧ положительным женщинам, оказавшимся в трудной жизненной ситуации»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0" t="14313" r="17242" b="21320"/>
          <a:stretch/>
        </p:blipFill>
        <p:spPr>
          <a:xfrm>
            <a:off x="8316416" y="115422"/>
            <a:ext cx="571861" cy="571861"/>
          </a:xfrm>
          <a:prstGeom prst="ellipse">
            <a:avLst/>
          </a:prstGeom>
        </p:spPr>
      </p:pic>
      <p:sp>
        <p:nvSpPr>
          <p:cNvPr id="35" name="Rounded Rectangle 49"/>
          <p:cNvSpPr/>
          <p:nvPr/>
        </p:nvSpPr>
        <p:spPr>
          <a:xfrm>
            <a:off x="3607954" y="4656415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Кризисные кровные семьи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(затронутые ВИЧ инфекцией)</a:t>
            </a:r>
          </a:p>
        </p:txBody>
      </p:sp>
      <p:sp>
        <p:nvSpPr>
          <p:cNvPr id="36" name="Rectangle 50"/>
          <p:cNvSpPr/>
          <p:nvPr/>
        </p:nvSpPr>
        <p:spPr>
          <a:xfrm>
            <a:off x="3647100" y="4701855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7" name="Rounded Rectangle 41"/>
          <p:cNvSpPr/>
          <p:nvPr/>
        </p:nvSpPr>
        <p:spPr>
          <a:xfrm>
            <a:off x="847633" y="3461508"/>
            <a:ext cx="1560113" cy="78265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</a:pPr>
            <a:r>
              <a:rPr lang="ru-RU" sz="700" dirty="0">
                <a:solidFill>
                  <a:schemeClr val="tx1"/>
                </a:solidFill>
              </a:rPr>
              <a:t>Равное консультирование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Выезд равного консультанта в родильный дом и/или на дом к ВИЧ положительной женщине с младенцем</a:t>
            </a:r>
          </a:p>
        </p:txBody>
      </p:sp>
      <p:sp>
        <p:nvSpPr>
          <p:cNvPr id="38" name="Rectangle 42"/>
          <p:cNvSpPr/>
          <p:nvPr/>
        </p:nvSpPr>
        <p:spPr>
          <a:xfrm>
            <a:off x="881731" y="3487756"/>
            <a:ext cx="1494015" cy="7204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ounded Rectangle 41"/>
          <p:cNvSpPr/>
          <p:nvPr/>
        </p:nvSpPr>
        <p:spPr>
          <a:xfrm>
            <a:off x="2812009" y="3456515"/>
            <a:ext cx="1560113" cy="78265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 err="1">
                <a:solidFill>
                  <a:schemeClr val="tx1"/>
                </a:solidFill>
              </a:rPr>
              <a:t>Психо</a:t>
            </a:r>
            <a:r>
              <a:rPr lang="ru-RU" sz="700" dirty="0">
                <a:solidFill>
                  <a:schemeClr val="tx1"/>
                </a:solidFill>
              </a:rPr>
              <a:t>-социальная поддержка для семей, воспитывающих ВИЧ положительных детей (кризисный психолог, юрист, специалист по социальной работе)</a:t>
            </a:r>
          </a:p>
        </p:txBody>
      </p:sp>
      <p:sp>
        <p:nvSpPr>
          <p:cNvPr id="40" name="Rectangle 42"/>
          <p:cNvSpPr/>
          <p:nvPr/>
        </p:nvSpPr>
        <p:spPr>
          <a:xfrm>
            <a:off x="2846107" y="3487756"/>
            <a:ext cx="1494015" cy="7204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ounded Rectangle 41"/>
          <p:cNvSpPr/>
          <p:nvPr/>
        </p:nvSpPr>
        <p:spPr>
          <a:xfrm>
            <a:off x="4776385" y="3456538"/>
            <a:ext cx="1560113" cy="78265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Автосопровождение женщин (транспортная помощь при выписке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из роддома и посещении медицинских учреждений)</a:t>
            </a:r>
          </a:p>
        </p:txBody>
      </p:sp>
      <p:sp>
        <p:nvSpPr>
          <p:cNvPr id="42" name="Rectangle 42"/>
          <p:cNvSpPr/>
          <p:nvPr/>
        </p:nvSpPr>
        <p:spPr>
          <a:xfrm>
            <a:off x="4810483" y="3487779"/>
            <a:ext cx="1494015" cy="7204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ounded Rectangle 41"/>
          <p:cNvSpPr/>
          <p:nvPr/>
        </p:nvSpPr>
        <p:spPr>
          <a:xfrm>
            <a:off x="6745287" y="3457710"/>
            <a:ext cx="1560113" cy="78265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Доступ к заменителям грудного молока</a:t>
            </a:r>
          </a:p>
        </p:txBody>
      </p:sp>
      <p:sp>
        <p:nvSpPr>
          <p:cNvPr id="44" name="Rectangle 42"/>
          <p:cNvSpPr/>
          <p:nvPr/>
        </p:nvSpPr>
        <p:spPr>
          <a:xfrm>
            <a:off x="6779385" y="3488951"/>
            <a:ext cx="1494015" cy="7204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ounded Rectangle 14"/>
          <p:cNvSpPr/>
          <p:nvPr/>
        </p:nvSpPr>
        <p:spPr>
          <a:xfrm>
            <a:off x="1894690" y="2640168"/>
            <a:ext cx="1403198" cy="44406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ВИЧ положительные женщины (беременные и с детьми) регулярно принимающих АРВТ</a:t>
            </a:r>
          </a:p>
        </p:txBody>
      </p:sp>
      <p:sp>
        <p:nvSpPr>
          <p:cNvPr id="46" name="Right Triangle 16"/>
          <p:cNvSpPr/>
          <p:nvPr/>
        </p:nvSpPr>
        <p:spPr>
          <a:xfrm rot="10800000">
            <a:off x="1897516" y="308036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7" name="Right Triangle 17"/>
          <p:cNvSpPr/>
          <p:nvPr/>
        </p:nvSpPr>
        <p:spPr>
          <a:xfrm rot="10800000" flipH="1">
            <a:off x="3153888" y="308306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14"/>
          <p:cNvSpPr/>
          <p:nvPr/>
        </p:nvSpPr>
        <p:spPr>
          <a:xfrm>
            <a:off x="5801663" y="2640168"/>
            <a:ext cx="1403198" cy="44406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Кровные семьи выходят </a:t>
            </a:r>
          </a:p>
          <a:p>
            <a:pPr algn="ctr"/>
            <a:r>
              <a:rPr lang="ru-RU" sz="700" dirty="0"/>
              <a:t>из кризисной ситуации</a:t>
            </a:r>
          </a:p>
        </p:txBody>
      </p:sp>
      <p:sp>
        <p:nvSpPr>
          <p:cNvPr id="49" name="Right Triangle 16"/>
          <p:cNvSpPr/>
          <p:nvPr/>
        </p:nvSpPr>
        <p:spPr>
          <a:xfrm rot="10800000">
            <a:off x="5804489" y="308036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ight Triangle 17"/>
          <p:cNvSpPr/>
          <p:nvPr/>
        </p:nvSpPr>
        <p:spPr>
          <a:xfrm rot="10800000" flipH="1">
            <a:off x="7060861" y="308306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1" name="Rounded Rectangle 14"/>
          <p:cNvSpPr/>
          <p:nvPr/>
        </p:nvSpPr>
        <p:spPr>
          <a:xfrm>
            <a:off x="1894690" y="1912796"/>
            <a:ext cx="1403198" cy="44406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ВИЧ положительные женщины (беременные и с детьми) улучшили свое здоровье и привержены лечению</a:t>
            </a:r>
          </a:p>
        </p:txBody>
      </p:sp>
      <p:sp>
        <p:nvSpPr>
          <p:cNvPr id="52" name="Right Triangle 16"/>
          <p:cNvSpPr/>
          <p:nvPr/>
        </p:nvSpPr>
        <p:spPr>
          <a:xfrm rot="10800000">
            <a:off x="1897516" y="235298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3" name="Right Triangle 17"/>
          <p:cNvSpPr/>
          <p:nvPr/>
        </p:nvSpPr>
        <p:spPr>
          <a:xfrm rot="10800000" flipH="1">
            <a:off x="3153888" y="235569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ounded Rectangle 14"/>
          <p:cNvSpPr/>
          <p:nvPr/>
        </p:nvSpPr>
        <p:spPr>
          <a:xfrm>
            <a:off x="5801663" y="1912796"/>
            <a:ext cx="1403198" cy="44406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Комплексное  улучшение личных, внутрисемейных и внешних условий взросления ребенка</a:t>
            </a:r>
          </a:p>
        </p:txBody>
      </p:sp>
      <p:sp>
        <p:nvSpPr>
          <p:cNvPr id="55" name="Right Triangle 16"/>
          <p:cNvSpPr/>
          <p:nvPr/>
        </p:nvSpPr>
        <p:spPr>
          <a:xfrm rot="10800000">
            <a:off x="5804489" y="235298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ight Triangle 17"/>
          <p:cNvSpPr/>
          <p:nvPr/>
        </p:nvSpPr>
        <p:spPr>
          <a:xfrm rot="10800000" flipH="1">
            <a:off x="7060861" y="235569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5343869" y="1202589"/>
            <a:ext cx="2271980" cy="434303"/>
            <a:chOff x="1063953" y="546718"/>
            <a:chExt cx="2396674" cy="483650"/>
          </a:xfrm>
        </p:grpSpPr>
        <p:grpSp>
          <p:nvGrpSpPr>
            <p:cNvPr id="58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65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66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59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63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64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60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/>
                <a:t>Улучшение благополучия семей</a:t>
              </a:r>
            </a:p>
            <a:p>
              <a:pPr algn="ctr"/>
              <a:r>
                <a:rPr lang="ru-RU" sz="700" dirty="0"/>
                <a:t>и детей – участников программы</a:t>
              </a:r>
            </a:p>
          </p:txBody>
        </p:sp>
        <p:sp>
          <p:nvSpPr>
            <p:cNvPr id="61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62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1435924" y="1201316"/>
            <a:ext cx="2271980" cy="434303"/>
            <a:chOff x="1063953" y="546718"/>
            <a:chExt cx="2396674" cy="483650"/>
          </a:xfrm>
        </p:grpSpPr>
        <p:grpSp>
          <p:nvGrpSpPr>
            <p:cNvPr id="68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75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76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69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73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74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70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Уменьшение количества отказов/изъятий детей из кровных </a:t>
              </a:r>
            </a:p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и замещающих семей</a:t>
              </a:r>
            </a:p>
          </p:txBody>
        </p:sp>
        <p:sp>
          <p:nvSpPr>
            <p:cNvPr id="71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72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78" name="Соединительная линия уступом 77"/>
          <p:cNvCxnSpPr>
            <a:stCxn id="37" idx="2"/>
            <a:endCxn id="43" idx="2"/>
          </p:cNvCxnSpPr>
          <p:nvPr/>
        </p:nvCxnSpPr>
        <p:spPr>
          <a:xfrm rot="5400000" flipH="1" flipV="1">
            <a:off x="4574618" y="1293440"/>
            <a:ext cx="3798" cy="5897654"/>
          </a:xfrm>
          <a:prstGeom prst="bentConnector3">
            <a:avLst>
              <a:gd name="adj1" fmla="val -601895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39" idx="2"/>
          </p:cNvCxnSpPr>
          <p:nvPr/>
        </p:nvCxnSpPr>
        <p:spPr>
          <a:xfrm flipH="1">
            <a:off x="3591499" y="4239173"/>
            <a:ext cx="567" cy="22816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endCxn id="35" idx="0"/>
          </p:cNvCxnSpPr>
          <p:nvPr/>
        </p:nvCxnSpPr>
        <p:spPr>
          <a:xfrm>
            <a:off x="4572000" y="4467340"/>
            <a:ext cx="2158" cy="1890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5400000" flipH="1" flipV="1">
            <a:off x="2427291" y="2477246"/>
            <a:ext cx="4993" cy="1964376"/>
          </a:xfrm>
          <a:prstGeom prst="bentConnector3">
            <a:avLst>
              <a:gd name="adj1" fmla="val 324416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45" idx="2"/>
          </p:cNvCxnSpPr>
          <p:nvPr/>
        </p:nvCxnSpPr>
        <p:spPr>
          <a:xfrm flipV="1">
            <a:off x="2594472" y="3084230"/>
            <a:ext cx="1817" cy="22083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39" idx="0"/>
            <a:endCxn id="44" idx="0"/>
          </p:cNvCxnSpPr>
          <p:nvPr/>
        </p:nvCxnSpPr>
        <p:spPr>
          <a:xfrm rot="16200000" flipH="1">
            <a:off x="5543011" y="1505570"/>
            <a:ext cx="32436" cy="3934327"/>
          </a:xfrm>
          <a:prstGeom prst="bentConnector3">
            <a:avLst>
              <a:gd name="adj1" fmla="val -48399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V="1">
            <a:off x="6527693" y="3081335"/>
            <a:ext cx="1817" cy="22083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41" idx="0"/>
          </p:cNvCxnSpPr>
          <p:nvPr/>
        </p:nvCxnSpPr>
        <p:spPr>
          <a:xfrm flipV="1">
            <a:off x="5556442" y="3288535"/>
            <a:ext cx="1568" cy="16800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45" idx="0"/>
            <a:endCxn id="51" idx="2"/>
          </p:cNvCxnSpPr>
          <p:nvPr/>
        </p:nvCxnSpPr>
        <p:spPr>
          <a:xfrm flipV="1">
            <a:off x="2596289" y="2356858"/>
            <a:ext cx="0" cy="28331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51" idx="0"/>
            <a:endCxn id="70" idx="2"/>
          </p:cNvCxnSpPr>
          <p:nvPr/>
        </p:nvCxnSpPr>
        <p:spPr>
          <a:xfrm flipV="1">
            <a:off x="2596289" y="1579478"/>
            <a:ext cx="2186" cy="33331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48" idx="0"/>
            <a:endCxn id="54" idx="2"/>
          </p:cNvCxnSpPr>
          <p:nvPr/>
        </p:nvCxnSpPr>
        <p:spPr>
          <a:xfrm flipV="1">
            <a:off x="6503262" y="2356858"/>
            <a:ext cx="0" cy="28331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54" idx="0"/>
            <a:endCxn id="60" idx="2"/>
          </p:cNvCxnSpPr>
          <p:nvPr/>
        </p:nvCxnSpPr>
        <p:spPr>
          <a:xfrm flipV="1">
            <a:off x="6503262" y="1580751"/>
            <a:ext cx="3158" cy="3320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3">
            <a:extLst>
              <a:ext uri="{FF2B5EF4-FFF2-40B4-BE49-F238E27FC236}">
                <a16:creationId xmlns:a16="http://schemas.microsoft.com/office/drawing/2014/main" id="{F82CB184-65EC-44DF-B9B0-C8308B24D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41" y="1328876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>
            <a:extLst>
              <a:ext uri="{FF2B5EF4-FFF2-40B4-BE49-F238E27FC236}">
                <a16:creationId xmlns:a16="http://schemas.microsoft.com/office/drawing/2014/main" id="{56288CB4-012B-4EEB-AB59-B665DDE1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50" y="134025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171</Words>
  <Application>Microsoft Office PowerPoint</Application>
  <PresentationFormat>Экран (16:10)</PresentationFormat>
  <Paragraphs>27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122</cp:revision>
  <dcterms:created xsi:type="dcterms:W3CDTF">2018-10-31T18:32:06Z</dcterms:created>
  <dcterms:modified xsi:type="dcterms:W3CDTF">2020-11-13T14:11:22Z</dcterms:modified>
</cp:coreProperties>
</file>