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545" autoAdjust="0"/>
    <p:restoredTop sz="95226" autoAdjust="0"/>
  </p:normalViewPr>
  <p:slideViewPr>
    <p:cSldViewPr snapToGrid="0" showGuides="1">
      <p:cViewPr varScale="1">
        <p:scale>
          <a:sx n="78" d="100"/>
          <a:sy n="78" d="100"/>
        </p:scale>
        <p:origin x="1939" y="9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9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6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2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4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7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C943-CA66-4D8E-8F36-6AD1A50D581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28C4-59DC-4EA8-AC80-194F20A1E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Triangle 16"/>
          <p:cNvSpPr/>
          <p:nvPr/>
        </p:nvSpPr>
        <p:spPr>
          <a:xfrm rot="10800000">
            <a:off x="4219678" y="288363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ight Triangle 17"/>
          <p:cNvSpPr/>
          <p:nvPr/>
        </p:nvSpPr>
        <p:spPr>
          <a:xfrm rot="10800000" flipH="1">
            <a:off x="5254146" y="288363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7" name="Right Triangle 16"/>
          <p:cNvSpPr/>
          <p:nvPr/>
        </p:nvSpPr>
        <p:spPr>
          <a:xfrm rot="10800000">
            <a:off x="8262097" y="2873505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ight Triangle 17"/>
          <p:cNvSpPr/>
          <p:nvPr/>
        </p:nvSpPr>
        <p:spPr>
          <a:xfrm rot="10800000" flipH="1">
            <a:off x="9360180" y="288204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1" name="Right Triangle 17"/>
          <p:cNvSpPr/>
          <p:nvPr/>
        </p:nvSpPr>
        <p:spPr>
          <a:xfrm rot="10800000" flipH="1">
            <a:off x="9372971" y="440658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98" name="Right Triangle 16"/>
          <p:cNvSpPr/>
          <p:nvPr/>
        </p:nvSpPr>
        <p:spPr>
          <a:xfrm rot="10800000">
            <a:off x="1845808" y="359839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4" name="Right Triangle 16"/>
          <p:cNvSpPr/>
          <p:nvPr/>
        </p:nvSpPr>
        <p:spPr>
          <a:xfrm rot="10800000">
            <a:off x="4339380" y="359839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2" name="Right Triangle 17"/>
          <p:cNvSpPr/>
          <p:nvPr/>
        </p:nvSpPr>
        <p:spPr>
          <a:xfrm rot="10800000" flipH="1">
            <a:off x="3997703" y="360278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1547415" y="359267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99" name="Right Triangle 17"/>
          <p:cNvSpPr/>
          <p:nvPr/>
        </p:nvSpPr>
        <p:spPr>
          <a:xfrm rot="10800000" flipH="1">
            <a:off x="3098573" y="359839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5" name="Right Triangle 17"/>
          <p:cNvSpPr/>
          <p:nvPr/>
        </p:nvSpPr>
        <p:spPr>
          <a:xfrm rot="10800000" flipH="1">
            <a:off x="5021914" y="35983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V="1">
            <a:off x="7160553" y="5450530"/>
            <a:ext cx="0" cy="1600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48" idx="2"/>
            <a:endCxn id="54" idx="2"/>
          </p:cNvCxnSpPr>
          <p:nvPr/>
        </p:nvCxnSpPr>
        <p:spPr>
          <a:xfrm rot="5400000" flipH="1" flipV="1">
            <a:off x="7490191" y="3900372"/>
            <a:ext cx="35872" cy="2750795"/>
          </a:xfrm>
          <a:prstGeom prst="bentConnector3">
            <a:avLst>
              <a:gd name="adj1" fmla="val -454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40" idx="2"/>
            <a:endCxn id="47" idx="2"/>
          </p:cNvCxnSpPr>
          <p:nvPr/>
        </p:nvCxnSpPr>
        <p:spPr>
          <a:xfrm rot="5400000" flipH="1" flipV="1">
            <a:off x="2852606" y="3398185"/>
            <a:ext cx="35872" cy="3755169"/>
          </a:xfrm>
          <a:prstGeom prst="bentConnector3">
            <a:avLst>
              <a:gd name="adj1" fmla="val -4373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2"/>
          <a:srcRect l="25956" r="17914"/>
          <a:stretch/>
        </p:blipFill>
        <p:spPr>
          <a:xfrm>
            <a:off x="8721243" y="226931"/>
            <a:ext cx="880736" cy="88263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5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8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1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8678095" y="1059062"/>
            <a:ext cx="1089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700" b="1" dirty="0">
                <a:solidFill>
                  <a:srgbClr val="00000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Благотворительный фонд</a:t>
            </a:r>
            <a:r>
              <a:rPr lang="en-US" sz="700" b="1" dirty="0">
                <a:solidFill>
                  <a:srgbClr val="00000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700" b="1" dirty="0">
                <a:solidFill>
                  <a:srgbClr val="00000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«Волонтеры в помощь детям-сиротам»</a:t>
            </a:r>
            <a:endParaRPr lang="ru-RU" sz="800" dirty="0">
              <a:solidFill>
                <a:srgbClr val="00000A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277955" y="289620"/>
            <a:ext cx="3343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a typeface="Calibri" panose="020F0502020204030204" pitchFamily="34" charset="0"/>
                <a:cs typeface="Arial" panose="020B0604020202020204" pitchFamily="34" charset="0"/>
              </a:rPr>
              <a:t>Центр временного проживания </a:t>
            </a:r>
          </a:p>
          <a:p>
            <a:pPr algn="ctr"/>
            <a:r>
              <a:rPr lang="ru-RU" sz="1400" b="1" dirty="0">
                <a:ea typeface="Calibri" panose="020F0502020204030204" pitchFamily="34" charset="0"/>
                <a:cs typeface="Arial" panose="020B0604020202020204" pitchFamily="34" charset="0"/>
              </a:rPr>
              <a:t>для матерей с детьми «Теплый дом»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49"/>
          <p:cNvSpPr/>
          <p:nvPr/>
        </p:nvSpPr>
        <p:spPr>
          <a:xfrm>
            <a:off x="1382277" y="5608526"/>
            <a:ext cx="2454608" cy="38635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600" dirty="0">
                <a:solidFill>
                  <a:schemeClr val="tx1"/>
                </a:solidFill>
              </a:rPr>
              <a:t>Мамы и их социальное окружение (родственники, </a:t>
            </a:r>
          </a:p>
          <a:p>
            <a:pPr algn="ctr"/>
            <a:r>
              <a:rPr lang="ru-RU" sz="600" dirty="0">
                <a:solidFill>
                  <a:schemeClr val="tx1"/>
                </a:solidFill>
              </a:rPr>
              <a:t>знакомые, официальные лица);</a:t>
            </a:r>
          </a:p>
          <a:p>
            <a:pPr algn="ctr"/>
            <a:r>
              <a:rPr lang="ru-RU" sz="600" dirty="0">
                <a:solidFill>
                  <a:schemeClr val="tx1"/>
                </a:solidFill>
              </a:rPr>
              <a:t>опосредованно - дети</a:t>
            </a:r>
          </a:p>
        </p:txBody>
      </p:sp>
      <p:sp>
        <p:nvSpPr>
          <p:cNvPr id="37" name="Rectangle 50"/>
          <p:cNvSpPr/>
          <p:nvPr/>
        </p:nvSpPr>
        <p:spPr>
          <a:xfrm>
            <a:off x="1426959" y="5654741"/>
            <a:ext cx="2356138" cy="29927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8" name="Rounded Rectangle 49"/>
          <p:cNvSpPr/>
          <p:nvPr/>
        </p:nvSpPr>
        <p:spPr>
          <a:xfrm>
            <a:off x="5863644" y="5616001"/>
            <a:ext cx="2454608" cy="38635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600" dirty="0">
                <a:solidFill>
                  <a:schemeClr val="tx1"/>
                </a:solidFill>
              </a:rPr>
              <a:t>Мамы и дети (диада «мать – дитя» как единая система)</a:t>
            </a:r>
          </a:p>
        </p:txBody>
      </p:sp>
      <p:sp>
        <p:nvSpPr>
          <p:cNvPr id="39" name="Rectangle 50"/>
          <p:cNvSpPr/>
          <p:nvPr/>
        </p:nvSpPr>
        <p:spPr>
          <a:xfrm>
            <a:off x="5908326" y="5674846"/>
            <a:ext cx="2356138" cy="2866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00551" y="4638804"/>
            <a:ext cx="1384814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Консилиум и работа с индивидуальными планами по выходу из сложной жизненной ситуации (составление, контроль выполнения и пересмотр)</a:t>
            </a:r>
          </a:p>
        </p:txBody>
      </p:sp>
      <p:sp>
        <p:nvSpPr>
          <p:cNvPr id="41" name="Rectangle 42"/>
          <p:cNvSpPr/>
          <p:nvPr/>
        </p:nvSpPr>
        <p:spPr>
          <a:xfrm>
            <a:off x="342384" y="4669156"/>
            <a:ext cx="1301145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57435" y="4638804"/>
            <a:ext cx="1363892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Восстановление отношений с социальным окружением (родственниками и знакомыми, внешними специалистами) и выстраивание отношений </a:t>
            </a:r>
            <a:r>
              <a:rPr lang="ru-RU" sz="600" dirty="0" err="1">
                <a:solidFill>
                  <a:schemeClr val="tx1"/>
                </a:solidFill>
              </a:rPr>
              <a:t>взаимоподдержки</a:t>
            </a:r>
            <a:r>
              <a:rPr lang="ru-RU" sz="600" dirty="0">
                <a:solidFill>
                  <a:schemeClr val="tx1"/>
                </a:solidFill>
              </a:rPr>
              <a:t> внутри ТД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99268" y="4669156"/>
            <a:ext cx="1280224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3378437" y="4638804"/>
            <a:ext cx="763267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Юридическая помощь</a:t>
            </a:r>
          </a:p>
        </p:txBody>
      </p:sp>
      <p:sp>
        <p:nvSpPr>
          <p:cNvPr id="45" name="Rectangle 42"/>
          <p:cNvSpPr/>
          <p:nvPr/>
        </p:nvSpPr>
        <p:spPr>
          <a:xfrm>
            <a:off x="3420270" y="4669156"/>
            <a:ext cx="679599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4320626" y="4638804"/>
            <a:ext cx="855004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Психологическое сопровождение мам</a:t>
            </a:r>
          </a:p>
        </p:txBody>
      </p:sp>
      <p:sp>
        <p:nvSpPr>
          <p:cNvPr id="47" name="Rectangle 42"/>
          <p:cNvSpPr/>
          <p:nvPr/>
        </p:nvSpPr>
        <p:spPr>
          <a:xfrm>
            <a:off x="4362459" y="4669156"/>
            <a:ext cx="771336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5512048" y="4638804"/>
            <a:ext cx="1241364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Психолого-педагогическое сопровождение детско-родительских отношений</a:t>
            </a:r>
          </a:p>
        </p:txBody>
      </p:sp>
      <p:sp>
        <p:nvSpPr>
          <p:cNvPr id="49" name="Rectangle 42"/>
          <p:cNvSpPr/>
          <p:nvPr/>
        </p:nvSpPr>
        <p:spPr>
          <a:xfrm>
            <a:off x="5553881" y="4669156"/>
            <a:ext cx="1151719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6945113" y="4638804"/>
            <a:ext cx="1120585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Поддержка в организации грудного вскармливания</a:t>
            </a:r>
          </a:p>
        </p:txBody>
      </p:sp>
      <p:sp>
        <p:nvSpPr>
          <p:cNvPr id="51" name="Rectangle 42"/>
          <p:cNvSpPr/>
          <p:nvPr/>
        </p:nvSpPr>
        <p:spPr>
          <a:xfrm>
            <a:off x="6986946" y="4669156"/>
            <a:ext cx="1027505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8264464" y="4638804"/>
            <a:ext cx="1245022" cy="6549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600" dirty="0">
                <a:solidFill>
                  <a:schemeClr val="tx1"/>
                </a:solidFill>
              </a:rPr>
              <a:t>Организация доступа к медицинской помощи</a:t>
            </a:r>
          </a:p>
        </p:txBody>
      </p:sp>
      <p:sp>
        <p:nvSpPr>
          <p:cNvPr id="54" name="Rectangle 42"/>
          <p:cNvSpPr/>
          <p:nvPr/>
        </p:nvSpPr>
        <p:spPr>
          <a:xfrm>
            <a:off x="8306297" y="4669156"/>
            <a:ext cx="1154456" cy="588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>
              <a:latin typeface="+mj-lt"/>
            </a:endParaRPr>
          </a:p>
        </p:txBody>
      </p:sp>
      <p:cxnSp>
        <p:nvCxnSpPr>
          <p:cNvPr id="65" name="Прямая соединительная линия 64"/>
          <p:cNvCxnSpPr>
            <a:stCxn id="36" idx="0"/>
          </p:cNvCxnSpPr>
          <p:nvPr/>
        </p:nvCxnSpPr>
        <p:spPr>
          <a:xfrm flipV="1">
            <a:off x="2609581" y="5453742"/>
            <a:ext cx="2137" cy="1547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2387638" y="5293706"/>
            <a:ext cx="0" cy="1600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3777871" y="5290494"/>
            <a:ext cx="0" cy="1600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7504200" y="5290494"/>
            <a:ext cx="0" cy="1600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61"/>
          <p:cNvSpPr/>
          <p:nvPr/>
        </p:nvSpPr>
        <p:spPr>
          <a:xfrm>
            <a:off x="300551" y="3824879"/>
            <a:ext cx="1384814" cy="59365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Проведен консилиум</a:t>
            </a:r>
          </a:p>
        </p:txBody>
      </p:sp>
      <p:sp>
        <p:nvSpPr>
          <p:cNvPr id="72" name="Right Triangle 16"/>
          <p:cNvSpPr/>
          <p:nvPr/>
        </p:nvSpPr>
        <p:spPr>
          <a:xfrm rot="10800000">
            <a:off x="303825" y="441255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73" name="Right Triangle 17"/>
          <p:cNvSpPr/>
          <p:nvPr/>
        </p:nvSpPr>
        <p:spPr>
          <a:xfrm rot="10800000" flipH="1">
            <a:off x="1544638" y="441255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74" name="Rounded Rectangle 161"/>
          <p:cNvSpPr/>
          <p:nvPr/>
        </p:nvSpPr>
        <p:spPr>
          <a:xfrm>
            <a:off x="1845483" y="3827052"/>
            <a:ext cx="1384814" cy="59845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Составлена карта социальных контактов</a:t>
            </a:r>
          </a:p>
        </p:txBody>
      </p:sp>
      <p:sp>
        <p:nvSpPr>
          <p:cNvPr id="75" name="Right Triangle 16"/>
          <p:cNvSpPr/>
          <p:nvPr/>
        </p:nvSpPr>
        <p:spPr>
          <a:xfrm rot="10800000">
            <a:off x="1848757" y="441952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76" name="Right Triangle 17"/>
          <p:cNvSpPr/>
          <p:nvPr/>
        </p:nvSpPr>
        <p:spPr>
          <a:xfrm rot="10800000" flipH="1">
            <a:off x="3089570" y="44195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77" name="Rounded Rectangle 161"/>
          <p:cNvSpPr/>
          <p:nvPr/>
        </p:nvSpPr>
        <p:spPr>
          <a:xfrm>
            <a:off x="3363312" y="3826283"/>
            <a:ext cx="778392" cy="59675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Проведены юридические консультации</a:t>
            </a:r>
          </a:p>
        </p:txBody>
      </p:sp>
      <p:sp>
        <p:nvSpPr>
          <p:cNvPr id="78" name="Right Triangle 16"/>
          <p:cNvSpPr/>
          <p:nvPr/>
        </p:nvSpPr>
        <p:spPr>
          <a:xfrm rot="10800000">
            <a:off x="3366586" y="441706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79" name="Right Triangle 17"/>
          <p:cNvSpPr/>
          <p:nvPr/>
        </p:nvSpPr>
        <p:spPr>
          <a:xfrm rot="10800000" flipH="1">
            <a:off x="3997704" y="442354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0" name="Rounded Rectangle 161"/>
          <p:cNvSpPr/>
          <p:nvPr/>
        </p:nvSpPr>
        <p:spPr>
          <a:xfrm>
            <a:off x="4346558" y="3825187"/>
            <a:ext cx="829072" cy="5943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ru-RU" sz="600" dirty="0"/>
              <a:t>- Проведены индивидуальные консультации психолога</a:t>
            </a:r>
          </a:p>
          <a:p>
            <a:r>
              <a:rPr lang="ru-RU" sz="600" dirty="0"/>
              <a:t>- Проведены групповые занятия</a:t>
            </a:r>
          </a:p>
        </p:txBody>
      </p:sp>
      <p:sp>
        <p:nvSpPr>
          <p:cNvPr id="81" name="Right Triangle 16"/>
          <p:cNvSpPr/>
          <p:nvPr/>
        </p:nvSpPr>
        <p:spPr>
          <a:xfrm rot="10800000">
            <a:off x="4349833" y="44135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2" name="Right Triangle 17"/>
          <p:cNvSpPr/>
          <p:nvPr/>
        </p:nvSpPr>
        <p:spPr>
          <a:xfrm rot="10800000" flipH="1">
            <a:off x="5037890" y="441952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3" name="Rounded Rectangle 161"/>
          <p:cNvSpPr/>
          <p:nvPr/>
        </p:nvSpPr>
        <p:spPr>
          <a:xfrm>
            <a:off x="5512048" y="3827952"/>
            <a:ext cx="1241364" cy="5943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ru-RU" sz="600" dirty="0"/>
              <a:t>Мамы получили обратную связь по поводу взаимодействия с ребенком и получили навыки по уходу за ним</a:t>
            </a:r>
          </a:p>
        </p:txBody>
      </p:sp>
      <p:sp>
        <p:nvSpPr>
          <p:cNvPr id="84" name="Right Triangle 16"/>
          <p:cNvSpPr/>
          <p:nvPr/>
        </p:nvSpPr>
        <p:spPr>
          <a:xfrm rot="10800000">
            <a:off x="5515323" y="441630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5" name="Right Triangle 17"/>
          <p:cNvSpPr/>
          <p:nvPr/>
        </p:nvSpPr>
        <p:spPr>
          <a:xfrm rot="10800000" flipH="1">
            <a:off x="6605538" y="44235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6" name="Rounded Rectangle 161"/>
          <p:cNvSpPr/>
          <p:nvPr/>
        </p:nvSpPr>
        <p:spPr>
          <a:xfrm>
            <a:off x="6910980" y="3825187"/>
            <a:ext cx="1154718" cy="5943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>
              <a:spcAft>
                <a:spcPts val="400"/>
              </a:spcAft>
            </a:pPr>
            <a:r>
              <a:rPr lang="ru-RU" sz="600" dirty="0"/>
              <a:t>Мамы обучились навыкам грудного вскармливания </a:t>
            </a:r>
          </a:p>
        </p:txBody>
      </p:sp>
      <p:sp>
        <p:nvSpPr>
          <p:cNvPr id="87" name="Right Triangle 16"/>
          <p:cNvSpPr/>
          <p:nvPr/>
        </p:nvSpPr>
        <p:spPr>
          <a:xfrm rot="10800000">
            <a:off x="6914255" y="44135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8" name="Right Triangle 17"/>
          <p:cNvSpPr/>
          <p:nvPr/>
        </p:nvSpPr>
        <p:spPr>
          <a:xfrm rot="10800000" flipH="1">
            <a:off x="7921698" y="441354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89" name="Rounded Rectangle 161"/>
          <p:cNvSpPr/>
          <p:nvPr/>
        </p:nvSpPr>
        <p:spPr>
          <a:xfrm>
            <a:off x="8273505" y="3816987"/>
            <a:ext cx="1241364" cy="5943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>
              <a:spcAft>
                <a:spcPts val="400"/>
              </a:spcAft>
            </a:pPr>
            <a:r>
              <a:rPr lang="ru-RU" sz="600" dirty="0"/>
              <a:t>Дети и мамы получили доступ к медицинской помощи</a:t>
            </a:r>
            <a:endParaRPr lang="ru-RU" sz="500" dirty="0"/>
          </a:p>
        </p:txBody>
      </p:sp>
      <p:sp>
        <p:nvSpPr>
          <p:cNvPr id="90" name="Right Triangle 16"/>
          <p:cNvSpPr/>
          <p:nvPr/>
        </p:nvSpPr>
        <p:spPr>
          <a:xfrm rot="10800000">
            <a:off x="8276780" y="44053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94" name="Rounded Rectangle 161"/>
          <p:cNvSpPr/>
          <p:nvPr/>
        </p:nvSpPr>
        <p:spPr>
          <a:xfrm>
            <a:off x="303328" y="3100290"/>
            <a:ext cx="1384814" cy="4983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Совместно с мамой составлен индивидуальный план 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306602" y="359267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97" name="Rounded Rectangle 161"/>
          <p:cNvSpPr/>
          <p:nvPr/>
        </p:nvSpPr>
        <p:spPr>
          <a:xfrm>
            <a:off x="1854486" y="3101716"/>
            <a:ext cx="1384814" cy="5026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Родные, знакомые, внешние специалисты привлечены к решению проблем семьи </a:t>
            </a:r>
          </a:p>
        </p:txBody>
      </p:sp>
      <p:sp>
        <p:nvSpPr>
          <p:cNvPr id="100" name="Rounded Rectangle 161"/>
          <p:cNvSpPr/>
          <p:nvPr/>
        </p:nvSpPr>
        <p:spPr>
          <a:xfrm>
            <a:off x="3363312" y="3102814"/>
            <a:ext cx="778392" cy="50595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У мамы и ребенка собран полный пакет стандартных документов</a:t>
            </a:r>
            <a:endParaRPr lang="ru-RU" sz="600" baseline="30000" dirty="0"/>
          </a:p>
        </p:txBody>
      </p:sp>
      <p:sp>
        <p:nvSpPr>
          <p:cNvPr id="101" name="Right Triangle 16"/>
          <p:cNvSpPr/>
          <p:nvPr/>
        </p:nvSpPr>
        <p:spPr>
          <a:xfrm rot="10800000">
            <a:off x="3366586" y="36027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3" name="Rounded Rectangle 161"/>
          <p:cNvSpPr/>
          <p:nvPr/>
        </p:nvSpPr>
        <p:spPr>
          <a:xfrm>
            <a:off x="4336106" y="3098422"/>
            <a:ext cx="829808" cy="50595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У мам возникло доверие к сотрудникам ТД и запрос на помощь</a:t>
            </a:r>
          </a:p>
        </p:txBody>
      </p:sp>
      <p:sp>
        <p:nvSpPr>
          <p:cNvPr id="106" name="Right Triangle 16"/>
          <p:cNvSpPr/>
          <p:nvPr/>
        </p:nvSpPr>
        <p:spPr>
          <a:xfrm rot="10800000">
            <a:off x="5521739" y="359680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7" name="Right Triangle 17"/>
          <p:cNvSpPr/>
          <p:nvPr/>
        </p:nvSpPr>
        <p:spPr>
          <a:xfrm rot="10800000" flipH="1">
            <a:off x="6592122" y="359588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08" name="Rounded Rectangle 161"/>
          <p:cNvSpPr/>
          <p:nvPr/>
        </p:nvSpPr>
        <p:spPr>
          <a:xfrm>
            <a:off x="5518464" y="3096833"/>
            <a:ext cx="1231073" cy="50595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Мамы взаимодействуют с детьми и применяют рекомендации по уходу</a:t>
            </a:r>
          </a:p>
        </p:txBody>
      </p:sp>
      <p:sp>
        <p:nvSpPr>
          <p:cNvPr id="109" name="Right Triangle 16"/>
          <p:cNvSpPr/>
          <p:nvPr/>
        </p:nvSpPr>
        <p:spPr>
          <a:xfrm rot="10800000">
            <a:off x="6941225" y="36027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10" name="Right Triangle 17"/>
          <p:cNvSpPr/>
          <p:nvPr/>
        </p:nvSpPr>
        <p:spPr>
          <a:xfrm rot="10800000" flipH="1">
            <a:off x="7921697" y="360278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11" name="Rounded Rectangle 161"/>
          <p:cNvSpPr/>
          <p:nvPr/>
        </p:nvSpPr>
        <p:spPr>
          <a:xfrm>
            <a:off x="6937951" y="3102814"/>
            <a:ext cx="1127748" cy="50595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Мамы кормят детей грудью (при отсутствии противопоказаний)</a:t>
            </a:r>
          </a:p>
        </p:txBody>
      </p:sp>
      <p:sp>
        <p:nvSpPr>
          <p:cNvPr id="112" name="Right Triangle 16"/>
          <p:cNvSpPr/>
          <p:nvPr/>
        </p:nvSpPr>
        <p:spPr>
          <a:xfrm rot="10800000">
            <a:off x="8267738" y="35942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13" name="Right Triangle 17"/>
          <p:cNvSpPr/>
          <p:nvPr/>
        </p:nvSpPr>
        <p:spPr>
          <a:xfrm rot="10800000" flipH="1">
            <a:off x="9359845" y="3592172"/>
            <a:ext cx="144000" cy="5790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14" name="Rounded Rectangle 161"/>
          <p:cNvSpPr/>
          <p:nvPr/>
        </p:nvSpPr>
        <p:spPr>
          <a:xfrm>
            <a:off x="8264464" y="3094271"/>
            <a:ext cx="1245022" cy="50595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Дети получают лечение и профилактические рекомендации по уходу, адекватные их уровню развития и состоянию здоровья</a:t>
            </a:r>
          </a:p>
        </p:txBody>
      </p:sp>
      <p:sp>
        <p:nvSpPr>
          <p:cNvPr id="119" name="Right Triangle 16"/>
          <p:cNvSpPr/>
          <p:nvPr/>
        </p:nvSpPr>
        <p:spPr>
          <a:xfrm rot="10800000">
            <a:off x="1840167" y="287765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21" name="Right Triangle 17"/>
          <p:cNvSpPr/>
          <p:nvPr/>
        </p:nvSpPr>
        <p:spPr>
          <a:xfrm rot="10800000" flipH="1">
            <a:off x="3992062" y="28820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22" name="Right Triangle 17"/>
          <p:cNvSpPr/>
          <p:nvPr/>
        </p:nvSpPr>
        <p:spPr>
          <a:xfrm rot="10800000" flipH="1">
            <a:off x="1541774" y="287194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23" name="Right Triangle 17"/>
          <p:cNvSpPr/>
          <p:nvPr/>
        </p:nvSpPr>
        <p:spPr>
          <a:xfrm rot="10800000" flipH="1">
            <a:off x="3092932" y="287765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25" name="Rounded Rectangle 161"/>
          <p:cNvSpPr/>
          <p:nvPr/>
        </p:nvSpPr>
        <p:spPr>
          <a:xfrm>
            <a:off x="297687" y="2280899"/>
            <a:ext cx="1384814" cy="59702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В ситуации мамы произошли изменения, значимые для успешного выхода в самостоятельную жизнь вместе с ребенком</a:t>
            </a:r>
          </a:p>
        </p:txBody>
      </p:sp>
      <p:sp>
        <p:nvSpPr>
          <p:cNvPr id="126" name="Right Triangle 16"/>
          <p:cNvSpPr/>
          <p:nvPr/>
        </p:nvSpPr>
        <p:spPr>
          <a:xfrm rot="10800000">
            <a:off x="300961" y="287194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27" name="Rounded Rectangle 161"/>
          <p:cNvSpPr/>
          <p:nvPr/>
        </p:nvSpPr>
        <p:spPr>
          <a:xfrm>
            <a:off x="1848845" y="2282589"/>
            <a:ext cx="1384814" cy="60104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Восстановлены контакты с родными и знакомыми</a:t>
            </a:r>
          </a:p>
          <a:p>
            <a:r>
              <a:rPr lang="ru-RU" sz="600" dirty="0"/>
              <a:t>Мамы получили опыт конструктивного сотрудничества друг с другом</a:t>
            </a:r>
            <a:endParaRPr lang="ru-RU" sz="600" baseline="30000" dirty="0"/>
          </a:p>
        </p:txBody>
      </p:sp>
      <p:sp>
        <p:nvSpPr>
          <p:cNvPr id="128" name="Rounded Rectangle 161"/>
          <p:cNvSpPr/>
          <p:nvPr/>
        </p:nvSpPr>
        <p:spPr>
          <a:xfrm>
            <a:off x="3357671" y="2281921"/>
            <a:ext cx="778392" cy="6061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У семей увеличился уровень правовой и материальной защищенности</a:t>
            </a:r>
          </a:p>
        </p:txBody>
      </p:sp>
      <p:sp>
        <p:nvSpPr>
          <p:cNvPr id="129" name="Right Triangle 16"/>
          <p:cNvSpPr/>
          <p:nvPr/>
        </p:nvSpPr>
        <p:spPr>
          <a:xfrm rot="10800000">
            <a:off x="3360945" y="288204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31" name="Right Triangle 16"/>
          <p:cNvSpPr/>
          <p:nvPr/>
        </p:nvSpPr>
        <p:spPr>
          <a:xfrm rot="10800000">
            <a:off x="6239240" y="274458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32" name="Right Triangle 17"/>
          <p:cNvSpPr/>
          <p:nvPr/>
        </p:nvSpPr>
        <p:spPr>
          <a:xfrm rot="10800000" flipH="1">
            <a:off x="7309623" y="27436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33" name="Rounded Rectangle 161"/>
          <p:cNvSpPr/>
          <p:nvPr/>
        </p:nvSpPr>
        <p:spPr>
          <a:xfrm>
            <a:off x="6235965" y="2273378"/>
            <a:ext cx="1231073" cy="47719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/>
              <a:t>Улучшилось детско-родительское взаимодействие</a:t>
            </a:r>
          </a:p>
        </p:txBody>
      </p:sp>
      <p:sp>
        <p:nvSpPr>
          <p:cNvPr id="139" name="Rounded Rectangle 161"/>
          <p:cNvSpPr/>
          <p:nvPr/>
        </p:nvSpPr>
        <p:spPr>
          <a:xfrm>
            <a:off x="8258823" y="2273378"/>
            <a:ext cx="1245022" cy="606107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6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Мамы понимают и выполняют медицинские рекомендации</a:t>
            </a:r>
          </a:p>
        </p:txBody>
      </p:sp>
      <p:grpSp>
        <p:nvGrpSpPr>
          <p:cNvPr id="140" name="Group 5"/>
          <p:cNvGrpSpPr/>
          <p:nvPr/>
        </p:nvGrpSpPr>
        <p:grpSpPr>
          <a:xfrm>
            <a:off x="4074696" y="1552106"/>
            <a:ext cx="473631" cy="335380"/>
            <a:chOff x="6613702" y="2640793"/>
            <a:chExt cx="473631" cy="359553"/>
          </a:xfrm>
        </p:grpSpPr>
        <p:sp>
          <p:nvSpPr>
            <p:cNvPr id="141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2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3" name="Group 18"/>
          <p:cNvGrpSpPr/>
          <p:nvPr/>
        </p:nvGrpSpPr>
        <p:grpSpPr>
          <a:xfrm>
            <a:off x="1799516" y="1547201"/>
            <a:ext cx="473631" cy="33537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44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5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46" name="Right Triangle 21"/>
          <p:cNvSpPr/>
          <p:nvPr/>
        </p:nvSpPr>
        <p:spPr>
          <a:xfrm rot="10800000">
            <a:off x="2125771" y="1822803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7" name="Rectangle 22"/>
          <p:cNvSpPr/>
          <p:nvPr/>
        </p:nvSpPr>
        <p:spPr>
          <a:xfrm>
            <a:off x="2125771" y="1348182"/>
            <a:ext cx="2099536" cy="4701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700" dirty="0"/>
              <a:t>Мама с ребёнком проживает самостоятельно (вне социальных приютов / кризисных центров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8" name="Right Triangle 23"/>
          <p:cNvSpPr/>
          <p:nvPr/>
        </p:nvSpPr>
        <p:spPr>
          <a:xfrm rot="10800000" flipH="1">
            <a:off x="4083742" y="1826778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59" name="Group 5"/>
          <p:cNvGrpSpPr/>
          <p:nvPr/>
        </p:nvGrpSpPr>
        <p:grpSpPr>
          <a:xfrm>
            <a:off x="7622135" y="1548631"/>
            <a:ext cx="473631" cy="335380"/>
            <a:chOff x="6613702" y="2640793"/>
            <a:chExt cx="473631" cy="359553"/>
          </a:xfrm>
        </p:grpSpPr>
        <p:sp>
          <p:nvSpPr>
            <p:cNvPr id="16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2" name="Group 18"/>
          <p:cNvGrpSpPr/>
          <p:nvPr/>
        </p:nvGrpSpPr>
        <p:grpSpPr>
          <a:xfrm>
            <a:off x="5346955" y="1543726"/>
            <a:ext cx="473631" cy="33537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6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4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65" name="Right Triangle 21"/>
          <p:cNvSpPr/>
          <p:nvPr/>
        </p:nvSpPr>
        <p:spPr>
          <a:xfrm rot="10800000">
            <a:off x="5673210" y="1819328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6" name="Rectangle 22"/>
          <p:cNvSpPr/>
          <p:nvPr/>
        </p:nvSpPr>
        <p:spPr>
          <a:xfrm>
            <a:off x="5673210" y="1344707"/>
            <a:ext cx="2099536" cy="4701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700" dirty="0"/>
              <a:t>Ребенок находится в безопасности, его базовые потребности удовлетворяются в кровной семье</a:t>
            </a:r>
          </a:p>
        </p:txBody>
      </p:sp>
      <p:sp>
        <p:nvSpPr>
          <p:cNvPr id="167" name="Right Triangle 23"/>
          <p:cNvSpPr/>
          <p:nvPr/>
        </p:nvSpPr>
        <p:spPr>
          <a:xfrm rot="10800000" flipH="1">
            <a:off x="7631181" y="1823303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82" name="Прямая со стрелкой 181"/>
          <p:cNvCxnSpPr>
            <a:stCxn id="40" idx="0"/>
            <a:endCxn id="71" idx="2"/>
          </p:cNvCxnSpPr>
          <p:nvPr/>
        </p:nvCxnSpPr>
        <p:spPr>
          <a:xfrm flipV="1">
            <a:off x="992958" y="4418538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42" idx="0"/>
            <a:endCxn id="74" idx="2"/>
          </p:cNvCxnSpPr>
          <p:nvPr/>
        </p:nvCxnSpPr>
        <p:spPr>
          <a:xfrm flipH="1" flipV="1">
            <a:off x="2537890" y="4425506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flipH="1" flipV="1">
            <a:off x="3753407" y="4422022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4756429" y="4419986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/>
          <p:nvPr/>
        </p:nvCxnSpPr>
        <p:spPr>
          <a:xfrm flipH="1" flipV="1">
            <a:off x="6127958" y="4417590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H="1" flipV="1">
            <a:off x="7458734" y="4414992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H="1" flipV="1">
            <a:off x="8849012" y="4405683"/>
            <a:ext cx="1491" cy="213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V="1">
            <a:off x="990094" y="3604613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 flipV="1">
            <a:off x="2537890" y="3608764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/>
          <p:nvPr/>
        </p:nvCxnSpPr>
        <p:spPr>
          <a:xfrm flipV="1">
            <a:off x="3735195" y="3609134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/>
          <p:nvPr/>
        </p:nvCxnSpPr>
        <p:spPr>
          <a:xfrm flipV="1">
            <a:off x="4762550" y="3604613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/>
          <p:nvPr/>
        </p:nvCxnSpPr>
        <p:spPr>
          <a:xfrm flipV="1">
            <a:off x="7627953" y="3604613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/>
          <p:nvPr/>
        </p:nvCxnSpPr>
        <p:spPr>
          <a:xfrm flipV="1">
            <a:off x="8841637" y="3598658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/>
          <p:nvPr/>
        </p:nvCxnSpPr>
        <p:spPr>
          <a:xfrm flipV="1">
            <a:off x="990094" y="2881450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/>
          <p:nvPr/>
        </p:nvCxnSpPr>
        <p:spPr>
          <a:xfrm flipV="1">
            <a:off x="2526815" y="2885043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/>
          <p:nvPr/>
        </p:nvCxnSpPr>
        <p:spPr>
          <a:xfrm flipV="1">
            <a:off x="3724120" y="2885413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/>
          <p:nvPr/>
        </p:nvCxnSpPr>
        <p:spPr>
          <a:xfrm flipV="1">
            <a:off x="4751475" y="2880892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08" idx="0"/>
            <a:endCxn id="111" idx="0"/>
          </p:cNvCxnSpPr>
          <p:nvPr/>
        </p:nvCxnSpPr>
        <p:spPr>
          <a:xfrm rot="16200000" flipH="1">
            <a:off x="6814922" y="2415911"/>
            <a:ext cx="5981" cy="1367824"/>
          </a:xfrm>
          <a:prstGeom prst="bentConnector3">
            <a:avLst>
              <a:gd name="adj1" fmla="val -202345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>
            <a:endCxn id="133" idx="2"/>
          </p:cNvCxnSpPr>
          <p:nvPr/>
        </p:nvCxnSpPr>
        <p:spPr>
          <a:xfrm flipH="1" flipV="1">
            <a:off x="6851502" y="2750569"/>
            <a:ext cx="3510" cy="2257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/>
          <p:nvPr/>
        </p:nvCxnSpPr>
        <p:spPr>
          <a:xfrm flipV="1">
            <a:off x="8860414" y="2872125"/>
            <a:ext cx="0" cy="2202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30" idx="0"/>
            <a:endCxn id="139" idx="0"/>
          </p:cNvCxnSpPr>
          <p:nvPr/>
        </p:nvCxnSpPr>
        <p:spPr>
          <a:xfrm rot="5400000" flipH="1" flipV="1">
            <a:off x="6843131" y="240733"/>
            <a:ext cx="5558" cy="4070848"/>
          </a:xfrm>
          <a:prstGeom prst="bentConnector3">
            <a:avLst>
              <a:gd name="adj1" fmla="val 421299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/>
          <p:nvPr/>
        </p:nvCxnSpPr>
        <p:spPr>
          <a:xfrm flipH="1" flipV="1">
            <a:off x="6705042" y="1821640"/>
            <a:ext cx="558" cy="2164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133" idx="0"/>
          </p:cNvCxnSpPr>
          <p:nvPr/>
        </p:nvCxnSpPr>
        <p:spPr>
          <a:xfrm flipH="1" flipV="1">
            <a:off x="6851501" y="2044812"/>
            <a:ext cx="1" cy="2285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/>
          <p:nvPr/>
        </p:nvCxnSpPr>
        <p:spPr>
          <a:xfrm rot="5400000" flipH="1" flipV="1">
            <a:off x="2797714" y="369722"/>
            <a:ext cx="1963" cy="3820392"/>
          </a:xfrm>
          <a:prstGeom prst="bentConnector3">
            <a:avLst>
              <a:gd name="adj1" fmla="val 120499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/>
          <p:cNvCxnSpPr>
            <a:endCxn id="147" idx="2"/>
          </p:cNvCxnSpPr>
          <p:nvPr/>
        </p:nvCxnSpPr>
        <p:spPr>
          <a:xfrm flipV="1">
            <a:off x="3175539" y="1818367"/>
            <a:ext cx="0" cy="2199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80" idx="3"/>
            <a:endCxn id="108" idx="1"/>
          </p:cNvCxnSpPr>
          <p:nvPr/>
        </p:nvCxnSpPr>
        <p:spPr>
          <a:xfrm flipV="1">
            <a:off x="5175630" y="3349808"/>
            <a:ext cx="342834" cy="77254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/>
          <p:nvPr/>
        </p:nvCxnSpPr>
        <p:spPr>
          <a:xfrm rot="10800000">
            <a:off x="5175630" y="4229931"/>
            <a:ext cx="336418" cy="843899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08" idx="2"/>
            <a:endCxn id="111" idx="2"/>
          </p:cNvCxnSpPr>
          <p:nvPr/>
        </p:nvCxnSpPr>
        <p:spPr>
          <a:xfrm rot="16200000" flipH="1">
            <a:off x="6814923" y="2921861"/>
            <a:ext cx="5981" cy="1367824"/>
          </a:xfrm>
          <a:prstGeom prst="bentConnector3">
            <a:avLst>
              <a:gd name="adj1" fmla="val 20235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/>
          <p:cNvCxnSpPr/>
          <p:nvPr/>
        </p:nvCxnSpPr>
        <p:spPr>
          <a:xfrm>
            <a:off x="6379597" y="3726944"/>
            <a:ext cx="0" cy="10470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127" idx="0"/>
          </p:cNvCxnSpPr>
          <p:nvPr/>
        </p:nvCxnSpPr>
        <p:spPr>
          <a:xfrm flipH="1" flipV="1">
            <a:off x="2537890" y="2044812"/>
            <a:ext cx="3362" cy="2377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/>
          <p:cNvCxnSpPr/>
          <p:nvPr/>
        </p:nvCxnSpPr>
        <p:spPr>
          <a:xfrm flipH="1" flipV="1">
            <a:off x="3731833" y="2049593"/>
            <a:ext cx="3362" cy="2377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61"/>
          <p:cNvSpPr/>
          <p:nvPr/>
        </p:nvSpPr>
        <p:spPr>
          <a:xfrm>
            <a:off x="4226014" y="2278936"/>
            <a:ext cx="1168943" cy="606107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6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Эмоциональное состояние и уровень мотивации мам позволяют им предпринимать активные действия по изменению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2156608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334</Words>
  <Application>Microsoft Office PowerPoint</Application>
  <PresentationFormat>Лист A4 (210x297 мм)</PresentationFormat>
  <Paragraphs>46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Татьяна Арчакова</cp:lastModifiedBy>
  <cp:revision>10</cp:revision>
  <dcterms:created xsi:type="dcterms:W3CDTF">2019-09-10T06:37:51Z</dcterms:created>
  <dcterms:modified xsi:type="dcterms:W3CDTF">2019-09-26T07:18:01Z</dcterms:modified>
</cp:coreProperties>
</file>