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419" r:id="rId4"/>
    <p:sldId id="421" r:id="rId6"/>
    <p:sldId id="429" r:id="rId7"/>
    <p:sldId id="422" r:id="rId8"/>
    <p:sldId id="294" r:id="rId9"/>
    <p:sldId id="438" r:id="rId10"/>
    <p:sldId id="439" r:id="rId11"/>
    <p:sldId id="440" r:id="rId12"/>
    <p:sldId id="441" r:id="rId13"/>
    <p:sldId id="442" r:id="rId14"/>
    <p:sldId id="423" r:id="rId15"/>
    <p:sldId id="327" r:id="rId16"/>
    <p:sldId id="431" r:id="rId17"/>
    <p:sldId id="432" r:id="rId18"/>
    <p:sldId id="433" r:id="rId19"/>
    <p:sldId id="501" r:id="rId20"/>
    <p:sldId id="434" r:id="rId21"/>
    <p:sldId id="435" r:id="rId22"/>
    <p:sldId id="436" r:id="rId23"/>
    <p:sldId id="437" r:id="rId24"/>
    <p:sldId id="424" r:id="rId25"/>
    <p:sldId id="329" r:id="rId26"/>
    <p:sldId id="444" r:id="rId27"/>
    <p:sldId id="445" r:id="rId28"/>
    <p:sldId id="461" r:id="rId29"/>
    <p:sldId id="446" r:id="rId30"/>
    <p:sldId id="447" r:id="rId31"/>
    <p:sldId id="448" r:id="rId32"/>
    <p:sldId id="449" r:id="rId33"/>
    <p:sldId id="450" r:id="rId34"/>
    <p:sldId id="425" r:id="rId35"/>
    <p:sldId id="481" r:id="rId36"/>
    <p:sldId id="482" r:id="rId37"/>
    <p:sldId id="480" r:id="rId38"/>
    <p:sldId id="483" r:id="rId39"/>
    <p:sldId id="484" r:id="rId40"/>
    <p:sldId id="485" r:id="rId41"/>
    <p:sldId id="339" r:id="rId42"/>
    <p:sldId id="465" r:id="rId43"/>
    <p:sldId id="466" r:id="rId44"/>
    <p:sldId id="467" r:id="rId45"/>
    <p:sldId id="468" r:id="rId46"/>
    <p:sldId id="469" r:id="rId47"/>
    <p:sldId id="471" r:id="rId48"/>
    <p:sldId id="472" r:id="rId49"/>
    <p:sldId id="473" r:id="rId50"/>
    <p:sldId id="474" r:id="rId51"/>
    <p:sldId id="475" r:id="rId52"/>
    <p:sldId id="476" r:id="rId53"/>
    <p:sldId id="477" r:id="rId54"/>
    <p:sldId id="478" r:id="rId55"/>
    <p:sldId id="479" r:id="rId56"/>
    <p:sldId id="426" r:id="rId57"/>
    <p:sldId id="274" r:id="rId58"/>
    <p:sldId id="488" r:id="rId59"/>
    <p:sldId id="489" r:id="rId60"/>
    <p:sldId id="491" r:id="rId61"/>
    <p:sldId id="492" r:id="rId62"/>
    <p:sldId id="493" r:id="rId63"/>
    <p:sldId id="494" r:id="rId64"/>
    <p:sldId id="495" r:id="rId65"/>
    <p:sldId id="496" r:id="rId66"/>
    <p:sldId id="497" r:id="rId67"/>
    <p:sldId id="498" r:id="rId68"/>
    <p:sldId id="451" r:id="rId69"/>
    <p:sldId id="452" r:id="rId70"/>
    <p:sldId id="453" r:id="rId71"/>
    <p:sldId id="454" r:id="rId72"/>
    <p:sldId id="455" r:id="rId73"/>
    <p:sldId id="487" r:id="rId74"/>
    <p:sldId id="457" r:id="rId75"/>
    <p:sldId id="458" r:id="rId76"/>
    <p:sldId id="459" r:id="rId77"/>
    <p:sldId id="486" r:id="rId78"/>
    <p:sldId id="460" r:id="rId79"/>
    <p:sldId id="456" r:id="rId80"/>
    <p:sldId id="462" r:id="rId81"/>
    <p:sldId id="463" r:id="rId82"/>
    <p:sldId id="464" r:id="rId83"/>
    <p:sldId id="428" r:id="rId84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9E79"/>
    <a:srgbClr val="117A68"/>
    <a:srgbClr val="5AC8AD"/>
    <a:srgbClr val="32BB99"/>
    <a:srgbClr val="0E6254"/>
    <a:srgbClr val="28967B"/>
    <a:srgbClr val="409486"/>
    <a:srgbClr val="63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245"/>
    <p:restoredTop sz="94619"/>
  </p:normalViewPr>
  <p:slideViewPr>
    <p:cSldViewPr snapToGrid="0" showGuides="1">
      <p:cViewPr varScale="1">
        <p:scale>
          <a:sx n="108" d="100"/>
          <a:sy n="108" d="100"/>
        </p:scale>
        <p:origin x="528" y="102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B97AEA6-3B1E-41DA-96B1-A69AAAA1B80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2228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427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837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042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8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451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656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861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066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2708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475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704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909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114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3188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523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728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933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138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3428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547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752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059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469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674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8788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083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88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493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69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698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9028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107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2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517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722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458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C2D7BE-669B-4BBB-BF40-7E143933AFB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C2D7BE-669B-4BBB-BF40-7E143933AFB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C2D7BE-669B-4BBB-BF40-7E143933AFB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C2D7BE-669B-4BBB-BF40-7E143933AFB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C2D7BE-669B-4BBB-BF40-7E143933AFB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C2D7BE-669B-4BBB-BF40-7E143933AFB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C2D7BE-669B-4BBB-BF40-7E143933AFB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C2D7BE-669B-4BBB-BF40-7E143933AFB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C2D7BE-669B-4BBB-BF40-7E143933AFB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C2D7BE-669B-4BBB-BF40-7E143933AFB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C2D7BE-669B-4BBB-BF40-7E143933AFB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C2D7BE-669B-4BBB-BF40-7E143933AFB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emf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jpe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.png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4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0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7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8.png"/><Relationship Id="rId1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9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0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1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2.png"/><Relationship Id="rId2" Type="http://schemas.openxmlformats.org/officeDocument/2006/relationships/image" Target="../media/image64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3.png"/><Relationship Id="rId2" Type="http://schemas.openxmlformats.org/officeDocument/2006/relationships/image" Target="../media/image64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8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2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3.png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1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-624423">
            <a:off x="739775" y="506413"/>
            <a:ext cx="10312400" cy="6126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文本框 6"/>
          <p:cNvSpPr txBox="1">
            <a:spLocks noChangeArrowheads="1"/>
          </p:cNvSpPr>
          <p:nvPr/>
        </p:nvSpPr>
        <p:spPr bwMode="auto">
          <a:xfrm>
            <a:off x="2928783" y="2153266"/>
            <a:ext cx="6701913" cy="25545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R="0" algn="ctr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600" b="1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HnuSQL</a:t>
            </a:r>
            <a:endParaRPr kumimoji="0" lang="zh-CN" altLang="en-US" sz="16600" b="1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稻壳儿小白白(http://dwz.cn/Wu2UP)"/>
          <p:cNvSpPr txBox="1"/>
          <p:nvPr/>
        </p:nvSpPr>
        <p:spPr>
          <a:xfrm>
            <a:off x="6313488" y="1835150"/>
            <a:ext cx="1989137" cy="317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单击编辑副标题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435" name="图片 45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文本框 46"/>
          <p:cNvSpPr txBox="1"/>
          <p:nvPr/>
        </p:nvSpPr>
        <p:spPr>
          <a:xfrm>
            <a:off x="987425" y="266700"/>
            <a:ext cx="36718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设计思路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437" name="文本框 4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438" name="矩形 9"/>
          <p:cNvSpPr/>
          <p:nvPr/>
        </p:nvSpPr>
        <p:spPr>
          <a:xfrm>
            <a:off x="4703763" y="660400"/>
            <a:ext cx="249396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E6254"/>
                </a:solidFill>
                <a:latin typeface="Arial" panose="020B0604020202020204" pitchFamily="34" charset="0"/>
              </a:rPr>
              <a:t>程序执行流程大概如下</a:t>
            </a:r>
            <a:endParaRPr lang="zh-CN" altLang="en-US" dirty="0">
              <a:solidFill>
                <a:srgbClr val="0E6254"/>
              </a:solidFill>
              <a:latin typeface="Arial" panose="020B0604020202020204" pitchFamily="34" charset="0"/>
            </a:endParaRPr>
          </a:p>
        </p:txBody>
      </p:sp>
      <p:pic>
        <p:nvPicPr>
          <p:cNvPr id="18439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725" y="1258888"/>
            <a:ext cx="7204075" cy="4779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文本框 13"/>
          <p:cNvSpPr txBox="1"/>
          <p:nvPr/>
        </p:nvSpPr>
        <p:spPr>
          <a:xfrm>
            <a:off x="2967038" y="4416425"/>
            <a:ext cx="606425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API</a:t>
            </a:r>
            <a:endParaRPr lang="zh-CN" altLang="en-US" sz="48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0483" name="组合 4"/>
          <p:cNvGrpSpPr>
            <a:grpSpLocks noChangeAspect="1"/>
          </p:cNvGrpSpPr>
          <p:nvPr/>
        </p:nvGrpSpPr>
        <p:grpSpPr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20487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73" y="0"/>
              <a:ext cx="6818442" cy="638322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88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822015" cy="638306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484" name="文本框 2"/>
          <p:cNvSpPr txBox="1"/>
          <p:nvPr/>
        </p:nvSpPr>
        <p:spPr>
          <a:xfrm>
            <a:off x="5130800" y="1338263"/>
            <a:ext cx="1609725" cy="2555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0485" name="文本框 19"/>
          <p:cNvSpPr txBox="1"/>
          <p:nvPr/>
        </p:nvSpPr>
        <p:spPr>
          <a:xfrm>
            <a:off x="4881563" y="5199063"/>
            <a:ext cx="22352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rgbClr val="007F58"/>
                </a:solidFill>
                <a:latin typeface="微软雅黑" panose="020B0503020204020204" pitchFamily="34" charset="-122"/>
              </a:rPr>
              <a:t>各个功能接口</a:t>
            </a:r>
            <a:endParaRPr lang="zh-CN" altLang="en-US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6" name="图片 18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文本框 19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API</a:t>
            </a: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接口的功能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508" name="文本框 20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928688" y="1436688"/>
            <a:ext cx="9202738" cy="7699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E625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比如在进行查询操作的时候，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E625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API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E625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会首先获得解释器提供的查询参数，然后通过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E625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catalog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E625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获取该表的索引定义，根据情况决定是否使用索引查询，然后交给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E625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E625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模块去处理。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E625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10" name="矩形 5"/>
          <p:cNvSpPr/>
          <p:nvPr/>
        </p:nvSpPr>
        <p:spPr>
          <a:xfrm>
            <a:off x="3889375" y="354013"/>
            <a:ext cx="609600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E6254"/>
                </a:solidFill>
                <a:latin typeface="Arial" panose="020B0604020202020204" pitchFamily="34" charset="0"/>
              </a:rPr>
              <a:t>API</a:t>
            </a:r>
            <a:r>
              <a:rPr lang="zh-CN" altLang="zh-CN" dirty="0">
                <a:solidFill>
                  <a:srgbClr val="0E6254"/>
                </a:solidFill>
                <a:latin typeface="Arial" panose="020B0604020202020204" pitchFamily="34" charset="0"/>
              </a:rPr>
              <a:t>模块负责各个子功能的模块的</a:t>
            </a:r>
            <a:r>
              <a:rPr lang="zh-CN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相互接口</a:t>
            </a:r>
            <a:r>
              <a:rPr lang="zh-CN" altLang="zh-CN" dirty="0">
                <a:solidFill>
                  <a:srgbClr val="0E6254"/>
                </a:solidFill>
                <a:latin typeface="Arial" panose="020B0604020202020204" pitchFamily="34" charset="0"/>
              </a:rPr>
              <a:t>，从解释器中接收</a:t>
            </a:r>
            <a:r>
              <a:rPr lang="zh-CN" altLang="en-US" dirty="0">
                <a:solidFill>
                  <a:srgbClr val="0E6254"/>
                </a:solidFill>
                <a:latin typeface="Arial" panose="020B0604020202020204" pitchFamily="34" charset="0"/>
              </a:rPr>
              <a:t>输入</a:t>
            </a:r>
            <a:r>
              <a:rPr lang="zh-CN" altLang="zh-CN" dirty="0">
                <a:solidFill>
                  <a:srgbClr val="0E6254"/>
                </a:solidFill>
                <a:latin typeface="Arial" panose="020B0604020202020204" pitchFamily="34" charset="0"/>
              </a:rPr>
              <a:t>命令和对应参数后，分别需要调用不同模块实现命令。</a:t>
            </a:r>
            <a:endParaRPr lang="zh-CN" altLang="en-US" dirty="0">
              <a:solidFill>
                <a:srgbClr val="0E6254"/>
              </a:solidFill>
              <a:latin typeface="Arial" panose="020B0604020202020204" pitchFamily="34" charset="0"/>
            </a:endParaRPr>
          </a:p>
        </p:txBody>
      </p:sp>
      <p:sp>
        <p:nvSpPr>
          <p:cNvPr id="21511" name="圆角矩形 7"/>
          <p:cNvSpPr/>
          <p:nvPr/>
        </p:nvSpPr>
        <p:spPr>
          <a:xfrm>
            <a:off x="377825" y="3324225"/>
            <a:ext cx="3409950" cy="696913"/>
          </a:xfrm>
          <a:prstGeom prst="roundRect">
            <a:avLst>
              <a:gd name="adj" fmla="val 16667"/>
            </a:avLst>
          </a:prstGeom>
          <a:solidFill>
            <a:srgbClr val="409486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API</a:t>
            </a: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</a:rPr>
              <a:t>是整个系统的核心，在整个系统中起到了承上启下的作用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512" name="圆角矩形 8"/>
          <p:cNvSpPr/>
          <p:nvPr/>
        </p:nvSpPr>
        <p:spPr>
          <a:xfrm>
            <a:off x="4868863" y="2568575"/>
            <a:ext cx="4094162" cy="987425"/>
          </a:xfrm>
          <a:prstGeom prst="roundRect">
            <a:avLst>
              <a:gd name="adj" fmla="val 16667"/>
            </a:avLst>
          </a:prstGeom>
          <a:solidFill>
            <a:srgbClr val="28967B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</a:rPr>
              <a:t>在与上层模块的对接中，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API</a:t>
            </a: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</a:rPr>
              <a:t>主要功能是处理来自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Intercepter</a:t>
            </a: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</a:rPr>
              <a:t>的各种请求，比如创建表，删除表这些任务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513" name="圆角矩形 9"/>
          <p:cNvSpPr/>
          <p:nvPr/>
        </p:nvSpPr>
        <p:spPr>
          <a:xfrm>
            <a:off x="4868863" y="4071938"/>
            <a:ext cx="5116512" cy="985837"/>
          </a:xfrm>
          <a:prstGeom prst="roundRect">
            <a:avLst>
              <a:gd name="adj" fmla="val 16667"/>
            </a:avLst>
          </a:prstGeom>
          <a:solidFill>
            <a:srgbClr val="28967B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</a:rPr>
              <a:t>在对接下层模块中，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API</a:t>
            </a: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</a:rPr>
              <a:t>主要是根据相应的功能来调用不同的模块，也就是说各个模块之间的相互协调的工作中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就是</a:t>
            </a: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</a:rPr>
              <a:t>通过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API</a:t>
            </a: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</a:rPr>
              <a:t>模块来实现的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21514" name="直接箭头连接符 11"/>
          <p:cNvCxnSpPr>
            <a:endCxn id="21512" idx="1"/>
          </p:cNvCxnSpPr>
          <p:nvPr/>
        </p:nvCxnSpPr>
        <p:spPr>
          <a:xfrm flipV="1">
            <a:off x="3875088" y="3062288"/>
            <a:ext cx="993775" cy="4937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1515" name="直接箭头连接符 13"/>
          <p:cNvCxnSpPr>
            <a:endCxn id="21513" idx="1"/>
          </p:cNvCxnSpPr>
          <p:nvPr/>
        </p:nvCxnSpPr>
        <p:spPr>
          <a:xfrm>
            <a:off x="3846513" y="3832225"/>
            <a:ext cx="1022350" cy="7318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21516" name="矩形 14"/>
          <p:cNvSpPr/>
          <p:nvPr/>
        </p:nvSpPr>
        <p:spPr>
          <a:xfrm>
            <a:off x="668338" y="5380038"/>
            <a:ext cx="10696575" cy="1201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zh-CN" dirty="0">
                <a:latin typeface="Arial" panose="020B0604020202020204" pitchFamily="34" charset="0"/>
              </a:rPr>
              <a:t>进入</a:t>
            </a:r>
            <a:r>
              <a:rPr lang="en-US" altLang="zh-CN" dirty="0">
                <a:latin typeface="Arial" panose="020B0604020202020204" pitchFamily="34" charset="0"/>
              </a:rPr>
              <a:t>API</a:t>
            </a:r>
            <a:r>
              <a:rPr lang="zh-CN" altLang="zh-CN" dirty="0">
                <a:latin typeface="Arial" panose="020B0604020202020204" pitchFamily="34" charset="0"/>
              </a:rPr>
              <a:t>的数据流有</a:t>
            </a:r>
            <a:r>
              <a:rPr lang="zh-CN" altLang="en-US" dirty="0">
                <a:latin typeface="Arial" panose="020B0604020202020204" pitchFamily="34" charset="0"/>
              </a:rPr>
              <a:t>两</a:t>
            </a:r>
            <a:r>
              <a:rPr lang="zh-CN" altLang="zh-CN" dirty="0">
                <a:latin typeface="Arial" panose="020B0604020202020204" pitchFamily="34" charset="0"/>
              </a:rPr>
              <a:t>个方向，一个人是自上而下的，这个是</a:t>
            </a:r>
            <a:r>
              <a:rPr lang="en-US" altLang="zh-CN" dirty="0">
                <a:latin typeface="Arial" panose="020B0604020202020204" pitchFamily="34" charset="0"/>
              </a:rPr>
              <a:t>Intercepter</a:t>
            </a:r>
            <a:r>
              <a:rPr lang="zh-CN" altLang="zh-CN" dirty="0">
                <a:latin typeface="Arial" panose="020B0604020202020204" pitchFamily="34" charset="0"/>
              </a:rPr>
              <a:t>接收到控制台的输入之后，根据输入请求调用</a:t>
            </a:r>
            <a:r>
              <a:rPr lang="en-US" altLang="zh-CN" dirty="0">
                <a:latin typeface="Arial" panose="020B0604020202020204" pitchFamily="34" charset="0"/>
              </a:rPr>
              <a:t>API</a:t>
            </a:r>
            <a:r>
              <a:rPr lang="zh-CN" altLang="zh-CN" dirty="0">
                <a:latin typeface="Arial" panose="020B0604020202020204" pitchFamily="34" charset="0"/>
              </a:rPr>
              <a:t>中相应的模块，然后</a:t>
            </a:r>
            <a:r>
              <a:rPr lang="en-US" altLang="zh-CN" dirty="0">
                <a:latin typeface="Arial" panose="020B0604020202020204" pitchFamily="34" charset="0"/>
              </a:rPr>
              <a:t>API</a:t>
            </a:r>
            <a:r>
              <a:rPr lang="zh-CN" altLang="zh-CN" dirty="0">
                <a:latin typeface="Arial" panose="020B0604020202020204" pitchFamily="34" charset="0"/>
              </a:rPr>
              <a:t>再根据不同的功能以及不同模块的需要，将</a:t>
            </a:r>
            <a:r>
              <a:rPr lang="en-US" altLang="zh-CN" dirty="0">
                <a:latin typeface="Arial" panose="020B0604020202020204" pitchFamily="34" charset="0"/>
              </a:rPr>
              <a:t>Intercepter</a:t>
            </a:r>
            <a:r>
              <a:rPr lang="zh-CN" altLang="zh-CN" dirty="0">
                <a:latin typeface="Arial" panose="020B0604020202020204" pitchFamily="34" charset="0"/>
              </a:rPr>
              <a:t>传入的数据分别传送给不同的模块，供其实现各自的功能，另一条数据流是自下而上的，这是当模块完成自己的功能需要返回不同的结果，需要把返回的结果数据传入到</a:t>
            </a:r>
            <a:r>
              <a:rPr lang="en-US" altLang="zh-CN" dirty="0">
                <a:latin typeface="Arial" panose="020B0604020202020204" pitchFamily="34" charset="0"/>
              </a:rPr>
              <a:t>Intercepter</a:t>
            </a:r>
            <a:r>
              <a:rPr lang="zh-CN" altLang="zh-CN" dirty="0">
                <a:latin typeface="Arial" panose="020B0604020202020204" pitchFamily="34" charset="0"/>
              </a:rPr>
              <a:t>然后输出到控制台</a:t>
            </a:r>
            <a:r>
              <a:rPr lang="zh-CN" altLang="zh-CN" sz="1400" dirty="0">
                <a:latin typeface="Arial" panose="020B0604020202020204" pitchFamily="34" charset="0"/>
              </a:rPr>
              <a:t>。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4" name="图片 18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5" name="文本框 19"/>
          <p:cNvSpPr txBox="1"/>
          <p:nvPr/>
        </p:nvSpPr>
        <p:spPr>
          <a:xfrm>
            <a:off x="987425" y="266700"/>
            <a:ext cx="14509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接口定义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556" name="文本框 20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3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858" y="1515614"/>
            <a:ext cx="11750127" cy="32450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2" name="图片 18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文本框 19"/>
          <p:cNvSpPr txBox="1"/>
          <p:nvPr/>
        </p:nvSpPr>
        <p:spPr>
          <a:xfrm>
            <a:off x="987425" y="266700"/>
            <a:ext cx="14509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接口定义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604" name="文本框 20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957263" y="1131888"/>
            <a:ext cx="1509713" cy="552450"/>
          </a:xfrm>
          <a:prstGeom prst="roundRect">
            <a:avLst/>
          </a:prstGeom>
          <a:ln>
            <a:solidFill>
              <a:srgbClr val="0E625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6" name="矩形 5"/>
          <p:cNvSpPr/>
          <p:nvPr/>
        </p:nvSpPr>
        <p:spPr>
          <a:xfrm>
            <a:off x="914400" y="1212850"/>
            <a:ext cx="14795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117A68"/>
                </a:solidFill>
                <a:latin typeface="Arial" panose="020B0604020202020204" pitchFamily="34" charset="0"/>
              </a:rPr>
              <a:t>以</a:t>
            </a:r>
            <a:r>
              <a:rPr lang="en-US" altLang="zh-CN" dirty="0">
                <a:solidFill>
                  <a:srgbClr val="117A68"/>
                </a:solidFill>
                <a:latin typeface="Arial" panose="020B0604020202020204" pitchFamily="34" charset="0"/>
              </a:rPr>
              <a:t>select</a:t>
            </a:r>
            <a:r>
              <a:rPr lang="zh-CN" altLang="en-US" dirty="0">
                <a:solidFill>
                  <a:srgbClr val="117A68"/>
                </a:solidFill>
                <a:latin typeface="Arial" panose="020B0604020202020204" pitchFamily="34" charset="0"/>
              </a:rPr>
              <a:t>为例</a:t>
            </a:r>
            <a:endParaRPr lang="zh-CN" altLang="en-US" dirty="0">
              <a:solidFill>
                <a:srgbClr val="117A68"/>
              </a:solidFill>
              <a:latin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598863" y="1103313"/>
            <a:ext cx="6634163" cy="696913"/>
          </a:xfrm>
          <a:prstGeom prst="roundRect">
            <a:avLst/>
          </a:prstGeom>
          <a:ln>
            <a:solidFill>
              <a:srgbClr val="0E6254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8" name="矩形 9"/>
          <p:cNvSpPr/>
          <p:nvPr/>
        </p:nvSpPr>
        <p:spPr>
          <a:xfrm>
            <a:off x="3832225" y="1146175"/>
            <a:ext cx="60960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在</a:t>
            </a:r>
            <a:r>
              <a:rPr lang="en-US" altLang="zh-CN" dirty="0">
                <a:latin typeface="Arial" panose="020B0604020202020204" pitchFamily="34" charset="0"/>
              </a:rPr>
              <a:t>main</a:t>
            </a:r>
            <a:r>
              <a:rPr lang="zh-CN" altLang="en-US" dirty="0">
                <a:latin typeface="Arial" panose="020B0604020202020204" pitchFamily="34" charset="0"/>
              </a:rPr>
              <a:t>函数中，通过</a:t>
            </a:r>
            <a:r>
              <a:rPr lang="en-US" altLang="zh-CN" dirty="0">
                <a:latin typeface="Arial" panose="020B0604020202020204" pitchFamily="34" charset="0"/>
              </a:rPr>
              <a:t>Intercepter</a:t>
            </a:r>
            <a:r>
              <a:rPr lang="zh-CN" altLang="en-US" dirty="0">
                <a:latin typeface="Arial" panose="020B0604020202020204" pitchFamily="34" charset="0"/>
              </a:rPr>
              <a:t>类的</a:t>
            </a:r>
            <a:r>
              <a:rPr lang="en-US" altLang="zh-CN" dirty="0">
                <a:latin typeface="Arial" panose="020B0604020202020204" pitchFamily="34" charset="0"/>
              </a:rPr>
              <a:t>GetQs</a:t>
            </a:r>
            <a:r>
              <a:rPr lang="zh-CN" altLang="en-US" dirty="0">
                <a:latin typeface="Arial" panose="020B0604020202020204" pitchFamily="34" charset="0"/>
              </a:rPr>
              <a:t>函数来获取我们在控制台输入的查询命令，然后调用</a:t>
            </a:r>
            <a:r>
              <a:rPr lang="en-US" altLang="zh-CN" dirty="0">
                <a:latin typeface="Arial" panose="020B0604020202020204" pitchFamily="34" charset="0"/>
              </a:rPr>
              <a:t>exec</a:t>
            </a:r>
            <a:r>
              <a:rPr lang="zh-CN" altLang="en-US" dirty="0">
                <a:latin typeface="Arial" panose="020B0604020202020204" pitchFamily="34" charset="0"/>
              </a:rPr>
              <a:t>函数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5609" name="直接箭头连接符 11"/>
          <p:cNvCxnSpPr>
            <a:stCxn id="7" idx="3"/>
          </p:cNvCxnSpPr>
          <p:nvPr/>
        </p:nvCxnSpPr>
        <p:spPr>
          <a:xfrm flipV="1">
            <a:off x="2466975" y="1393825"/>
            <a:ext cx="1046163" cy="142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pic>
        <p:nvPicPr>
          <p:cNvPr id="25610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63" y="2254250"/>
            <a:ext cx="9166225" cy="1882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11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63" y="4286250"/>
            <a:ext cx="7545387" cy="2012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50" name="图片 18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文本框 19"/>
          <p:cNvSpPr txBox="1"/>
          <p:nvPr/>
        </p:nvSpPr>
        <p:spPr>
          <a:xfrm>
            <a:off x="987425" y="266700"/>
            <a:ext cx="14509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接口定义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652" name="文本框 20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424113" y="1233488"/>
            <a:ext cx="4687888" cy="725488"/>
          </a:xfrm>
          <a:prstGeom prst="rect">
            <a:avLst/>
          </a:prstGeom>
          <a:ln>
            <a:solidFill>
              <a:srgbClr val="0E6254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4" name="矩形 12"/>
          <p:cNvSpPr/>
          <p:nvPr/>
        </p:nvSpPr>
        <p:spPr>
          <a:xfrm>
            <a:off x="2568575" y="1306513"/>
            <a:ext cx="609600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进入</a:t>
            </a:r>
            <a:r>
              <a:rPr lang="en-US" altLang="zh-CN" dirty="0">
                <a:latin typeface="Arial" panose="020B0604020202020204" pitchFamily="34" charset="0"/>
              </a:rPr>
              <a:t>Intercepter</a:t>
            </a:r>
            <a:r>
              <a:rPr lang="zh-CN" altLang="en-US" dirty="0">
                <a:latin typeface="Arial" panose="020B0604020202020204" pitchFamily="34" charset="0"/>
              </a:rPr>
              <a:t>类，判断是否为</a:t>
            </a:r>
            <a:r>
              <a:rPr lang="en-US" altLang="zh-CN" dirty="0">
                <a:latin typeface="Arial" panose="020B0604020202020204" pitchFamily="34" charset="0"/>
              </a:rPr>
              <a:t>select</a:t>
            </a:r>
            <a:r>
              <a:rPr lang="zh-CN" altLang="en-US" dirty="0">
                <a:latin typeface="Arial" panose="020B0604020202020204" pitchFamily="34" charset="0"/>
              </a:rPr>
              <a:t>命令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调用</a:t>
            </a:r>
            <a:r>
              <a:rPr lang="en-US" altLang="zh-CN" dirty="0">
                <a:latin typeface="Arial" panose="020B0604020202020204" pitchFamily="34" charset="0"/>
              </a:rPr>
              <a:t>EXEC_SELECT()</a:t>
            </a:r>
            <a:r>
              <a:rPr lang="zh-CN" altLang="en-US" dirty="0">
                <a:latin typeface="Arial" panose="020B0604020202020204" pitchFamily="34" charset="0"/>
              </a:rPr>
              <a:t>函数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cxnSp>
        <p:nvCxnSpPr>
          <p:cNvPr id="27655" name="直接箭头连接符 20"/>
          <p:cNvCxnSpPr>
            <a:endCxn id="17" idx="1"/>
          </p:cNvCxnSpPr>
          <p:nvPr/>
        </p:nvCxnSpPr>
        <p:spPr>
          <a:xfrm>
            <a:off x="1016000" y="1582738"/>
            <a:ext cx="1408113" cy="142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60930"/>
            <a:ext cx="10058400" cy="2136140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8" name="图片 18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9" name="文本框 19"/>
          <p:cNvSpPr txBox="1"/>
          <p:nvPr/>
        </p:nvSpPr>
        <p:spPr>
          <a:xfrm>
            <a:off x="987425" y="266700"/>
            <a:ext cx="14509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断点调试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700" name="文本框 20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9701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2690813"/>
            <a:ext cx="12263438" cy="1595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副标题 2"/>
          <p:cNvSpPr txBox="1"/>
          <p:nvPr/>
        </p:nvSpPr>
        <p:spPr>
          <a:xfrm>
            <a:off x="142875" y="1120775"/>
            <a:ext cx="10872788" cy="12525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进入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Intercepter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类，判断是否为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调用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EXEC_SELECT()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EXEC_SELECT()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函数内部调用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的函数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426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6" name="图片 18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7" name="文本框 19"/>
          <p:cNvSpPr txBox="1"/>
          <p:nvPr/>
        </p:nvSpPr>
        <p:spPr>
          <a:xfrm>
            <a:off x="987425" y="266700"/>
            <a:ext cx="14509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断点调试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748" name="文本框 20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468688" y="377825"/>
            <a:ext cx="4921250" cy="1363663"/>
          </a:xfrm>
          <a:prstGeom prst="roundRect">
            <a:avLst/>
          </a:prstGeom>
          <a:solidFill>
            <a:srgbClr val="0E6254"/>
          </a:solidFill>
          <a:ln>
            <a:solidFill>
              <a:srgbClr val="5AC8AD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750" name="矩形 8"/>
          <p:cNvSpPr/>
          <p:nvPr/>
        </p:nvSpPr>
        <p:spPr>
          <a:xfrm>
            <a:off x="2844800" y="577850"/>
            <a:ext cx="6096000" cy="1754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进入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Intercepter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类，判断是否为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select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命令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调用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EXEC_SELECT()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函数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EXEC_SELECT()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函数内部调用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的函数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31751" name="直接箭头连接符 14"/>
          <p:cNvCxnSpPr/>
          <p:nvPr/>
        </p:nvCxnSpPr>
        <p:spPr>
          <a:xfrm>
            <a:off x="5675313" y="1755775"/>
            <a:ext cx="0" cy="406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pic>
        <p:nvPicPr>
          <p:cNvPr id="31752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8" y="2192338"/>
            <a:ext cx="11715750" cy="152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矩形 19"/>
          <p:cNvSpPr/>
          <p:nvPr/>
        </p:nvSpPr>
        <p:spPr>
          <a:xfrm>
            <a:off x="3186113" y="4043363"/>
            <a:ext cx="5122862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而</a:t>
            </a:r>
            <a:r>
              <a:rPr lang="en-US" altLang="zh-CN" dirty="0">
                <a:latin typeface="Arial" panose="020B0604020202020204" pitchFamily="34" charset="0"/>
              </a:rPr>
              <a:t>API</a:t>
            </a:r>
            <a:r>
              <a:rPr lang="zh-CN" altLang="en-US" dirty="0">
                <a:latin typeface="Arial" panose="020B0604020202020204" pitchFamily="34" charset="0"/>
              </a:rPr>
              <a:t>类中的</a:t>
            </a:r>
            <a:r>
              <a:rPr lang="en-US" altLang="zh-CN" dirty="0">
                <a:latin typeface="Arial" panose="020B0604020202020204" pitchFamily="34" charset="0"/>
              </a:rPr>
              <a:t>select</a:t>
            </a:r>
            <a:r>
              <a:rPr lang="zh-CN" altLang="en-US" dirty="0">
                <a:latin typeface="Arial" panose="020B0604020202020204" pitchFamily="34" charset="0"/>
              </a:rPr>
              <a:t>函数时调用</a:t>
            </a:r>
            <a:r>
              <a:rPr lang="en-US" altLang="zh-CN" dirty="0">
                <a:latin typeface="Arial" panose="020B0604020202020204" pitchFamily="34" charset="0"/>
              </a:rPr>
              <a:t>RecordManager</a:t>
            </a:r>
            <a:r>
              <a:rPr lang="zh-CN" altLang="en-US" dirty="0">
                <a:latin typeface="Arial" panose="020B0604020202020204" pitchFamily="34" charset="0"/>
              </a:rPr>
              <a:t>中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3794" name="图片 18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5" name="文本框 19"/>
          <p:cNvSpPr txBox="1"/>
          <p:nvPr/>
        </p:nvSpPr>
        <p:spPr>
          <a:xfrm>
            <a:off x="987425" y="266700"/>
            <a:ext cx="14509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执行结果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796" name="文本框 20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30" y="1267460"/>
            <a:ext cx="8936990" cy="4445000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2" name="图片 18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3" name="文本框 19"/>
          <p:cNvSpPr txBox="1"/>
          <p:nvPr/>
        </p:nvSpPr>
        <p:spPr>
          <a:xfrm>
            <a:off x="1074738" y="309563"/>
            <a:ext cx="35560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每个函数的具体实现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844" name="文本框 20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5845" name="矩形 5"/>
          <p:cNvSpPr/>
          <p:nvPr/>
        </p:nvSpPr>
        <p:spPr>
          <a:xfrm>
            <a:off x="666750" y="1619250"/>
            <a:ext cx="1801813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向表中插入函数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3584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036638"/>
            <a:ext cx="8947150" cy="1562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7" name="矩形 7"/>
          <p:cNvSpPr/>
          <p:nvPr/>
        </p:nvSpPr>
        <p:spPr>
          <a:xfrm>
            <a:off x="796925" y="4318000"/>
            <a:ext cx="13382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删除某个表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35848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3101975"/>
            <a:ext cx="7281863" cy="2819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-624423">
            <a:off x="261938" y="2003425"/>
            <a:ext cx="5759450" cy="3421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文本框 5"/>
          <p:cNvSpPr txBox="1">
            <a:spLocks noChangeArrowheads="1"/>
          </p:cNvSpPr>
          <p:nvPr/>
        </p:nvSpPr>
        <p:spPr bwMode="auto">
          <a:xfrm>
            <a:off x="1297845" y="3130753"/>
            <a:ext cx="4103123" cy="1043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R="0" algn="ctr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6600" b="1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总体框架</a:t>
            </a:r>
            <a:r>
              <a:rPr kumimoji="0" lang="en-US" altLang="zh-CN" sz="6600" b="1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6600" b="1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12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513" y="1752600"/>
            <a:ext cx="4727575" cy="4249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圆角矩形 6"/>
          <p:cNvSpPr/>
          <p:nvPr/>
        </p:nvSpPr>
        <p:spPr bwMode="auto">
          <a:xfrm>
            <a:off x="900113" y="339725"/>
            <a:ext cx="10412413" cy="958850"/>
          </a:xfrm>
          <a:prstGeom prst="roundRect">
            <a:avLst/>
          </a:prstGeom>
          <a:ln>
            <a:solidFill>
              <a:srgbClr val="0E6254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6" name="矩形 5"/>
          <p:cNvSpPr/>
          <p:nvPr/>
        </p:nvSpPr>
        <p:spPr>
          <a:xfrm>
            <a:off x="1116013" y="460375"/>
            <a:ext cx="1001871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zh-CN" dirty="0">
                <a:latin typeface="Arial" panose="020B0604020202020204" pitchFamily="34" charset="0"/>
              </a:rPr>
              <a:t>利用</a:t>
            </a:r>
            <a:r>
              <a:rPr lang="en-US" altLang="zh-CN" dirty="0">
                <a:latin typeface="Arial" panose="020B0604020202020204" pitchFamily="34" charset="0"/>
              </a:rPr>
              <a:t>C++</a:t>
            </a:r>
            <a:r>
              <a:rPr lang="zh-CN" altLang="zh-CN" dirty="0">
                <a:latin typeface="Arial" panose="020B0604020202020204" pitchFamily="34" charset="0"/>
              </a:rPr>
              <a:t>设计出小型数据库，可以完成创建表，删除表，插入数据，查询数据，删除数据和创建删除索引的基本功能，整个流程和模块分为以上</a:t>
            </a:r>
            <a:r>
              <a:rPr lang="en-US" altLang="zh-CN" dirty="0">
                <a:latin typeface="Arial" panose="020B0604020202020204" pitchFamily="34" charset="0"/>
              </a:rPr>
              <a:t>7</a:t>
            </a:r>
            <a:r>
              <a:rPr lang="zh-CN" altLang="zh-CN" dirty="0">
                <a:latin typeface="Arial" panose="020B0604020202020204" pitchFamily="34" charset="0"/>
              </a:rPr>
              <a:t>个模块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375" y="1552575"/>
            <a:ext cx="5791200" cy="4978400"/>
          </a:xfrm>
          <a:prstGeom prst="rect">
            <a:avLst/>
          </a:prstGeom>
          <a:solidFill>
            <a:srgbClr val="189E7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Interpreter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模块：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解释器模块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，是整个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hnuSQL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前端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，是于用户向接触的部分，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对用户的输入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进行语法分析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Catalog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模块：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管理数据库的所有模式信息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，其中包括表的定义、属性的定义、索引的定义等。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模块：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索引模块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主要是采用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B+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树索引，这里面包括索引的创建、删除、等值查询、与插入数据同步的键值插入、删除键值。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Buffer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模块：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缓冲区的管理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，对数据块的写入与写出，其余子模块如果想要访问数据，需要向该模块发出请求，该模块是与最底端硬件连接的模块，目的是为了将在硬件上的处理转化为内存处理，更好的提高速度。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模块：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实现数据的查找操作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，包括数据文件的创建、数据文件的删除、记录的插入与删除、记录的查询。其中查找的操作参数由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API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提供，然后该模块请求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Buffer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实现相应数据块的读写操作。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890" name="图片 18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文本框 19"/>
          <p:cNvSpPr txBox="1"/>
          <p:nvPr/>
        </p:nvSpPr>
        <p:spPr>
          <a:xfrm>
            <a:off x="1074738" y="309563"/>
            <a:ext cx="35560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每个函数的具体实现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892" name="文本框 20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7893" name="矩形 5"/>
          <p:cNvSpPr/>
          <p:nvPr/>
        </p:nvSpPr>
        <p:spPr>
          <a:xfrm>
            <a:off x="666750" y="1619250"/>
            <a:ext cx="1801813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删除表中的索引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894" name="矩形 7"/>
          <p:cNvSpPr/>
          <p:nvPr/>
        </p:nvSpPr>
        <p:spPr>
          <a:xfrm>
            <a:off x="1027113" y="4318000"/>
            <a:ext cx="877887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创建表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37895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1046163"/>
            <a:ext cx="7531100" cy="2103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6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125" y="3495675"/>
            <a:ext cx="7048500" cy="2425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文本框 13"/>
          <p:cNvSpPr txBox="1"/>
          <p:nvPr/>
        </p:nvSpPr>
        <p:spPr>
          <a:xfrm>
            <a:off x="2967038" y="4416425"/>
            <a:ext cx="606425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Catalog</a:t>
            </a:r>
            <a:endParaRPr lang="zh-CN" altLang="en-US" sz="48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9939" name="组合 4"/>
          <p:cNvGrpSpPr>
            <a:grpSpLocks noChangeAspect="1"/>
          </p:cNvGrpSpPr>
          <p:nvPr/>
        </p:nvGrpSpPr>
        <p:grpSpPr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39943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73" y="0"/>
              <a:ext cx="6818442" cy="638322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994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822015" cy="638306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9940" name="文本框 2"/>
          <p:cNvSpPr txBox="1"/>
          <p:nvPr/>
        </p:nvSpPr>
        <p:spPr>
          <a:xfrm>
            <a:off x="5130800" y="1338263"/>
            <a:ext cx="1609725" cy="2555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9941" name="文本框 19"/>
          <p:cNvSpPr txBox="1"/>
          <p:nvPr/>
        </p:nvSpPr>
        <p:spPr>
          <a:xfrm>
            <a:off x="4792663" y="5229225"/>
            <a:ext cx="2463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rgbClr val="007F58"/>
                </a:solidFill>
                <a:latin typeface="微软雅黑" panose="020B0503020204020204" pitchFamily="34" charset="-122"/>
              </a:rPr>
              <a:t>管理数据库模式信息</a:t>
            </a:r>
            <a:endParaRPr lang="zh-CN" altLang="en-US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稻壳儿小白白(http://dwz.cn/Wu2UP)"/>
          <p:cNvSpPr txBox="1"/>
          <p:nvPr/>
        </p:nvSpPr>
        <p:spPr>
          <a:xfrm>
            <a:off x="2676525" y="2624138"/>
            <a:ext cx="2152650" cy="1042987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单击编辑此项目的详细内容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963" name="稻壳儿小白白(http://dwz.cn/Wu2UP)"/>
          <p:cNvSpPr txBox="1"/>
          <p:nvPr/>
        </p:nvSpPr>
        <p:spPr>
          <a:xfrm>
            <a:off x="2673350" y="2127250"/>
            <a:ext cx="2155825" cy="439738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ctr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Open Sans"/>
                <a:sym typeface="Arial" panose="020B0604020202020204" pitchFamily="34" charset="0"/>
              </a:rPr>
              <a:t>添加项目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Open Sans"/>
              <a:sym typeface="Arial" panose="020B0604020202020204" pitchFamily="34" charset="0"/>
            </a:endParaRPr>
          </a:p>
        </p:txBody>
      </p:sp>
      <p:sp>
        <p:nvSpPr>
          <p:cNvPr id="40964" name="稻壳儿小白白(http://dwz.cn/Wu2UP)"/>
          <p:cNvSpPr txBox="1"/>
          <p:nvPr/>
        </p:nvSpPr>
        <p:spPr>
          <a:xfrm>
            <a:off x="7451725" y="2624138"/>
            <a:ext cx="2152650" cy="1042987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单击编辑此项目的详细内容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965" name="稻壳儿小白白(http://dwz.cn/Wu2UP)"/>
          <p:cNvSpPr txBox="1"/>
          <p:nvPr/>
        </p:nvSpPr>
        <p:spPr>
          <a:xfrm>
            <a:off x="147638" y="4800600"/>
            <a:ext cx="2152650" cy="1042988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单击编辑此项目的详细内容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966" name="稻壳儿小白白(http://dwz.cn/Wu2UP)"/>
          <p:cNvSpPr txBox="1"/>
          <p:nvPr/>
        </p:nvSpPr>
        <p:spPr>
          <a:xfrm>
            <a:off x="287338" y="3836988"/>
            <a:ext cx="2154237" cy="441325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ctr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Open Sans"/>
                <a:sym typeface="Arial" panose="020B0604020202020204" pitchFamily="34" charset="0"/>
              </a:rPr>
              <a:t>添项目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Open Sans"/>
              <a:sym typeface="Arial" panose="020B0604020202020204" pitchFamily="34" charset="0"/>
            </a:endParaRPr>
          </a:p>
        </p:txBody>
      </p:sp>
      <p:sp>
        <p:nvSpPr>
          <p:cNvPr id="40967" name="稻壳儿小白白(http://dwz.cn/Wu2UP)"/>
          <p:cNvSpPr txBox="1"/>
          <p:nvPr/>
        </p:nvSpPr>
        <p:spPr>
          <a:xfrm>
            <a:off x="5029200" y="4800600"/>
            <a:ext cx="2152650" cy="1042988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单击编辑此项目的详细内容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968" name="稻壳儿小白白(http://dwz.cn/Wu2UP)"/>
          <p:cNvSpPr txBox="1"/>
          <p:nvPr/>
        </p:nvSpPr>
        <p:spPr>
          <a:xfrm>
            <a:off x="5168900" y="3836988"/>
            <a:ext cx="2154238" cy="441325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ctr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Open Sans"/>
                <a:sym typeface="Arial" panose="020B0604020202020204" pitchFamily="34" charset="0"/>
              </a:rPr>
              <a:t>加项目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Open Sans"/>
              <a:sym typeface="Arial" panose="020B0604020202020204" pitchFamily="34" charset="0"/>
            </a:endParaRPr>
          </a:p>
        </p:txBody>
      </p:sp>
      <p:sp>
        <p:nvSpPr>
          <p:cNvPr id="40969" name="稻壳儿小白白(http://dwz.cn/Wu2UP)"/>
          <p:cNvSpPr txBox="1"/>
          <p:nvPr/>
        </p:nvSpPr>
        <p:spPr>
          <a:xfrm>
            <a:off x="9896475" y="4800600"/>
            <a:ext cx="2154238" cy="1042988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单击编辑此项目的详细内容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970" name="稻壳儿小白白(http://dwz.cn/Wu2UP)"/>
          <p:cNvSpPr txBox="1"/>
          <p:nvPr/>
        </p:nvSpPr>
        <p:spPr>
          <a:xfrm>
            <a:off x="10036175" y="3836988"/>
            <a:ext cx="2155825" cy="441325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ctr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Open Sans"/>
                <a:sym typeface="Arial" panose="020B0604020202020204" pitchFamily="34" charset="0"/>
              </a:rPr>
              <a:t>添加项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Open Sans"/>
              <a:sym typeface="Arial" panose="020B0604020202020204" pitchFamily="34" charset="0"/>
            </a:endParaRPr>
          </a:p>
        </p:txBody>
      </p:sp>
      <p:pic>
        <p:nvPicPr>
          <p:cNvPr id="40971" name="图片 32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72" name="文本框 59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0973" name="文本框 60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0974" name="矩形 29"/>
          <p:cNvSpPr/>
          <p:nvPr/>
        </p:nvSpPr>
        <p:spPr>
          <a:xfrm>
            <a:off x="0" y="1195388"/>
            <a:ext cx="12192000" cy="1431925"/>
          </a:xfrm>
          <a:prstGeom prst="rect">
            <a:avLst/>
          </a:prstGeom>
          <a:solidFill>
            <a:srgbClr val="117A68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" name="流程图: 可选过程 30"/>
          <p:cNvSpPr/>
          <p:nvPr/>
        </p:nvSpPr>
        <p:spPr bwMode="auto">
          <a:xfrm>
            <a:off x="0" y="1209675"/>
            <a:ext cx="12192000" cy="140335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E625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Catalog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E625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模块负责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管理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E625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数据库的所有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模式信息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E625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，包括表的定义信息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E625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（表的名称、主键和定义在表上的索引）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E625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，属性的定义信息，索引的定义信息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117A68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7" name="流程图: 显示 16"/>
          <p:cNvSpPr/>
          <p:nvPr/>
        </p:nvSpPr>
        <p:spPr bwMode="auto">
          <a:xfrm>
            <a:off x="4481513" y="2887663"/>
            <a:ext cx="3003550" cy="2017713"/>
          </a:xfrm>
          <a:prstGeom prst="flowChartDisplay">
            <a:avLst/>
          </a:prstGeom>
          <a:ln>
            <a:solidFill>
              <a:srgbClr val="0E6254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调用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Catalog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中相应的函数进行操作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流程图: 可选过程 17"/>
          <p:cNvSpPr/>
          <p:nvPr/>
        </p:nvSpPr>
        <p:spPr bwMode="auto">
          <a:xfrm>
            <a:off x="403225" y="2960688"/>
            <a:ext cx="2452688" cy="2017713"/>
          </a:xfrm>
          <a:prstGeom prst="flowChartAlternateProcess">
            <a:avLst/>
          </a:prstGeom>
          <a:ln>
            <a:solidFill>
              <a:srgbClr val="117A68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当解释器读到相应的命令需要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更改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模式信息时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流程图: 显示 19"/>
          <p:cNvSpPr/>
          <p:nvPr/>
        </p:nvSpPr>
        <p:spPr bwMode="auto">
          <a:xfrm>
            <a:off x="9104313" y="2836863"/>
            <a:ext cx="2952750" cy="2017713"/>
          </a:xfrm>
          <a:prstGeom prst="flowChartDisplay">
            <a:avLst/>
          </a:prstGeom>
          <a:ln>
            <a:solidFill>
              <a:srgbClr val="117A68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这些功能函数会调用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Buffer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模块获得相应的数据块，并在数据块上进行读写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2870200" y="3686175"/>
            <a:ext cx="1639888" cy="450850"/>
          </a:xfrm>
          <a:prstGeom prst="rightArrow">
            <a:avLst/>
          </a:prstGeom>
          <a:solidFill>
            <a:srgbClr val="0E6254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右箭头 21"/>
          <p:cNvSpPr/>
          <p:nvPr/>
        </p:nvSpPr>
        <p:spPr bwMode="auto">
          <a:xfrm>
            <a:off x="7504113" y="3649663"/>
            <a:ext cx="1628775" cy="450850"/>
          </a:xfrm>
          <a:prstGeom prst="rightArrow">
            <a:avLst/>
          </a:prstGeom>
          <a:solidFill>
            <a:srgbClr val="0E6254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81138" y="5519738"/>
            <a:ext cx="8359775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117A68"/>
                </a:solidFill>
                <a:latin typeface="宋体" panose="02010600030101010101" pitchFamily="2" charset="-122"/>
              </a:rPr>
              <a:t>另一方面，一些其他模块也需要 </a:t>
            </a:r>
            <a:r>
              <a:rPr lang="en-US" altLang="zh-CN" sz="2800" dirty="0">
                <a:solidFill>
                  <a:srgbClr val="117A68"/>
                </a:solidFill>
                <a:latin typeface="Arial" panose="020B0604020202020204" pitchFamily="34" charset="0"/>
              </a:rPr>
              <a:t>Catalog </a:t>
            </a:r>
            <a:r>
              <a:rPr lang="zh-CN" altLang="en-US" sz="2800" dirty="0">
                <a:solidFill>
                  <a:srgbClr val="117A68"/>
                </a:solidFill>
                <a:latin typeface="宋体" panose="02010600030101010101" pitchFamily="2" charset="-122"/>
              </a:rPr>
              <a:t>提供信息</a:t>
            </a:r>
            <a:r>
              <a:rPr lang="zh-CN" altLang="en-US" sz="2800" dirty="0">
                <a:solidFill>
                  <a:srgbClr val="117A68"/>
                </a:solidFill>
                <a:latin typeface="Arial" panose="020B0604020202020204" pitchFamily="34" charset="0"/>
              </a:rPr>
              <a:t> ，则各自通过 </a:t>
            </a:r>
            <a:r>
              <a:rPr lang="en-US" altLang="zh-CN" sz="2800" dirty="0">
                <a:solidFill>
                  <a:srgbClr val="117A68"/>
                </a:solidFill>
                <a:latin typeface="Arial" panose="020B0604020202020204" pitchFamily="34" charset="0"/>
              </a:rPr>
              <a:t>API </a:t>
            </a:r>
            <a:r>
              <a:rPr lang="zh-CN" altLang="en-US" sz="2800" dirty="0">
                <a:solidFill>
                  <a:srgbClr val="117A68"/>
                </a:solidFill>
                <a:latin typeface="Arial" panose="020B0604020202020204" pitchFamily="34" charset="0"/>
              </a:rPr>
              <a:t>调用 </a:t>
            </a:r>
            <a:r>
              <a:rPr lang="en-US" altLang="zh-CN" sz="2800" dirty="0">
                <a:solidFill>
                  <a:srgbClr val="117A68"/>
                </a:solidFill>
                <a:latin typeface="Arial" panose="020B0604020202020204" pitchFamily="34" charset="0"/>
              </a:rPr>
              <a:t>Catalog </a:t>
            </a:r>
            <a:r>
              <a:rPr lang="zh-CN" altLang="en-US" sz="2800" dirty="0">
                <a:solidFill>
                  <a:srgbClr val="117A68"/>
                </a:solidFill>
                <a:latin typeface="Arial" panose="020B0604020202020204" pitchFamily="34" charset="0"/>
              </a:rPr>
              <a:t>的对应功能函数。 </a:t>
            </a:r>
            <a:br>
              <a:rPr lang="zh-CN" altLang="en-US" sz="2800" dirty="0">
                <a:solidFill>
                  <a:srgbClr val="117A68"/>
                </a:solidFill>
                <a:latin typeface="Arial" panose="020B0604020202020204" pitchFamily="34" charset="0"/>
              </a:rPr>
            </a:br>
            <a:br>
              <a:rPr lang="zh-CN" altLang="en-US" sz="2800" dirty="0">
                <a:solidFill>
                  <a:srgbClr val="117A68"/>
                </a:solidFill>
                <a:latin typeface="Arial" panose="020B0604020202020204" pitchFamily="34" charset="0"/>
              </a:rPr>
            </a:br>
            <a:br>
              <a:rPr lang="zh-CN" altLang="en-US" sz="2800" dirty="0">
                <a:solidFill>
                  <a:srgbClr val="117A68"/>
                </a:solidFill>
                <a:latin typeface="Arial" panose="020B0604020202020204" pitchFamily="34" charset="0"/>
              </a:rPr>
            </a:br>
            <a:endParaRPr lang="zh-CN" altLang="en-US" sz="2800" dirty="0">
              <a:solidFill>
                <a:srgbClr val="117A68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117A6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稻壳儿小白白(http://dwz.cn/Wu2UP)"/>
          <p:cNvSpPr txBox="1"/>
          <p:nvPr/>
        </p:nvSpPr>
        <p:spPr>
          <a:xfrm>
            <a:off x="2676525" y="2624138"/>
            <a:ext cx="2152650" cy="1042987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单击编辑此项目的详细内容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987" name="稻壳儿小白白(http://dwz.cn/Wu2UP)"/>
          <p:cNvSpPr txBox="1"/>
          <p:nvPr/>
        </p:nvSpPr>
        <p:spPr>
          <a:xfrm>
            <a:off x="2673350" y="2127250"/>
            <a:ext cx="2155825" cy="439738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ctr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Open Sans"/>
                <a:sym typeface="Arial" panose="020B0604020202020204" pitchFamily="34" charset="0"/>
              </a:rPr>
              <a:t>添加项目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Open Sans"/>
              <a:sym typeface="Arial" panose="020B0604020202020204" pitchFamily="34" charset="0"/>
            </a:endParaRPr>
          </a:p>
        </p:txBody>
      </p:sp>
      <p:sp>
        <p:nvSpPr>
          <p:cNvPr id="41988" name="稻壳儿小白白(http://dwz.cn/Wu2UP)"/>
          <p:cNvSpPr txBox="1"/>
          <p:nvPr/>
        </p:nvSpPr>
        <p:spPr>
          <a:xfrm>
            <a:off x="7451725" y="2624138"/>
            <a:ext cx="2152650" cy="1042987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单击编辑此项目的详细内容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989" name="稻壳儿小白白(http://dwz.cn/Wu2UP)"/>
          <p:cNvSpPr txBox="1"/>
          <p:nvPr/>
        </p:nvSpPr>
        <p:spPr>
          <a:xfrm>
            <a:off x="147638" y="4800600"/>
            <a:ext cx="2152650" cy="1042988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单击编辑此项目的详细内容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990" name="稻壳儿小白白(http://dwz.cn/Wu2UP)"/>
          <p:cNvSpPr txBox="1"/>
          <p:nvPr/>
        </p:nvSpPr>
        <p:spPr>
          <a:xfrm>
            <a:off x="146050" y="4302125"/>
            <a:ext cx="2154238" cy="441325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ctr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Open Sans"/>
                <a:sym typeface="Arial" panose="020B0604020202020204" pitchFamily="34" charset="0"/>
              </a:rPr>
              <a:t>添项目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Open Sans"/>
              <a:sym typeface="Arial" panose="020B0604020202020204" pitchFamily="34" charset="0"/>
            </a:endParaRPr>
          </a:p>
        </p:txBody>
      </p:sp>
      <p:sp>
        <p:nvSpPr>
          <p:cNvPr id="41991" name="稻壳儿小白白(http://dwz.cn/Wu2UP)"/>
          <p:cNvSpPr txBox="1"/>
          <p:nvPr/>
        </p:nvSpPr>
        <p:spPr>
          <a:xfrm>
            <a:off x="5029200" y="4800600"/>
            <a:ext cx="2152650" cy="1042988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单击编辑此项目的详细内容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992" name="稻壳儿小白白(http://dwz.cn/Wu2UP)"/>
          <p:cNvSpPr txBox="1"/>
          <p:nvPr/>
        </p:nvSpPr>
        <p:spPr>
          <a:xfrm>
            <a:off x="5027613" y="4302125"/>
            <a:ext cx="2154237" cy="441325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ctr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Open Sans"/>
                <a:sym typeface="Arial" panose="020B0604020202020204" pitchFamily="34" charset="0"/>
              </a:rPr>
              <a:t>加项目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Open Sans"/>
              <a:sym typeface="Arial" panose="020B0604020202020204" pitchFamily="34" charset="0"/>
            </a:endParaRPr>
          </a:p>
        </p:txBody>
      </p:sp>
      <p:sp>
        <p:nvSpPr>
          <p:cNvPr id="41993" name="稻壳儿小白白(http://dwz.cn/Wu2UP)"/>
          <p:cNvSpPr txBox="1"/>
          <p:nvPr/>
        </p:nvSpPr>
        <p:spPr>
          <a:xfrm>
            <a:off x="9896475" y="4800600"/>
            <a:ext cx="2154238" cy="1042988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单击编辑此项目的详细内容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994" name="稻壳儿小白白(http://dwz.cn/Wu2UP)"/>
          <p:cNvSpPr txBox="1"/>
          <p:nvPr/>
        </p:nvSpPr>
        <p:spPr>
          <a:xfrm>
            <a:off x="9894888" y="4302125"/>
            <a:ext cx="2155825" cy="441325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ctr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Open Sans"/>
                <a:sym typeface="Arial" panose="020B0604020202020204" pitchFamily="34" charset="0"/>
              </a:rPr>
              <a:t>添加项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Open Sans"/>
              <a:sym typeface="Arial" panose="020B0604020202020204" pitchFamily="34" charset="0"/>
            </a:endParaRPr>
          </a:p>
        </p:txBody>
      </p:sp>
      <p:pic>
        <p:nvPicPr>
          <p:cNvPr id="41995" name="图片 32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6" name="文本框 59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设计思路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997" name="文本框 60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1998" name="矩形 29"/>
          <p:cNvSpPr/>
          <p:nvPr/>
        </p:nvSpPr>
        <p:spPr>
          <a:xfrm>
            <a:off x="0" y="1195388"/>
            <a:ext cx="12192000" cy="5072062"/>
          </a:xfrm>
          <a:prstGeom prst="rect">
            <a:avLst/>
          </a:prstGeom>
          <a:solidFill>
            <a:srgbClr val="117A68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4199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1436688"/>
            <a:ext cx="5135562" cy="4600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000" name="矩形 17"/>
          <p:cNvSpPr/>
          <p:nvPr/>
        </p:nvSpPr>
        <p:spPr>
          <a:xfrm>
            <a:off x="6067425" y="2030413"/>
            <a:ext cx="48768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由于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Catalog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模块在程序的中层位置，其不直接访问数据文件。因此在访问时，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Catalog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首先调用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Buffer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读取相应的文件，然后获得一块对应的数据块，并直接在其上进行读写。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6124575" y="3657600"/>
            <a:ext cx="4616450" cy="21923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002" name="矩形 16"/>
          <p:cNvSpPr/>
          <p:nvPr/>
        </p:nvSpPr>
        <p:spPr>
          <a:xfrm>
            <a:off x="6299200" y="3741738"/>
            <a:ext cx="4354513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E6254"/>
                </a:solidFill>
                <a:latin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0E6254"/>
                </a:solidFill>
                <a:latin typeface="Arial" panose="020B0604020202020204" pitchFamily="34" charset="0"/>
              </a:rPr>
              <a:t>为了方便存储、访问并更改信息。对于单独的一个表，我们将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表定义、属性定义和其上的索引定义</a:t>
            </a:r>
            <a:r>
              <a:rPr lang="zh-CN" altLang="en-US" b="1" dirty="0">
                <a:solidFill>
                  <a:srgbClr val="0E6254"/>
                </a:solidFill>
                <a:latin typeface="Arial" panose="020B0604020202020204" pitchFamily="34" charset="0"/>
              </a:rPr>
              <a:t>同意放在一个文件里。从文件头开始依次记录以下信息：属性数，索引数，所占的数据块数，主键位置，所有的属性名，属性的数据类型，属性是否唯一， 所有索引名，索引位置。 </a:t>
            </a:r>
            <a:br>
              <a:rPr lang="zh-CN" altLang="en-US" b="1" dirty="0">
                <a:solidFill>
                  <a:srgbClr val="0E6254"/>
                </a:solidFill>
                <a:latin typeface="Arial" panose="020B0604020202020204" pitchFamily="34" charset="0"/>
              </a:rPr>
            </a:br>
            <a:endParaRPr lang="zh-CN" altLang="en-US" dirty="0">
              <a:solidFill>
                <a:srgbClr val="0E625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3010" name="图片 32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1" name="文本框 59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代码展示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3012" name="文本框 60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4301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963613"/>
            <a:ext cx="8728075" cy="5480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4" name="稻壳儿小白白(http://dwz.cn/Wu2UP)"/>
          <p:cNvPicPr/>
          <p:nvPr/>
        </p:nvPicPr>
        <p:blipFill>
          <a:blip r:embed="rId3"/>
          <a:stretch>
            <a:fillRect/>
          </a:stretch>
        </p:blipFill>
        <p:spPr>
          <a:xfrm>
            <a:off x="10634663" y="1698625"/>
            <a:ext cx="2036762" cy="2335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5" name="稻壳儿小白白(http://dwz.cn/Wu2UP)"/>
          <p:cNvSpPr/>
          <p:nvPr/>
        </p:nvSpPr>
        <p:spPr>
          <a:xfrm>
            <a:off x="9240838" y="2439988"/>
            <a:ext cx="2951162" cy="2947987"/>
          </a:xfrm>
          <a:custGeom>
            <a:avLst/>
            <a:gdLst>
              <a:gd name="txL" fmla="*/ 0 w 1038"/>
              <a:gd name="txT" fmla="*/ 0 h 1037"/>
              <a:gd name="txR" fmla="*/ 1038 w 1038"/>
              <a:gd name="txB" fmla="*/ 1037 h 1037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rgbClr val="117A68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034" name="图片 32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5" name="文本框 59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代码展示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4036" name="文本框 60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4037" name="TextBox 7"/>
          <p:cNvSpPr txBox="1"/>
          <p:nvPr/>
        </p:nvSpPr>
        <p:spPr>
          <a:xfrm>
            <a:off x="1249363" y="1003300"/>
            <a:ext cx="310991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dirty="0">
                <a:latin typeface="Arial" panose="020B0604020202020204" pitchFamily="34" charset="0"/>
              </a:rPr>
              <a:t>create_table()</a:t>
            </a:r>
            <a:r>
              <a:rPr lang="zh-CN" altLang="en-US" dirty="0">
                <a:latin typeface="Arial" panose="020B0604020202020204" pitchFamily="34" charset="0"/>
              </a:rPr>
              <a:t>函数</a:t>
            </a:r>
            <a:endParaRPr lang="en-US" altLang="zh-CN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3" y="1408113"/>
            <a:ext cx="11585575" cy="2111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3" y="3573463"/>
            <a:ext cx="8539162" cy="3008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058" name="图片 32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59" name="文本框 59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代码展示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060" name="文本框 60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4506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008063"/>
            <a:ext cx="10091737" cy="5254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8" y="869950"/>
            <a:ext cx="11941175" cy="5327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082" name="图片 32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3" name="文本框 59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代码展示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6084" name="文本框 60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6085" name="TextBox 11"/>
          <p:cNvSpPr txBox="1"/>
          <p:nvPr/>
        </p:nvSpPr>
        <p:spPr>
          <a:xfrm>
            <a:off x="484188" y="919163"/>
            <a:ext cx="40814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</a:rPr>
              <a:t>2. create_index()</a:t>
            </a:r>
            <a:r>
              <a:rPr lang="zh-CN" altLang="en-US" dirty="0">
                <a:latin typeface="Arial" panose="020B0604020202020204" pitchFamily="34" charset="0"/>
              </a:rPr>
              <a:t>函数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4608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8" y="1465263"/>
            <a:ext cx="11271250" cy="4899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椭圆形标注 6"/>
          <p:cNvSpPr/>
          <p:nvPr/>
        </p:nvSpPr>
        <p:spPr bwMode="auto">
          <a:xfrm>
            <a:off x="2655888" y="0"/>
            <a:ext cx="5254625" cy="2452688"/>
          </a:xfrm>
          <a:prstGeom prst="wedgeEllipseCallout">
            <a:avLst/>
          </a:prstGeom>
          <a:ln>
            <a:solidFill>
              <a:srgbClr val="117A68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3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38" y="595313"/>
            <a:ext cx="3990975" cy="1252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7106" name="图片 32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7" name="文本框 59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代码展示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108" name="文本框 60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7109" name="TextBox 6"/>
          <p:cNvSpPr txBox="1"/>
          <p:nvPr/>
        </p:nvSpPr>
        <p:spPr>
          <a:xfrm>
            <a:off x="504825" y="1382713"/>
            <a:ext cx="31575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</a:rPr>
              <a:t>3. drop_table()</a:t>
            </a:r>
            <a:r>
              <a:rPr lang="zh-CN" altLang="en-US" dirty="0">
                <a:latin typeface="Arial" panose="020B0604020202020204" pitchFamily="34" charset="0"/>
              </a:rPr>
              <a:t>函数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4711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3" y="2282825"/>
            <a:ext cx="10821987" cy="2700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130" name="图片 32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1" name="文本框 59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代码展示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132" name="文本框 60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488" y="1195388"/>
            <a:ext cx="60515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API</a:t>
            </a: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接口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:</a:t>
            </a:r>
            <a:endParaRPr kumimoji="0" lang="en-US" altLang="zh-CN" kern="1200" cap="none" spc="0" normalizeH="0" baseline="0" noProof="0" dirty="0"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 dirty="0">
                <a:latin typeface="+mn-ea"/>
                <a:ea typeface="微软雅黑" panose="020B0503020204020204" pitchFamily="34" charset="-122"/>
                <a:cs typeface="+mn-cs"/>
              </a:rPr>
              <a:t>Void </a:t>
            </a:r>
            <a:r>
              <a:rPr kumimoji="0" lang="en-US" altLang="zh-CN" kern="1200" cap="none" spc="0" normalizeH="0" baseline="0" noProof="0" dirty="0" err="1">
                <a:latin typeface="+mn-ea"/>
                <a:ea typeface="微软雅黑" panose="020B0503020204020204" pitchFamily="34" charset="-122"/>
                <a:cs typeface="+mn-cs"/>
              </a:rPr>
              <a:t>changeblock</a:t>
            </a:r>
            <a:r>
              <a:rPr kumimoji="0" lang="en-US" altLang="zh-CN" kern="1200" cap="none" spc="0" normalizeH="0" baseline="0" noProof="0" dirty="0">
                <a:latin typeface="+mn-ea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kern="1200" cap="none" spc="0" normalizeH="0" baseline="0" noProof="0" dirty="0" err="1">
                <a:latin typeface="+mn-ea"/>
                <a:ea typeface="微软雅黑" panose="020B0503020204020204" pitchFamily="34" charset="-122"/>
                <a:cs typeface="+mn-cs"/>
              </a:rPr>
              <a:t>std</a:t>
            </a:r>
            <a:r>
              <a:rPr kumimoji="0" lang="en-US" altLang="zh-CN" kern="1200" cap="none" spc="0" normalizeH="0" baseline="0" noProof="0" dirty="0">
                <a:latin typeface="+mn-ea"/>
                <a:ea typeface="微软雅黑" panose="020B0503020204020204" pitchFamily="34" charset="-122"/>
                <a:cs typeface="+mn-cs"/>
              </a:rPr>
              <a:t>::string </a:t>
            </a:r>
            <a:r>
              <a:rPr kumimoji="0" lang="en-US" altLang="zh-CN" kern="1200" cap="none" spc="0" normalizeH="0" baseline="0" noProof="0" dirty="0" err="1">
                <a:latin typeface="+mn-ea"/>
                <a:ea typeface="微软雅黑" panose="020B0503020204020204" pitchFamily="34" charset="-122"/>
                <a:cs typeface="+mn-cs"/>
              </a:rPr>
              <a:t>tname</a:t>
            </a:r>
            <a:r>
              <a:rPr kumimoji="0" lang="en-US" altLang="zh-CN" kern="1200" cap="none" spc="0" normalizeH="0" baseline="0" noProof="0" dirty="0">
                <a:latin typeface="+mn-ea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kern="1200" cap="none" spc="0" normalizeH="0" baseline="0" noProof="0" dirty="0" err="1">
                <a:latin typeface="+mn-ea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kern="1200" cap="none" spc="0" normalizeH="0" baseline="0" noProof="0" dirty="0">
                <a:latin typeface="+mn-ea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kern="1200" cap="none" spc="0" normalizeH="0" baseline="0" noProof="0" dirty="0" err="1">
                <a:latin typeface="+mn-ea"/>
                <a:ea typeface="微软雅黑" panose="020B0503020204020204" pitchFamily="34" charset="-122"/>
                <a:cs typeface="+mn-cs"/>
              </a:rPr>
              <a:t>bn</a:t>
            </a:r>
            <a:r>
              <a:rPr kumimoji="0" lang="en-US" altLang="zh-CN" kern="1200" cap="none" spc="0" normalizeH="0" baseline="0" noProof="0" dirty="0">
                <a:latin typeface="+mn-ea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kern="1200" cap="none" spc="0" normalizeH="0" baseline="0" noProof="0" dirty="0">
              <a:latin typeface="+mn-ea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813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2419350"/>
            <a:ext cx="10818813" cy="3676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1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6543675" y="566738"/>
            <a:ext cx="725488" cy="66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文本框 20"/>
          <p:cNvSpPr txBox="1"/>
          <p:nvPr/>
        </p:nvSpPr>
        <p:spPr>
          <a:xfrm>
            <a:off x="7396163" y="669925"/>
            <a:ext cx="3429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117A68"/>
                </a:solidFill>
                <a:latin typeface="Aharoni" pitchFamily="2" charset="-79"/>
                <a:ea typeface="Aharoni" pitchFamily="2" charset="-79"/>
              </a:rPr>
              <a:t>Interpreter</a:t>
            </a:r>
            <a:endParaRPr lang="zh-CN" altLang="en-US" sz="3200" b="1" dirty="0">
              <a:solidFill>
                <a:srgbClr val="117A68"/>
              </a:solidFill>
              <a:latin typeface="Aharoni" pitchFamily="2" charset="-79"/>
              <a:ea typeface="Aharoni" pitchFamily="2" charset="-79"/>
            </a:endParaRPr>
          </a:p>
        </p:txBody>
      </p:sp>
      <p:sp>
        <p:nvSpPr>
          <p:cNvPr id="6148" name="文本框 21"/>
          <p:cNvSpPr txBox="1"/>
          <p:nvPr/>
        </p:nvSpPr>
        <p:spPr>
          <a:xfrm>
            <a:off x="6543675" y="579438"/>
            <a:ext cx="5969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6149" name="图片 24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6543675" y="1477963"/>
            <a:ext cx="725488" cy="66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0" name="文本框 25"/>
          <p:cNvSpPr txBox="1"/>
          <p:nvPr/>
        </p:nvSpPr>
        <p:spPr>
          <a:xfrm>
            <a:off x="7396163" y="1581150"/>
            <a:ext cx="3429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117A68"/>
                </a:solidFill>
                <a:latin typeface="Aharoni" pitchFamily="2" charset="-79"/>
                <a:ea typeface="Aharoni" pitchFamily="2" charset="-79"/>
              </a:rPr>
              <a:t>API</a:t>
            </a:r>
            <a:endParaRPr lang="zh-CN" altLang="en-US" sz="3200" dirty="0">
              <a:solidFill>
                <a:srgbClr val="117A68"/>
              </a:solidFill>
              <a:latin typeface="Aharoni" pitchFamily="2" charset="-79"/>
              <a:ea typeface="Aharoni" pitchFamily="2" charset="-79"/>
            </a:endParaRPr>
          </a:p>
        </p:txBody>
      </p:sp>
      <p:sp>
        <p:nvSpPr>
          <p:cNvPr id="6151" name="文本框 26"/>
          <p:cNvSpPr txBox="1"/>
          <p:nvPr/>
        </p:nvSpPr>
        <p:spPr>
          <a:xfrm>
            <a:off x="6543675" y="1490663"/>
            <a:ext cx="5969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6152" name="图片 27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6543675" y="2365375"/>
            <a:ext cx="725488" cy="66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3" name="文本框 28"/>
          <p:cNvSpPr txBox="1"/>
          <p:nvPr/>
        </p:nvSpPr>
        <p:spPr>
          <a:xfrm>
            <a:off x="7396163" y="2468563"/>
            <a:ext cx="3429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117A68"/>
                </a:solidFill>
                <a:latin typeface="Aharoni" pitchFamily="2" charset="-79"/>
                <a:ea typeface="Aharoni" pitchFamily="2" charset="-79"/>
              </a:rPr>
              <a:t>Catalog</a:t>
            </a:r>
            <a:endParaRPr lang="zh-CN" altLang="en-US" sz="3200" dirty="0">
              <a:solidFill>
                <a:srgbClr val="117A68"/>
              </a:solidFill>
              <a:latin typeface="Aharoni" pitchFamily="2" charset="-79"/>
              <a:ea typeface="Aharoni" pitchFamily="2" charset="-79"/>
            </a:endParaRPr>
          </a:p>
        </p:txBody>
      </p:sp>
      <p:sp>
        <p:nvSpPr>
          <p:cNvPr id="6154" name="文本框 29"/>
          <p:cNvSpPr txBox="1"/>
          <p:nvPr/>
        </p:nvSpPr>
        <p:spPr>
          <a:xfrm>
            <a:off x="6543675" y="2378075"/>
            <a:ext cx="596900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6155" name="图片 30"/>
          <p:cNvPicPr>
            <a:picLocks noChangeAspect="1"/>
          </p:cNvPicPr>
          <p:nvPr/>
        </p:nvPicPr>
        <p:blipFill>
          <a:blip r:embed="rId2"/>
          <a:srcRect l="13632" t="9293" r="6709" b="5219"/>
          <a:stretch>
            <a:fillRect/>
          </a:stretch>
        </p:blipFill>
        <p:spPr>
          <a:xfrm>
            <a:off x="6543675" y="3278188"/>
            <a:ext cx="725488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6" name="文本框 31"/>
          <p:cNvSpPr txBox="1"/>
          <p:nvPr/>
        </p:nvSpPr>
        <p:spPr>
          <a:xfrm>
            <a:off x="7396163" y="3379788"/>
            <a:ext cx="3429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117A68"/>
                </a:solidFill>
                <a:latin typeface="Aharoni" pitchFamily="2" charset="-79"/>
                <a:ea typeface="Aharoni" pitchFamily="2" charset="-79"/>
              </a:rPr>
              <a:t>Index Manager</a:t>
            </a:r>
            <a:endParaRPr lang="zh-CN" altLang="en-US" sz="3200" dirty="0">
              <a:solidFill>
                <a:srgbClr val="117A68"/>
              </a:solidFill>
              <a:latin typeface="Aharoni" pitchFamily="2" charset="-79"/>
              <a:ea typeface="Aharoni" pitchFamily="2" charset="-79"/>
            </a:endParaRPr>
          </a:p>
        </p:txBody>
      </p:sp>
      <p:sp>
        <p:nvSpPr>
          <p:cNvPr id="6157" name="文本框 33"/>
          <p:cNvSpPr txBox="1"/>
          <p:nvPr/>
        </p:nvSpPr>
        <p:spPr>
          <a:xfrm>
            <a:off x="6543675" y="3290888"/>
            <a:ext cx="596900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6158" name="图片 34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6543675" y="4189413"/>
            <a:ext cx="725488" cy="66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9" name="文本框 35"/>
          <p:cNvSpPr txBox="1"/>
          <p:nvPr/>
        </p:nvSpPr>
        <p:spPr>
          <a:xfrm>
            <a:off x="7396163" y="4291013"/>
            <a:ext cx="3429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117A68"/>
                </a:solidFill>
                <a:latin typeface="Aharoni" pitchFamily="2" charset="-79"/>
                <a:ea typeface="Aharoni" pitchFamily="2" charset="-79"/>
              </a:rPr>
              <a:t>Record Manager</a:t>
            </a:r>
            <a:endParaRPr lang="zh-CN" altLang="en-US" sz="3200" dirty="0">
              <a:solidFill>
                <a:srgbClr val="117A68"/>
              </a:solidFill>
              <a:latin typeface="Aharoni" pitchFamily="2" charset="-79"/>
              <a:ea typeface="Aharoni" pitchFamily="2" charset="-79"/>
            </a:endParaRPr>
          </a:p>
        </p:txBody>
      </p:sp>
      <p:sp>
        <p:nvSpPr>
          <p:cNvPr id="6160" name="文本框 37"/>
          <p:cNvSpPr txBox="1"/>
          <p:nvPr/>
        </p:nvSpPr>
        <p:spPr>
          <a:xfrm>
            <a:off x="6543675" y="4202113"/>
            <a:ext cx="5969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6161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24423">
            <a:off x="423863" y="1516063"/>
            <a:ext cx="5759450" cy="3421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14" name="文本框 32"/>
          <p:cNvSpPr txBox="1">
            <a:spLocks noChangeArrowheads="1"/>
          </p:cNvSpPr>
          <p:nvPr/>
        </p:nvSpPr>
        <p:spPr bwMode="auto">
          <a:xfrm>
            <a:off x="1266190" y="2718434"/>
            <a:ext cx="4445000" cy="10153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R="0" algn="ctr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6600" b="1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任务</a:t>
            </a:r>
            <a:endParaRPr kumimoji="0" lang="zh-CN" altLang="en-US" sz="6600" b="1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68" name="图片 34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6608763" y="5203825"/>
            <a:ext cx="725487" cy="66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69" name="文本框 35"/>
          <p:cNvSpPr txBox="1"/>
          <p:nvPr/>
        </p:nvSpPr>
        <p:spPr>
          <a:xfrm>
            <a:off x="7461250" y="5305425"/>
            <a:ext cx="3429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117A68"/>
                </a:solidFill>
                <a:latin typeface="Aharoni" pitchFamily="2" charset="-79"/>
                <a:ea typeface="Aharoni" pitchFamily="2" charset="-79"/>
              </a:rPr>
              <a:t>Buffer Manager</a:t>
            </a:r>
            <a:endParaRPr lang="zh-CN" altLang="en-US" sz="3200" dirty="0">
              <a:solidFill>
                <a:srgbClr val="117A68"/>
              </a:solidFill>
              <a:latin typeface="Aharoni" pitchFamily="2" charset="-79"/>
              <a:ea typeface="Aharoni" pitchFamily="2" charset="-79"/>
            </a:endParaRPr>
          </a:p>
        </p:txBody>
      </p:sp>
      <p:sp>
        <p:nvSpPr>
          <p:cNvPr id="6170" name="文本框 37"/>
          <p:cNvSpPr txBox="1"/>
          <p:nvPr/>
        </p:nvSpPr>
        <p:spPr>
          <a:xfrm>
            <a:off x="6608763" y="5216525"/>
            <a:ext cx="596900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>
    <p:wipe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9154" name="图片 32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5" name="文本框 59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代码展示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9156" name="文本框 60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4915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8" y="2392363"/>
            <a:ext cx="11407775" cy="3724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8" name="TextBox 7"/>
          <p:cNvSpPr txBox="1"/>
          <p:nvPr/>
        </p:nvSpPr>
        <p:spPr>
          <a:xfrm>
            <a:off x="755650" y="1293813"/>
            <a:ext cx="70834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</a:rPr>
              <a:t>Changeblock()</a:t>
            </a:r>
            <a:r>
              <a:rPr lang="zh-CN" altLang="en-US" dirty="0">
                <a:latin typeface="Arial" panose="020B0604020202020204" pitchFamily="34" charset="0"/>
              </a:rPr>
              <a:t>函数用于更新文件所占的数据块总数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文本框 13"/>
          <p:cNvSpPr txBox="1"/>
          <p:nvPr/>
        </p:nvSpPr>
        <p:spPr>
          <a:xfrm>
            <a:off x="2967038" y="4416425"/>
            <a:ext cx="606425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Index Manager</a:t>
            </a:r>
            <a:endParaRPr lang="zh-CN" altLang="en-US" sz="48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0179" name="组合 4"/>
          <p:cNvGrpSpPr>
            <a:grpSpLocks noChangeAspect="1"/>
          </p:cNvGrpSpPr>
          <p:nvPr/>
        </p:nvGrpSpPr>
        <p:grpSpPr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50183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73" y="0"/>
              <a:ext cx="6818442" cy="638322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018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822015" cy="638306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0180" name="文本框 2"/>
          <p:cNvSpPr txBox="1"/>
          <p:nvPr/>
        </p:nvSpPr>
        <p:spPr>
          <a:xfrm>
            <a:off x="5130800" y="1338263"/>
            <a:ext cx="1609725" cy="2555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0181" name="文本框 19"/>
          <p:cNvSpPr txBox="1"/>
          <p:nvPr/>
        </p:nvSpPr>
        <p:spPr>
          <a:xfrm>
            <a:off x="4600575" y="5154613"/>
            <a:ext cx="2935288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rgbClr val="007F58"/>
                </a:solidFill>
                <a:latin typeface="微软雅黑" panose="020B0503020204020204" pitchFamily="34" charset="-122"/>
              </a:rPr>
              <a:t>索引功能（基于</a:t>
            </a:r>
            <a:r>
              <a:rPr lang="en-US" altLang="zh-CN" dirty="0">
                <a:solidFill>
                  <a:srgbClr val="007F58"/>
                </a:solidFill>
                <a:latin typeface="微软雅黑" panose="020B0503020204020204" pitchFamily="34" charset="-122"/>
              </a:rPr>
              <a:t>B+</a:t>
            </a:r>
            <a:r>
              <a:rPr lang="zh-CN" altLang="zh-CN" dirty="0">
                <a:solidFill>
                  <a:srgbClr val="007F58"/>
                </a:solidFill>
                <a:latin typeface="微软雅黑" panose="020B0503020204020204" pitchFamily="34" charset="-122"/>
              </a:rPr>
              <a:t>树索引）</a:t>
            </a:r>
            <a:endParaRPr lang="zh-CN" altLang="en-US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02" name="图片 35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3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3143250" y="288925"/>
            <a:ext cx="10515600" cy="1325563"/>
          </a:xfrm>
          <a:prstGeom prst="rect">
            <a:avLst/>
          </a:prstGeom>
        </p:spPr>
        <p:txBody>
          <a:bodyPr/>
          <a:lstStyle/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en-US" altLang="zh-CN" sz="4400" kern="0" cap="none" spc="0" normalizeH="0" baseline="0" noProof="0" dirty="0">
                <a:latin typeface="+mj-lt"/>
                <a:ea typeface="+mj-ea"/>
                <a:cs typeface="+mj-cs"/>
              </a:rPr>
              <a:t>B+</a:t>
            </a:r>
            <a:r>
              <a:rPr kumimoji="0" lang="zh-CN" altLang="en-US" sz="4400" kern="0" cap="none" spc="0" normalizeH="0" baseline="0" noProof="0" dirty="0">
                <a:latin typeface="+mj-lt"/>
                <a:ea typeface="+mj-ea"/>
                <a:cs typeface="+mj-cs"/>
              </a:rPr>
              <a:t>树</a:t>
            </a:r>
            <a:endParaRPr kumimoji="0" lang="zh-CN" altLang="en-US" sz="4400" kern="0" cap="none" spc="0" normalizeH="0" baseline="0" noProof="0" dirty="0">
              <a:latin typeface="+mj-lt"/>
              <a:ea typeface="+mj-ea"/>
              <a:cs typeface="+mj-cs"/>
            </a:endParaRPr>
          </a:p>
        </p:txBody>
      </p:sp>
      <p:pic>
        <p:nvPicPr>
          <p:cNvPr id="5120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9600"/>
            <a:ext cx="7589838" cy="4351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圆角矩形 6"/>
          <p:cNvSpPr/>
          <p:nvPr/>
        </p:nvSpPr>
        <p:spPr bwMode="auto">
          <a:xfrm>
            <a:off x="7753350" y="419100"/>
            <a:ext cx="3524250" cy="3162300"/>
          </a:xfrm>
          <a:prstGeom prst="roundRect">
            <a:avLst/>
          </a:prstGeom>
          <a:ln>
            <a:solidFill>
              <a:srgbClr val="117A68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8008938" y="717550"/>
            <a:ext cx="3343275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marR="0" indent="-28575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节点大小 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= 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内存块大小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0" lang="en-US" altLang="zh-CN" sz="2000" b="1" kern="1200" cap="none" spc="0" normalizeH="0" baseline="0" noProof="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4KB</a:t>
            </a:r>
            <a:endParaRPr kumimoji="0" lang="en-US" altLang="zh-CN" sz="2000" b="1" kern="1200" cap="none" spc="0" normalizeH="0" baseline="0" noProof="0" dirty="0"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285750" marR="0" indent="-28575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节点中键值数 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= 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指针数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285750" marR="0" indent="-28575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树的阶数等于内部节点的最大孩子数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en-US" altLang="zh-CN" sz="2000" b="1" kern="1200" cap="none" spc="0" normalizeH="0" baseline="0" noProof="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Order = </a:t>
            </a:r>
            <a:r>
              <a:rPr kumimoji="0" lang="en-US" altLang="zh-CN" sz="2000" b="1" kern="1200" cap="none" spc="0" normalizeH="0" baseline="0" noProof="0" dirty="0" err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maxchild</a:t>
            </a:r>
            <a:endParaRPr kumimoji="0" lang="en-US" altLang="zh-CN" sz="2000" b="1" kern="1200" cap="none" spc="0" normalizeH="0" baseline="0" noProof="0" dirty="0"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285750" marR="0" indent="-28575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种键值类型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en-US" altLang="zh-CN" sz="2000" b="1" kern="1200" cap="none" spc="0" normalizeH="0" baseline="0" noProof="0" dirty="0" err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zh-CN" altLang="en-US" sz="2000" b="1" kern="1200" cap="none" spc="0" normalizeH="0" baseline="0" noProof="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000" b="1" kern="1200" cap="none" spc="0" normalizeH="0" baseline="0" noProof="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float</a:t>
            </a:r>
            <a:r>
              <a:rPr kumimoji="0" lang="zh-CN" altLang="en-US" sz="2000" b="1" kern="1200" cap="none" spc="0" normalizeH="0" baseline="0" noProof="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000" b="1" kern="1200" cap="none" spc="0" normalizeH="0" baseline="0" noProof="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char</a:t>
            </a:r>
            <a:endParaRPr kumimoji="0" lang="en-US" altLang="zh-CN" sz="2000" b="1" kern="1200" cap="none" spc="0" normalizeH="0" baseline="0" noProof="0" dirty="0"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kern="1200" cap="none" spc="0" normalizeH="0" baseline="0" noProof="0" dirty="0"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50" name="图片 35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1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066800" y="0"/>
            <a:ext cx="10515600" cy="1325562"/>
          </a:xfrm>
          <a:prstGeom prst="rect">
            <a:avLst/>
          </a:prstGeom>
        </p:spPr>
        <p:txBody>
          <a:bodyPr/>
          <a:lstStyle/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en-US" altLang="zh-CN" sz="4400" kern="0" cap="none" spc="0" normalizeH="0" baseline="0" noProof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void</a:t>
            </a:r>
            <a:r>
              <a:rPr kumimoji="0" lang="en-US" altLang="zh-CN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 </a:t>
            </a:r>
            <a:r>
              <a:rPr kumimoji="0" lang="en-US" altLang="zh-CN" sz="4400" kern="0" cap="none" spc="0" normalizeH="0" baseline="0" noProof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index</a:t>
            </a:r>
            <a:r>
              <a:rPr kumimoji="0" lang="en-US" altLang="zh-CN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::initialize(</a:t>
            </a:r>
            <a:r>
              <a:rPr kumimoji="0" lang="en-US" altLang="zh-CN" sz="4400" kern="0" cap="none" spc="0" normalizeH="0" baseline="0" noProof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Data</a:t>
            </a:r>
            <a:r>
              <a:rPr kumimoji="0" lang="en-US" altLang="zh-CN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* </a:t>
            </a:r>
            <a:r>
              <a:rPr kumimoji="0" lang="en-US" altLang="zh-CN" sz="4400" kern="0" cap="none" spc="0" normalizeH="0" baseline="0" noProof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key</a:t>
            </a:r>
            <a:r>
              <a:rPr kumimoji="0" lang="en-US" altLang="zh-CN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, </a:t>
            </a:r>
            <a:r>
              <a:rPr kumimoji="0" lang="en-US" altLang="zh-CN" sz="4400" kern="0" cap="none" spc="0" normalizeH="0" baseline="0" noProof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int</a:t>
            </a:r>
            <a:r>
              <a:rPr kumimoji="0" lang="en-US" altLang="zh-CN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 </a:t>
            </a:r>
            <a:r>
              <a:rPr kumimoji="0" lang="en-US" altLang="zh-CN" sz="4400" kern="0" cap="none" spc="0" normalizeH="0" baseline="0" noProof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Addr</a:t>
            </a:r>
            <a:r>
              <a:rPr kumimoji="0" lang="en-US" altLang="zh-CN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, </a:t>
            </a:r>
            <a:r>
              <a:rPr kumimoji="0" lang="en-US" altLang="zh-CN" sz="4400" kern="0" cap="none" spc="0" normalizeH="0" baseline="0" noProof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int</a:t>
            </a:r>
            <a:r>
              <a:rPr kumimoji="0" lang="en-US" altLang="zh-CN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 </a:t>
            </a:r>
            <a:r>
              <a:rPr kumimoji="0" lang="en-US" altLang="zh-CN" sz="4400" kern="0" cap="none" spc="0" normalizeH="0" baseline="0" noProof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ktype</a:t>
            </a:r>
            <a:r>
              <a:rPr kumimoji="0" lang="en-US" altLang="zh-CN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)  //</a:t>
            </a:r>
            <a:r>
              <a:rPr kumimoji="0" lang="zh-CN" altLang="en-US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索引初始化</a:t>
            </a:r>
            <a:endParaRPr kumimoji="0" lang="zh-CN" altLang="en-US" sz="4400" kern="0" cap="none" spc="0" normalizeH="0" baseline="0" noProof="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066800" y="1460500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kern="0" cap="none" spc="0" normalizeH="0" baseline="0" noProof="0">
                <a:latin typeface="+mn-lt"/>
                <a:ea typeface="+mn-ea"/>
                <a:cs typeface="+mn-cs"/>
              </a:rPr>
              <a:t>内部节点初始化</a:t>
            </a:r>
            <a:endParaRPr kumimoji="0" lang="en-US" altLang="zh-CN" sz="2800" kern="0" cap="none" spc="0" normalizeH="0" baseline="0" noProof="0">
              <a:latin typeface="+mn-lt"/>
              <a:ea typeface="+mn-ea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pic>
        <p:nvPicPr>
          <p:cNvPr id="53254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65338"/>
            <a:ext cx="4762500" cy="407828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802563" y="2065338"/>
          <a:ext cx="3221038" cy="4348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908"/>
                <a:gridCol w="2402129"/>
              </a:tblGrid>
              <a:tr h="37080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root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Interlna</a:t>
                      </a:r>
                      <a:r>
                        <a:rPr lang="en-US" altLang="zh-CN" sz="1800" baseline="0" dirty="0"/>
                        <a:t> </a:t>
                      </a:r>
                      <a:r>
                        <a:rPr lang="en-US" altLang="zh-CN" sz="1800" b="1" baseline="0" dirty="0"/>
                        <a:t>(0)</a:t>
                      </a:r>
                      <a:endParaRPr lang="zh-CN" altLang="en-US" sz="1800" b="1" dirty="0"/>
                    </a:p>
                  </a:txBody>
                  <a:tcPr marL="91445" marR="91445" marT="45717" marB="45717"/>
                </a:tc>
              </a:tr>
              <a:tr h="37080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node position </a:t>
                      </a:r>
                      <a:r>
                        <a:rPr lang="en-US" altLang="zh-CN" sz="1800" b="1" dirty="0"/>
                        <a:t>(0)</a:t>
                      </a:r>
                      <a:endParaRPr lang="zh-CN" altLang="en-US" sz="1800" b="1" dirty="0"/>
                    </a:p>
                  </a:txBody>
                  <a:tcPr marL="91445" marR="91445" marT="45717" marB="45717"/>
                </a:tc>
              </a:tr>
              <a:tr h="64006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father node position </a:t>
                      </a:r>
                      <a:r>
                        <a:rPr lang="en-US" altLang="zh-CN" sz="1800" b="1" dirty="0"/>
                        <a:t>(-1)</a:t>
                      </a:r>
                      <a:endParaRPr lang="zh-CN" altLang="en-US" sz="1800" b="1" dirty="0"/>
                    </a:p>
                  </a:txBody>
                  <a:tcPr marL="91445" marR="91445" marT="45717" marB="45717"/>
                </a:tc>
              </a:tr>
              <a:tr h="37080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keys </a:t>
                      </a:r>
                      <a:r>
                        <a:rPr lang="en-US" altLang="zh-CN" sz="1800" b="1" dirty="0"/>
                        <a:t>(1)</a:t>
                      </a:r>
                      <a:endParaRPr lang="zh-CN" altLang="en-US" sz="1800" b="1" dirty="0"/>
                    </a:p>
                  </a:txBody>
                  <a:tcPr marL="91445" marR="91445" marT="45717" marB="45717"/>
                </a:tc>
              </a:tr>
              <a:tr h="37080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16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delete or not </a:t>
                      </a:r>
                      <a:r>
                        <a:rPr lang="en-US" altLang="zh-CN" sz="1800" b="1" dirty="0"/>
                        <a:t>(0)</a:t>
                      </a:r>
                      <a:endParaRPr lang="zh-CN" altLang="en-US" sz="1800" b="1" dirty="0"/>
                    </a:p>
                  </a:txBody>
                  <a:tcPr marL="91445" marR="91445" marT="45717" marB="45717"/>
                </a:tc>
              </a:tr>
              <a:tr h="37080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ktype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</a:tr>
              <a:tr h="37080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24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key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</a:tr>
              <a:tr h="37080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</a:tr>
              <a:tr h="37080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key</a:t>
                      </a:r>
                      <a:endParaRPr lang="en-US" altLang="zh-CN" sz="1800" dirty="0"/>
                    </a:p>
                  </a:txBody>
                  <a:tcPr marL="91445" marR="91445" marT="45717" marB="45717"/>
                </a:tc>
              </a:tr>
              <a:tr h="37080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pointer</a:t>
                      </a:r>
                      <a:endParaRPr lang="en-US" altLang="zh-CN" sz="1800" dirty="0"/>
                    </a:p>
                  </a:txBody>
                  <a:tcPr marL="91445" marR="91445" marT="45717" marB="45717"/>
                </a:tc>
              </a:tr>
              <a:tr h="37080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……</a:t>
                      </a:r>
                      <a:endParaRPr lang="en-US" altLang="zh-CN" sz="1800" dirty="0"/>
                    </a:p>
                  </a:txBody>
                  <a:tcPr marL="91445" marR="91445" marT="45717" marB="45717"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5298" name="图片 35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299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1028700" y="0"/>
            <a:ext cx="10515600" cy="1325562"/>
          </a:xfrm>
          <a:prstGeom prst="rect">
            <a:avLst/>
          </a:prstGeom>
        </p:spPr>
        <p:txBody>
          <a:bodyPr/>
          <a:lstStyle/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en-US" altLang="zh-CN" sz="4400" kern="0" cap="none" spc="0" normalizeH="0" baseline="0" noProof="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void</a:t>
            </a:r>
            <a:r>
              <a:rPr kumimoji="0" lang="en-US" altLang="zh-CN" sz="4400" kern="0" cap="none" spc="0" normalizeH="0" baseline="0" noProof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 </a:t>
            </a:r>
            <a:r>
              <a:rPr kumimoji="0" lang="en-US" altLang="zh-CN" sz="4400" kern="0" cap="none" spc="0" normalizeH="0" baseline="0" noProof="0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index</a:t>
            </a:r>
            <a:r>
              <a:rPr kumimoji="0" lang="en-US" altLang="zh-CN" sz="4400" kern="0" cap="none" spc="0" normalizeH="0" baseline="0" noProof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::initialize(</a:t>
            </a:r>
            <a:r>
              <a:rPr kumimoji="0" lang="en-US" altLang="zh-CN" sz="4400" kern="0" cap="none" spc="0" normalizeH="0" baseline="0" noProof="0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Data</a:t>
            </a:r>
            <a:r>
              <a:rPr kumimoji="0" lang="en-US" altLang="zh-CN" sz="4400" kern="0" cap="none" spc="0" normalizeH="0" baseline="0" noProof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* </a:t>
            </a:r>
            <a:r>
              <a:rPr kumimoji="0" lang="en-US" altLang="zh-CN" sz="4400" kern="0" cap="none" spc="0" normalizeH="0" baseline="0" noProof="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key</a:t>
            </a:r>
            <a:r>
              <a:rPr kumimoji="0" lang="en-US" altLang="zh-CN" sz="4400" kern="0" cap="none" spc="0" normalizeH="0" baseline="0" noProof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, </a:t>
            </a:r>
            <a:r>
              <a:rPr kumimoji="0" lang="en-US" altLang="zh-CN" sz="4400" kern="0" cap="none" spc="0" normalizeH="0" baseline="0" noProof="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int</a:t>
            </a:r>
            <a:r>
              <a:rPr kumimoji="0" lang="en-US" altLang="zh-CN" sz="4400" kern="0" cap="none" spc="0" normalizeH="0" baseline="0" noProof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 </a:t>
            </a:r>
            <a:r>
              <a:rPr kumimoji="0" lang="en-US" altLang="zh-CN" sz="4400" kern="0" cap="none" spc="0" normalizeH="0" baseline="0" noProof="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Addr</a:t>
            </a:r>
            <a:r>
              <a:rPr kumimoji="0" lang="en-US" altLang="zh-CN" sz="4400" kern="0" cap="none" spc="0" normalizeH="0" baseline="0" noProof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, </a:t>
            </a:r>
            <a:r>
              <a:rPr kumimoji="0" lang="en-US" altLang="zh-CN" sz="4400" kern="0" cap="none" spc="0" normalizeH="0" baseline="0" noProof="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int</a:t>
            </a:r>
            <a:r>
              <a:rPr kumimoji="0" lang="en-US" altLang="zh-CN" sz="4400" kern="0" cap="none" spc="0" normalizeH="0" baseline="0" noProof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 </a:t>
            </a:r>
            <a:r>
              <a:rPr kumimoji="0" lang="en-US" altLang="zh-CN" sz="4400" kern="0" cap="none" spc="0" normalizeH="0" baseline="0" noProof="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ktype</a:t>
            </a:r>
            <a:r>
              <a:rPr kumimoji="0" lang="en-US" altLang="zh-CN" sz="4400" kern="0" cap="none" spc="0" normalizeH="0" baseline="0" noProof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)  //</a:t>
            </a:r>
            <a:r>
              <a:rPr kumimoji="0" lang="zh-CN" altLang="en-US" sz="4400" kern="0" cap="none" spc="0" normalizeH="0" baseline="0" noProof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索引初始化</a:t>
            </a:r>
            <a:endParaRPr kumimoji="0" lang="zh-CN" altLang="en-US" sz="4400" kern="0" cap="none" spc="0" normalizeH="0" baseline="0" noProof="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内容占位符 2"/>
          <p:cNvSpPr txBox="1"/>
          <p:nvPr/>
        </p:nvSpPr>
        <p:spPr>
          <a:xfrm>
            <a:off x="1028700" y="1460500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kern="0" cap="none" spc="0" normalizeH="0" baseline="0" noProof="0" dirty="0">
                <a:latin typeface="+mn-lt"/>
                <a:ea typeface="+mn-ea"/>
                <a:cs typeface="+mn-cs"/>
              </a:rPr>
              <a:t>叶节点初始化</a:t>
            </a:r>
            <a:endParaRPr kumimoji="0" lang="en-US" altLang="zh-CN" sz="28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764463" y="2065338"/>
          <a:ext cx="3221038" cy="4348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908"/>
                <a:gridCol w="2402129"/>
              </a:tblGrid>
              <a:tr h="37080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root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Leaf</a:t>
                      </a:r>
                      <a:r>
                        <a:rPr lang="en-US" altLang="zh-CN" sz="1800" baseline="0" dirty="0"/>
                        <a:t> </a:t>
                      </a:r>
                      <a:r>
                        <a:rPr lang="en-US" altLang="zh-CN" sz="1800" b="1" baseline="0" dirty="0"/>
                        <a:t>(1)</a:t>
                      </a:r>
                      <a:endParaRPr lang="zh-CN" altLang="en-US" sz="1800" b="1" dirty="0"/>
                    </a:p>
                  </a:txBody>
                  <a:tcPr marL="91445" marR="91445" marT="45717" marB="45717"/>
                </a:tc>
              </a:tr>
              <a:tr h="37080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node position </a:t>
                      </a:r>
                      <a:r>
                        <a:rPr lang="en-US" altLang="zh-CN" sz="1800" b="1" dirty="0"/>
                        <a:t>(1)</a:t>
                      </a:r>
                      <a:endParaRPr lang="zh-CN" altLang="en-US" sz="1800" b="1" dirty="0"/>
                    </a:p>
                  </a:txBody>
                  <a:tcPr marL="91445" marR="91445" marT="45717" marB="45717"/>
                </a:tc>
              </a:tr>
              <a:tr h="64006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father node position </a:t>
                      </a:r>
                      <a:r>
                        <a:rPr lang="en-US" altLang="zh-CN" sz="1800" b="1" dirty="0"/>
                        <a:t>(0)</a:t>
                      </a:r>
                      <a:endParaRPr lang="zh-CN" altLang="en-US" sz="1800" b="1" dirty="0"/>
                    </a:p>
                  </a:txBody>
                  <a:tcPr marL="91445" marR="91445" marT="45717" marB="45717"/>
                </a:tc>
              </a:tr>
              <a:tr h="37080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keys </a:t>
                      </a:r>
                      <a:r>
                        <a:rPr lang="en-US" altLang="zh-CN" sz="1800" b="1" dirty="0"/>
                        <a:t>(1)</a:t>
                      </a:r>
                      <a:endParaRPr lang="zh-CN" altLang="en-US" sz="1800" b="1" dirty="0"/>
                    </a:p>
                  </a:txBody>
                  <a:tcPr marL="91445" marR="91445" marT="45717" marB="45717"/>
                </a:tc>
              </a:tr>
              <a:tr h="37080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16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delete or not </a:t>
                      </a:r>
                      <a:r>
                        <a:rPr lang="en-US" altLang="zh-CN" sz="1800" b="1" dirty="0"/>
                        <a:t>(0)</a:t>
                      </a:r>
                      <a:endParaRPr lang="zh-CN" altLang="en-US" sz="1800" b="1" dirty="0"/>
                    </a:p>
                  </a:txBody>
                  <a:tcPr marL="91445" marR="91445" marT="45717" marB="45717"/>
                </a:tc>
              </a:tr>
              <a:tr h="37080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ktype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</a:tr>
              <a:tr h="37080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24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key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</a:tr>
              <a:tr h="37080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</a:tr>
              <a:tr h="37080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key</a:t>
                      </a:r>
                      <a:endParaRPr lang="en-US" altLang="zh-CN" sz="1800" dirty="0"/>
                    </a:p>
                  </a:txBody>
                  <a:tcPr marL="91445" marR="91445" marT="45717" marB="45717"/>
                </a:tc>
              </a:tr>
              <a:tr h="37080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pointer</a:t>
                      </a:r>
                      <a:endParaRPr lang="en-US" altLang="zh-CN" sz="1800" dirty="0"/>
                    </a:p>
                  </a:txBody>
                  <a:tcPr marL="91445" marR="91445" marT="45717" marB="45717"/>
                </a:tc>
              </a:tr>
              <a:tr h="37080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……</a:t>
                      </a:r>
                      <a:endParaRPr lang="en-US" altLang="zh-CN" sz="1800" dirty="0"/>
                    </a:p>
                  </a:txBody>
                  <a:tcPr marL="91445" marR="91445" marT="45717" marB="45717"/>
                </a:tc>
              </a:tr>
            </a:tbl>
          </a:graphicData>
        </a:graphic>
      </p:graphicFrame>
      <p:pic>
        <p:nvPicPr>
          <p:cNvPr id="55340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065338"/>
            <a:ext cx="4524375" cy="40782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7346" name="图片 35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47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9144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en-US" altLang="zh-CN" sz="4400" kern="0" cap="none" spc="0" normalizeH="0" baseline="0" noProof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int</a:t>
            </a:r>
            <a:r>
              <a:rPr kumimoji="0" lang="en-US" altLang="zh-CN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 </a:t>
            </a:r>
            <a:r>
              <a:rPr kumimoji="0" lang="en-US" altLang="zh-CN" sz="4400" kern="0" cap="none" spc="0" normalizeH="0" baseline="0" noProof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index</a:t>
            </a:r>
            <a:r>
              <a:rPr kumimoji="0" lang="en-US" altLang="zh-CN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::find(</a:t>
            </a:r>
            <a:r>
              <a:rPr kumimoji="0" lang="en-US" altLang="zh-CN" sz="4400" kern="0" cap="none" spc="0" normalizeH="0" baseline="0" noProof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Data</a:t>
            </a:r>
            <a:r>
              <a:rPr kumimoji="0" lang="en-US" altLang="zh-CN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* </a:t>
            </a:r>
            <a:r>
              <a:rPr kumimoji="0" lang="en-US" altLang="zh-CN" sz="4400" kern="0" cap="none" spc="0" normalizeH="0" baseline="0" noProof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key</a:t>
            </a:r>
            <a:r>
              <a:rPr kumimoji="0" lang="en-US" altLang="zh-CN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)  </a:t>
            </a:r>
            <a:r>
              <a:rPr kumimoji="0" lang="en-US" altLang="zh-CN" sz="4400" kern="0" cap="none" spc="0" normalizeH="0" baseline="0" noProof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//</a:t>
            </a:r>
            <a:r>
              <a:rPr kumimoji="0" lang="zh-CN" altLang="en-US" sz="4400" kern="0" cap="none" spc="0" normalizeH="0" baseline="0" noProof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搜索键值</a:t>
            </a:r>
            <a:endParaRPr kumimoji="0" lang="zh-CN" altLang="en-US" sz="4400" kern="0" cap="none" spc="0" normalizeH="0" baseline="0" noProof="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9144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kern="0" cap="none" spc="0" normalizeH="0" baseline="0" noProof="0">
                <a:latin typeface="+mn-lt"/>
                <a:ea typeface="+mn-ea"/>
                <a:cs typeface="+mn-cs"/>
              </a:rPr>
              <a:t>关键代码</a:t>
            </a:r>
            <a:endParaRPr kumimoji="0" lang="en-US" altLang="zh-CN" sz="2800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kern="0" cap="none" spc="0" normalizeH="0" baseline="0" noProof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先查内部节点，顺序查找</a:t>
            </a:r>
            <a:endParaRPr kumimoji="0" lang="en-US" altLang="zh-CN" sz="2000" b="1" kern="0" cap="none" spc="0" normalizeH="0" baseline="0" noProof="0"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kern="0" cap="none" spc="0" normalizeH="0" baseline="0" noProof="0"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kern="0" cap="none" spc="0" normalizeH="0" baseline="0" noProof="0"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kern="0" cap="none" spc="0" normalizeH="0" baseline="0" noProof="0"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kern="0" cap="none" spc="0" normalizeH="0" baseline="0" noProof="0"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kern="0" cap="none" spc="0" normalizeH="0" baseline="0" noProof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再查叶子节点，顺序查找</a:t>
            </a:r>
            <a:endParaRPr kumimoji="0" lang="en-US" altLang="zh-CN" sz="2000" b="1" kern="0" cap="none" spc="0" normalizeH="0" baseline="0" noProof="0"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pic>
        <p:nvPicPr>
          <p:cNvPr id="57350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5" y="2757488"/>
            <a:ext cx="9631363" cy="1582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351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138" y="4762500"/>
            <a:ext cx="10544175" cy="1652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9394" name="图片 35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5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906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en-US" altLang="zh-CN" sz="4400" kern="0" cap="none" spc="0" normalizeH="0" baseline="0" noProof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void</a:t>
            </a:r>
            <a:r>
              <a:rPr kumimoji="0" lang="en-US" altLang="zh-CN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 </a:t>
            </a:r>
            <a:r>
              <a:rPr kumimoji="0" lang="en-US" altLang="zh-CN" sz="4400" kern="0" cap="none" spc="0" normalizeH="0" baseline="0" noProof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index</a:t>
            </a:r>
            <a:r>
              <a:rPr kumimoji="0" lang="en-US" altLang="zh-CN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::insert(</a:t>
            </a:r>
            <a:r>
              <a:rPr kumimoji="0" lang="en-US" altLang="zh-CN" sz="4400" kern="0" cap="none" spc="0" normalizeH="0" baseline="0" noProof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Data</a:t>
            </a:r>
            <a:r>
              <a:rPr kumimoji="0" lang="en-US" altLang="zh-CN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* </a:t>
            </a:r>
            <a:r>
              <a:rPr kumimoji="0" lang="en-US" altLang="zh-CN" sz="4400" kern="0" cap="none" spc="0" normalizeH="0" baseline="0" noProof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key</a:t>
            </a:r>
            <a:r>
              <a:rPr kumimoji="0" lang="en-US" altLang="zh-CN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, </a:t>
            </a:r>
            <a:r>
              <a:rPr kumimoji="0" lang="en-US" altLang="zh-CN" sz="4400" kern="0" cap="none" spc="0" normalizeH="0" baseline="0" noProof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int</a:t>
            </a:r>
            <a:r>
              <a:rPr kumimoji="0" lang="en-US" altLang="zh-CN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 </a:t>
            </a:r>
            <a:r>
              <a:rPr kumimoji="0" lang="en-US" altLang="zh-CN" sz="4400" kern="0" cap="none" spc="0" normalizeH="0" baseline="0" noProof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Addr</a:t>
            </a:r>
            <a:r>
              <a:rPr kumimoji="0" lang="en-US" altLang="zh-CN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)  </a:t>
            </a:r>
            <a:r>
              <a:rPr kumimoji="0" lang="en-US" altLang="zh-CN" sz="4400" kern="0" cap="none" spc="0" normalizeH="0" baseline="0" noProof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//</a:t>
            </a:r>
            <a:r>
              <a:rPr kumimoji="0" lang="zh-CN" altLang="en-US" sz="4400" kern="0" cap="none" spc="0" normalizeH="0" baseline="0" noProof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插入新键值</a:t>
            </a:r>
            <a:endParaRPr kumimoji="0" lang="zh-CN" altLang="en-US" sz="4400" kern="0" cap="none" spc="0" normalizeH="0" baseline="0" noProof="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9906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kern="0" cap="none" spc="0" normalizeH="0" baseline="0" noProof="0">
                <a:latin typeface="+mn-lt"/>
                <a:ea typeface="+mn-ea"/>
                <a:cs typeface="+mn-cs"/>
              </a:rPr>
              <a:t>关键代码</a:t>
            </a:r>
            <a:endParaRPr kumimoji="0" lang="en-US" altLang="zh-CN" sz="2800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kern="0" cap="none" spc="0" normalizeH="0" baseline="0" noProof="0">
                <a:latin typeface="+mn-lt"/>
                <a:ea typeface="+mn-ea"/>
                <a:cs typeface="+mn-cs"/>
              </a:rPr>
              <a:t>键值重复，抛出异常</a:t>
            </a:r>
            <a:endParaRPr kumimoji="0" lang="en-US" altLang="zh-CN" sz="2400" b="1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1" kern="0" cap="none" spc="0" normalizeH="0" baseline="0" noProof="0">
              <a:latin typeface="+mn-lt"/>
              <a:ea typeface="+mn-ea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1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1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kern="0" cap="none" spc="0" normalizeH="0" baseline="0" noProof="0">
                <a:latin typeface="+mn-lt"/>
                <a:ea typeface="+mn-ea"/>
                <a:cs typeface="+mn-cs"/>
              </a:rPr>
              <a:t>搜索失败，节点未满，直接插入（叶子节点）</a:t>
            </a:r>
            <a:endParaRPr kumimoji="0" lang="en-US" altLang="zh-CN" sz="2400" b="1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1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1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kern="0" cap="none" spc="0" normalizeH="0" baseline="0" noProof="0">
                <a:latin typeface="+mn-lt"/>
                <a:ea typeface="+mn-ea"/>
                <a:cs typeface="+mn-cs"/>
              </a:rPr>
              <a:t>节点满了，需要分裂</a:t>
            </a:r>
            <a:endParaRPr kumimoji="0" lang="en-US" altLang="zh-CN" sz="2400" b="1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pic>
        <p:nvPicPr>
          <p:cNvPr id="59398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8" y="2692400"/>
            <a:ext cx="7613650" cy="1374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9399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438" y="4545013"/>
            <a:ext cx="8467725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9400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138" y="6015038"/>
            <a:ext cx="443865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42" name="图片 35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43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93345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en-US" altLang="zh-CN" sz="4400" kern="0" cap="none" spc="0" normalizeH="0" baseline="0" noProof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void</a:t>
            </a:r>
            <a:r>
              <a:rPr kumimoji="0" lang="en-US" altLang="zh-CN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 </a:t>
            </a:r>
            <a:r>
              <a:rPr kumimoji="0" lang="en-US" altLang="zh-CN" sz="4400" kern="0" cap="none" spc="0" normalizeH="0" baseline="0" noProof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index</a:t>
            </a:r>
            <a:r>
              <a:rPr kumimoji="0" lang="en-US" altLang="zh-CN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::Delete(</a:t>
            </a:r>
            <a:r>
              <a:rPr kumimoji="0" lang="en-US" altLang="zh-CN" sz="4400" kern="0" cap="none" spc="0" normalizeH="0" baseline="0" noProof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Data</a:t>
            </a:r>
            <a:r>
              <a:rPr kumimoji="0" lang="en-US" altLang="zh-CN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* </a:t>
            </a:r>
            <a:r>
              <a:rPr kumimoji="0" lang="en-US" altLang="zh-CN" sz="4400" kern="0" cap="none" spc="0" normalizeH="0" baseline="0" noProof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key</a:t>
            </a:r>
            <a:r>
              <a:rPr kumimoji="0" lang="en-US" altLang="zh-CN" sz="4400" kern="0" cap="none" spc="0" normalizeH="0" baseline="0" noProof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)  </a:t>
            </a:r>
            <a:r>
              <a:rPr kumimoji="0" lang="en-US" altLang="zh-CN" sz="4400" kern="0" cap="none" spc="0" normalizeH="0" baseline="0" noProof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//</a:t>
            </a:r>
            <a:r>
              <a:rPr kumimoji="0" lang="zh-CN" altLang="en-US" sz="4400" kern="0" cap="none" spc="0" normalizeH="0" baseline="0" noProof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删除键值</a:t>
            </a:r>
            <a:endParaRPr kumimoji="0" lang="zh-CN" altLang="en-US" sz="4400" kern="0" cap="none" spc="0" normalizeH="0" baseline="0" noProof="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内容占位符 2"/>
          <p:cNvSpPr txBox="1"/>
          <p:nvPr/>
        </p:nvSpPr>
        <p:spPr>
          <a:xfrm>
            <a:off x="93345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kern="0" cap="none" spc="0" normalizeH="0" baseline="0" noProof="0">
                <a:latin typeface="+mn-lt"/>
                <a:ea typeface="+mn-ea"/>
                <a:cs typeface="+mn-cs"/>
              </a:rPr>
              <a:t>关键代码</a:t>
            </a:r>
            <a:endParaRPr kumimoji="0" lang="en-US" altLang="zh-CN" sz="2800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kern="0" cap="none" spc="0" normalizeH="0" baseline="0" noProof="0">
                <a:latin typeface="+mn-lt"/>
                <a:ea typeface="+mn-ea"/>
                <a:cs typeface="+mn-cs"/>
              </a:rPr>
              <a:t>先查内部节点，再查叶子节点。如未找到，抛出异常</a:t>
            </a:r>
            <a:endParaRPr kumimoji="0" lang="en-US" altLang="zh-CN" sz="2400" b="1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1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1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1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kern="0" cap="none" spc="0" normalizeH="0" baseline="0" noProof="0">
                <a:latin typeface="+mn-lt"/>
                <a:ea typeface="+mn-ea"/>
                <a:cs typeface="+mn-cs"/>
              </a:rPr>
              <a:t>找到，删除键值</a:t>
            </a:r>
            <a:endParaRPr kumimoji="0" lang="en-US" altLang="zh-CN" sz="2400" b="1" kern="0" cap="none" spc="0" normalizeH="0" baseline="0" noProof="0">
              <a:latin typeface="+mn-lt"/>
              <a:ea typeface="+mn-ea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1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1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pic>
        <p:nvPicPr>
          <p:cNvPr id="61446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13" y="2771775"/>
            <a:ext cx="5881687" cy="1201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7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988" y="4629150"/>
            <a:ext cx="10582275" cy="2044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稻壳儿小白白(http://dwz.cn/Wu2UP)"/>
          <p:cNvSpPr/>
          <p:nvPr/>
        </p:nvSpPr>
        <p:spPr>
          <a:xfrm>
            <a:off x="3414713" y="342900"/>
            <a:ext cx="8545512" cy="5646738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 w="9525">
            <a:noFill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3491" name="稻壳儿小白白(http://dwz.cn/Wu2UP)"/>
          <p:cNvSpPr/>
          <p:nvPr/>
        </p:nvSpPr>
        <p:spPr>
          <a:xfrm>
            <a:off x="3352800" y="304800"/>
            <a:ext cx="8540750" cy="5646738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 w="9525">
            <a:noFill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en-US" altLang="zh-CN" b="1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3492" name="稻壳儿小白白(http://dwz.cn/Wu2UP)"/>
          <p:cNvSpPr/>
          <p:nvPr/>
        </p:nvSpPr>
        <p:spPr>
          <a:xfrm rot="-848703">
            <a:off x="287338" y="1154113"/>
            <a:ext cx="942975" cy="2470150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 cap="flat" cmpd="sng">
            <a:solidFill>
              <a:srgbClr val="F8F8F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3493" name="稻壳儿小白白(http://dwz.cn/Wu2UP)"/>
          <p:cNvSpPr/>
          <p:nvPr/>
        </p:nvSpPr>
        <p:spPr>
          <a:xfrm rot="4551297">
            <a:off x="685800" y="660400"/>
            <a:ext cx="1235075" cy="1885950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 cap="flat" cmpd="sng">
            <a:solidFill>
              <a:srgbClr val="F8F8F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3494" name="稻壳儿小白白(http://dwz.cn/Wu2UP)"/>
          <p:cNvSpPr/>
          <p:nvPr/>
        </p:nvSpPr>
        <p:spPr>
          <a:xfrm rot="9951297">
            <a:off x="2136775" y="933450"/>
            <a:ext cx="942975" cy="2470150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 cap="flat" cmpd="sng">
            <a:solidFill>
              <a:srgbClr val="F8F8F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3495" name="稻壳儿小白白(http://dwz.cn/Wu2UP)"/>
          <p:cNvSpPr/>
          <p:nvPr/>
        </p:nvSpPr>
        <p:spPr>
          <a:xfrm rot="-6248703">
            <a:off x="922338" y="2498725"/>
            <a:ext cx="1235075" cy="1885950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 cap="flat" cmpd="sng">
            <a:solidFill>
              <a:srgbClr val="F8F8F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3496" name="图片 35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7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0155" y="1778389"/>
            <a:ext cx="2856187" cy="9541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何时分裂</a:t>
            </a:r>
            <a:r>
              <a:rPr kumimoji="0" lang="en-US" altLang="zh-CN" sz="28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?</a:t>
            </a:r>
            <a:endParaRPr kumimoji="0" lang="en-US" altLang="zh-CN" sz="28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为什么会分裂</a:t>
            </a:r>
            <a:r>
              <a:rPr kumimoji="0" lang="en-US" altLang="zh-CN" sz="28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?</a:t>
            </a:r>
            <a:endParaRPr kumimoji="0" lang="en-US" altLang="zh-CN" sz="28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59199" y="410603"/>
            <a:ext cx="7373257" cy="58631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插入四种情况：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叶子结点有空闲空间。这是最简单的情况，直接在搜索失败处插入新键的键值和其代表数据的数据地址。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叶子结点没有足够的空闲空间（此时叶子结点存储已满），我们将对叶子结点进行分裂操作。对于父节点看来，需要在其中插入一个新键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指针对。第二种情况正是对应了父节点有空闲空间容纳调整的键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指针对，将调整的键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指针对插入父节点相应位置即可。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内部节点也没有空闲空间，那么要对内部节点进行分裂操作，同时调整内部结点的父节点的键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指针对，这是一个递归的过程。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插入操作引起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B+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树的层次增加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，这时就需要新建一个根结点，这意味着整棵树都进行了调整。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稻壳儿小白白(http://dwz.cn/Wu2UP)"/>
          <p:cNvSpPr/>
          <p:nvPr/>
        </p:nvSpPr>
        <p:spPr>
          <a:xfrm rot="-400792">
            <a:off x="766763" y="1690688"/>
            <a:ext cx="942975" cy="2470150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 cap="flat" cmpd="sng">
            <a:solidFill>
              <a:srgbClr val="F8F8F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539" name="稻壳儿小白白(http://dwz.cn/Wu2UP)"/>
          <p:cNvSpPr/>
          <p:nvPr/>
        </p:nvSpPr>
        <p:spPr>
          <a:xfrm rot="10800000">
            <a:off x="10961688" y="1585913"/>
            <a:ext cx="942975" cy="2471737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 cap="flat" cmpd="sng">
            <a:solidFill>
              <a:srgbClr val="F8F8F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5540" name="图片 35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1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89138" y="1412875"/>
            <a:ext cx="8301038" cy="4402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叶子结点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进行分裂须满足如下准则：分裂后必须使分裂出来的两个结点都有足够的键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指针对，因此我们将按键排序的前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[ (KEY_NUM + 1) / 2 ]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个键指针对保留在左侧结点，其它键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指针对移到右侧结点，两个结点都有足够数量的键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指针对。这样，待调整的对象为右侧结点对应的父节点的键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指针对。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17A6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17A6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17A6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内部结点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进行分裂也要使每个内部结点都不至于结点数目过少，须满足如下准则：按排序顺序，将前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[ (KEY_NUM + 2) / 2 ]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个指针留在左侧结点，剩下的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[ (KEY_NUM + 1) / 2 ]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个指针移到右侧结点中；将前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[KEY_NUM / 2 ]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个键留在左侧结点，后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[KEY_NUM / 2 ]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个结点移到右侧结点中。中间那个键总是被留出，指明右侧子树能到达的最小的键，作为向上调整的键值。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17A6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17A6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13"/>
          <p:cNvSpPr txBox="1"/>
          <p:nvPr/>
        </p:nvSpPr>
        <p:spPr>
          <a:xfrm>
            <a:off x="2967038" y="4416425"/>
            <a:ext cx="606425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117A68"/>
                </a:solidFill>
                <a:latin typeface="Aharoni" pitchFamily="2" charset="-79"/>
                <a:ea typeface="Aharoni" pitchFamily="2" charset="-79"/>
              </a:rPr>
              <a:t>Interpreter</a:t>
            </a:r>
            <a:endParaRPr lang="zh-CN" altLang="en-US" sz="4800" b="1" dirty="0">
              <a:solidFill>
                <a:srgbClr val="117A68"/>
              </a:solidFill>
              <a:latin typeface="Aharoni" pitchFamily="2" charset="-79"/>
              <a:ea typeface="Aharoni" pitchFamily="2" charset="-79"/>
            </a:endParaRPr>
          </a:p>
        </p:txBody>
      </p:sp>
      <p:grpSp>
        <p:nvGrpSpPr>
          <p:cNvPr id="7171" name="组合 4"/>
          <p:cNvGrpSpPr>
            <a:grpSpLocks noChangeAspect="1"/>
          </p:cNvGrpSpPr>
          <p:nvPr/>
        </p:nvGrpSpPr>
        <p:grpSpPr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7175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73" y="0"/>
              <a:ext cx="6818442" cy="638322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176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822015" cy="638306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172" name="文本框 2"/>
          <p:cNvSpPr txBox="1"/>
          <p:nvPr/>
        </p:nvSpPr>
        <p:spPr>
          <a:xfrm>
            <a:off x="5130800" y="1338263"/>
            <a:ext cx="1609725" cy="2555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173" name="文本框 19"/>
          <p:cNvSpPr txBox="1"/>
          <p:nvPr/>
        </p:nvSpPr>
        <p:spPr>
          <a:xfrm>
            <a:off x="3967163" y="5199063"/>
            <a:ext cx="41592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rgbClr val="28967B"/>
                </a:solidFill>
                <a:latin typeface="Arial" panose="020B0604020202020204" pitchFamily="34" charset="0"/>
              </a:rPr>
              <a:t>解释输入语句，调用接口实现不同功能</a:t>
            </a:r>
            <a:endParaRPr lang="zh-CN" altLang="en-US" dirty="0">
              <a:solidFill>
                <a:srgbClr val="28967B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7586" name="图片 35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587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67588" name="组合 6"/>
          <p:cNvGrpSpPr/>
          <p:nvPr/>
        </p:nvGrpSpPr>
        <p:grpSpPr>
          <a:xfrm>
            <a:off x="1612900" y="639763"/>
            <a:ext cx="8343900" cy="2357437"/>
            <a:chOff x="755576" y="608037"/>
            <a:chExt cx="7776864" cy="1915721"/>
          </a:xfrm>
        </p:grpSpPr>
        <p:sp>
          <p:nvSpPr>
            <p:cNvPr id="67594" name="文本框 1"/>
            <p:cNvSpPr txBox="1"/>
            <p:nvPr/>
          </p:nvSpPr>
          <p:spPr>
            <a:xfrm>
              <a:off x="755576" y="608037"/>
              <a:ext cx="7776864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分裂操作：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 dirty="0">
                  <a:latin typeface="Arial" panose="020B0604020202020204" pitchFamily="34" charset="0"/>
                </a:rPr>
                <a:t>split(char* currentBlock, Data* mid, Data* key, int Addr, int leftpos, int rightpos)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箭头: 下 2"/>
            <p:cNvSpPr/>
            <p:nvPr/>
          </p:nvSpPr>
          <p:spPr>
            <a:xfrm>
              <a:off x="2340246" y="1345945"/>
              <a:ext cx="287046" cy="4334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箭头: 下 4"/>
            <p:cNvSpPr/>
            <p:nvPr/>
          </p:nvSpPr>
          <p:spPr>
            <a:xfrm>
              <a:off x="3779912" y="1330464"/>
              <a:ext cx="288526" cy="4321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箭头: 下 6"/>
            <p:cNvSpPr/>
            <p:nvPr/>
          </p:nvSpPr>
          <p:spPr>
            <a:xfrm>
              <a:off x="4860032" y="1347234"/>
              <a:ext cx="288526" cy="4321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箭头: 下 7"/>
            <p:cNvSpPr/>
            <p:nvPr/>
          </p:nvSpPr>
          <p:spPr>
            <a:xfrm>
              <a:off x="5651627" y="1347234"/>
              <a:ext cx="288525" cy="4321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箭头: 下 8"/>
            <p:cNvSpPr/>
            <p:nvPr/>
          </p:nvSpPr>
          <p:spPr>
            <a:xfrm>
              <a:off x="6588224" y="1330464"/>
              <a:ext cx="288526" cy="4321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箭头: 下 9"/>
            <p:cNvSpPr/>
            <p:nvPr/>
          </p:nvSpPr>
          <p:spPr>
            <a:xfrm>
              <a:off x="7668344" y="1345945"/>
              <a:ext cx="288526" cy="4321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601" name="文本框 5"/>
            <p:cNvSpPr txBox="1"/>
            <p:nvPr/>
          </p:nvSpPr>
          <p:spPr>
            <a:xfrm>
              <a:off x="1475656" y="1851670"/>
              <a:ext cx="1728192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当前节点指针指向的节点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7602" name="文本框 10"/>
            <p:cNvSpPr txBox="1"/>
            <p:nvPr/>
          </p:nvSpPr>
          <p:spPr>
            <a:xfrm>
              <a:off x="3275856" y="1812474"/>
              <a:ext cx="108012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指向中间节点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7603" name="文本框 11"/>
            <p:cNvSpPr txBox="1"/>
            <p:nvPr/>
          </p:nvSpPr>
          <p:spPr>
            <a:xfrm>
              <a:off x="4463988" y="1862042"/>
              <a:ext cx="108012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指向键值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7604" name="文本框 12"/>
            <p:cNvSpPr txBox="1"/>
            <p:nvPr/>
          </p:nvSpPr>
          <p:spPr>
            <a:xfrm>
              <a:off x="5364088" y="1862042"/>
              <a:ext cx="108012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指向地址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7605" name="文本框 13"/>
            <p:cNvSpPr txBox="1"/>
            <p:nvPr/>
          </p:nvSpPr>
          <p:spPr>
            <a:xfrm>
              <a:off x="6470415" y="1862042"/>
              <a:ext cx="108012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左节点的位置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7606" name="文本框 14"/>
            <p:cNvSpPr txBox="1"/>
            <p:nvPr/>
          </p:nvSpPr>
          <p:spPr>
            <a:xfrm>
              <a:off x="7452320" y="1877427"/>
              <a:ext cx="108012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右节点的位置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3614738"/>
            <a:ext cx="11250612" cy="2201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25" y="3660775"/>
            <a:ext cx="11255375" cy="2036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50" y="3276600"/>
            <a:ext cx="10758488" cy="3000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592" name="稻壳儿小白白(http://dwz.cn/Wu2UP)"/>
          <p:cNvSpPr/>
          <p:nvPr/>
        </p:nvSpPr>
        <p:spPr>
          <a:xfrm>
            <a:off x="11031538" y="258763"/>
            <a:ext cx="860425" cy="862012"/>
          </a:xfrm>
          <a:prstGeom prst="ellipse">
            <a:avLst/>
          </a:prstGeom>
          <a:solidFill>
            <a:srgbClr val="32BB99"/>
          </a:solidFill>
          <a:ln w="9525">
            <a:noFill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ru-RU" altLang="en-US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593" name="稻壳儿小白白(http://dwz.cn/Wu2UP)"/>
          <p:cNvSpPr/>
          <p:nvPr/>
        </p:nvSpPr>
        <p:spPr>
          <a:xfrm>
            <a:off x="11255375" y="514350"/>
            <a:ext cx="412750" cy="376238"/>
          </a:xfrm>
          <a:custGeom>
            <a:avLst/>
            <a:gdLst>
              <a:gd name="txL" fmla="*/ 0 w 497"/>
              <a:gd name="txT" fmla="*/ 0 h 452"/>
              <a:gd name="txR" fmla="*/ 497 w 497"/>
              <a:gd name="txB" fmla="*/ 452 h 452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9634" name="图片 35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5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69636" name="组合 24"/>
          <p:cNvGrpSpPr/>
          <p:nvPr/>
        </p:nvGrpSpPr>
        <p:grpSpPr>
          <a:xfrm>
            <a:off x="1433513" y="1152525"/>
            <a:ext cx="9321800" cy="2255838"/>
            <a:chOff x="323528" y="699542"/>
            <a:chExt cx="9058833" cy="1808831"/>
          </a:xfrm>
        </p:grpSpPr>
        <p:sp>
          <p:nvSpPr>
            <p:cNvPr id="69640" name="文本框 1"/>
            <p:cNvSpPr txBox="1"/>
            <p:nvPr/>
          </p:nvSpPr>
          <p:spPr>
            <a:xfrm>
              <a:off x="323528" y="699542"/>
              <a:ext cx="9036496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中间节点分裂操作：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 dirty="0">
                  <a:latin typeface="Arial" panose="020B0604020202020204" pitchFamily="34" charset="0"/>
                </a:rPr>
                <a:t>SplitInternal(char* block1, char*block2, char* currentBlock, Data* mid, int leftpos, int rightpos)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27" name="箭头: 下 2"/>
            <p:cNvSpPr/>
            <p:nvPr/>
          </p:nvSpPr>
          <p:spPr>
            <a:xfrm>
              <a:off x="2339858" y="1346189"/>
              <a:ext cx="288489" cy="4340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箭头: 下 4"/>
            <p:cNvSpPr/>
            <p:nvPr/>
          </p:nvSpPr>
          <p:spPr>
            <a:xfrm>
              <a:off x="3779214" y="1330914"/>
              <a:ext cx="288488" cy="43152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箭头: 下 6"/>
            <p:cNvSpPr/>
            <p:nvPr/>
          </p:nvSpPr>
          <p:spPr>
            <a:xfrm>
              <a:off x="4860658" y="1347463"/>
              <a:ext cx="286945" cy="4327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箭头: 下 7"/>
            <p:cNvSpPr/>
            <p:nvPr/>
          </p:nvSpPr>
          <p:spPr>
            <a:xfrm>
              <a:off x="6320068" y="1355100"/>
              <a:ext cx="286945" cy="4327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箭头: 下 8"/>
            <p:cNvSpPr/>
            <p:nvPr/>
          </p:nvSpPr>
          <p:spPr>
            <a:xfrm>
              <a:off x="7345975" y="1337279"/>
              <a:ext cx="286945" cy="4315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箭头: 下 9"/>
            <p:cNvSpPr/>
            <p:nvPr/>
          </p:nvSpPr>
          <p:spPr>
            <a:xfrm>
              <a:off x="8553922" y="1330914"/>
              <a:ext cx="288489" cy="43152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647" name="文本框 5"/>
            <p:cNvSpPr txBox="1"/>
            <p:nvPr/>
          </p:nvSpPr>
          <p:spPr>
            <a:xfrm>
              <a:off x="1475656" y="1851670"/>
              <a:ext cx="172819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存放左边节点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9648" name="文本框 10"/>
            <p:cNvSpPr txBox="1"/>
            <p:nvPr/>
          </p:nvSpPr>
          <p:spPr>
            <a:xfrm>
              <a:off x="3275856" y="1812474"/>
              <a:ext cx="1296144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存放右边节点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9649" name="文本框 11"/>
            <p:cNvSpPr txBox="1"/>
            <p:nvPr/>
          </p:nvSpPr>
          <p:spPr>
            <a:xfrm>
              <a:off x="4463988" y="1862042"/>
              <a:ext cx="108012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当前节点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9650" name="文本框 12"/>
            <p:cNvSpPr txBox="1"/>
            <p:nvPr/>
          </p:nvSpPr>
          <p:spPr>
            <a:xfrm>
              <a:off x="5839228" y="1802628"/>
              <a:ext cx="1181044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指向中间节点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9651" name="文本框 13"/>
            <p:cNvSpPr txBox="1"/>
            <p:nvPr/>
          </p:nvSpPr>
          <p:spPr>
            <a:xfrm>
              <a:off x="7020272" y="1812473"/>
              <a:ext cx="108012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左节点的位置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9652" name="文本框 14"/>
            <p:cNvSpPr txBox="1"/>
            <p:nvPr/>
          </p:nvSpPr>
          <p:spPr>
            <a:xfrm>
              <a:off x="8302241" y="1851670"/>
              <a:ext cx="108012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右节点的位置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pic>
        <p:nvPicPr>
          <p:cNvPr id="69637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3656013"/>
            <a:ext cx="11406188" cy="2325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8" name="稻壳儿小白白(http://dwz.cn/Wu2UP)"/>
          <p:cNvSpPr/>
          <p:nvPr/>
        </p:nvSpPr>
        <p:spPr>
          <a:xfrm>
            <a:off x="11118850" y="258763"/>
            <a:ext cx="860425" cy="862012"/>
          </a:xfrm>
          <a:prstGeom prst="ellipse">
            <a:avLst/>
          </a:prstGeom>
          <a:solidFill>
            <a:srgbClr val="32BB99"/>
          </a:solidFill>
          <a:ln w="9525">
            <a:noFill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ru-RU" altLang="en-US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639" name="稻壳儿小白白(http://dwz.cn/Wu2UP)"/>
          <p:cNvSpPr/>
          <p:nvPr/>
        </p:nvSpPr>
        <p:spPr>
          <a:xfrm>
            <a:off x="11342688" y="514350"/>
            <a:ext cx="412750" cy="376238"/>
          </a:xfrm>
          <a:custGeom>
            <a:avLst/>
            <a:gdLst>
              <a:gd name="txL" fmla="*/ 0 w 497"/>
              <a:gd name="txT" fmla="*/ 0 h 452"/>
              <a:gd name="txR" fmla="*/ 497 w 497"/>
              <a:gd name="txB" fmla="*/ 452 h 452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pull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82" name="图片 35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83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71684" name="组合 18"/>
          <p:cNvGrpSpPr/>
          <p:nvPr/>
        </p:nvGrpSpPr>
        <p:grpSpPr>
          <a:xfrm>
            <a:off x="1370013" y="746125"/>
            <a:ext cx="9625012" cy="2120900"/>
            <a:chOff x="323528" y="699542"/>
            <a:chExt cx="9036496" cy="1808831"/>
          </a:xfrm>
        </p:grpSpPr>
        <p:sp>
          <p:nvSpPr>
            <p:cNvPr id="71686" name="文本框 1"/>
            <p:cNvSpPr txBox="1"/>
            <p:nvPr/>
          </p:nvSpPr>
          <p:spPr>
            <a:xfrm>
              <a:off x="323528" y="699542"/>
              <a:ext cx="9036496" cy="5512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叶子节点分裂操作：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 dirty="0">
                  <a:latin typeface="Arial" panose="020B0604020202020204" pitchFamily="34" charset="0"/>
                </a:rPr>
                <a:t>SplitLeaf(char* block1, char*block2, char* currentBlock, Data* key, int Addr)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21" name="箭头: 下 2"/>
            <p:cNvSpPr/>
            <p:nvPr/>
          </p:nvSpPr>
          <p:spPr>
            <a:xfrm>
              <a:off x="1936177" y="1307450"/>
              <a:ext cx="289144" cy="4332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箭头: 下 4"/>
            <p:cNvSpPr/>
            <p:nvPr/>
          </p:nvSpPr>
          <p:spPr>
            <a:xfrm>
              <a:off x="3252229" y="1295265"/>
              <a:ext cx="287654" cy="43189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箭头: 下 6"/>
            <p:cNvSpPr/>
            <p:nvPr/>
          </p:nvSpPr>
          <p:spPr>
            <a:xfrm>
              <a:off x="4860407" y="1348068"/>
              <a:ext cx="287653" cy="43189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箭头: 下 7"/>
            <p:cNvSpPr/>
            <p:nvPr/>
          </p:nvSpPr>
          <p:spPr>
            <a:xfrm>
              <a:off x="6163045" y="1308804"/>
              <a:ext cx="287653" cy="43189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箭头: 下 8"/>
            <p:cNvSpPr/>
            <p:nvPr/>
          </p:nvSpPr>
          <p:spPr>
            <a:xfrm>
              <a:off x="7107980" y="1295265"/>
              <a:ext cx="287653" cy="43189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692" name="文本框 5"/>
            <p:cNvSpPr txBox="1"/>
            <p:nvPr/>
          </p:nvSpPr>
          <p:spPr>
            <a:xfrm>
              <a:off x="1233392" y="1815875"/>
              <a:ext cx="172819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存放左边节点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693" name="文本框 10"/>
            <p:cNvSpPr txBox="1"/>
            <p:nvPr/>
          </p:nvSpPr>
          <p:spPr>
            <a:xfrm>
              <a:off x="2892152" y="1740853"/>
              <a:ext cx="1296144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存放右边节点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694" name="文本框 11"/>
            <p:cNvSpPr txBox="1"/>
            <p:nvPr/>
          </p:nvSpPr>
          <p:spPr>
            <a:xfrm>
              <a:off x="4463988" y="1862042"/>
              <a:ext cx="108012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当前节点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695" name="文本框 12"/>
            <p:cNvSpPr txBox="1"/>
            <p:nvPr/>
          </p:nvSpPr>
          <p:spPr>
            <a:xfrm>
              <a:off x="5719717" y="1779662"/>
              <a:ext cx="118104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指向键值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696" name="文本框 13"/>
            <p:cNvSpPr txBox="1"/>
            <p:nvPr/>
          </p:nvSpPr>
          <p:spPr>
            <a:xfrm>
              <a:off x="6863916" y="1758077"/>
              <a:ext cx="108012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指向当前地址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pic>
        <p:nvPicPr>
          <p:cNvPr id="7168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88" y="3151188"/>
            <a:ext cx="10723562" cy="336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ll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30" name="图片 35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1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73732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8" y="1427163"/>
            <a:ext cx="11136312" cy="3508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3" name="稻壳儿小白白(http://dwz.cn/Wu2UP)"/>
          <p:cNvSpPr/>
          <p:nvPr/>
        </p:nvSpPr>
        <p:spPr>
          <a:xfrm>
            <a:off x="10256838" y="2336800"/>
            <a:ext cx="774700" cy="390525"/>
          </a:xfrm>
          <a:prstGeom prst="ellipse">
            <a:avLst/>
          </a:prstGeom>
          <a:solidFill>
            <a:srgbClr val="117A68"/>
          </a:solidFill>
          <a:ln w="9525">
            <a:noFill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id-ID" altLang="en-US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734" name="稻壳儿小白白(http://dwz.cn/Wu2UP)"/>
          <p:cNvSpPr/>
          <p:nvPr/>
        </p:nvSpPr>
        <p:spPr>
          <a:xfrm>
            <a:off x="11395075" y="1789113"/>
            <a:ext cx="134938" cy="77787"/>
          </a:xfrm>
          <a:prstGeom prst="ellipse">
            <a:avLst/>
          </a:prstGeom>
          <a:solidFill>
            <a:srgbClr val="117A68"/>
          </a:solidFill>
          <a:ln w="9525">
            <a:noFill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id-ID" altLang="en-US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735" name="稻壳儿小白白(http://dwz.cn/Wu2UP)"/>
          <p:cNvSpPr/>
          <p:nvPr/>
        </p:nvSpPr>
        <p:spPr>
          <a:xfrm>
            <a:off x="9783763" y="1789113"/>
            <a:ext cx="136525" cy="77787"/>
          </a:xfrm>
          <a:prstGeom prst="ellipse">
            <a:avLst/>
          </a:prstGeom>
          <a:solidFill>
            <a:srgbClr val="117A68"/>
          </a:solidFill>
          <a:ln w="9525">
            <a:noFill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id-ID" altLang="en-US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3736" name="稻壳儿小白白(http://dwz.cn/Wu2UP)"/>
          <p:cNvPicPr/>
          <p:nvPr/>
        </p:nvPicPr>
        <p:blipFill>
          <a:blip r:embed="rId3"/>
          <a:stretch>
            <a:fillRect/>
          </a:stretch>
        </p:blipFill>
        <p:spPr>
          <a:xfrm>
            <a:off x="10537825" y="0"/>
            <a:ext cx="781050" cy="2738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3737" name="稻壳儿小白白(http://dwz.cn/Wu2UP)"/>
          <p:cNvPicPr/>
          <p:nvPr/>
        </p:nvPicPr>
        <p:blipFill>
          <a:blip r:embed="rId4"/>
          <a:stretch>
            <a:fillRect/>
          </a:stretch>
        </p:blipFill>
        <p:spPr>
          <a:xfrm>
            <a:off x="10037763" y="115888"/>
            <a:ext cx="744537" cy="2543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ll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612775"/>
          </a:xfrm>
          <a:noFill/>
          <a:ln>
            <a:noFill/>
          </a:ln>
        </p:spPr>
        <p:txBody>
          <a:bodyPr/>
          <a:p>
            <a:r>
              <a:rPr lang="en-US" altLang="zh-CN" sz="2400" dirty="0"/>
              <a:t>index::Internal_insert</a:t>
            </a:r>
            <a:r>
              <a:rPr lang="zh-CN" altLang="en-US" sz="2400" dirty="0"/>
              <a:t>          向中间节点插入数据</a:t>
            </a:r>
            <a:endParaRPr lang="zh-CN" altLang="en-US" sz="2400" dirty="0"/>
          </a:p>
        </p:txBody>
      </p:sp>
      <p:pic>
        <p:nvPicPr>
          <p:cNvPr id="75779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925" y="1749425"/>
            <a:ext cx="11361738" cy="3563938"/>
          </a:xfrm>
          <a:noFill/>
          <a:ln>
            <a:noFill/>
          </a:ln>
        </p:spPr>
      </p:pic>
      <p:pic>
        <p:nvPicPr>
          <p:cNvPr id="75780" name="图片 35"/>
          <p:cNvPicPr>
            <a:picLocks noChangeAspect="1"/>
          </p:cNvPicPr>
          <p:nvPr/>
        </p:nvPicPr>
        <p:blipFill>
          <a:blip r:embed="rId2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5781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6802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0300" y="392113"/>
            <a:ext cx="10391775" cy="4076700"/>
          </a:xfrm>
          <a:noFill/>
          <a:ln>
            <a:noFill/>
          </a:ln>
        </p:spPr>
      </p:pic>
      <p:pic>
        <p:nvPicPr>
          <p:cNvPr id="76803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4811713"/>
            <a:ext cx="14878050" cy="1817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04" name="图片 35"/>
          <p:cNvPicPr>
            <a:picLocks noChangeAspect="1"/>
          </p:cNvPicPr>
          <p:nvPr/>
        </p:nvPicPr>
        <p:blipFill>
          <a:blip r:embed="rId3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805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7826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538" y="927100"/>
            <a:ext cx="11498262" cy="3997325"/>
          </a:xfrm>
          <a:noFill/>
          <a:ln>
            <a:noFill/>
          </a:ln>
        </p:spPr>
      </p:pic>
      <p:pic>
        <p:nvPicPr>
          <p:cNvPr id="77827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5072063"/>
            <a:ext cx="11114088" cy="1292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28" name="图片 35"/>
          <p:cNvPicPr>
            <a:picLocks noChangeAspect="1"/>
          </p:cNvPicPr>
          <p:nvPr/>
        </p:nvPicPr>
        <p:blipFill>
          <a:blip r:embed="rId3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829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标题 1"/>
          <p:cNvSpPr>
            <a:spLocks noGrp="1"/>
          </p:cNvSpPr>
          <p:nvPr>
            <p:ph type="title"/>
          </p:nvPr>
        </p:nvSpPr>
        <p:spPr>
          <a:xfrm>
            <a:off x="1676400" y="482600"/>
            <a:ext cx="10515600" cy="801688"/>
          </a:xfrm>
          <a:noFill/>
          <a:ln>
            <a:noFill/>
          </a:ln>
        </p:spPr>
        <p:txBody>
          <a:bodyPr/>
          <a:p>
            <a:r>
              <a:rPr lang="en-US" altLang="zh-CN" sz="2400" dirty="0"/>
              <a:t>index::Range(Data* key1,Data* key2)      </a:t>
            </a:r>
            <a:r>
              <a:rPr lang="zh-CN" altLang="en-US" sz="2400" dirty="0"/>
              <a:t>查找范围中的键值</a:t>
            </a:r>
            <a:endParaRPr lang="zh-CN" altLang="en-US" sz="2400" dirty="0"/>
          </a:p>
        </p:txBody>
      </p:sp>
      <p:pic>
        <p:nvPicPr>
          <p:cNvPr id="78851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6000" y="1460500"/>
            <a:ext cx="10664825" cy="4787900"/>
          </a:xfrm>
          <a:noFill/>
          <a:ln>
            <a:noFill/>
          </a:ln>
        </p:spPr>
      </p:pic>
      <p:pic>
        <p:nvPicPr>
          <p:cNvPr id="78852" name="图片 35"/>
          <p:cNvPicPr>
            <a:picLocks noChangeAspect="1"/>
          </p:cNvPicPr>
          <p:nvPr/>
        </p:nvPicPr>
        <p:blipFill>
          <a:blip r:embed="rId2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853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>
    <p:wedg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987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400" y="960438"/>
            <a:ext cx="11493500" cy="6146800"/>
          </a:xfrm>
          <a:noFill/>
          <a:ln>
            <a:noFill/>
          </a:ln>
        </p:spPr>
      </p:pic>
      <p:pic>
        <p:nvPicPr>
          <p:cNvPr id="79875" name="图片 35"/>
          <p:cNvPicPr>
            <a:picLocks noChangeAspect="1"/>
          </p:cNvPicPr>
          <p:nvPr/>
        </p:nvPicPr>
        <p:blipFill>
          <a:blip r:embed="rId2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876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>
    <p:wedg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0898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2006600"/>
            <a:ext cx="12176125" cy="3070225"/>
          </a:xfrm>
          <a:noFill/>
          <a:ln>
            <a:noFill/>
          </a:ln>
        </p:spPr>
      </p:pic>
      <p:pic>
        <p:nvPicPr>
          <p:cNvPr id="80899" name="图片 35"/>
          <p:cNvPicPr>
            <a:picLocks noChangeAspect="1"/>
          </p:cNvPicPr>
          <p:nvPr/>
        </p:nvPicPr>
        <p:blipFill>
          <a:blip r:embed="rId2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0900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稻壳儿小白白(http://dwz.cn/Wu2UP)"/>
          <p:cNvSpPr txBox="1"/>
          <p:nvPr/>
        </p:nvSpPr>
        <p:spPr>
          <a:xfrm>
            <a:off x="6313488" y="1835150"/>
            <a:ext cx="1989137" cy="317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单击编辑副标题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8195" name="图片 45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文本框 46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8197" name="文本框 4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198" name="圆角矩形 8"/>
          <p:cNvSpPr/>
          <p:nvPr/>
        </p:nvSpPr>
        <p:spPr>
          <a:xfrm>
            <a:off x="668338" y="1160463"/>
            <a:ext cx="9056687" cy="682625"/>
          </a:xfrm>
          <a:prstGeom prst="roundRect">
            <a:avLst>
              <a:gd name="adj" fmla="val 16667"/>
            </a:avLst>
          </a:prstGeom>
          <a:solidFill>
            <a:srgbClr val="0E6254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Interpreter </a:t>
            </a:r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模块负责接收并处理用户在前端输入的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 </a:t>
            </a:r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命令，识别命令的类型，执行不同的子函数，分别调用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模块和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Catalog</a:t>
            </a:r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模块的功能函数，并接收返回值。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199" name="圆角矩形 10"/>
          <p:cNvSpPr/>
          <p:nvPr/>
        </p:nvSpPr>
        <p:spPr>
          <a:xfrm>
            <a:off x="2409825" y="3468688"/>
            <a:ext cx="6254750" cy="1800225"/>
          </a:xfrm>
          <a:prstGeom prst="roundRect">
            <a:avLst>
              <a:gd name="adj" fmla="val 16667"/>
            </a:avLst>
          </a:prstGeom>
          <a:solidFill>
            <a:srgbClr val="0E6254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00" name="矩形 9"/>
          <p:cNvSpPr/>
          <p:nvPr/>
        </p:nvSpPr>
        <p:spPr>
          <a:xfrm>
            <a:off x="1663700" y="2489200"/>
            <a:ext cx="480060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rgbClr val="0E625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对于选择命令</a:t>
            </a:r>
            <a:r>
              <a:rPr lang="zh-CN" altLang="en-US" dirty="0">
                <a:solidFill>
                  <a:srgbClr val="0E625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dirty="0">
                <a:solidFill>
                  <a:srgbClr val="0E625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需要进一步在前端输出结果。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01" name="矩形 7"/>
          <p:cNvSpPr/>
          <p:nvPr/>
        </p:nvSpPr>
        <p:spPr>
          <a:xfrm>
            <a:off x="2598738" y="3527425"/>
            <a:ext cx="6096000" cy="2030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处理命令时，通过规范语法进行识别，若输入存在语法错误，则给出提示，若出现其他数据库错误，例如表的重定义，使用不存在的属性，数据类型不匹配等问题，也应给出相应提示。若操作成功，也返回相应提示。 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202" name="稻壳儿小白白(http://dwz.cn/Wu2UP)"/>
          <p:cNvSpPr/>
          <p:nvPr/>
        </p:nvSpPr>
        <p:spPr>
          <a:xfrm flipH="1">
            <a:off x="8756650" y="2800350"/>
            <a:ext cx="2371725" cy="3282950"/>
          </a:xfrm>
          <a:custGeom>
            <a:avLst/>
            <a:gdLst>
              <a:gd name="txL" fmla="*/ 0 w 1077"/>
              <a:gd name="txT" fmla="*/ 0 h 1781"/>
              <a:gd name="txR" fmla="*/ 1077 w 1077"/>
              <a:gd name="txB" fmla="*/ 1781 h 1781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077" h="1781">
                <a:moveTo>
                  <a:pt x="1033" y="280"/>
                </a:moveTo>
                <a:cubicBezTo>
                  <a:pt x="1018" y="287"/>
                  <a:pt x="970" y="303"/>
                  <a:pt x="966" y="315"/>
                </a:cubicBezTo>
                <a:cubicBezTo>
                  <a:pt x="962" y="326"/>
                  <a:pt x="967" y="350"/>
                  <a:pt x="951" y="359"/>
                </a:cubicBezTo>
                <a:cubicBezTo>
                  <a:pt x="936" y="368"/>
                  <a:pt x="803" y="466"/>
                  <a:pt x="793" y="486"/>
                </a:cubicBezTo>
                <a:cubicBezTo>
                  <a:pt x="793" y="486"/>
                  <a:pt x="745" y="390"/>
                  <a:pt x="717" y="375"/>
                </a:cubicBezTo>
                <a:cubicBezTo>
                  <a:pt x="717" y="375"/>
                  <a:pt x="708" y="301"/>
                  <a:pt x="650" y="297"/>
                </a:cubicBezTo>
                <a:cubicBezTo>
                  <a:pt x="629" y="296"/>
                  <a:pt x="617" y="294"/>
                  <a:pt x="609" y="291"/>
                </a:cubicBezTo>
                <a:cubicBezTo>
                  <a:pt x="625" y="266"/>
                  <a:pt x="625" y="266"/>
                  <a:pt x="625" y="266"/>
                </a:cubicBezTo>
                <a:cubicBezTo>
                  <a:pt x="609" y="266"/>
                  <a:pt x="609" y="266"/>
                  <a:pt x="609" y="266"/>
                </a:cubicBezTo>
                <a:cubicBezTo>
                  <a:pt x="617" y="253"/>
                  <a:pt x="628" y="236"/>
                  <a:pt x="632" y="236"/>
                </a:cubicBezTo>
                <a:cubicBezTo>
                  <a:pt x="637" y="235"/>
                  <a:pt x="674" y="230"/>
                  <a:pt x="679" y="228"/>
                </a:cubicBezTo>
                <a:cubicBezTo>
                  <a:pt x="683" y="225"/>
                  <a:pt x="687" y="201"/>
                  <a:pt x="682" y="187"/>
                </a:cubicBezTo>
                <a:cubicBezTo>
                  <a:pt x="677" y="173"/>
                  <a:pt x="687" y="159"/>
                  <a:pt x="687" y="159"/>
                </a:cubicBezTo>
                <a:cubicBezTo>
                  <a:pt x="698" y="150"/>
                  <a:pt x="698" y="150"/>
                  <a:pt x="698" y="150"/>
                </a:cubicBezTo>
                <a:cubicBezTo>
                  <a:pt x="698" y="150"/>
                  <a:pt x="684" y="128"/>
                  <a:pt x="676" y="117"/>
                </a:cubicBezTo>
                <a:cubicBezTo>
                  <a:pt x="667" y="106"/>
                  <a:pt x="669" y="92"/>
                  <a:pt x="665" y="82"/>
                </a:cubicBezTo>
                <a:cubicBezTo>
                  <a:pt x="661" y="72"/>
                  <a:pt x="672" y="65"/>
                  <a:pt x="672" y="65"/>
                </a:cubicBezTo>
                <a:cubicBezTo>
                  <a:pt x="672" y="65"/>
                  <a:pt x="668" y="55"/>
                  <a:pt x="661" y="50"/>
                </a:cubicBezTo>
                <a:cubicBezTo>
                  <a:pt x="653" y="46"/>
                  <a:pt x="666" y="44"/>
                  <a:pt x="649" y="36"/>
                </a:cubicBezTo>
                <a:cubicBezTo>
                  <a:pt x="632" y="28"/>
                  <a:pt x="641" y="32"/>
                  <a:pt x="627" y="24"/>
                </a:cubicBezTo>
                <a:cubicBezTo>
                  <a:pt x="612" y="16"/>
                  <a:pt x="634" y="21"/>
                  <a:pt x="612" y="16"/>
                </a:cubicBezTo>
                <a:cubicBezTo>
                  <a:pt x="591" y="11"/>
                  <a:pt x="579" y="3"/>
                  <a:pt x="576" y="3"/>
                </a:cubicBezTo>
                <a:cubicBezTo>
                  <a:pt x="573" y="3"/>
                  <a:pt x="582" y="6"/>
                  <a:pt x="573" y="3"/>
                </a:cubicBezTo>
                <a:cubicBezTo>
                  <a:pt x="563" y="0"/>
                  <a:pt x="498" y="33"/>
                  <a:pt x="492" y="48"/>
                </a:cubicBezTo>
                <a:cubicBezTo>
                  <a:pt x="485" y="64"/>
                  <a:pt x="475" y="83"/>
                  <a:pt x="475" y="83"/>
                </a:cubicBezTo>
                <a:cubicBezTo>
                  <a:pt x="475" y="83"/>
                  <a:pt x="469" y="104"/>
                  <a:pt x="471" y="119"/>
                </a:cubicBezTo>
                <a:cubicBezTo>
                  <a:pt x="474" y="134"/>
                  <a:pt x="484" y="147"/>
                  <a:pt x="488" y="152"/>
                </a:cubicBezTo>
                <a:cubicBezTo>
                  <a:pt x="491" y="156"/>
                  <a:pt x="508" y="184"/>
                  <a:pt x="513" y="199"/>
                </a:cubicBezTo>
                <a:cubicBezTo>
                  <a:pt x="517" y="212"/>
                  <a:pt x="521" y="228"/>
                  <a:pt x="506" y="235"/>
                </a:cubicBezTo>
                <a:cubicBezTo>
                  <a:pt x="495" y="223"/>
                  <a:pt x="495" y="223"/>
                  <a:pt x="495" y="223"/>
                </a:cubicBezTo>
                <a:cubicBezTo>
                  <a:pt x="476" y="237"/>
                  <a:pt x="476" y="237"/>
                  <a:pt x="476" y="237"/>
                </a:cubicBezTo>
                <a:cubicBezTo>
                  <a:pt x="454" y="233"/>
                  <a:pt x="427" y="222"/>
                  <a:pt x="386" y="230"/>
                </a:cubicBezTo>
                <a:cubicBezTo>
                  <a:pt x="333" y="241"/>
                  <a:pt x="313" y="257"/>
                  <a:pt x="281" y="265"/>
                </a:cubicBezTo>
                <a:cubicBezTo>
                  <a:pt x="249" y="272"/>
                  <a:pt x="128" y="293"/>
                  <a:pt x="106" y="313"/>
                </a:cubicBezTo>
                <a:cubicBezTo>
                  <a:pt x="84" y="332"/>
                  <a:pt x="76" y="418"/>
                  <a:pt x="82" y="553"/>
                </a:cubicBezTo>
                <a:cubicBezTo>
                  <a:pt x="82" y="553"/>
                  <a:pt x="62" y="616"/>
                  <a:pt x="60" y="630"/>
                </a:cubicBezTo>
                <a:cubicBezTo>
                  <a:pt x="59" y="644"/>
                  <a:pt x="67" y="703"/>
                  <a:pt x="139" y="690"/>
                </a:cubicBezTo>
                <a:cubicBezTo>
                  <a:pt x="203" y="679"/>
                  <a:pt x="151" y="622"/>
                  <a:pt x="138" y="599"/>
                </a:cubicBezTo>
                <a:cubicBezTo>
                  <a:pt x="146" y="594"/>
                  <a:pt x="154" y="590"/>
                  <a:pt x="154" y="590"/>
                </a:cubicBezTo>
                <a:cubicBezTo>
                  <a:pt x="154" y="590"/>
                  <a:pt x="168" y="554"/>
                  <a:pt x="169" y="527"/>
                </a:cubicBezTo>
                <a:cubicBezTo>
                  <a:pt x="169" y="510"/>
                  <a:pt x="174" y="454"/>
                  <a:pt x="176" y="409"/>
                </a:cubicBezTo>
                <a:cubicBezTo>
                  <a:pt x="176" y="408"/>
                  <a:pt x="176" y="407"/>
                  <a:pt x="176" y="406"/>
                </a:cubicBezTo>
                <a:cubicBezTo>
                  <a:pt x="178" y="394"/>
                  <a:pt x="179" y="384"/>
                  <a:pt x="180" y="378"/>
                </a:cubicBezTo>
                <a:cubicBezTo>
                  <a:pt x="190" y="376"/>
                  <a:pt x="204" y="375"/>
                  <a:pt x="220" y="373"/>
                </a:cubicBezTo>
                <a:cubicBezTo>
                  <a:pt x="224" y="373"/>
                  <a:pt x="229" y="373"/>
                  <a:pt x="234" y="372"/>
                </a:cubicBezTo>
                <a:cubicBezTo>
                  <a:pt x="265" y="370"/>
                  <a:pt x="294" y="364"/>
                  <a:pt x="308" y="360"/>
                </a:cubicBezTo>
                <a:cubicBezTo>
                  <a:pt x="308" y="360"/>
                  <a:pt x="308" y="360"/>
                  <a:pt x="308" y="360"/>
                </a:cubicBezTo>
                <a:cubicBezTo>
                  <a:pt x="311" y="360"/>
                  <a:pt x="314" y="359"/>
                  <a:pt x="317" y="358"/>
                </a:cubicBezTo>
                <a:cubicBezTo>
                  <a:pt x="317" y="360"/>
                  <a:pt x="319" y="371"/>
                  <a:pt x="322" y="385"/>
                </a:cubicBezTo>
                <a:cubicBezTo>
                  <a:pt x="310" y="466"/>
                  <a:pt x="270" y="740"/>
                  <a:pt x="256" y="760"/>
                </a:cubicBezTo>
                <a:cubicBezTo>
                  <a:pt x="240" y="784"/>
                  <a:pt x="232" y="799"/>
                  <a:pt x="232" y="799"/>
                </a:cubicBezTo>
                <a:cubicBezTo>
                  <a:pt x="232" y="799"/>
                  <a:pt x="242" y="797"/>
                  <a:pt x="254" y="794"/>
                </a:cubicBezTo>
                <a:cubicBezTo>
                  <a:pt x="250" y="811"/>
                  <a:pt x="249" y="832"/>
                  <a:pt x="252" y="861"/>
                </a:cubicBezTo>
                <a:cubicBezTo>
                  <a:pt x="252" y="861"/>
                  <a:pt x="254" y="876"/>
                  <a:pt x="261" y="896"/>
                </a:cubicBezTo>
                <a:cubicBezTo>
                  <a:pt x="247" y="979"/>
                  <a:pt x="227" y="1177"/>
                  <a:pt x="200" y="1256"/>
                </a:cubicBezTo>
                <a:cubicBezTo>
                  <a:pt x="174" y="1282"/>
                  <a:pt x="141" y="1326"/>
                  <a:pt x="123" y="1406"/>
                </a:cubicBezTo>
                <a:cubicBezTo>
                  <a:pt x="123" y="1406"/>
                  <a:pt x="123" y="1406"/>
                  <a:pt x="123" y="1406"/>
                </a:cubicBezTo>
                <a:cubicBezTo>
                  <a:pt x="86" y="1483"/>
                  <a:pt x="47" y="1577"/>
                  <a:pt x="47" y="1578"/>
                </a:cubicBezTo>
                <a:cubicBezTo>
                  <a:pt x="25" y="1596"/>
                  <a:pt x="10" y="1604"/>
                  <a:pt x="5" y="1627"/>
                </a:cubicBezTo>
                <a:cubicBezTo>
                  <a:pt x="4" y="1630"/>
                  <a:pt x="4" y="1631"/>
                  <a:pt x="4" y="1633"/>
                </a:cubicBezTo>
                <a:cubicBezTo>
                  <a:pt x="0" y="1665"/>
                  <a:pt x="0" y="1665"/>
                  <a:pt x="0" y="1665"/>
                </a:cubicBezTo>
                <a:cubicBezTo>
                  <a:pt x="0" y="1665"/>
                  <a:pt x="44" y="1698"/>
                  <a:pt x="56" y="1688"/>
                </a:cubicBezTo>
                <a:cubicBezTo>
                  <a:pt x="64" y="1682"/>
                  <a:pt x="74" y="1683"/>
                  <a:pt x="85" y="1692"/>
                </a:cubicBezTo>
                <a:cubicBezTo>
                  <a:pt x="91" y="1698"/>
                  <a:pt x="97" y="1705"/>
                  <a:pt x="104" y="1714"/>
                </a:cubicBezTo>
                <a:cubicBezTo>
                  <a:pt x="105" y="1715"/>
                  <a:pt x="105" y="1716"/>
                  <a:pt x="106" y="1717"/>
                </a:cubicBezTo>
                <a:cubicBezTo>
                  <a:pt x="111" y="1724"/>
                  <a:pt x="116" y="1731"/>
                  <a:pt x="122" y="1741"/>
                </a:cubicBezTo>
                <a:cubicBezTo>
                  <a:pt x="122" y="1741"/>
                  <a:pt x="153" y="1781"/>
                  <a:pt x="193" y="1765"/>
                </a:cubicBezTo>
                <a:cubicBezTo>
                  <a:pt x="193" y="1765"/>
                  <a:pt x="208" y="1732"/>
                  <a:pt x="174" y="1703"/>
                </a:cubicBezTo>
                <a:cubicBezTo>
                  <a:pt x="147" y="1680"/>
                  <a:pt x="145" y="1650"/>
                  <a:pt x="148" y="1630"/>
                </a:cubicBezTo>
                <a:cubicBezTo>
                  <a:pt x="161" y="1636"/>
                  <a:pt x="161" y="1636"/>
                  <a:pt x="161" y="1636"/>
                </a:cubicBezTo>
                <a:cubicBezTo>
                  <a:pt x="161" y="1636"/>
                  <a:pt x="161" y="1636"/>
                  <a:pt x="170" y="1587"/>
                </a:cubicBezTo>
                <a:cubicBezTo>
                  <a:pt x="179" y="1539"/>
                  <a:pt x="301" y="1314"/>
                  <a:pt x="323" y="1294"/>
                </a:cubicBezTo>
                <a:cubicBezTo>
                  <a:pt x="336" y="1282"/>
                  <a:pt x="352" y="1230"/>
                  <a:pt x="365" y="1185"/>
                </a:cubicBezTo>
                <a:cubicBezTo>
                  <a:pt x="372" y="1176"/>
                  <a:pt x="379" y="1165"/>
                  <a:pt x="385" y="1152"/>
                </a:cubicBezTo>
                <a:cubicBezTo>
                  <a:pt x="404" y="1111"/>
                  <a:pt x="437" y="960"/>
                  <a:pt x="437" y="960"/>
                </a:cubicBezTo>
                <a:cubicBezTo>
                  <a:pt x="437" y="960"/>
                  <a:pt x="470" y="949"/>
                  <a:pt x="481" y="943"/>
                </a:cubicBezTo>
                <a:cubicBezTo>
                  <a:pt x="492" y="938"/>
                  <a:pt x="508" y="937"/>
                  <a:pt x="573" y="923"/>
                </a:cubicBezTo>
                <a:cubicBezTo>
                  <a:pt x="637" y="908"/>
                  <a:pt x="699" y="879"/>
                  <a:pt x="699" y="879"/>
                </a:cubicBezTo>
                <a:cubicBezTo>
                  <a:pt x="699" y="879"/>
                  <a:pt x="679" y="928"/>
                  <a:pt x="681" y="965"/>
                </a:cubicBezTo>
                <a:cubicBezTo>
                  <a:pt x="681" y="969"/>
                  <a:pt x="682" y="972"/>
                  <a:pt x="682" y="976"/>
                </a:cubicBezTo>
                <a:cubicBezTo>
                  <a:pt x="673" y="1023"/>
                  <a:pt x="663" y="1072"/>
                  <a:pt x="657" y="1085"/>
                </a:cubicBezTo>
                <a:cubicBezTo>
                  <a:pt x="645" y="1110"/>
                  <a:pt x="632" y="1141"/>
                  <a:pt x="632" y="1141"/>
                </a:cubicBezTo>
                <a:cubicBezTo>
                  <a:pt x="632" y="1141"/>
                  <a:pt x="639" y="1142"/>
                  <a:pt x="649" y="1143"/>
                </a:cubicBezTo>
                <a:cubicBezTo>
                  <a:pt x="633" y="1177"/>
                  <a:pt x="615" y="1211"/>
                  <a:pt x="618" y="1225"/>
                </a:cubicBezTo>
                <a:cubicBezTo>
                  <a:pt x="614" y="1247"/>
                  <a:pt x="614" y="1247"/>
                  <a:pt x="614" y="1247"/>
                </a:cubicBezTo>
                <a:cubicBezTo>
                  <a:pt x="670" y="1269"/>
                  <a:pt x="670" y="1269"/>
                  <a:pt x="670" y="1269"/>
                </a:cubicBezTo>
                <a:cubicBezTo>
                  <a:pt x="670" y="1269"/>
                  <a:pt x="694" y="1263"/>
                  <a:pt x="728" y="1274"/>
                </a:cubicBezTo>
                <a:cubicBezTo>
                  <a:pt x="728" y="1274"/>
                  <a:pt x="728" y="1274"/>
                  <a:pt x="728" y="1274"/>
                </a:cubicBezTo>
                <a:cubicBezTo>
                  <a:pt x="752" y="1285"/>
                  <a:pt x="777" y="1293"/>
                  <a:pt x="795" y="1285"/>
                </a:cubicBezTo>
                <a:cubicBezTo>
                  <a:pt x="825" y="1273"/>
                  <a:pt x="867" y="1244"/>
                  <a:pt x="867" y="1226"/>
                </a:cubicBezTo>
                <a:cubicBezTo>
                  <a:pt x="867" y="1208"/>
                  <a:pt x="855" y="1215"/>
                  <a:pt x="830" y="1219"/>
                </a:cubicBezTo>
                <a:cubicBezTo>
                  <a:pt x="806" y="1223"/>
                  <a:pt x="766" y="1195"/>
                  <a:pt x="753" y="1179"/>
                </a:cubicBezTo>
                <a:cubicBezTo>
                  <a:pt x="750" y="1176"/>
                  <a:pt x="748" y="1171"/>
                  <a:pt x="746" y="1165"/>
                </a:cubicBezTo>
                <a:cubicBezTo>
                  <a:pt x="753" y="1179"/>
                  <a:pt x="766" y="1180"/>
                  <a:pt x="766" y="1180"/>
                </a:cubicBezTo>
                <a:cubicBezTo>
                  <a:pt x="766" y="1180"/>
                  <a:pt x="817" y="952"/>
                  <a:pt x="840" y="864"/>
                </a:cubicBezTo>
                <a:cubicBezTo>
                  <a:pt x="840" y="864"/>
                  <a:pt x="840" y="864"/>
                  <a:pt x="840" y="864"/>
                </a:cubicBezTo>
                <a:cubicBezTo>
                  <a:pt x="856" y="847"/>
                  <a:pt x="886" y="780"/>
                  <a:pt x="831" y="762"/>
                </a:cubicBezTo>
                <a:cubicBezTo>
                  <a:pt x="777" y="744"/>
                  <a:pt x="577" y="746"/>
                  <a:pt x="521" y="760"/>
                </a:cubicBezTo>
                <a:cubicBezTo>
                  <a:pt x="514" y="762"/>
                  <a:pt x="510" y="761"/>
                  <a:pt x="507" y="757"/>
                </a:cubicBezTo>
                <a:cubicBezTo>
                  <a:pt x="508" y="757"/>
                  <a:pt x="508" y="757"/>
                  <a:pt x="508" y="757"/>
                </a:cubicBezTo>
                <a:cubicBezTo>
                  <a:pt x="508" y="758"/>
                  <a:pt x="508" y="758"/>
                  <a:pt x="508" y="758"/>
                </a:cubicBezTo>
                <a:cubicBezTo>
                  <a:pt x="536" y="738"/>
                  <a:pt x="536" y="738"/>
                  <a:pt x="536" y="738"/>
                </a:cubicBezTo>
                <a:cubicBezTo>
                  <a:pt x="536" y="738"/>
                  <a:pt x="543" y="691"/>
                  <a:pt x="560" y="658"/>
                </a:cubicBezTo>
                <a:cubicBezTo>
                  <a:pt x="576" y="625"/>
                  <a:pt x="599" y="520"/>
                  <a:pt x="607" y="511"/>
                </a:cubicBezTo>
                <a:cubicBezTo>
                  <a:pt x="607" y="511"/>
                  <a:pt x="607" y="511"/>
                  <a:pt x="607" y="511"/>
                </a:cubicBezTo>
                <a:cubicBezTo>
                  <a:pt x="611" y="506"/>
                  <a:pt x="615" y="500"/>
                  <a:pt x="620" y="491"/>
                </a:cubicBezTo>
                <a:cubicBezTo>
                  <a:pt x="634" y="465"/>
                  <a:pt x="643" y="449"/>
                  <a:pt x="643" y="449"/>
                </a:cubicBezTo>
                <a:cubicBezTo>
                  <a:pt x="643" y="449"/>
                  <a:pt x="695" y="520"/>
                  <a:pt x="715" y="529"/>
                </a:cubicBezTo>
                <a:cubicBezTo>
                  <a:pt x="734" y="537"/>
                  <a:pt x="767" y="599"/>
                  <a:pt x="784" y="596"/>
                </a:cubicBezTo>
                <a:cubicBezTo>
                  <a:pt x="795" y="594"/>
                  <a:pt x="812" y="585"/>
                  <a:pt x="836" y="566"/>
                </a:cubicBezTo>
                <a:cubicBezTo>
                  <a:pt x="836" y="566"/>
                  <a:pt x="836" y="566"/>
                  <a:pt x="836" y="566"/>
                </a:cubicBezTo>
                <a:cubicBezTo>
                  <a:pt x="872" y="554"/>
                  <a:pt x="1000" y="429"/>
                  <a:pt x="1013" y="425"/>
                </a:cubicBezTo>
                <a:cubicBezTo>
                  <a:pt x="1019" y="423"/>
                  <a:pt x="1010" y="412"/>
                  <a:pt x="999" y="402"/>
                </a:cubicBezTo>
                <a:cubicBezTo>
                  <a:pt x="1000" y="401"/>
                  <a:pt x="1000" y="401"/>
                  <a:pt x="1001" y="401"/>
                </a:cubicBezTo>
                <a:cubicBezTo>
                  <a:pt x="1016" y="396"/>
                  <a:pt x="1030" y="394"/>
                  <a:pt x="1042" y="374"/>
                </a:cubicBezTo>
                <a:cubicBezTo>
                  <a:pt x="1054" y="355"/>
                  <a:pt x="1077" y="306"/>
                  <a:pt x="1072" y="296"/>
                </a:cubicBezTo>
                <a:cubicBezTo>
                  <a:pt x="1067" y="287"/>
                  <a:pt x="1047" y="274"/>
                  <a:pt x="1033" y="280"/>
                </a:cubicBezTo>
                <a:close/>
              </a:path>
            </a:pathLst>
          </a:custGeom>
          <a:solidFill>
            <a:srgbClr val="117A68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2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en-US" altLang="zh-CN" sz="12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22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122363"/>
            <a:ext cx="13119100" cy="4791075"/>
          </a:xfrm>
          <a:noFill/>
          <a:ln>
            <a:noFill/>
          </a:ln>
        </p:spPr>
      </p:pic>
      <p:pic>
        <p:nvPicPr>
          <p:cNvPr id="81923" name="图片 35"/>
          <p:cNvPicPr>
            <a:picLocks noChangeAspect="1"/>
          </p:cNvPicPr>
          <p:nvPr/>
        </p:nvPicPr>
        <p:blipFill>
          <a:blip r:embed="rId2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24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五角星 13"/>
          <p:cNvSpPr/>
          <p:nvPr/>
        </p:nvSpPr>
        <p:spPr bwMode="auto">
          <a:xfrm>
            <a:off x="1543050" y="0"/>
            <a:ext cx="1638300" cy="952500"/>
          </a:xfrm>
          <a:prstGeom prst="star5">
            <a:avLst/>
          </a:prstGeom>
          <a:gradFill flip="none" rotWithShape="1">
            <a:gsLst>
              <a:gs pos="0">
                <a:srgbClr val="5AC8AD">
                  <a:tint val="66000"/>
                  <a:satMod val="160000"/>
                </a:srgbClr>
              </a:gs>
              <a:gs pos="50000">
                <a:srgbClr val="5AC8AD">
                  <a:tint val="44500"/>
                  <a:satMod val="160000"/>
                </a:srgbClr>
              </a:gs>
              <a:gs pos="100000">
                <a:srgbClr val="5AC8AD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947" name="标题 1"/>
          <p:cNvSpPr>
            <a:spLocks noGrp="1"/>
          </p:cNvSpPr>
          <p:nvPr>
            <p:ph type="title"/>
          </p:nvPr>
        </p:nvSpPr>
        <p:spPr>
          <a:xfrm>
            <a:off x="1676400" y="327025"/>
            <a:ext cx="10515600" cy="754063"/>
          </a:xfrm>
          <a:noFill/>
          <a:ln>
            <a:noFill/>
          </a:ln>
        </p:spPr>
        <p:txBody>
          <a:bodyPr/>
          <a:p>
            <a:r>
              <a:rPr lang="zh-CN" altLang="en-US" sz="3200" dirty="0"/>
              <a:t>索引测试</a:t>
            </a:r>
            <a:endParaRPr lang="zh-CN" altLang="en-US" sz="3200" dirty="0"/>
          </a:p>
        </p:txBody>
      </p:sp>
      <p:pic>
        <p:nvPicPr>
          <p:cNvPr id="8294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" y="1370013"/>
            <a:ext cx="5129213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95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475" y="1198563"/>
            <a:ext cx="6359525" cy="1258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952" name="图片 35"/>
          <p:cNvPicPr>
            <a:picLocks noChangeAspect="1"/>
          </p:cNvPicPr>
          <p:nvPr/>
        </p:nvPicPr>
        <p:blipFill>
          <a:blip r:embed="rId3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953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ChangeAspect="1"/>
          </p:cNvGraphicFramePr>
          <p:nvPr>
            <p:ph idx="1"/>
          </p:nvPr>
        </p:nvGraphicFramePr>
        <p:xfrm>
          <a:off x="288925" y="2589530"/>
          <a:ext cx="5543550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5543550" imgH="3676650" progId="Paint.Picture">
                  <p:embed/>
                </p:oleObj>
              </mc:Choice>
              <mc:Fallback>
                <p:oleObj name="" r:id="rId4" imgW="5543550" imgH="36766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925" y="2589530"/>
                        <a:ext cx="5543550" cy="367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6010275" y="2618105"/>
          <a:ext cx="5547995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6" imgW="5543550" imgH="3676650" progId="Paint.Picture">
                  <p:embed/>
                </p:oleObj>
              </mc:Choice>
              <mc:Fallback>
                <p:oleObj name="" r:id="rId6" imgW="5543550" imgH="36766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0275" y="2618105"/>
                        <a:ext cx="5547995" cy="367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edg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3970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6538" y="1408113"/>
            <a:ext cx="9217025" cy="3259137"/>
          </a:xfrm>
          <a:noFill/>
          <a:ln>
            <a:noFill/>
          </a:ln>
        </p:spPr>
      </p:pic>
      <p:pic>
        <p:nvPicPr>
          <p:cNvPr id="83971" name="图片 35"/>
          <p:cNvPicPr>
            <a:picLocks noChangeAspect="1"/>
          </p:cNvPicPr>
          <p:nvPr/>
        </p:nvPicPr>
        <p:blipFill>
          <a:blip r:embed="rId2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972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>
    <p:wheel spokes="3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文本框 13"/>
          <p:cNvSpPr txBox="1"/>
          <p:nvPr/>
        </p:nvSpPr>
        <p:spPr>
          <a:xfrm>
            <a:off x="2967038" y="4416425"/>
            <a:ext cx="606425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Record Manager</a:t>
            </a:r>
            <a:endParaRPr lang="zh-CN" altLang="en-US" sz="48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4995" name="组合 4"/>
          <p:cNvGrpSpPr>
            <a:grpSpLocks noChangeAspect="1"/>
          </p:cNvGrpSpPr>
          <p:nvPr/>
        </p:nvGrpSpPr>
        <p:grpSpPr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84999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73" y="0"/>
              <a:ext cx="6818442" cy="638322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5000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822015" cy="638306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4996" name="文本框 2"/>
          <p:cNvSpPr txBox="1"/>
          <p:nvPr/>
        </p:nvSpPr>
        <p:spPr>
          <a:xfrm>
            <a:off x="5130800" y="1338263"/>
            <a:ext cx="1609725" cy="2555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4997" name="文本框 19"/>
          <p:cNvSpPr txBox="1"/>
          <p:nvPr/>
        </p:nvSpPr>
        <p:spPr>
          <a:xfrm>
            <a:off x="3554413" y="5229225"/>
            <a:ext cx="46609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rgbClr val="007F58"/>
                </a:solidFill>
                <a:latin typeface="微软雅黑" panose="020B0503020204020204" pitchFamily="34" charset="-122"/>
              </a:rPr>
              <a:t>实现数据的基本操作：创建、查找、删除</a:t>
            </a:r>
            <a:endParaRPr lang="zh-CN" altLang="en-US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6018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6019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6020" name="稻壳儿小白白(http://dwz.cn/Wu2UP)"/>
          <p:cNvSpPr/>
          <p:nvPr/>
        </p:nvSpPr>
        <p:spPr>
          <a:xfrm rot="5400000">
            <a:off x="784225" y="1306513"/>
            <a:ext cx="1265238" cy="2105025"/>
          </a:xfrm>
          <a:custGeom>
            <a:avLst/>
            <a:gdLst>
              <a:gd name="txL" fmla="*/ 0 w 1265436"/>
              <a:gd name="txT" fmla="*/ 0 h 2105657"/>
              <a:gd name="txR" fmla="*/ 1265436 w 1265436"/>
              <a:gd name="txB" fmla="*/ 2105657 h 2105657"/>
            </a:gdLst>
            <a:ahLst/>
            <a:cxnLst>
              <a:cxn ang="0">
                <a:pos x="0" y="0"/>
              </a:cxn>
              <a:cxn ang="0">
                <a:pos x="203638" y="0"/>
              </a:cxn>
              <a:cxn ang="0">
                <a:pos x="203638" y="1897677"/>
              </a:cxn>
              <a:cxn ang="0">
                <a:pos x="1264050" y="1897677"/>
              </a:cxn>
              <a:cxn ang="0">
                <a:pos x="1264050" y="2101238"/>
              </a:cxn>
              <a:cxn ang="0">
                <a:pos x="0" y="2101238"/>
              </a:cxn>
              <a:cxn ang="0">
                <a:pos x="0" y="0"/>
              </a:cxn>
            </a:cxnLst>
            <a:rect l="txL" t="txT" r="txR" b="tx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117A68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6021" name="稻壳儿小白白(http://dwz.cn/Wu2UP)"/>
          <p:cNvSpPr/>
          <p:nvPr/>
        </p:nvSpPr>
        <p:spPr>
          <a:xfrm rot="5400000">
            <a:off x="6075363" y="-2670175"/>
            <a:ext cx="1266825" cy="9366250"/>
          </a:xfrm>
          <a:custGeom>
            <a:avLst/>
            <a:gdLst>
              <a:gd name="txL" fmla="*/ 0 w 1265436"/>
              <a:gd name="txT" fmla="*/ 0 h 2105657"/>
              <a:gd name="txR" fmla="*/ 1265436 w 1265436"/>
              <a:gd name="txB" fmla="*/ 2105657 h 2105657"/>
            </a:gdLst>
            <a:ahLst/>
            <a:cxnLst>
              <a:cxn ang="0">
                <a:pos x="0" y="0"/>
              </a:cxn>
              <a:cxn ang="0">
                <a:pos x="205433" y="0"/>
              </a:cxn>
              <a:cxn ang="0">
                <a:pos x="205433" y="167153861"/>
              </a:cxn>
              <a:cxn ang="0">
                <a:pos x="1275192" y="167153861"/>
              </a:cxn>
              <a:cxn ang="0">
                <a:pos x="1275192" y="185084118"/>
              </a:cxn>
              <a:cxn ang="0">
                <a:pos x="0" y="185084118"/>
              </a:cxn>
              <a:cxn ang="0">
                <a:pos x="0" y="0"/>
              </a:cxn>
            </a:cxnLst>
            <a:rect l="txL" t="txT" r="txR" b="tx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32BB9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6" name="副标题 2"/>
          <p:cNvSpPr txBox="1"/>
          <p:nvPr/>
        </p:nvSpPr>
        <p:spPr>
          <a:xfrm>
            <a:off x="3089275" y="1776413"/>
            <a:ext cx="8421688" cy="4659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kern="0" cap="none" spc="0" normalizeH="0" baseline="0" noProof="0" dirty="0">
                <a:latin typeface="+mn-ea"/>
                <a:ea typeface="+mn-ea"/>
                <a:cs typeface="+mn-cs"/>
              </a:rPr>
              <a:t>RecordManager</a:t>
            </a:r>
            <a:r>
              <a:rPr kumimoji="0" lang="zh-CN" altLang="en-US" sz="2800" kern="0" cap="none" spc="0" normalizeH="0" baseline="0" noProof="0" dirty="0">
                <a:latin typeface="+mn-ea"/>
                <a:ea typeface="+mn-ea"/>
                <a:cs typeface="+mn-cs"/>
              </a:rPr>
              <a:t>的建立是为了管理数据记录，让程序可以将数据记录到文件中，并且下次可以根据表的名字读取出相应的数据。</a:t>
            </a:r>
            <a:endParaRPr kumimoji="0" lang="en-US" altLang="zh-CN" sz="2800" kern="0" cap="none" spc="0" normalizeH="0" baseline="0" noProof="0" dirty="0">
              <a:latin typeface="+mn-ea"/>
              <a:ea typeface="+mn-ea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kern="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数据的插入、删除、读取。</a:t>
            </a:r>
            <a:endParaRPr kumimoji="0" lang="en-US" altLang="zh-CN" sz="2000" kern="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kern="0" cap="none" spc="0" normalizeH="0" baseline="0" noProof="0" dirty="0">
              <a:latin typeface="+mn-ea"/>
              <a:ea typeface="+mn-ea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表的建立与删除。</a:t>
            </a:r>
            <a:endParaRPr kumimoji="0" lang="en-US" altLang="zh-CN" sz="2000" kern="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kern="0" cap="none" spc="0" normalizeH="0" baseline="0" noProof="0" dirty="0">
              <a:latin typeface="+mn-ea"/>
              <a:ea typeface="+mn-ea"/>
              <a:cs typeface="+mn-cs"/>
            </a:endParaRPr>
          </a:p>
        </p:txBody>
      </p:sp>
      <p:sp>
        <p:nvSpPr>
          <p:cNvPr id="37" name="矩形标注 36"/>
          <p:cNvSpPr/>
          <p:nvPr/>
        </p:nvSpPr>
        <p:spPr>
          <a:xfrm>
            <a:off x="6343650" y="4605338"/>
            <a:ext cx="2500313" cy="785813"/>
          </a:xfrm>
          <a:prstGeom prst="wedgeRectCallout">
            <a:avLst>
              <a:gd name="adj1" fmla="val -72309"/>
              <a:gd name="adj2" fmla="val -133753"/>
            </a:avLst>
          </a:prstGeom>
          <a:ln>
            <a:solidFill>
              <a:srgbClr val="117A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将内存中的数据转换为更加便于操作的数据记录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8" name="矩形标注 37"/>
          <p:cNvSpPr/>
          <p:nvPr/>
        </p:nvSpPr>
        <p:spPr>
          <a:xfrm>
            <a:off x="1238250" y="5438775"/>
            <a:ext cx="2500313" cy="785813"/>
          </a:xfrm>
          <a:prstGeom prst="wedgeRectCallout">
            <a:avLst>
              <a:gd name="adj1" fmla="val 55621"/>
              <a:gd name="adj2" fmla="val -140096"/>
            </a:avLst>
          </a:prstGeom>
          <a:ln>
            <a:solidFill>
              <a:srgbClr val="117A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建立或删除相应表文件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8066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8067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内容占位符 3"/>
          <p:cNvSpPr txBox="1"/>
          <p:nvPr/>
        </p:nvSpPr>
        <p:spPr>
          <a:xfrm>
            <a:off x="1187450" y="2501900"/>
            <a:ext cx="7632700" cy="3384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kern="0" cap="none" spc="0" normalizeH="0" baseline="0" noProof="0"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800" kern="0" cap="none" spc="0" normalizeH="0" baseline="0" noProof="0">
                <a:latin typeface="+mn-lt"/>
                <a:ea typeface="+mn-ea"/>
                <a:cs typeface="+mn-cs"/>
              </a:rPr>
              <a:t>创建与删除表</a:t>
            </a:r>
            <a:endParaRPr kumimoji="0" lang="en-US" altLang="zh-CN" sz="2800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kern="0" cap="none" spc="0" normalizeH="0" baseline="0" noProof="0"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800" kern="0" cap="none" spc="0" normalizeH="0" baseline="0" noProof="0">
                <a:latin typeface="+mn-lt"/>
                <a:ea typeface="+mn-ea"/>
                <a:cs typeface="+mn-cs"/>
              </a:rPr>
              <a:t>插入数据</a:t>
            </a:r>
            <a:endParaRPr kumimoji="0" lang="en-US" altLang="zh-CN" sz="2800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kern="0" cap="none" spc="0" normalizeH="0" baseline="0" noProof="0"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2800" kern="0" cap="none" spc="0" normalizeH="0" baseline="0" noProof="0">
                <a:latin typeface="+mn-lt"/>
                <a:ea typeface="+mn-ea"/>
                <a:cs typeface="+mn-cs"/>
              </a:rPr>
              <a:t>删除数据</a:t>
            </a:r>
            <a:endParaRPr kumimoji="0" lang="en-US" altLang="zh-CN" sz="2800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228600" marR="0" indent="-22860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kern="0" cap="none" spc="0" normalizeH="0" baseline="0" noProof="0"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2800" kern="0" cap="none" spc="0" normalizeH="0" baseline="0" noProof="0">
                <a:latin typeface="+mn-lt"/>
                <a:ea typeface="+mn-ea"/>
                <a:cs typeface="+mn-cs"/>
              </a:rPr>
              <a:t>查询数据</a:t>
            </a:r>
            <a:endParaRPr kumimoji="0" lang="zh-CN" altLang="en-US" sz="2800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1824038" y="385763"/>
            <a:ext cx="3238500" cy="1785938"/>
          </a:xfrm>
          <a:prstGeom prst="wedgeRectCallout">
            <a:avLst/>
          </a:prstGeom>
          <a:ln>
            <a:solidFill>
              <a:srgbClr val="117A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删除表时除了要删除表的数据，还要删除相应索引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1146175" y="576263"/>
            <a:ext cx="5256213" cy="2143125"/>
          </a:xfrm>
          <a:prstGeom prst="wedgeRectCallout">
            <a:avLst/>
          </a:prstGeom>
          <a:ln>
            <a:solidFill>
              <a:srgbClr val="117A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先判断插入的数据是否有主键，是否有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属性，如果有，先查重。如果没有重复的，则将数据插入表中，即把记录写到内存相应位置。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985838" y="609600"/>
            <a:ext cx="5300663" cy="2576513"/>
          </a:xfrm>
          <a:prstGeom prst="wedgeRectCallout">
            <a:avLst/>
          </a:prstGeom>
          <a:ln>
            <a:solidFill>
              <a:srgbClr val="117A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采用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Lazy deletion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方式，先判断是否有对应索引，如果有，则通过索引查找；否则遍历一个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，判断是否是要删除的数据。找到后将数据标记为“被删除”。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1258888" y="762000"/>
            <a:ext cx="6170613" cy="2876550"/>
          </a:xfrm>
          <a:prstGeom prst="wedgeRectCallout">
            <a:avLst/>
          </a:prstGeom>
          <a:ln>
            <a:solidFill>
              <a:srgbClr val="117A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先判断是否有等值查找，如果有，并且在对应表中有索引，则根据索引找到数据，然后插入到结果中返回；否则就遍历数据文件，判断表中每一条数据是否满足条件，满足就插入结果表，最终返回生成的结果表。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8073" name="稻壳儿小白白(http://dwz.cn/Wu2UP)"/>
          <p:cNvSpPr/>
          <p:nvPr/>
        </p:nvSpPr>
        <p:spPr>
          <a:xfrm>
            <a:off x="8809038" y="5591175"/>
            <a:ext cx="2489200" cy="712788"/>
          </a:xfrm>
          <a:prstGeom prst="ellipse">
            <a:avLst/>
          </a:prstGeom>
          <a:solidFill>
            <a:srgbClr val="117A68"/>
          </a:solidFill>
          <a:ln w="9525">
            <a:noFill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id-ID" altLang="en-US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88074" name="稻壳儿小白白(http://dwz.cn/Wu2UP)"/>
          <p:cNvPicPr/>
          <p:nvPr/>
        </p:nvPicPr>
        <p:blipFill>
          <a:blip r:embed="rId2"/>
          <a:stretch>
            <a:fillRect/>
          </a:stretch>
        </p:blipFill>
        <p:spPr>
          <a:xfrm>
            <a:off x="9085263" y="1390650"/>
            <a:ext cx="1849437" cy="4781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8075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0114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0115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0116" name="矩形 13"/>
          <p:cNvSpPr/>
          <p:nvPr/>
        </p:nvSpPr>
        <p:spPr>
          <a:xfrm>
            <a:off x="1463675" y="1692275"/>
            <a:ext cx="3097213" cy="831850"/>
          </a:xfrm>
          <a:prstGeom prst="rect">
            <a:avLst/>
          </a:prstGeom>
          <a:solidFill>
            <a:srgbClr val="189E79"/>
          </a:solidFill>
          <a:ln w="9525" cap="flat" cmpd="sng">
            <a:solidFill>
              <a:srgbClr val="117A68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数据读写不出现数据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的丢失以及损坏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0117" name="矩形 15"/>
          <p:cNvSpPr/>
          <p:nvPr/>
        </p:nvSpPr>
        <p:spPr>
          <a:xfrm>
            <a:off x="3182938" y="2971800"/>
            <a:ext cx="3311525" cy="830263"/>
          </a:xfrm>
          <a:prstGeom prst="rect">
            <a:avLst/>
          </a:prstGeom>
          <a:solidFill>
            <a:srgbClr val="189E79"/>
          </a:solidFill>
          <a:ln w="9525" cap="flat" cmpd="sng">
            <a:solidFill>
              <a:srgbClr val="117A68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读写数据时尽量要求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保持数据的原样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0118" name="矩形 16"/>
          <p:cNvSpPr/>
          <p:nvPr/>
        </p:nvSpPr>
        <p:spPr>
          <a:xfrm>
            <a:off x="5449888" y="4287838"/>
            <a:ext cx="2955925" cy="831850"/>
          </a:xfrm>
          <a:prstGeom prst="rect">
            <a:avLst/>
          </a:prstGeom>
          <a:solidFill>
            <a:srgbClr val="189E79"/>
          </a:solidFill>
          <a:ln w="9525" cap="flat" cmpd="sng">
            <a:solidFill>
              <a:srgbClr val="117A68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数据存取转换时直接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原样拷贝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2057400" y="1042988"/>
            <a:ext cx="6170613" cy="2474913"/>
          </a:xfrm>
          <a:prstGeom prst="wedgeRectCallout">
            <a:avLst>
              <a:gd name="adj1" fmla="val 21880"/>
              <a:gd name="adj2" fmla="val 77715"/>
            </a:avLst>
          </a:prstGeom>
          <a:ln>
            <a:solidFill>
              <a:srgbClr val="117A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型来表示最后的数据，把其他所有的类型的数据都直接拷贝到长度相对应的字符串中，这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种方法极大的降低了数据丢失与损坏的可能性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0120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设计思路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62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63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2164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设计思路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92165" name="矩形 8"/>
          <p:cNvSpPr/>
          <p:nvPr/>
        </p:nvSpPr>
        <p:spPr>
          <a:xfrm>
            <a:off x="1674813" y="1925638"/>
            <a:ext cx="3095625" cy="461962"/>
          </a:xfrm>
          <a:prstGeom prst="rect">
            <a:avLst/>
          </a:prstGeom>
          <a:solidFill>
            <a:srgbClr val="189E79"/>
          </a:solidFill>
          <a:ln w="9525" cap="flat" cmpd="sng">
            <a:solidFill>
              <a:srgbClr val="117A68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 数据读写性能要高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1947863" y="3005138"/>
            <a:ext cx="6170613" cy="2474913"/>
          </a:xfrm>
          <a:prstGeom prst="wedgeRectCallout">
            <a:avLst>
              <a:gd name="adj1" fmla="val -23739"/>
              <a:gd name="adj2" fmla="val -78779"/>
            </a:avLst>
          </a:prstGeom>
          <a:ln>
            <a:solidFill>
              <a:srgbClr val="117A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采用的方法是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Lazy deletion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，该方法在删除数据是只做标记，并不需要把删除后面的全部数据都向前移，因此会给性能带来很大的提升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4210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4211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4212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接口设计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94213" name="Picture 1" descr="C:\Users\Administrator\AppData\Roaming\Tencent\Users\1123460539\QQ\WinTemp\RichOle\X%8%N5@VYG){7{HRRPL1F7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8" y="1139825"/>
            <a:ext cx="10526712" cy="912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4214" name="TextBox 7"/>
          <p:cNvSpPr txBox="1"/>
          <p:nvPr/>
        </p:nvSpPr>
        <p:spPr>
          <a:xfrm>
            <a:off x="1155700" y="2219325"/>
            <a:ext cx="1833563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外部接口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9421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3" y="2565400"/>
            <a:ext cx="10480675" cy="375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6258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6259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6260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接口设计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96261" name="Picture 1" descr="C:\Users\Administrator\AppData\Roaming\Tencent\Users\1123460539\QQ\WinTemp\RichOle\X%8%N5@VYG){7{HRRPL1F7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8" y="1139825"/>
            <a:ext cx="10526712" cy="912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6262" name="TextBox 13"/>
          <p:cNvSpPr txBox="1"/>
          <p:nvPr/>
        </p:nvSpPr>
        <p:spPr>
          <a:xfrm>
            <a:off x="1327150" y="2219325"/>
            <a:ext cx="1751013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内部接口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9626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" y="2673350"/>
            <a:ext cx="8567738" cy="3670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稻壳儿小白白(http://dwz.cn/Wu2UP)"/>
          <p:cNvSpPr txBox="1"/>
          <p:nvPr/>
        </p:nvSpPr>
        <p:spPr>
          <a:xfrm>
            <a:off x="6313488" y="1835150"/>
            <a:ext cx="1989137" cy="317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单击编辑副标题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243" name="图片 45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文本框 46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245" name="文本框 4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916113" y="1058863"/>
            <a:ext cx="7489825" cy="682625"/>
          </a:xfrm>
          <a:prstGeom prst="roundRect">
            <a:avLst/>
          </a:prstGeom>
          <a:solidFill>
            <a:srgbClr val="0E625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Interpreter</a:t>
            </a:r>
            <a:r>
              <a:rPr kumimoji="0" lang="zh-CN" altLang="en-US" sz="18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模块处于整个</a:t>
            </a: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hnusql</a:t>
            </a:r>
            <a:r>
              <a:rPr kumimoji="0" lang="zh-CN" altLang="en-US" sz="18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的位置以及跟其它模块的关系一览图：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8" y="2179638"/>
            <a:ext cx="5975350" cy="4270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8306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8307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8308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具体实现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175" y="2676525"/>
            <a:ext cx="10448925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在实现 </a:t>
            </a:r>
            <a:r>
              <a:rPr lang="en-US" altLang="zh-CN" dirty="0">
                <a:latin typeface="Arial" panose="020B0604020202020204" pitchFamily="34" charset="0"/>
              </a:rPr>
              <a:t>Select </a:t>
            </a:r>
            <a:r>
              <a:rPr lang="zh-CN" altLang="en-US" dirty="0">
                <a:latin typeface="Arial" panose="020B0604020202020204" pitchFamily="34" charset="0"/>
              </a:rPr>
              <a:t>时，要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先判断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where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后面的条件是否为空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如果</a:t>
            </a:r>
            <a:r>
              <a:rPr lang="en-US" altLang="zh-CN" dirty="0">
                <a:latin typeface="Arial" panose="020B0604020202020204" pitchFamily="34" charset="0"/>
              </a:rPr>
              <a:t>where </a:t>
            </a:r>
            <a:r>
              <a:rPr lang="zh-CN" altLang="en-US" dirty="0">
                <a:latin typeface="Arial" panose="020B0604020202020204" pitchFamily="34" charset="0"/>
              </a:rPr>
              <a:t>条件是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空的</a:t>
            </a:r>
            <a:r>
              <a:rPr lang="zh-CN" altLang="en-US" dirty="0">
                <a:latin typeface="Arial" panose="020B0604020202020204" pitchFamily="34" charset="0"/>
              </a:rPr>
              <a:t>，那就直接调用 </a:t>
            </a:r>
            <a:r>
              <a:rPr lang="en-US" altLang="zh-CN" dirty="0">
                <a:latin typeface="Arial" panose="020B0604020202020204" pitchFamily="34" charset="0"/>
              </a:rPr>
              <a:t>SelectProject </a:t>
            </a:r>
            <a:r>
              <a:rPr lang="zh-CN" altLang="en-US" dirty="0">
                <a:latin typeface="Arial" panose="020B0604020202020204" pitchFamily="34" charset="0"/>
              </a:rPr>
              <a:t>函数，把所选则的表投影到 </a:t>
            </a:r>
            <a:r>
              <a:rPr lang="en-US" altLang="zh-CN" dirty="0">
                <a:latin typeface="Arial" panose="020B0604020202020204" pitchFamily="34" charset="0"/>
              </a:rPr>
              <a:t>select </a:t>
            </a:r>
            <a:r>
              <a:rPr lang="zh-CN" altLang="en-US" dirty="0">
                <a:latin typeface="Arial" panose="020B0604020202020204" pitchFamily="34" charset="0"/>
              </a:rPr>
              <a:t>后面的指定的几个属性上。如果后面的属性非空，那就需要每次执行时先找到相应的表在硬盘上的文件，然后通过 </a:t>
            </a:r>
            <a:r>
              <a:rPr lang="en-US" altLang="zh-CN" dirty="0">
                <a:latin typeface="Arial" panose="020B0604020202020204" pitchFamily="34" charset="0"/>
              </a:rPr>
              <a:t>BufferManager </a:t>
            </a:r>
            <a:r>
              <a:rPr lang="zh-CN" altLang="en-US" dirty="0">
                <a:latin typeface="Arial" panose="020B0604020202020204" pitchFamily="34" charset="0"/>
              </a:rPr>
              <a:t>将这些文件读取到内存中，接着在内存中通过 </a:t>
            </a:r>
            <a:r>
              <a:rPr lang="en-US" altLang="zh-CN" dirty="0">
                <a:latin typeface="Arial" panose="020B0604020202020204" pitchFamily="34" charset="0"/>
              </a:rPr>
              <a:t>String2Tuper </a:t>
            </a:r>
            <a:r>
              <a:rPr lang="zh-CN" altLang="en-US" dirty="0">
                <a:latin typeface="Arial" panose="020B0604020202020204" pitchFamily="34" charset="0"/>
              </a:rPr>
              <a:t>函数将字符串转换成相应的数据。并把这些数据插入表中，最后将这个表进行投影，返回投影后的表。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如果 </a:t>
            </a:r>
            <a:r>
              <a:rPr lang="en-US" altLang="zh-CN" dirty="0">
                <a:latin typeface="Arial" panose="020B0604020202020204" pitchFamily="34" charset="0"/>
              </a:rPr>
              <a:t>where </a:t>
            </a:r>
            <a:r>
              <a:rPr lang="zh-CN" altLang="en-US" dirty="0">
                <a:latin typeface="Arial" panose="020B0604020202020204" pitchFamily="34" charset="0"/>
              </a:rPr>
              <a:t>条件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不为空</a:t>
            </a:r>
            <a:r>
              <a:rPr lang="zh-CN" altLang="en-US" dirty="0">
                <a:latin typeface="Arial" panose="020B0604020202020204" pitchFamily="34" charset="0"/>
              </a:rPr>
              <a:t>，那么就需要调用 </a:t>
            </a:r>
            <a:r>
              <a:rPr lang="en-US" altLang="zh-CN" dirty="0">
                <a:latin typeface="Arial" panose="020B0604020202020204" pitchFamily="34" charset="0"/>
              </a:rPr>
              <a:t>isSatisified </a:t>
            </a:r>
            <a:r>
              <a:rPr lang="zh-CN" altLang="en-US" dirty="0">
                <a:latin typeface="Arial" panose="020B0604020202020204" pitchFamily="34" charset="0"/>
              </a:rPr>
              <a:t>函数逐条判断该条元组是否满足所给的条件，如果满足，就把该条记录插入到结果的表中。一直这样循环，直到遍历完所有的元组为止，然后将最后形成的表输出就可以得到结果。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8175" y="1176338"/>
            <a:ext cx="24161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 dirty="0">
                <a:solidFill>
                  <a:srgbClr val="3357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Select </a:t>
            </a:r>
            <a:r>
              <a:rPr kumimoji="0" lang="zh-CN" altLang="en-US" kern="1200" cap="none" spc="0" normalizeH="0" baseline="0" noProof="0" dirty="0">
                <a:solidFill>
                  <a:srgbClr val="3357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altLang="en-US" kern="1200" cap="none" spc="0" normalizeH="0" baseline="0" noProof="0" dirty="0">
              <a:solidFill>
                <a:srgbClr val="3357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831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604963"/>
            <a:ext cx="11072813" cy="1071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37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354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355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0356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具体实现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925" y="2390775"/>
            <a:ext cx="9305925" cy="1754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插入时需要先获取可以插入数据的位置，然后在向表中插入数据时，要先判断该表中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有没有主键</a:t>
            </a:r>
            <a:r>
              <a:rPr lang="zh-CN" altLang="en-US" dirty="0">
                <a:latin typeface="Arial" panose="020B0604020202020204" pitchFamily="34" charset="0"/>
              </a:rPr>
              <a:t>，以及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有没有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unique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属性的键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有</a:t>
            </a:r>
            <a:r>
              <a:rPr lang="zh-CN" altLang="en-US" dirty="0">
                <a:latin typeface="Arial" panose="020B0604020202020204" pitchFamily="34" charset="0"/>
              </a:rPr>
              <a:t>这些属性的键就需要使用</a:t>
            </a:r>
            <a:r>
              <a:rPr lang="en-US" altLang="zh-CN" dirty="0">
                <a:latin typeface="Arial" panose="020B0604020202020204" pitchFamily="34" charset="0"/>
              </a:rPr>
              <a:t>select</a:t>
            </a:r>
            <a:r>
              <a:rPr lang="zh-CN" altLang="en-US" dirty="0">
                <a:latin typeface="Arial" panose="020B0604020202020204" pitchFamily="34" charset="0"/>
              </a:rPr>
              <a:t>语句进行重查，重查的</a:t>
            </a:r>
            <a:r>
              <a:rPr lang="en-US" altLang="zh-CN" dirty="0">
                <a:latin typeface="Arial" panose="020B0604020202020204" pitchFamily="34" charset="0"/>
              </a:rPr>
              <a:t>select</a:t>
            </a:r>
            <a:r>
              <a:rPr lang="zh-CN" altLang="en-US" dirty="0">
                <a:latin typeface="Arial" panose="020B0604020202020204" pitchFamily="34" charset="0"/>
              </a:rPr>
              <a:t>条件是主键或</a:t>
            </a:r>
            <a:r>
              <a:rPr lang="en-US" altLang="zh-CN" dirty="0">
                <a:latin typeface="Arial" panose="020B0604020202020204" pitchFamily="34" charset="0"/>
              </a:rPr>
              <a:t>unique</a:t>
            </a:r>
            <a:r>
              <a:rPr lang="zh-CN" altLang="en-US" dirty="0">
                <a:latin typeface="Arial" panose="020B0604020202020204" pitchFamily="34" charset="0"/>
              </a:rPr>
              <a:t>键等于要插入元组的键值。若一个表中有两条</a:t>
            </a:r>
            <a:r>
              <a:rPr lang="en-US" altLang="zh-CN" dirty="0">
                <a:latin typeface="Arial" panose="020B0604020202020204" pitchFamily="34" charset="0"/>
              </a:rPr>
              <a:t>unique</a:t>
            </a:r>
            <a:r>
              <a:rPr lang="zh-CN" altLang="en-US" dirty="0">
                <a:latin typeface="Arial" panose="020B0604020202020204" pitchFamily="34" charset="0"/>
              </a:rPr>
              <a:t>键，就要分别进行两次</a:t>
            </a:r>
            <a:r>
              <a:rPr lang="en-US" altLang="zh-CN" dirty="0">
                <a:latin typeface="Arial" panose="020B0604020202020204" pitchFamily="34" charset="0"/>
              </a:rPr>
              <a:t>select</a:t>
            </a:r>
            <a:r>
              <a:rPr lang="zh-CN" altLang="en-US" dirty="0">
                <a:latin typeface="Arial" panose="020B0604020202020204" pitchFamily="34" charset="0"/>
              </a:rPr>
              <a:t>，判断两次的结果是否都为空，都为空时才可以进行插入。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2925" y="890588"/>
            <a:ext cx="21526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 dirty="0">
                <a:solidFill>
                  <a:srgbClr val="3357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Insert </a:t>
            </a:r>
            <a:r>
              <a:rPr kumimoji="0" lang="zh-CN" altLang="en-US" kern="1200" cap="none" spc="0" normalizeH="0" baseline="0" noProof="0" dirty="0">
                <a:solidFill>
                  <a:srgbClr val="3357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319213"/>
            <a:ext cx="11595100" cy="1122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1042988" y="4248150"/>
            <a:ext cx="513238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 获取可以插入数据的位置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4425" y="4791075"/>
            <a:ext cx="30622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调用 </a:t>
            </a:r>
            <a:r>
              <a:rPr lang="en-US" altLang="zh-CN" dirty="0">
                <a:latin typeface="Arial" panose="020B0604020202020204" pitchFamily="34" charset="0"/>
              </a:rPr>
              <a:t>Tuper2Char </a:t>
            </a:r>
            <a:r>
              <a:rPr lang="zh-CN" altLang="en-US" dirty="0">
                <a:latin typeface="Arial" panose="020B0604020202020204" pitchFamily="34" charset="0"/>
              </a:rPr>
              <a:t>函数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2525" y="5343525"/>
            <a:ext cx="5553075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将字符串直接写入缓存区中，调用</a:t>
            </a:r>
            <a:r>
              <a:rPr lang="en-US" altLang="zh-CN" dirty="0">
                <a:latin typeface="Arial" panose="020B0604020202020204" pitchFamily="34" charset="0"/>
              </a:rPr>
              <a:t>writeBuffer </a:t>
            </a:r>
            <a:r>
              <a:rPr lang="zh-CN" altLang="en-US" dirty="0">
                <a:latin typeface="Arial" panose="020B0604020202020204" pitchFamily="34" charset="0"/>
              </a:rPr>
              <a:t>函数，表示已经对 </a:t>
            </a:r>
            <a:r>
              <a:rPr lang="en-US" altLang="zh-CN" dirty="0">
                <a:latin typeface="Arial" panose="020B0604020202020204" pitchFamily="34" charset="0"/>
              </a:rPr>
              <a:t>buffer </a:t>
            </a:r>
            <a:r>
              <a:rPr lang="zh-CN" altLang="en-US" dirty="0">
                <a:latin typeface="Arial" panose="020B0604020202020204" pitchFamily="34" charset="0"/>
              </a:rPr>
              <a:t>进行了写操作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685800" y="4319588"/>
            <a:ext cx="414338" cy="1530350"/>
            <a:chOff x="857224" y="5214950"/>
            <a:chExt cx="357190" cy="1071570"/>
          </a:xfrm>
        </p:grpSpPr>
        <p:sp>
          <p:nvSpPr>
            <p:cNvPr id="18" name="右箭头 17"/>
            <p:cNvSpPr/>
            <p:nvPr/>
          </p:nvSpPr>
          <p:spPr>
            <a:xfrm>
              <a:off x="857224" y="5214950"/>
              <a:ext cx="357190" cy="14339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>
              <a:off x="857224" y="5644023"/>
              <a:ext cx="357190" cy="14228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右箭头 20"/>
            <p:cNvSpPr/>
            <p:nvPr/>
          </p:nvSpPr>
          <p:spPr>
            <a:xfrm>
              <a:off x="857224" y="6143125"/>
              <a:ext cx="357190" cy="14339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02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03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2404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具体实现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7675" y="1042988"/>
            <a:ext cx="183991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 dirty="0">
                <a:solidFill>
                  <a:srgbClr val="3357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Delete </a:t>
            </a:r>
            <a:r>
              <a:rPr kumimoji="0" lang="zh-CN" altLang="en-US" kern="1200" cap="none" spc="0" normalizeH="0" baseline="0" noProof="0" dirty="0">
                <a:solidFill>
                  <a:srgbClr val="3357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7738" y="2900363"/>
            <a:ext cx="43878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 遍历所有数据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7275" y="3519488"/>
            <a:ext cx="26193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判断是否满足条件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7275" y="4214813"/>
            <a:ext cx="46005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满足 → 将缓存区中该条元组标记为无效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590550" y="2971800"/>
            <a:ext cx="354013" cy="1533525"/>
            <a:chOff x="857224" y="5214950"/>
            <a:chExt cx="357190" cy="1071570"/>
          </a:xfrm>
        </p:grpSpPr>
        <p:sp>
          <p:nvSpPr>
            <p:cNvPr id="26" name="右箭头 25"/>
            <p:cNvSpPr/>
            <p:nvPr/>
          </p:nvSpPr>
          <p:spPr>
            <a:xfrm>
              <a:off x="857224" y="5214950"/>
              <a:ext cx="357190" cy="14309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右箭头 26"/>
            <p:cNvSpPr/>
            <p:nvPr/>
          </p:nvSpPr>
          <p:spPr>
            <a:xfrm>
              <a:off x="857224" y="5643134"/>
              <a:ext cx="357190" cy="14309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右箭头 27"/>
            <p:cNvSpPr/>
            <p:nvPr/>
          </p:nvSpPr>
          <p:spPr>
            <a:xfrm>
              <a:off x="857224" y="6143422"/>
              <a:ext cx="357190" cy="14309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471613"/>
            <a:ext cx="116967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  <p:bldP spid="2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450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451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4452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具体实现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550" y="5448300"/>
            <a:ext cx="76581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新建一个以表名为文件名的数据文件。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8675" y="1062038"/>
            <a:ext cx="26304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 dirty="0" err="1">
                <a:solidFill>
                  <a:srgbClr val="3357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CreateTable</a:t>
            </a:r>
            <a:r>
              <a:rPr kumimoji="0" lang="en-US" altLang="zh-CN" kern="1200" cap="none" spc="0" normalizeH="0" baseline="0" noProof="0" dirty="0">
                <a:solidFill>
                  <a:srgbClr val="3357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kern="1200" cap="none" spc="0" normalizeH="0" baseline="0" noProof="0" dirty="0">
                <a:solidFill>
                  <a:srgbClr val="3357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3" y="1628775"/>
            <a:ext cx="7862887" cy="3695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971550" y="6110288"/>
            <a:ext cx="5878513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若有数据插入再调用</a:t>
            </a:r>
            <a:r>
              <a:rPr lang="en-US" altLang="zh-CN" dirty="0">
                <a:latin typeface="Arial" panose="020B0604020202020204" pitchFamily="34" charset="0"/>
              </a:rPr>
              <a:t>Insert</a:t>
            </a:r>
            <a:r>
              <a:rPr lang="zh-CN" altLang="en-US" dirty="0">
                <a:latin typeface="Arial" panose="020B0604020202020204" pitchFamily="34" charset="0"/>
              </a:rPr>
              <a:t>语句即可。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6498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499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6500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具体实现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6850" y="5632450"/>
            <a:ext cx="92725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将缓存区中所有有关这个表的数据块全部都设置为无效。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4925" y="922338"/>
            <a:ext cx="28098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 dirty="0" err="1">
                <a:solidFill>
                  <a:srgbClr val="3357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DropTable</a:t>
            </a:r>
            <a:r>
              <a:rPr kumimoji="0" lang="en-US" altLang="zh-CN" kern="1200" cap="none" spc="0" normalizeH="0" baseline="0" noProof="0" dirty="0">
                <a:solidFill>
                  <a:srgbClr val="3357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kern="1200" cap="none" spc="0" normalizeH="0" baseline="0" noProof="0" dirty="0">
                <a:solidFill>
                  <a:srgbClr val="3357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1427163"/>
            <a:ext cx="9242425" cy="4262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3543300" y="3810000"/>
            <a:ext cx="3371850" cy="105727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077075" y="4530725"/>
            <a:ext cx="2809875" cy="950913"/>
          </a:xfrm>
          <a:prstGeom prst="wedgeRectCallout">
            <a:avLst>
              <a:gd name="adj1" fmla="val -62627"/>
              <a:gd name="adj2" fmla="val -589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删除还没有被写到文件中的函数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文本框 13"/>
          <p:cNvSpPr txBox="1"/>
          <p:nvPr/>
        </p:nvSpPr>
        <p:spPr>
          <a:xfrm>
            <a:off x="2967038" y="4416425"/>
            <a:ext cx="606425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Buffer Manager</a:t>
            </a:r>
            <a:endParaRPr lang="zh-CN" altLang="en-US" sz="48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08547" name="组合 4"/>
          <p:cNvGrpSpPr>
            <a:grpSpLocks noChangeAspect="1"/>
          </p:cNvGrpSpPr>
          <p:nvPr/>
        </p:nvGrpSpPr>
        <p:grpSpPr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108551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73" y="0"/>
              <a:ext cx="6818442" cy="638322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8552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822015" cy="638306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8548" name="文本框 2"/>
          <p:cNvSpPr txBox="1"/>
          <p:nvPr/>
        </p:nvSpPr>
        <p:spPr>
          <a:xfrm>
            <a:off x="5130800" y="1338263"/>
            <a:ext cx="1609725" cy="25542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8549" name="文本框 19"/>
          <p:cNvSpPr txBox="1"/>
          <p:nvPr/>
        </p:nvSpPr>
        <p:spPr>
          <a:xfrm>
            <a:off x="3554413" y="5229225"/>
            <a:ext cx="46609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rgbClr val="007F58"/>
                </a:solidFill>
                <a:latin typeface="微软雅黑" panose="020B0503020204020204" pitchFamily="34" charset="-122"/>
              </a:rPr>
              <a:t>内存与硬盘的读写</a:t>
            </a:r>
            <a:endParaRPr lang="zh-CN" altLang="en-US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稻壳儿小白白(http://dwz.cn/Wu2UP)"/>
          <p:cNvSpPr/>
          <p:nvPr/>
        </p:nvSpPr>
        <p:spPr bwMode="auto">
          <a:xfrm>
            <a:off x="287338" y="1990725"/>
            <a:ext cx="10140950" cy="4467225"/>
          </a:xfrm>
          <a:custGeom>
            <a:avLst/>
            <a:gdLst>
              <a:gd name="T0" fmla="*/ 2147483647 w 1735"/>
              <a:gd name="T1" fmla="*/ 2147483647 h 784"/>
              <a:gd name="T2" fmla="*/ 2147483647 w 1735"/>
              <a:gd name="T3" fmla="*/ 2147483647 h 784"/>
              <a:gd name="T4" fmla="*/ 2147483647 w 1735"/>
              <a:gd name="T5" fmla="*/ 2147483647 h 784"/>
              <a:gd name="T6" fmla="*/ 2147483647 w 1735"/>
              <a:gd name="T7" fmla="*/ 2147483647 h 784"/>
              <a:gd name="T8" fmla="*/ 2147483647 w 1735"/>
              <a:gd name="T9" fmla="*/ 2147483647 h 784"/>
              <a:gd name="T10" fmla="*/ 2147483647 w 1735"/>
              <a:gd name="T11" fmla="*/ 2147483647 h 784"/>
              <a:gd name="T12" fmla="*/ 2147483647 w 1735"/>
              <a:gd name="T13" fmla="*/ 2147483647 h 784"/>
              <a:gd name="T14" fmla="*/ 2147483647 w 1735"/>
              <a:gd name="T15" fmla="*/ 2147483647 h 784"/>
              <a:gd name="T16" fmla="*/ 2147483647 w 1735"/>
              <a:gd name="T17" fmla="*/ 2147483647 h 784"/>
              <a:gd name="T18" fmla="*/ 2147483647 w 1735"/>
              <a:gd name="T19" fmla="*/ 2147483647 h 784"/>
              <a:gd name="T20" fmla="*/ 0 w 1735"/>
              <a:gd name="T21" fmla="*/ 0 h 784"/>
              <a:gd name="T22" fmla="*/ 2147483647 w 1735"/>
              <a:gd name="T23" fmla="*/ 2147483647 h 784"/>
              <a:gd name="T24" fmla="*/ 2147483647 w 1735"/>
              <a:gd name="T25" fmla="*/ 2147483647 h 784"/>
              <a:gd name="T26" fmla="*/ 2147483647 w 1735"/>
              <a:gd name="T27" fmla="*/ 2147483647 h 784"/>
              <a:gd name="T28" fmla="*/ 2147483647 w 1735"/>
              <a:gd name="T29" fmla="*/ 2147483647 h 784"/>
              <a:gd name="T30" fmla="*/ 2147483647 w 1735"/>
              <a:gd name="T31" fmla="*/ 2147483647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5"/>
              <a:gd name="T49" fmla="*/ 0 h 784"/>
              <a:gd name="T50" fmla="*/ 1735 w 1735"/>
              <a:gd name="T51" fmla="*/ 784 h 78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682" tIns="60841" rIns="121682" bIns="6084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9571" name="稻壳儿小白白(http://dwz.cn/Wu2UP)"/>
          <p:cNvSpPr/>
          <p:nvPr/>
        </p:nvSpPr>
        <p:spPr>
          <a:xfrm>
            <a:off x="1960563" y="4686300"/>
            <a:ext cx="1481137" cy="1458913"/>
          </a:xfrm>
          <a:custGeom>
            <a:avLst/>
            <a:gdLst>
              <a:gd name="txL" fmla="*/ 0 w 145"/>
              <a:gd name="txT" fmla="*/ 0 h 143"/>
              <a:gd name="txR" fmla="*/ 145 w 145"/>
              <a:gd name="txB" fmla="*/ 143 h 143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117A68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9572" name="稻壳儿小白白(http://dwz.cn/Wu2UP)"/>
          <p:cNvSpPr/>
          <p:nvPr/>
        </p:nvSpPr>
        <p:spPr>
          <a:xfrm>
            <a:off x="1012825" y="2976563"/>
            <a:ext cx="1295400" cy="1265237"/>
          </a:xfrm>
          <a:custGeom>
            <a:avLst/>
            <a:gdLst>
              <a:gd name="txL" fmla="*/ 0 w 127"/>
              <a:gd name="txT" fmla="*/ 0 h 124"/>
              <a:gd name="txR" fmla="*/ 127 w 127"/>
              <a:gd name="txB" fmla="*/ 124 h 124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32BB9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9573" name="稻壳儿小白白(http://dwz.cn/Wu2UP)"/>
          <p:cNvSpPr/>
          <p:nvPr/>
        </p:nvSpPr>
        <p:spPr>
          <a:xfrm>
            <a:off x="696913" y="1477963"/>
            <a:ext cx="1028700" cy="1041400"/>
          </a:xfrm>
          <a:custGeom>
            <a:avLst/>
            <a:gdLst>
              <a:gd name="txL" fmla="*/ 0 w 101"/>
              <a:gd name="txT" fmla="*/ 0 h 102"/>
              <a:gd name="txR" fmla="*/ 101 w 101"/>
              <a:gd name="txB" fmla="*/ 102 h 102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117A68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9574" name="稻壳儿小白白(http://dwz.cn/Wu2UP)"/>
          <p:cNvSpPr>
            <a:spLocks noChangeAspect="1" noEditPoints="1"/>
          </p:cNvSpPr>
          <p:nvPr/>
        </p:nvSpPr>
        <p:spPr>
          <a:xfrm>
            <a:off x="1141413" y="1860550"/>
            <a:ext cx="225425" cy="241300"/>
          </a:xfrm>
          <a:custGeom>
            <a:avLst/>
            <a:gdLst>
              <a:gd name="txL" fmla="*/ 0 w 376"/>
              <a:gd name="txT" fmla="*/ 0 h 401"/>
              <a:gd name="txR" fmla="*/ 376 w 376"/>
              <a:gd name="txB" fmla="*/ 401 h 401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9575" name="稻壳儿小白白(http://dwz.cn/Wu2UP)"/>
          <p:cNvSpPr>
            <a:spLocks noEditPoints="1"/>
          </p:cNvSpPr>
          <p:nvPr/>
        </p:nvSpPr>
        <p:spPr>
          <a:xfrm>
            <a:off x="1582738" y="3505200"/>
            <a:ext cx="258762" cy="222250"/>
          </a:xfrm>
          <a:custGeom>
            <a:avLst/>
            <a:gdLst>
              <a:gd name="txL" fmla="*/ 0 w 288"/>
              <a:gd name="txT" fmla="*/ 0 h 246"/>
              <a:gd name="txR" fmla="*/ 288 w 288"/>
              <a:gd name="txB" fmla="*/ 246 h 246"/>
            </a:gdLst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88" h="246">
                <a:moveTo>
                  <a:pt x="278" y="0"/>
                </a:moveTo>
                <a:cubicBezTo>
                  <a:pt x="52" y="0"/>
                  <a:pt x="52" y="0"/>
                  <a:pt x="52" y="0"/>
                </a:cubicBezTo>
                <a:cubicBezTo>
                  <a:pt x="44" y="0"/>
                  <a:pt x="42" y="2"/>
                  <a:pt x="42" y="10"/>
                </a:cubicBezTo>
                <a:cubicBezTo>
                  <a:pt x="42" y="43"/>
                  <a:pt x="42" y="43"/>
                  <a:pt x="42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2" y="43"/>
                  <a:pt x="0" y="45"/>
                  <a:pt x="0" y="53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31"/>
                  <a:pt x="14" y="246"/>
                  <a:pt x="27" y="246"/>
                </a:cubicBezTo>
                <a:cubicBezTo>
                  <a:pt x="52" y="246"/>
                  <a:pt x="52" y="246"/>
                  <a:pt x="52" y="246"/>
                </a:cubicBezTo>
                <a:cubicBezTo>
                  <a:pt x="241" y="246"/>
                  <a:pt x="241" y="246"/>
                  <a:pt x="241" y="246"/>
                </a:cubicBezTo>
                <a:cubicBezTo>
                  <a:pt x="278" y="246"/>
                  <a:pt x="278" y="246"/>
                  <a:pt x="278" y="246"/>
                </a:cubicBezTo>
                <a:cubicBezTo>
                  <a:pt x="286" y="246"/>
                  <a:pt x="288" y="244"/>
                  <a:pt x="288" y="236"/>
                </a:cubicBezTo>
                <a:cubicBezTo>
                  <a:pt x="288" y="10"/>
                  <a:pt x="288" y="10"/>
                  <a:pt x="288" y="10"/>
                </a:cubicBezTo>
                <a:cubicBezTo>
                  <a:pt x="288" y="2"/>
                  <a:pt x="286" y="0"/>
                  <a:pt x="278" y="0"/>
                </a:cubicBezTo>
                <a:close/>
                <a:moveTo>
                  <a:pt x="271" y="229"/>
                </a:moveTo>
                <a:cubicBezTo>
                  <a:pt x="241" y="229"/>
                  <a:pt x="241" y="229"/>
                  <a:pt x="241" y="229"/>
                </a:cubicBezTo>
                <a:cubicBezTo>
                  <a:pt x="52" y="229"/>
                  <a:pt x="52" y="229"/>
                  <a:pt x="52" y="229"/>
                </a:cubicBezTo>
                <a:cubicBezTo>
                  <a:pt x="27" y="229"/>
                  <a:pt x="27" y="229"/>
                  <a:pt x="27" y="229"/>
                </a:cubicBezTo>
                <a:cubicBezTo>
                  <a:pt x="24" y="229"/>
                  <a:pt x="17" y="222"/>
                  <a:pt x="17" y="219"/>
                </a:cubicBezTo>
                <a:cubicBezTo>
                  <a:pt x="17" y="60"/>
                  <a:pt x="17" y="60"/>
                  <a:pt x="17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214"/>
                  <a:pt x="42" y="214"/>
                  <a:pt x="42" y="214"/>
                </a:cubicBezTo>
                <a:cubicBezTo>
                  <a:pt x="59" y="214"/>
                  <a:pt x="59" y="214"/>
                  <a:pt x="59" y="214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17"/>
                  <a:pt x="59" y="17"/>
                  <a:pt x="59" y="17"/>
                </a:cubicBezTo>
                <a:cubicBezTo>
                  <a:pt x="271" y="17"/>
                  <a:pt x="271" y="17"/>
                  <a:pt x="271" y="17"/>
                </a:cubicBezTo>
                <a:lnTo>
                  <a:pt x="271" y="229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9576" name="稻壳儿小白白(http://dwz.cn/Wu2UP)"/>
          <p:cNvSpPr/>
          <p:nvPr/>
        </p:nvSpPr>
        <p:spPr>
          <a:xfrm>
            <a:off x="1655763" y="3541713"/>
            <a:ext cx="68262" cy="682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9577" name="稻壳儿小白白(http://dwz.cn/Wu2UP)"/>
          <p:cNvSpPr/>
          <p:nvPr/>
        </p:nvSpPr>
        <p:spPr>
          <a:xfrm>
            <a:off x="1746250" y="3551238"/>
            <a:ext cx="57150" cy="11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9578" name="稻壳儿小白白(http://dwz.cn/Wu2UP)"/>
          <p:cNvSpPr/>
          <p:nvPr/>
        </p:nvSpPr>
        <p:spPr>
          <a:xfrm>
            <a:off x="1746250" y="3586163"/>
            <a:ext cx="57150" cy="11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9579" name="稻壳儿小白白(http://dwz.cn/Wu2UP)"/>
          <p:cNvSpPr/>
          <p:nvPr/>
        </p:nvSpPr>
        <p:spPr>
          <a:xfrm>
            <a:off x="1655763" y="3633788"/>
            <a:ext cx="147637" cy="11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9580" name="稻壳儿小白白(http://dwz.cn/Wu2UP)"/>
          <p:cNvSpPr/>
          <p:nvPr/>
        </p:nvSpPr>
        <p:spPr>
          <a:xfrm>
            <a:off x="1655763" y="3670300"/>
            <a:ext cx="147637" cy="11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9581" name="稻壳儿小白白(http://dwz.cn/Wu2UP)"/>
          <p:cNvSpPr/>
          <p:nvPr/>
        </p:nvSpPr>
        <p:spPr>
          <a:xfrm>
            <a:off x="2701925" y="5294313"/>
            <a:ext cx="301625" cy="300037"/>
          </a:xfrm>
          <a:prstGeom prst="ellipse">
            <a:avLst/>
          </a:prstGeom>
          <a:noFill/>
          <a:ln w="30163" cap="rnd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lIns="80296" tIns="40148" rIns="80296" bIns="40148"/>
          <a:p>
            <a:pPr eaLnBrk="1" hangingPunct="1">
              <a:buFont typeface="Arial" panose="020B0604020202020204" pitchFamily="34" charset="0"/>
              <a:buNone/>
            </a:pPr>
            <a:endParaRPr lang="zh-CN" altLang="en-US" sz="150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9582" name="稻壳儿小白白(http://dwz.cn/Wu2UP)"/>
          <p:cNvSpPr/>
          <p:nvPr/>
        </p:nvSpPr>
        <p:spPr>
          <a:xfrm>
            <a:off x="2747963" y="5334000"/>
            <a:ext cx="155575" cy="141288"/>
          </a:xfrm>
          <a:custGeom>
            <a:avLst/>
            <a:gdLst>
              <a:gd name="txL" fmla="*/ 0 w 95"/>
              <a:gd name="txT" fmla="*/ 0 h 87"/>
              <a:gd name="txR" fmla="*/ 95 w 95"/>
              <a:gd name="txB" fmla="*/ 87 h 87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95" h="87">
                <a:moveTo>
                  <a:pt x="8" y="33"/>
                </a:moveTo>
                <a:cubicBezTo>
                  <a:pt x="4" y="44"/>
                  <a:pt x="7" y="61"/>
                  <a:pt x="29" y="74"/>
                </a:cubicBezTo>
                <a:cubicBezTo>
                  <a:pt x="51" y="86"/>
                  <a:pt x="55" y="83"/>
                  <a:pt x="57" y="85"/>
                </a:cubicBezTo>
                <a:cubicBezTo>
                  <a:pt x="59" y="87"/>
                  <a:pt x="53" y="87"/>
                  <a:pt x="54" y="81"/>
                </a:cubicBezTo>
                <a:cubicBezTo>
                  <a:pt x="55" y="75"/>
                  <a:pt x="51" y="76"/>
                  <a:pt x="48" y="76"/>
                </a:cubicBezTo>
                <a:cubicBezTo>
                  <a:pt x="45" y="76"/>
                  <a:pt x="44" y="70"/>
                  <a:pt x="45" y="67"/>
                </a:cubicBezTo>
                <a:cubicBezTo>
                  <a:pt x="46" y="63"/>
                  <a:pt x="41" y="71"/>
                  <a:pt x="36" y="64"/>
                </a:cubicBezTo>
                <a:cubicBezTo>
                  <a:pt x="32" y="56"/>
                  <a:pt x="39" y="50"/>
                  <a:pt x="45" y="52"/>
                </a:cubicBezTo>
                <a:cubicBezTo>
                  <a:pt x="61" y="57"/>
                  <a:pt x="59" y="43"/>
                  <a:pt x="71" y="33"/>
                </a:cubicBezTo>
                <a:cubicBezTo>
                  <a:pt x="95" y="15"/>
                  <a:pt x="60" y="5"/>
                  <a:pt x="43" y="3"/>
                </a:cubicBezTo>
                <a:cubicBezTo>
                  <a:pt x="25" y="0"/>
                  <a:pt x="0" y="7"/>
                  <a:pt x="6" y="14"/>
                </a:cubicBezTo>
                <a:cubicBezTo>
                  <a:pt x="12" y="20"/>
                  <a:pt x="9" y="30"/>
                  <a:pt x="8" y="33"/>
                </a:cubicBezTo>
                <a:close/>
              </a:path>
            </a:pathLst>
          </a:custGeom>
          <a:noFill/>
          <a:ln w="30163" cap="rnd" cmpd="sng">
            <a:solidFill>
              <a:srgbClr val="FFFFFF">
                <a:alpha val="100000"/>
              </a:srgbClr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9583" name="稻壳儿小白白(http://dwz.cn/Wu2UP)"/>
          <p:cNvSpPr/>
          <p:nvPr/>
        </p:nvSpPr>
        <p:spPr>
          <a:xfrm>
            <a:off x="2832100" y="5443538"/>
            <a:ext cx="117475" cy="138112"/>
          </a:xfrm>
          <a:custGeom>
            <a:avLst/>
            <a:gdLst>
              <a:gd name="txL" fmla="*/ 0 w 73"/>
              <a:gd name="txT" fmla="*/ 0 h 85"/>
              <a:gd name="txR" fmla="*/ 73 w 73"/>
              <a:gd name="txB" fmla="*/ 85 h 85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73" h="85">
                <a:moveTo>
                  <a:pt x="12" y="32"/>
                </a:moveTo>
                <a:cubicBezTo>
                  <a:pt x="10" y="43"/>
                  <a:pt x="0" y="34"/>
                  <a:pt x="12" y="45"/>
                </a:cubicBezTo>
                <a:cubicBezTo>
                  <a:pt x="23" y="56"/>
                  <a:pt x="26" y="33"/>
                  <a:pt x="25" y="58"/>
                </a:cubicBezTo>
                <a:cubicBezTo>
                  <a:pt x="23" y="83"/>
                  <a:pt x="2" y="85"/>
                  <a:pt x="19" y="80"/>
                </a:cubicBezTo>
                <a:cubicBezTo>
                  <a:pt x="36" y="74"/>
                  <a:pt x="33" y="79"/>
                  <a:pt x="45" y="66"/>
                </a:cubicBezTo>
                <a:cubicBezTo>
                  <a:pt x="58" y="54"/>
                  <a:pt x="60" y="47"/>
                  <a:pt x="66" y="37"/>
                </a:cubicBezTo>
                <a:cubicBezTo>
                  <a:pt x="73" y="27"/>
                  <a:pt x="62" y="31"/>
                  <a:pt x="54" y="24"/>
                </a:cubicBezTo>
                <a:cubicBezTo>
                  <a:pt x="47" y="17"/>
                  <a:pt x="34" y="0"/>
                  <a:pt x="24" y="11"/>
                </a:cubicBezTo>
                <a:cubicBezTo>
                  <a:pt x="14" y="21"/>
                  <a:pt x="12" y="32"/>
                  <a:pt x="12" y="32"/>
                </a:cubicBezTo>
                <a:close/>
              </a:path>
            </a:pathLst>
          </a:custGeom>
          <a:noFill/>
          <a:ln w="30163" cap="rnd" cmpd="sng">
            <a:solidFill>
              <a:srgbClr val="FFFFFF">
                <a:alpha val="100000"/>
              </a:srgbClr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9584" name="稻壳儿小白白(http://dwz.cn/Wu2UP)"/>
          <p:cNvSpPr/>
          <p:nvPr/>
        </p:nvSpPr>
        <p:spPr>
          <a:xfrm>
            <a:off x="2895600" y="5300663"/>
            <a:ext cx="103188" cy="193675"/>
          </a:xfrm>
          <a:custGeom>
            <a:avLst/>
            <a:gdLst>
              <a:gd name="txL" fmla="*/ 0 w 63"/>
              <a:gd name="txT" fmla="*/ 0 h 119"/>
              <a:gd name="txR" fmla="*/ 63 w 63"/>
              <a:gd name="txB" fmla="*/ 119 h 119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63" h="119">
                <a:moveTo>
                  <a:pt x="0" y="0"/>
                </a:moveTo>
                <a:cubicBezTo>
                  <a:pt x="0" y="6"/>
                  <a:pt x="3" y="22"/>
                  <a:pt x="11" y="30"/>
                </a:cubicBezTo>
                <a:cubicBezTo>
                  <a:pt x="19" y="37"/>
                  <a:pt x="45" y="44"/>
                  <a:pt x="46" y="54"/>
                </a:cubicBezTo>
                <a:cubicBezTo>
                  <a:pt x="47" y="64"/>
                  <a:pt x="58" y="71"/>
                  <a:pt x="54" y="81"/>
                </a:cubicBezTo>
                <a:cubicBezTo>
                  <a:pt x="50" y="90"/>
                  <a:pt x="42" y="103"/>
                  <a:pt x="52" y="111"/>
                </a:cubicBezTo>
                <a:cubicBezTo>
                  <a:pt x="61" y="119"/>
                  <a:pt x="63" y="113"/>
                  <a:pt x="63" y="113"/>
                </a:cubicBezTo>
              </a:path>
            </a:pathLst>
          </a:custGeom>
          <a:noFill/>
          <a:ln w="30163" cap="rnd" cmpd="sng">
            <a:solidFill>
              <a:srgbClr val="FFFFFF">
                <a:alpha val="100000"/>
              </a:srgbClr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09585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586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9587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17713" y="1843088"/>
            <a:ext cx="9491663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cs"/>
              </a:rPr>
              <a:t>Buffer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cs"/>
              </a:rPr>
              <a:t>模块负责缓冲区的管理，即数据块的写入与写出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17A6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82863" y="3017838"/>
            <a:ext cx="8810625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cs"/>
              </a:rPr>
              <a:t>其余子模块在有数据文件的访问寻求时，会向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cs"/>
              </a:rPr>
              <a:t>Buffer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cs"/>
              </a:rPr>
              <a:t>发出请求，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cs"/>
              </a:rPr>
              <a:t>Buffer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cs"/>
              </a:rPr>
              <a:t>直接访问数据文件，获取指定数据块，并将该数据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17A68"/>
              </a:solidFill>
              <a:effectLst/>
              <a:uLnTx/>
              <a:uFillTx/>
              <a:latin typeface="+mn-ea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cs"/>
              </a:rPr>
              <a:t>块的读写权限教给该模块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17A68"/>
              </a:solidFill>
              <a:effectLst/>
              <a:uLnTx/>
              <a:uFillTx/>
              <a:latin typeface="+mn-ea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43313" y="4984750"/>
            <a:ext cx="7837488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cs"/>
              </a:rPr>
              <a:t>除此之外，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cs"/>
              </a:rPr>
              <a:t>Buffer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cs"/>
              </a:rPr>
              <a:t>还要能够实现缓冲区锁定，缓冲区替换等一系列功能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17A68"/>
              </a:solidFill>
              <a:effectLst/>
              <a:uLnTx/>
              <a:uFillTx/>
              <a:latin typeface="+mn-ea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wipe dir="d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圆角矩形 28"/>
          <p:cNvSpPr/>
          <p:nvPr/>
        </p:nvSpPr>
        <p:spPr bwMode="auto">
          <a:xfrm>
            <a:off x="595313" y="928688"/>
            <a:ext cx="10623550" cy="5530850"/>
          </a:xfrm>
          <a:prstGeom prst="roundRect">
            <a:avLst/>
          </a:prstGeom>
          <a:solidFill>
            <a:srgbClr val="28967B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1619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811" name="文本框 40"/>
          <p:cNvSpPr txBox="1">
            <a:spLocks noChangeArrowheads="1"/>
          </p:cNvSpPr>
          <p:nvPr/>
        </p:nvSpPr>
        <p:spPr bwMode="auto">
          <a:xfrm>
            <a:off x="798740" y="1616529"/>
            <a:ext cx="8766174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800" b="1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1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24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当做整个程序与硬盘上数据的接口，每次需要读取硬盘上的文件或者是向硬盘上写文件时都需要与</a:t>
            </a:r>
            <a:r>
              <a:rPr kumimoji="0" lang="en-US" altLang="zh-CN" sz="24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BufferManager</a:t>
            </a:r>
            <a:r>
              <a:rPr kumimoji="0" lang="zh-CN" altLang="en-US" sz="24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进行交互</a:t>
            </a:r>
            <a:endParaRPr kumimoji="0" lang="en-US" altLang="zh-CN" sz="24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1621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98740" y="3293295"/>
            <a:ext cx="9898743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负责缓存区的管理，比如当某个缓存块要被替换时，要负责判断该块的内容是否需要被写回文件，并负责将脏数据写回文件，加载新的模块。在程序结束时也要把所有的脏数据写回文件中。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98740" y="5181378"/>
            <a:ext cx="9622971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模拟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LRU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算法，每次替换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block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时选择替换掉最近访问时间最早的块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1624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爆炸形 1 30"/>
          <p:cNvSpPr/>
          <p:nvPr/>
        </p:nvSpPr>
        <p:spPr>
          <a:xfrm>
            <a:off x="6597650" y="230188"/>
            <a:ext cx="5183188" cy="338455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每一个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BufferManager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中存放着多个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，每个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对应着一个缓存区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17A6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heel spokes="4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3666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667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3668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设计思路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1163" y="1349375"/>
            <a:ext cx="2447925" cy="2049463"/>
          </a:xfrm>
          <a:prstGeom prst="ellipse">
            <a:avLst/>
          </a:prstGeom>
          <a:solidFill>
            <a:schemeClr val="bg1"/>
          </a:solidFill>
          <a:ln>
            <a:solidFill>
              <a:srgbClr val="117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先设计单个缓存块的结构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17A6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684588" y="1079500"/>
            <a:ext cx="2844800" cy="2303463"/>
          </a:xfrm>
          <a:prstGeom prst="ellipse">
            <a:avLst/>
          </a:prstGeom>
          <a:solidFill>
            <a:schemeClr val="bg1"/>
          </a:solidFill>
          <a:ln>
            <a:solidFill>
              <a:srgbClr val="117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定义为一个类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17A6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523038" y="4279900"/>
            <a:ext cx="2838450" cy="2332038"/>
          </a:xfrm>
          <a:prstGeom prst="ellipse">
            <a:avLst/>
          </a:prstGeom>
          <a:solidFill>
            <a:schemeClr val="bg1"/>
          </a:solidFill>
          <a:ln>
            <a:solidFill>
              <a:srgbClr val="117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BufferManager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中有一个含有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17A6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89913" y="973138"/>
            <a:ext cx="3581400" cy="2671763"/>
          </a:xfrm>
          <a:prstGeom prst="ellipse">
            <a:avLst/>
          </a:prstGeom>
          <a:solidFill>
            <a:schemeClr val="bg1"/>
          </a:solidFill>
          <a:ln>
            <a:solidFill>
              <a:srgbClr val="117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BufferManager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是全局变量，每次执行生成一个对象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17A6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851025" y="4187825"/>
            <a:ext cx="3243263" cy="2379663"/>
          </a:xfrm>
          <a:prstGeom prst="ellipse">
            <a:avLst/>
          </a:prstGeom>
          <a:solidFill>
            <a:schemeClr val="bg1"/>
          </a:solidFill>
          <a:ln>
            <a:solidFill>
              <a:srgbClr val="117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BufferManager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要实现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LRU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17A6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3208338" y="2733675"/>
            <a:ext cx="3686175" cy="1658938"/>
          </a:xfrm>
          <a:prstGeom prst="wedgeRectCallout">
            <a:avLst/>
          </a:prstGeom>
          <a:solidFill>
            <a:srgbClr val="32BB99"/>
          </a:solidFill>
          <a:ln>
            <a:solidFill>
              <a:srgbClr val="117A6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LRU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算法：每次新的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只能替换最长时间未访问的块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3675" name="直接箭头连接符 31"/>
          <p:cNvCxnSpPr>
            <a:stCxn id="10" idx="6"/>
            <a:endCxn id="12" idx="2"/>
          </p:cNvCxnSpPr>
          <p:nvPr/>
        </p:nvCxnSpPr>
        <p:spPr>
          <a:xfrm flipV="1">
            <a:off x="2859088" y="2230438"/>
            <a:ext cx="825500" cy="1428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13676" name="直接箭头连接符 33"/>
          <p:cNvCxnSpPr/>
          <p:nvPr/>
        </p:nvCxnSpPr>
        <p:spPr>
          <a:xfrm>
            <a:off x="6545263" y="2090738"/>
            <a:ext cx="1625600" cy="714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13677" name="直接箭头连接符 35"/>
          <p:cNvCxnSpPr/>
          <p:nvPr/>
        </p:nvCxnSpPr>
        <p:spPr>
          <a:xfrm flipH="1">
            <a:off x="8664575" y="3570288"/>
            <a:ext cx="696913" cy="812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13678" name="直接箭头连接符 37"/>
          <p:cNvCxnSpPr>
            <a:stCxn id="14" idx="2"/>
            <a:endCxn id="18" idx="6"/>
          </p:cNvCxnSpPr>
          <p:nvPr/>
        </p:nvCxnSpPr>
        <p:spPr>
          <a:xfrm flipH="1" flipV="1">
            <a:off x="5094288" y="5376863"/>
            <a:ext cx="1428750" cy="682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5714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715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5716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设计思路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15717" name="Picture 1" descr="C:\Users\Administrator\AppData\Roaming\Tencent\Users\1123460539\QQ\WinTemp\RichOle\X%8%N5@VYG){7{HRRPL1F7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668463"/>
            <a:ext cx="10336212" cy="896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718" name="TextBox 16"/>
          <p:cNvSpPr txBox="1"/>
          <p:nvPr/>
        </p:nvSpPr>
        <p:spPr>
          <a:xfrm>
            <a:off x="755650" y="2835275"/>
            <a:ext cx="14573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外部接口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15719" name="Picture 2" descr="C:\Users\Administrator\AppData\Roaming\Tencent\Users\1123460539\QQ\WinTemp\RichOle\HQB6U0Z4@}4P95_S@TBL64Q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13" y="2792413"/>
            <a:ext cx="7964487" cy="3135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标注 20"/>
          <p:cNvSpPr/>
          <p:nvPr/>
        </p:nvSpPr>
        <p:spPr>
          <a:xfrm>
            <a:off x="3465513" y="1039813"/>
            <a:ext cx="2981325" cy="1612900"/>
          </a:xfrm>
          <a:prstGeom prst="wedgeRectCallout">
            <a:avLst/>
          </a:prstGeom>
          <a:ln>
            <a:solidFill>
              <a:srgbClr val="0E625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调用者给定一个文件名以及所需文件中的第几块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，然后返回该块在内存的缓存区中的代号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5010150" y="1617663"/>
            <a:ext cx="3246438" cy="1790700"/>
          </a:xfrm>
          <a:prstGeom prst="wedgeRectCallout">
            <a:avLst/>
          </a:prstGeom>
          <a:ln>
            <a:solidFill>
              <a:srgbClr val="0E625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当需要插入新数据时调用该函数，然后读取表对应的内存块，找到一个空的位置，返回内存块的编号和内存块中的偏移量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4210050" y="2992438"/>
            <a:ext cx="3711575" cy="1970088"/>
          </a:xfrm>
          <a:prstGeom prst="wedgeRectCallout">
            <a:avLst/>
          </a:prstGeom>
          <a:ln>
            <a:solidFill>
              <a:srgbClr val="0E625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提供给外部其他模块调用，每次其他模块访问指定内存中的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，尤其是从中读取数据时，调用该函数，表示对相应的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块做出了修改，以便使用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LRU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稻壳儿小白白(http://dwz.cn/Wu2UP)"/>
          <p:cNvSpPr txBox="1"/>
          <p:nvPr/>
        </p:nvSpPr>
        <p:spPr>
          <a:xfrm>
            <a:off x="6313488" y="1835150"/>
            <a:ext cx="1989137" cy="317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单击编辑副标题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2291" name="图片 45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文本框 46"/>
          <p:cNvSpPr txBox="1"/>
          <p:nvPr/>
        </p:nvSpPr>
        <p:spPr>
          <a:xfrm>
            <a:off x="987425" y="266700"/>
            <a:ext cx="36718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设计思路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293" name="文本框 4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294" name="圆角矩形 8"/>
          <p:cNvSpPr/>
          <p:nvPr/>
        </p:nvSpPr>
        <p:spPr>
          <a:xfrm>
            <a:off x="769938" y="1597025"/>
            <a:ext cx="2438400" cy="3598863"/>
          </a:xfrm>
          <a:prstGeom prst="roundRect">
            <a:avLst>
              <a:gd name="adj" fmla="val 16667"/>
            </a:avLst>
          </a:prstGeom>
          <a:solidFill>
            <a:srgbClr val="0E6254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解释器模块作为整个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hnusql</a:t>
            </a:r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的前端，其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是接收用户输入的命令进行解读后通过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Catalog</a:t>
            </a:r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调用不同的功能函数。解释器类设计如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图：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295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546100"/>
            <a:ext cx="8099425" cy="5840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7762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7763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7764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设计思路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爆炸形 1 10"/>
          <p:cNvSpPr/>
          <p:nvPr/>
        </p:nvSpPr>
        <p:spPr>
          <a:xfrm>
            <a:off x="4689475" y="0"/>
            <a:ext cx="3240088" cy="1871663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7766" name="TextBox 11"/>
          <p:cNvSpPr txBox="1"/>
          <p:nvPr/>
        </p:nvSpPr>
        <p:spPr>
          <a:xfrm>
            <a:off x="5626100" y="692150"/>
            <a:ext cx="20875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接口设计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pic>
        <p:nvPicPr>
          <p:cNvPr id="117767" name="Picture 1" descr="C:\Users\Administrator\AppData\Roaming\Tencent\Users\1123460539\QQ\WinTemp\RichOle\X%8%N5@VYG){7{HRRPL1F7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8" y="1844675"/>
            <a:ext cx="8308975" cy="720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7768" name="TextBox 13"/>
          <p:cNvSpPr txBox="1"/>
          <p:nvPr/>
        </p:nvSpPr>
        <p:spPr>
          <a:xfrm>
            <a:off x="2889250" y="2924175"/>
            <a:ext cx="15843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内部接口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5" name="Picture 1" descr="C:\Users\Administrator\AppData\Roaming\Tencent\Users\1123460539\QQ\WinTemp\RichOle\W%T2UPV8IYRNUJ91]O%8I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88" y="0"/>
            <a:ext cx="8286750" cy="6669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标注 17"/>
          <p:cNvSpPr/>
          <p:nvPr/>
        </p:nvSpPr>
        <p:spPr>
          <a:xfrm>
            <a:off x="4113213" y="765175"/>
            <a:ext cx="2520950" cy="1079500"/>
          </a:xfrm>
          <a:prstGeom prst="wedgeRectCallout">
            <a:avLst/>
          </a:prstGeom>
          <a:ln>
            <a:solidFill>
              <a:srgbClr val="117A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getIfIsInBuffer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函数返回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时，调用该函数来寻找一个新的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6850063" y="3141663"/>
            <a:ext cx="3240088" cy="1295400"/>
          </a:xfrm>
          <a:prstGeom prst="wedgeRectCallout">
            <a:avLst/>
          </a:prstGeom>
          <a:ln>
            <a:solidFill>
              <a:srgbClr val="117A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首先判断这个文件的指定块是否已经存在内存中，如果已经存在，就直接放回相应的编号，否则返回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，表示不存在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4618038" y="1844675"/>
            <a:ext cx="3311525" cy="1296988"/>
          </a:xfrm>
          <a:prstGeom prst="wedgeRectCallout">
            <a:avLst/>
          </a:prstGeom>
          <a:ln>
            <a:solidFill>
              <a:srgbClr val="117A6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整个块里没有可插入的位置时，该函数将指定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对应的文件后面新增一个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9810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9811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9812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类定义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1981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38" y="2220913"/>
            <a:ext cx="6969125" cy="1885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1081088"/>
            <a:ext cx="9185275" cy="5130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1858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1859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1860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类定义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2186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88" y="1497013"/>
            <a:ext cx="10339387" cy="4003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977900"/>
            <a:ext cx="11371263" cy="5160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3906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907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3908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类定义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2390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88" y="1557338"/>
            <a:ext cx="6275387" cy="3914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orient="vert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5954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5955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5956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代码展示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5957" name="TextBox 16"/>
          <p:cNvSpPr txBox="1"/>
          <p:nvPr/>
        </p:nvSpPr>
        <p:spPr>
          <a:xfrm>
            <a:off x="660400" y="1654175"/>
            <a:ext cx="14573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外部接口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25958" name="Picture 2" descr="C:\Users\Administrator\AppData\Roaming\Tencent\Users\1123460539\QQ\WinTemp\RichOle\HQB6U0Z4@}4P95_S@TBL64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13" y="1668463"/>
            <a:ext cx="7964487" cy="3135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orient="vert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8002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8003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8004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设计思路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2800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1190625"/>
            <a:ext cx="10063163" cy="4919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3" y="1062038"/>
            <a:ext cx="10050462" cy="4946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0050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0051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0052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设计思路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0053" name="TextBox 27"/>
          <p:cNvSpPr txBox="1"/>
          <p:nvPr/>
        </p:nvSpPr>
        <p:spPr>
          <a:xfrm>
            <a:off x="876300" y="2162175"/>
            <a:ext cx="15843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内部接口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30054" name="Picture 1" descr="C:\Users\Administrator\AppData\Roaming\Tencent\Users\1123460539\QQ\WinTemp\RichOle\W%T2UPV8IYRNUJ91]O%8I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275" y="0"/>
            <a:ext cx="8286750" cy="6669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orient="vert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2098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2099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2100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设计思路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3210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63" y="1314450"/>
            <a:ext cx="10182225" cy="4840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orient="vert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4146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4147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4148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设计思路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34149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5" y="1731963"/>
            <a:ext cx="10025063" cy="3736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" y="1136650"/>
            <a:ext cx="10533062" cy="4625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6194" name="图片 39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6195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6196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设计思路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3619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63" y="1268413"/>
            <a:ext cx="9544050" cy="4886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13" y="1147763"/>
            <a:ext cx="11264900" cy="4919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稻壳儿小白白(http://dwz.cn/Wu2UP)"/>
          <p:cNvSpPr txBox="1"/>
          <p:nvPr/>
        </p:nvSpPr>
        <p:spPr>
          <a:xfrm>
            <a:off x="6313488" y="1835150"/>
            <a:ext cx="1989137" cy="317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单击编辑副标题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4339" name="图片 45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文本框 46"/>
          <p:cNvSpPr txBox="1"/>
          <p:nvPr/>
        </p:nvSpPr>
        <p:spPr>
          <a:xfrm>
            <a:off x="987425" y="266700"/>
            <a:ext cx="36718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设计思路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41" name="文本框 4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342" name="圆角矩形 8"/>
          <p:cNvSpPr/>
          <p:nvPr/>
        </p:nvSpPr>
        <p:spPr>
          <a:xfrm>
            <a:off x="769938" y="1597025"/>
            <a:ext cx="2597150" cy="2844800"/>
          </a:xfrm>
          <a:prstGeom prst="roundRect">
            <a:avLst>
              <a:gd name="adj" fmla="val 16667"/>
            </a:avLst>
          </a:prstGeom>
          <a:solidFill>
            <a:srgbClr val="0E6254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qs用于存储待处理的字符串。在 main 函数中，解释器首先通过 GetQs 函数获得用户输入的字符串，存入 qs 中</a:t>
            </a:r>
            <a:endParaRPr lang="zh-CN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4343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50" y="1133475"/>
            <a:ext cx="5527675" cy="4460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926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-624423">
            <a:off x="1455738" y="531813"/>
            <a:ext cx="9691687" cy="5756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9267" name="文本框 6"/>
          <p:cNvSpPr txBox="1"/>
          <p:nvPr/>
        </p:nvSpPr>
        <p:spPr>
          <a:xfrm>
            <a:off x="3090863" y="2074863"/>
            <a:ext cx="6967537" cy="2555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</a:rPr>
              <a:t>THANKS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稻壳儿小白白(http://dwz.cn/Wu2UP)"/>
          <p:cNvSpPr txBox="1"/>
          <p:nvPr/>
        </p:nvSpPr>
        <p:spPr>
          <a:xfrm>
            <a:off x="6313488" y="1835150"/>
            <a:ext cx="1989137" cy="317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单击编辑副标题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6387" name="图片 45"/>
          <p:cNvPicPr>
            <a:picLocks noChangeAspect="1"/>
          </p:cNvPicPr>
          <p:nvPr/>
        </p:nvPicPr>
        <p:blipFill>
          <a:blip r:embed="rId1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8" name="文本框 46"/>
          <p:cNvSpPr txBox="1"/>
          <p:nvPr/>
        </p:nvSpPr>
        <p:spPr>
          <a:xfrm>
            <a:off x="987425" y="266700"/>
            <a:ext cx="36718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设计思路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389" name="文本框 4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390" name="圆角矩形 8"/>
          <p:cNvSpPr/>
          <p:nvPr/>
        </p:nvSpPr>
        <p:spPr>
          <a:xfrm>
            <a:off x="7939088" y="1916113"/>
            <a:ext cx="3832225" cy="3657600"/>
          </a:xfrm>
          <a:prstGeom prst="roundRect">
            <a:avLst>
              <a:gd name="adj" fmla="val 16667"/>
            </a:avLst>
          </a:prstGeom>
          <a:solidFill>
            <a:srgbClr val="0E6254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然后调用 EXEC 进行解释执行。EXEC </a:t>
            </a:r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函数对当前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qs</a:t>
            </a:r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字符串进行解读并操作，其首先使用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normolize</a:t>
            </a:r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函数对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qs</a:t>
            </a:r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进行标准化处理，然后根据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qs</a:t>
            </a:r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的前几个关键字选择不同的子执行函数进行执行，并根据执行的子函数的不同返回不同值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6391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5" y="884238"/>
            <a:ext cx="5940425" cy="5770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u"/>
  </p:transition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2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2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6924</Words>
  <Application>WPS 演示</Application>
  <PresentationFormat>宽屏</PresentationFormat>
  <Paragraphs>788</Paragraphs>
  <Slides>80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80</vt:i4>
      </vt:variant>
    </vt:vector>
  </HeadingPairs>
  <TitlesOfParts>
    <vt:vector size="96" baseType="lpstr">
      <vt:lpstr>Arial</vt:lpstr>
      <vt:lpstr>宋体</vt:lpstr>
      <vt:lpstr>Wingdings</vt:lpstr>
      <vt:lpstr>微软雅黑</vt:lpstr>
      <vt:lpstr>等线</vt:lpstr>
      <vt:lpstr>Aharoni</vt:lpstr>
      <vt:lpstr>Impact</vt:lpstr>
      <vt:lpstr>Open Sans</vt:lpstr>
      <vt:lpstr>黑体</vt:lpstr>
      <vt:lpstr>Segoe Print</vt:lpstr>
      <vt:lpstr>新宋体</vt:lpstr>
      <vt:lpstr>Arial Unicode MS</vt:lpstr>
      <vt:lpstr>1_Office 主题</vt:lpstr>
      <vt:lpstr>2_Office 主题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浪仔</cp:lastModifiedBy>
  <cp:revision>538</cp:revision>
  <dcterms:created xsi:type="dcterms:W3CDTF">2015-07-10T05:07:58Z</dcterms:created>
  <dcterms:modified xsi:type="dcterms:W3CDTF">2018-07-15T10:10:50Z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