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2" r:id="rId7"/>
    <p:sldId id="273" r:id="rId8"/>
    <p:sldId id="274" r:id="rId9"/>
    <p:sldId id="275" r:id="rId10"/>
    <p:sldId id="260" r:id="rId11"/>
    <p:sldId id="263" r:id="rId12"/>
    <p:sldId id="264" r:id="rId13"/>
    <p:sldId id="261" r:id="rId14"/>
    <p:sldId id="262" r:id="rId15"/>
    <p:sldId id="265" r:id="rId16"/>
    <p:sldId id="271" r:id="rId17"/>
    <p:sldId id="266" r:id="rId18"/>
    <p:sldId id="267" r:id="rId19"/>
    <p:sldId id="268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81F0C-A694-4BC9-BC3E-058300482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D98F27-AFB8-4C97-A1C7-9958A4680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35D39-D823-44D8-AAE0-217DF27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99EC5-2106-4249-9B8F-A51223A2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9320D-D696-45DE-8900-11A4CCD8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930DA-D3E7-4E65-964F-0F17380D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6FCE2A-C1CD-4256-9A05-0DA7BB80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22CA2-53B4-4D88-AC94-1DF8806C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179CD-0FEA-4380-90E9-967A755B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91DE4-B603-406C-B710-1ABECE69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BAB4C9-042A-42B7-84CC-A4B0E8AE3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2EE77-1995-4413-BE99-724F76941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69FCB-13F9-436F-8128-9BC8D374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43451-4422-4FFB-A203-122F85DE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FA77D-D842-4653-98EB-055FA1CF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7977-90DD-47AE-AD3C-87CB5A6C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9B80E-3BCA-40D0-9789-29BA0F81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3924E-63C2-42FE-9892-2DE0601E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95FE8-EFF8-4BAE-892E-3C7E9428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9418A-023D-44CE-B17A-D68946D3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11627-B668-4550-982B-B5FEEACF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7E3E6-A57A-414F-866F-E2C27E6D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4A77A-2983-4107-81E7-B09DA0C5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4C0BE0-3905-4514-B864-F57B14FC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B86D0-0AB0-4E11-9F19-014EEB49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7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4085-A73C-4121-B6CA-C0260FB7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D8B9D-90E3-4B11-9765-382A9D71E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5900B-8DF6-4D84-9080-7F12F30C2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63D71-064F-46B9-801E-9CF9BD1D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91983-FE4C-4F90-8B9C-6E85ED3C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9C3DA8-1CC0-42D8-8D2F-A5197911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7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46BC-B38F-4F9F-8C9F-C533A90D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47A51-B2DC-4A7E-A825-03B04992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D6A86E-BFE8-4020-B304-D9B83732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1BB3D-34A0-4E3A-A274-7D6EBAE5F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17F50D-2AA2-4DCC-A50F-ED99B9BF4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0C939-CABB-487A-9B74-FBEB7F49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CCBBBA-FED8-453B-8CC7-57DE9FE1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1DEFE0-2FEC-4F8C-B630-623823D3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50A02-7D08-4EF6-B038-A8489D6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8FADC-5930-4532-B79A-22031834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B18683-89FE-4C93-8A44-44C3BB9E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A18A9-3990-4C94-9B83-36D5995E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4F1AC-EDFF-40D4-8E8F-9F0712CA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8E2028-4882-4B10-BC74-F169CDEC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BA343-59DB-4FEA-BBF5-646950D4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7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8AFCD-3B30-41FA-94B7-D7E24F1C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9A06B-4D34-4A3A-B9EB-2A18358C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686AA-4318-4A92-8CBF-E202B39A2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8F163-110E-4988-9092-05CB64D6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6768D-2CDA-4972-AFDF-DD308B4A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2B8B9-5000-46E5-9C65-ABBFB645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7D3B6-064D-422D-8A9C-C0D5832B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8844F9-2D82-4488-8C74-BE5F23A9F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743F33-0EC9-4315-A5D7-8AE3DC19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5F329-D1F4-47CF-B1FB-A1DAEADC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11DA26-DC2B-4A9D-A6B2-DBA00A9A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B4375-3E88-499D-91DB-44484615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3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367A6-EB70-4D42-9151-164B56EB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8CEE5C-C5B6-4CE3-93A2-C01189B3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7990B-7F6D-47CB-95C0-E31CE834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123B-C7CF-4FFB-965B-85D0F6F744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6A195-BC60-42DA-804C-14B453653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B61C8-EFE1-448B-BDFC-4907A2BF1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689-1C0D-4464-A248-0D12A66C53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6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3C80A-FECF-437C-BFB7-E7595293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1811" y="434206"/>
            <a:ext cx="6130565" cy="38592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图形学与虚拟现实大作业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29BEB2-8025-4ADA-BE17-4E9850BA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368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绘制多边形并填充</a:t>
            </a:r>
            <a:endParaRPr lang="en-US" altLang="zh-CN" sz="6000" dirty="0"/>
          </a:p>
          <a:p>
            <a:r>
              <a:rPr lang="en-US" altLang="zh-CN" sz="3500" dirty="0"/>
              <a:t>C++ &amp; OpenGL</a:t>
            </a:r>
            <a:r>
              <a:rPr lang="zh-CN" altLang="en-US" sz="3500" dirty="0"/>
              <a:t>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9EDBBE-7981-4D00-8116-75271498F520}"/>
              </a:ext>
            </a:extLst>
          </p:cNvPr>
          <p:cNvSpPr txBox="1"/>
          <p:nvPr/>
        </p:nvSpPr>
        <p:spPr>
          <a:xfrm>
            <a:off x="9002598" y="604258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计科</a:t>
            </a:r>
            <a:r>
              <a:rPr lang="en-US" altLang="zh-CN" dirty="0"/>
              <a:t>1602	</a:t>
            </a:r>
            <a:r>
              <a:rPr lang="zh-CN" altLang="en-US" dirty="0"/>
              <a:t>张顺</a:t>
            </a:r>
          </a:p>
        </p:txBody>
      </p:sp>
    </p:spTree>
    <p:extLst>
      <p:ext uri="{BB962C8B-B14F-4D97-AF65-F5344CB8AC3E}">
        <p14:creationId xmlns:p14="http://schemas.microsoft.com/office/powerpoint/2010/main" val="321553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CA0FF-75E5-4AE8-9E85-E2BC1AD1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8" y="2506662"/>
            <a:ext cx="1189766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将绘制的多边行端点坐标输出到</a:t>
            </a:r>
            <a:r>
              <a:rPr lang="en-US" altLang="zh-CN" sz="4800" dirty="0"/>
              <a:t>Coordinate.txt</a:t>
            </a:r>
            <a:r>
              <a:rPr lang="zh-CN" altLang="en-US" sz="4800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4535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47B29-D88D-4B2E-83F5-5A02751A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填充基本步骤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7F764-7155-433F-B840-4D3E570A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每条扫描线建立边表</a:t>
            </a:r>
            <a:endParaRPr lang="en-US" altLang="zh-CN" dirty="0"/>
          </a:p>
          <a:p>
            <a:r>
              <a:rPr lang="zh-CN" altLang="en-US" dirty="0"/>
              <a:t>向活性边表中插入边</a:t>
            </a:r>
            <a:r>
              <a:rPr lang="en-US" altLang="zh-CN" sz="1600" dirty="0"/>
              <a:t>(</a:t>
            </a:r>
            <a:r>
              <a:rPr lang="zh-CN" altLang="en-US" sz="1600" dirty="0"/>
              <a:t>顺便将轮廓画出</a:t>
            </a:r>
            <a:r>
              <a:rPr lang="en-US" altLang="zh-CN" sz="1600" dirty="0"/>
              <a:t>)</a:t>
            </a:r>
          </a:p>
          <a:p>
            <a:r>
              <a:rPr lang="zh-CN" altLang="en-US" dirty="0"/>
              <a:t>将边存储在与边的最低点的</a:t>
            </a:r>
            <a:r>
              <a:rPr lang="en-US" altLang="zh-CN" dirty="0"/>
              <a:t>y</a:t>
            </a:r>
            <a:r>
              <a:rPr lang="zh-CN" altLang="en-US" dirty="0"/>
              <a:t>坐标值相同的活性边表中。（将最低点</a:t>
            </a:r>
            <a:r>
              <a:rPr lang="en-US" altLang="zh-CN" dirty="0"/>
              <a:t>Y</a:t>
            </a:r>
            <a:r>
              <a:rPr lang="zh-CN" altLang="en-US" dirty="0"/>
              <a:t>值定为扫描线编号）</a:t>
            </a:r>
            <a:endParaRPr lang="en-US" altLang="zh-CN" dirty="0"/>
          </a:p>
          <a:p>
            <a:r>
              <a:rPr lang="zh-CN" altLang="en-US" dirty="0"/>
              <a:t>在活性边表中添加任何边时，根据其</a:t>
            </a:r>
            <a:r>
              <a:rPr lang="en-US" altLang="zh-CN" dirty="0" err="1"/>
              <a:t>xofymin</a:t>
            </a:r>
            <a:r>
              <a:rPr lang="zh-CN" altLang="en-US" dirty="0"/>
              <a:t>值（线段两端</a:t>
            </a:r>
            <a:r>
              <a:rPr lang="en-US" altLang="zh-CN" dirty="0"/>
              <a:t>X</a:t>
            </a:r>
            <a:r>
              <a:rPr lang="zh-CN" altLang="en-US" dirty="0"/>
              <a:t>坐标较小一端）使用插入排序对活性边表进行排序。</a:t>
            </a:r>
            <a:endParaRPr lang="en-US" altLang="zh-CN" dirty="0"/>
          </a:p>
          <a:p>
            <a:r>
              <a:rPr lang="zh-CN" altLang="en-US" dirty="0"/>
              <a:t>从底至顶扫面线填充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01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94A5D-0F2E-42F2-A4C2-B550415A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"/>
            <a:ext cx="10515600" cy="5920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对于每条扫描线：</a:t>
            </a:r>
            <a:endParaRPr lang="en-US" altLang="zh-CN" dirty="0"/>
          </a:p>
          <a:p>
            <a:r>
              <a:rPr lang="zh-CN" altLang="en-US" dirty="0"/>
              <a:t>将指定扫描线的边从活性边表复制到一个活动边表</a:t>
            </a:r>
            <a:endParaRPr lang="en-US" altLang="zh-CN" dirty="0"/>
          </a:p>
          <a:p>
            <a:r>
              <a:rPr lang="zh-CN" altLang="en-US" dirty="0"/>
              <a:t>移除掉</a:t>
            </a:r>
            <a:r>
              <a:rPr lang="en-US" altLang="zh-CN" dirty="0" err="1"/>
              <a:t>Ymax</a:t>
            </a:r>
            <a:r>
              <a:rPr lang="zh-CN" altLang="en-US" dirty="0"/>
              <a:t>值小于等于该扫描线</a:t>
            </a:r>
            <a:r>
              <a:rPr lang="en-US" altLang="zh-CN" dirty="0"/>
              <a:t>Y</a:t>
            </a:r>
            <a:r>
              <a:rPr lang="zh-CN" altLang="en-US" dirty="0"/>
              <a:t>值的边</a:t>
            </a:r>
            <a:endParaRPr lang="en-US" altLang="zh-CN" dirty="0"/>
          </a:p>
          <a:p>
            <a:r>
              <a:rPr lang="zh-CN" altLang="en-US" dirty="0"/>
              <a:t>将活动边表按</a:t>
            </a:r>
            <a:r>
              <a:rPr lang="en-US" altLang="zh-CN" dirty="0" err="1"/>
              <a:t>XofYmin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填充（边界上的像素取舍，采用“左闭右开”的办法。 ）</a:t>
            </a:r>
            <a:endParaRPr lang="en-US" altLang="zh-CN" dirty="0"/>
          </a:p>
          <a:p>
            <a:r>
              <a:rPr lang="zh-CN" altLang="en-US" dirty="0"/>
              <a:t>关于交点的处理：</a:t>
            </a:r>
            <a:endParaRPr lang="en-US" altLang="zh-CN" dirty="0"/>
          </a:p>
          <a:p>
            <a:r>
              <a:rPr lang="zh-CN" altLang="en-US" dirty="0"/>
              <a:t>正常交点：视作一点</a:t>
            </a:r>
            <a:r>
              <a:rPr lang="en-US" altLang="zh-CN" dirty="0"/>
              <a:t>		</a:t>
            </a:r>
            <a:r>
              <a:rPr lang="zh-CN" altLang="en-US" dirty="0"/>
              <a:t>顶点：取下不取上（视作两点）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A400E5-6F4B-4A78-A370-53D4B65E9634}"/>
              </a:ext>
            </a:extLst>
          </p:cNvPr>
          <p:cNvCxnSpPr/>
          <p:nvPr/>
        </p:nvCxnSpPr>
        <p:spPr>
          <a:xfrm flipV="1">
            <a:off x="1024128" y="4632960"/>
            <a:ext cx="950976" cy="95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888CC3-905B-40E1-9A96-56E2165A8015}"/>
              </a:ext>
            </a:extLst>
          </p:cNvPr>
          <p:cNvCxnSpPr/>
          <p:nvPr/>
        </p:nvCxnSpPr>
        <p:spPr>
          <a:xfrm flipH="1" flipV="1">
            <a:off x="1316736" y="3877056"/>
            <a:ext cx="658368" cy="7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3E38774-72FC-4BCA-85FB-A096CDEE36F9}"/>
              </a:ext>
            </a:extLst>
          </p:cNvPr>
          <p:cNvCxnSpPr>
            <a:cxnSpLocks/>
          </p:cNvCxnSpPr>
          <p:nvPr/>
        </p:nvCxnSpPr>
        <p:spPr>
          <a:xfrm>
            <a:off x="268224" y="4632960"/>
            <a:ext cx="2584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F5329FA-BA9B-46BF-B3AD-F6A8C7833EE8}"/>
              </a:ext>
            </a:extLst>
          </p:cNvPr>
          <p:cNvCxnSpPr/>
          <p:nvPr/>
        </p:nvCxnSpPr>
        <p:spPr>
          <a:xfrm>
            <a:off x="4474464" y="4108704"/>
            <a:ext cx="2791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759043A-5E8B-49CD-A855-DB70A2E847A2}"/>
              </a:ext>
            </a:extLst>
          </p:cNvPr>
          <p:cNvCxnSpPr/>
          <p:nvPr/>
        </p:nvCxnSpPr>
        <p:spPr>
          <a:xfrm flipV="1">
            <a:off x="4645152" y="4108704"/>
            <a:ext cx="1182624" cy="117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5CB41A0-F56F-4605-A14E-392AB0BB2344}"/>
              </a:ext>
            </a:extLst>
          </p:cNvPr>
          <p:cNvCxnSpPr/>
          <p:nvPr/>
        </p:nvCxnSpPr>
        <p:spPr>
          <a:xfrm flipH="1" flipV="1">
            <a:off x="5827776" y="4108704"/>
            <a:ext cx="890016" cy="1170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4266F5-CDF9-4E85-A5F5-21C809DA7C46}"/>
              </a:ext>
            </a:extLst>
          </p:cNvPr>
          <p:cNvCxnSpPr/>
          <p:nvPr/>
        </p:nvCxnSpPr>
        <p:spPr>
          <a:xfrm>
            <a:off x="8229600" y="5388864"/>
            <a:ext cx="2474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4C7976C-44FF-4649-A6B3-24B35D13A4EB}"/>
              </a:ext>
            </a:extLst>
          </p:cNvPr>
          <p:cNvCxnSpPr/>
          <p:nvPr/>
        </p:nvCxnSpPr>
        <p:spPr>
          <a:xfrm>
            <a:off x="8314944" y="4108704"/>
            <a:ext cx="1024128" cy="1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CD798CD-4536-404F-B2C1-301A4A3FE060}"/>
              </a:ext>
            </a:extLst>
          </p:cNvPr>
          <p:cNvCxnSpPr/>
          <p:nvPr/>
        </p:nvCxnSpPr>
        <p:spPr>
          <a:xfrm flipH="1">
            <a:off x="9339072" y="4108703"/>
            <a:ext cx="1048512" cy="128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2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32A8-8C02-457C-BD25-90FF8E8C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Scan-Line Filling</a:t>
            </a:r>
            <a:r>
              <a:rPr lang="zh-CN" altLang="en-US" dirty="0"/>
              <a:t>填充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C928D-ABB0-4959-BBED-5173F5DE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两个结构体：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1DB68A-AF7A-4BCC-9D34-1DE803263CC6}"/>
              </a:ext>
            </a:extLst>
          </p:cNvPr>
          <p:cNvSpPr txBox="1"/>
          <p:nvPr/>
        </p:nvSpPr>
        <p:spPr>
          <a:xfrm>
            <a:off x="1036320" y="2389632"/>
            <a:ext cx="4559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typedef struct </a:t>
            </a:r>
            <a:r>
              <a:rPr lang="en-US" altLang="zh-CN" b="1" dirty="0" err="1"/>
              <a:t>edgebucket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	int </a:t>
            </a:r>
            <a:r>
              <a:rPr lang="en-US" altLang="zh-CN" b="1" dirty="0" err="1"/>
              <a:t>ymax</a:t>
            </a:r>
            <a:r>
              <a:rPr lang="en-US" altLang="zh-CN" b="1" dirty="0"/>
              <a:t>;   //</a:t>
            </a:r>
            <a:r>
              <a:rPr lang="zh-CN" altLang="en-US" b="1" dirty="0"/>
              <a:t>这条边最大</a:t>
            </a:r>
            <a:r>
              <a:rPr lang="en-US" altLang="zh-CN" b="1" dirty="0"/>
              <a:t>Y</a:t>
            </a:r>
            <a:r>
              <a:rPr lang="zh-CN" altLang="en-US" b="1" dirty="0"/>
              <a:t>坐标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float </a:t>
            </a:r>
            <a:r>
              <a:rPr lang="en-US" altLang="zh-CN" b="1" dirty="0" err="1"/>
              <a:t>xofymin</a:t>
            </a:r>
            <a:r>
              <a:rPr lang="en-US" altLang="zh-CN" b="1" dirty="0"/>
              <a:t>;  //</a:t>
            </a:r>
            <a:r>
              <a:rPr lang="zh-CN" altLang="en-US" b="1" dirty="0"/>
              <a:t>较低点</a:t>
            </a:r>
            <a:r>
              <a:rPr lang="en-US" altLang="zh-CN" b="1" dirty="0"/>
              <a:t>X</a:t>
            </a:r>
            <a:r>
              <a:rPr lang="zh-CN" altLang="en-US" b="1" dirty="0"/>
              <a:t>坐标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float </a:t>
            </a:r>
            <a:r>
              <a:rPr lang="en-US" altLang="zh-CN" b="1" dirty="0" err="1"/>
              <a:t>slopeinverse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  <a:r>
              <a:rPr lang="en-US" altLang="zh-CN" b="1" dirty="0" err="1"/>
              <a:t>EdgeBucket</a:t>
            </a:r>
            <a:r>
              <a:rPr lang="en-US" altLang="zh-CN" b="1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用来存放边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B62FCE-F334-401A-B7B9-B84914E9F247}"/>
              </a:ext>
            </a:extLst>
          </p:cNvPr>
          <p:cNvSpPr txBox="1"/>
          <p:nvPr/>
        </p:nvSpPr>
        <p:spPr>
          <a:xfrm>
            <a:off x="5794248" y="2389632"/>
            <a:ext cx="63289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typedef struct </a:t>
            </a:r>
            <a:r>
              <a:rPr lang="en-US" altLang="zh-CN" b="1" dirty="0" err="1"/>
              <a:t>edgetabletup</a:t>
            </a:r>
            <a:endParaRPr lang="en-US" altLang="zh-CN" b="1" dirty="0"/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	int </a:t>
            </a:r>
            <a:r>
              <a:rPr lang="en-US" altLang="zh-CN" b="1" dirty="0" err="1"/>
              <a:t>countEdgeBucket</a:t>
            </a:r>
            <a:r>
              <a:rPr lang="en-US" altLang="zh-CN" b="1" dirty="0"/>
              <a:t>;    //</a:t>
            </a:r>
            <a:r>
              <a:rPr lang="zh-CN" altLang="en-US" b="1" dirty="0"/>
              <a:t>一条扫描线中有多少条边</a:t>
            </a:r>
          </a:p>
          <a:p>
            <a:r>
              <a:rPr lang="zh-CN" altLang="en-US" b="1" dirty="0"/>
              <a:t>	</a:t>
            </a:r>
            <a:r>
              <a:rPr lang="en-US" altLang="zh-CN" b="1" dirty="0" err="1"/>
              <a:t>EdgeBucket</a:t>
            </a:r>
            <a:r>
              <a:rPr lang="en-US" altLang="zh-CN" b="1" dirty="0"/>
              <a:t> buckets[</a:t>
            </a:r>
            <a:r>
              <a:rPr lang="en-US" altLang="zh-CN" b="1" dirty="0" err="1"/>
              <a:t>maxVer</a:t>
            </a:r>
            <a:r>
              <a:rPr lang="en-US" altLang="zh-CN" b="1" dirty="0"/>
              <a:t>];//</a:t>
            </a:r>
            <a:r>
              <a:rPr lang="zh-CN" altLang="en-US" b="1" dirty="0"/>
              <a:t>边</a:t>
            </a:r>
            <a:endParaRPr lang="en-US" altLang="zh-CN" b="1" dirty="0"/>
          </a:p>
          <a:p>
            <a:r>
              <a:rPr lang="en-US" altLang="zh-CN" b="1" dirty="0"/>
              <a:t>}</a:t>
            </a:r>
            <a:r>
              <a:rPr lang="en-US" altLang="zh-CN" b="1" dirty="0" err="1"/>
              <a:t>EdgeTableTuple</a:t>
            </a:r>
            <a:r>
              <a:rPr lang="en-US" altLang="zh-CN" b="1" dirty="0"/>
              <a:t>;</a:t>
            </a:r>
          </a:p>
          <a:p>
            <a:endParaRPr lang="en-US" altLang="zh-CN" dirty="0"/>
          </a:p>
          <a:p>
            <a:r>
              <a:rPr lang="en-US" altLang="zh-CN" b="1" dirty="0" err="1"/>
              <a:t>EdgeTableTuple</a:t>
            </a:r>
            <a:r>
              <a:rPr lang="en-US" altLang="zh-CN" b="1" dirty="0"/>
              <a:t> </a:t>
            </a:r>
            <a:r>
              <a:rPr lang="en-US" altLang="zh-CN" b="1" dirty="0" err="1"/>
              <a:t>EdgeTable</a:t>
            </a:r>
            <a:r>
              <a:rPr lang="en-US" altLang="zh-CN" b="1" dirty="0"/>
              <a:t>[</a:t>
            </a:r>
            <a:r>
              <a:rPr lang="en-US" altLang="zh-CN" b="1" dirty="0" err="1"/>
              <a:t>maxHt</a:t>
            </a:r>
            <a:r>
              <a:rPr lang="en-US" altLang="zh-CN" b="1" dirty="0"/>
              <a:t>], </a:t>
            </a:r>
            <a:r>
              <a:rPr lang="en-US" altLang="zh-CN" b="1" dirty="0" err="1"/>
              <a:t>ActiveEdgeTuple</a:t>
            </a:r>
            <a:r>
              <a:rPr lang="en-US" altLang="zh-CN" b="1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用维护一个存放活动边表</a:t>
            </a:r>
            <a:r>
              <a:rPr lang="en-US" altLang="zh-CN" dirty="0"/>
              <a:t>/</a:t>
            </a:r>
            <a:r>
              <a:rPr lang="zh-CN" altLang="en-US" dirty="0"/>
              <a:t>活性边表（扫描线）</a:t>
            </a:r>
            <a:endParaRPr lang="en-US" altLang="zh-CN" dirty="0"/>
          </a:p>
          <a:p>
            <a:r>
              <a:rPr lang="zh-CN" altLang="en-US" dirty="0"/>
              <a:t>插入边时用插入排序维护</a:t>
            </a:r>
          </a:p>
        </p:txBody>
      </p:sp>
    </p:spTree>
    <p:extLst>
      <p:ext uri="{BB962C8B-B14F-4D97-AF65-F5344CB8AC3E}">
        <p14:creationId xmlns:p14="http://schemas.microsoft.com/office/powerpoint/2010/main" val="403094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10407-058D-4BBB-84A2-0D83D69E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8" y="94268"/>
            <a:ext cx="11972042" cy="7013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/>
              <a:t>void </a:t>
            </a:r>
            <a:r>
              <a:rPr lang="en-US" altLang="zh-CN" sz="1600" dirty="0" err="1"/>
              <a:t>insertionSort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EdgeTableTuple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	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j;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EdgeBucket</a:t>
            </a:r>
            <a:r>
              <a:rPr lang="en-US" altLang="zh-CN" sz="1600" dirty="0"/>
              <a:t> temp;</a:t>
            </a:r>
          </a:p>
          <a:p>
            <a:pPr marL="0" indent="0">
              <a:buNone/>
            </a:pPr>
            <a:r>
              <a:rPr lang="en-US" altLang="zh-CN" sz="1600" dirty="0"/>
              <a:t>	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countEdgeBucket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</a:t>
            </a:r>
          </a:p>
          <a:p>
            <a:pPr marL="0" indent="0">
              <a:buNone/>
            </a:pPr>
            <a:r>
              <a:rPr lang="en-US" altLang="zh-CN" sz="1600" dirty="0"/>
              <a:t>	{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temp.ymax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ymax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temp.xofymin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xofymin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temp.slopeinverse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slopeinverse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j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- 1;</a:t>
            </a:r>
          </a:p>
          <a:p>
            <a:pPr marL="0" indent="0">
              <a:buNone/>
            </a:pPr>
            <a:r>
              <a:rPr lang="en-US" altLang="zh-CN" sz="1600" dirty="0"/>
              <a:t>		while ((</a:t>
            </a:r>
            <a:r>
              <a:rPr lang="en-US" altLang="zh-CN" sz="1600" b="1" dirty="0" err="1">
                <a:solidFill>
                  <a:srgbClr val="FF0000"/>
                </a:solidFill>
              </a:rPr>
              <a:t>temp.xofymin</a:t>
            </a:r>
            <a:r>
              <a:rPr lang="en-US" altLang="zh-CN" sz="1600" b="1" dirty="0">
                <a:solidFill>
                  <a:srgbClr val="FF0000"/>
                </a:solidFill>
              </a:rPr>
              <a:t> &lt; </a:t>
            </a:r>
            <a:r>
              <a:rPr lang="en-US" altLang="zh-CN" sz="1600" b="1" dirty="0" err="1">
                <a:solidFill>
                  <a:srgbClr val="FF0000"/>
                </a:solidFill>
              </a:rPr>
              <a:t>ett</a:t>
            </a:r>
            <a:r>
              <a:rPr lang="en-US" altLang="zh-CN" sz="1600" b="1" dirty="0">
                <a:solidFill>
                  <a:srgbClr val="FF0000"/>
                </a:solidFill>
              </a:rPr>
              <a:t>-&gt;buckets[j].</a:t>
            </a:r>
            <a:r>
              <a:rPr lang="en-US" altLang="zh-CN" sz="1600" b="1" dirty="0" err="1">
                <a:solidFill>
                  <a:srgbClr val="FF0000"/>
                </a:solidFill>
              </a:rPr>
              <a:t>xofymin</a:t>
            </a:r>
            <a:r>
              <a:rPr lang="en-US" altLang="zh-CN" sz="1600" dirty="0"/>
              <a:t>) &amp;&amp; (j &gt;= 0))</a:t>
            </a:r>
          </a:p>
          <a:p>
            <a:pPr marL="0" indent="0">
              <a:buNone/>
            </a:pPr>
            <a:r>
              <a:rPr lang="en-US" altLang="zh-CN" sz="1600" dirty="0"/>
              <a:t>		{</a:t>
            </a:r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 + 1].</a:t>
            </a:r>
            <a:r>
              <a:rPr lang="en-US" altLang="zh-CN" sz="1600" dirty="0" err="1"/>
              <a:t>ymax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-&gt;buckets[j].</a:t>
            </a:r>
            <a:r>
              <a:rPr lang="en-US" altLang="zh-CN" sz="1600" dirty="0" err="1"/>
              <a:t>ymax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 + 1].</a:t>
            </a:r>
            <a:r>
              <a:rPr lang="en-US" altLang="zh-CN" sz="1600" dirty="0" err="1"/>
              <a:t>xofymin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-&gt;buckets[j].</a:t>
            </a:r>
            <a:r>
              <a:rPr lang="en-US" altLang="zh-CN" sz="1600" dirty="0" err="1"/>
              <a:t>xofymin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	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 + 1].</a:t>
            </a:r>
            <a:r>
              <a:rPr lang="en-US" altLang="zh-CN" sz="1600" dirty="0" err="1"/>
              <a:t>slopeinverse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-&gt;buckets[j].</a:t>
            </a:r>
            <a:r>
              <a:rPr lang="en-US" altLang="zh-CN" sz="1600" dirty="0" err="1"/>
              <a:t>slopeinverse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	j = j - 1;</a:t>
            </a:r>
          </a:p>
          <a:p>
            <a:pPr marL="0" indent="0">
              <a:buNone/>
            </a:pPr>
            <a:r>
              <a:rPr lang="en-US" altLang="zh-CN" sz="1600" dirty="0"/>
              <a:t>		}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 + 1].</a:t>
            </a:r>
            <a:r>
              <a:rPr lang="en-US" altLang="zh-CN" sz="1600" dirty="0" err="1"/>
              <a:t>ymax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temp.ymax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 + 1].</a:t>
            </a:r>
            <a:r>
              <a:rPr lang="en-US" altLang="zh-CN" sz="1600" dirty="0" err="1"/>
              <a:t>xofymin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temp.xofymin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ett</a:t>
            </a:r>
            <a:r>
              <a:rPr lang="en-US" altLang="zh-CN" sz="1600" dirty="0"/>
              <a:t>-&gt;buckets[j + 1].</a:t>
            </a:r>
            <a:r>
              <a:rPr lang="en-US" altLang="zh-CN" sz="1600" dirty="0" err="1"/>
              <a:t>slopeinverse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temp.slopeinverse</a:t>
            </a:r>
            <a:r>
              <a:rPr lang="en-US" altLang="zh-CN" sz="1600" dirty="0"/>
              <a:t>;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72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A904D-AF3E-4722-8C11-A1641517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利用增量更新交点（</a:t>
            </a:r>
            <a:r>
              <a:rPr lang="en-US" altLang="zh-CN" sz="3600" dirty="0"/>
              <a:t>X+=1/k</a:t>
            </a:r>
            <a:r>
              <a:rPr lang="zh-CN" altLang="en-US" sz="3600" dirty="0"/>
              <a:t>） </a:t>
            </a:r>
            <a:r>
              <a:rPr lang="zh-CN" altLang="en-US" sz="900" dirty="0"/>
              <a:t>我也不知道该怎么形容这个函数</a:t>
            </a:r>
            <a:r>
              <a:rPr lang="en-US" altLang="zh-CN" sz="900" dirty="0"/>
              <a:t>……</a:t>
            </a:r>
            <a:endParaRPr lang="zh-CN" altLang="en-US" sz="9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196C1-7414-41D8-881B-6CE282C2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updatexbyslopeinv</a:t>
            </a:r>
            <a:r>
              <a:rPr lang="en-US" altLang="zh-CN" dirty="0"/>
              <a:t>(</a:t>
            </a:r>
            <a:r>
              <a:rPr lang="en-US" altLang="zh-CN" dirty="0" err="1"/>
              <a:t>EdgeTableTuple</a:t>
            </a:r>
            <a:r>
              <a:rPr lang="en-US" altLang="zh-CN" dirty="0"/>
              <a:t> *</a:t>
            </a:r>
            <a:r>
              <a:rPr lang="en-US" altLang="zh-CN" dirty="0" err="1"/>
              <a:t>Tup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for (int 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Tup</a:t>
            </a:r>
            <a:r>
              <a:rPr lang="en-US" altLang="zh-CN" dirty="0"/>
              <a:t>-&gt;</a:t>
            </a:r>
            <a:r>
              <a:rPr lang="en-US" altLang="zh-CN" dirty="0" err="1"/>
              <a:t>countEdgeBucket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(</a:t>
            </a:r>
            <a:r>
              <a:rPr lang="en-US" altLang="zh-CN" dirty="0" err="1"/>
              <a:t>Tup</a:t>
            </a:r>
            <a:r>
              <a:rPr lang="en-US" altLang="zh-CN" dirty="0"/>
              <a:t>-&gt;buckets[</a:t>
            </a:r>
            <a:r>
              <a:rPr lang="en-US" altLang="zh-CN" dirty="0" err="1"/>
              <a:t>i</a:t>
            </a:r>
            <a:r>
              <a:rPr lang="en-US" altLang="zh-CN" dirty="0"/>
              <a:t>]).</a:t>
            </a:r>
            <a:r>
              <a:rPr lang="en-US" altLang="zh-CN" dirty="0" err="1"/>
              <a:t>xofymin</a:t>
            </a:r>
            <a:r>
              <a:rPr lang="en-US" altLang="zh-CN" dirty="0"/>
              <a:t> = (</a:t>
            </a:r>
            <a:r>
              <a:rPr lang="en-US" altLang="zh-CN" dirty="0" err="1"/>
              <a:t>Tup</a:t>
            </a:r>
            <a:r>
              <a:rPr lang="en-US" altLang="zh-CN" dirty="0"/>
              <a:t>-&gt;buckets[</a:t>
            </a:r>
            <a:r>
              <a:rPr lang="en-US" altLang="zh-CN" dirty="0" err="1"/>
              <a:t>i</a:t>
            </a:r>
            <a:r>
              <a:rPr lang="en-US" altLang="zh-CN" dirty="0"/>
              <a:t>]).</a:t>
            </a:r>
            <a:r>
              <a:rPr lang="en-US" altLang="zh-CN" dirty="0" err="1"/>
              <a:t>xofymin</a:t>
            </a:r>
            <a:r>
              <a:rPr lang="en-US" altLang="zh-CN" dirty="0"/>
              <a:t> + (</a:t>
            </a:r>
            <a:r>
              <a:rPr lang="en-US" altLang="zh-CN" dirty="0" err="1"/>
              <a:t>Tup</a:t>
            </a:r>
            <a:r>
              <a:rPr lang="en-US" altLang="zh-CN" dirty="0"/>
              <a:t>-&gt;buckets[</a:t>
            </a:r>
            <a:r>
              <a:rPr lang="en-US" altLang="zh-CN" dirty="0" err="1"/>
              <a:t>i</a:t>
            </a:r>
            <a:r>
              <a:rPr lang="en-US" altLang="zh-CN" dirty="0"/>
              <a:t>]).</a:t>
            </a:r>
            <a:r>
              <a:rPr lang="en-US" altLang="zh-CN" dirty="0" err="1"/>
              <a:t>slopeinverse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1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EFB4C-0F99-42CE-B1DE-01F5F0A3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利用计数器来决定填充哪两点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7C374-888C-4548-B868-7D6B6D53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点总数计数器</a:t>
            </a:r>
            <a:r>
              <a:rPr lang="en-US" altLang="zh-CN" dirty="0" err="1"/>
              <a:t>coordCount</a:t>
            </a:r>
            <a:r>
              <a:rPr lang="en-US" altLang="zh-CN" dirty="0"/>
              <a:t>=0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取出第一条线的</a:t>
            </a:r>
            <a:r>
              <a:rPr lang="en-US" altLang="zh-CN" dirty="0"/>
              <a:t>x1</a:t>
            </a:r>
            <a:r>
              <a:rPr lang="zh-CN" altLang="en-US" dirty="0"/>
              <a:t>时 </a:t>
            </a:r>
            <a:r>
              <a:rPr lang="en-US" altLang="zh-CN" dirty="0" err="1"/>
              <a:t>coordCount</a:t>
            </a:r>
            <a:r>
              <a:rPr lang="en-US" altLang="zh-CN" dirty="0"/>
              <a:t>   0 </a:t>
            </a:r>
            <a:r>
              <a:rPr lang="zh-CN" altLang="en-US" dirty="0"/>
              <a:t>→ 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zh-CN" altLang="en-US" dirty="0"/>
              <a:t>取出第二条线的</a:t>
            </a:r>
            <a:r>
              <a:rPr lang="en-US" altLang="zh-CN" dirty="0"/>
              <a:t>x2</a:t>
            </a:r>
            <a:r>
              <a:rPr lang="zh-CN" altLang="en-US" dirty="0"/>
              <a:t>时 </a:t>
            </a:r>
            <a:r>
              <a:rPr lang="en-US" altLang="zh-CN" dirty="0" err="1"/>
              <a:t>coordCount</a:t>
            </a:r>
            <a:r>
              <a:rPr lang="zh-CN" altLang="en-US" dirty="0"/>
              <a:t>的值为</a:t>
            </a:r>
            <a:r>
              <a:rPr lang="en-US" altLang="zh-CN" dirty="0"/>
              <a:t>1</a:t>
            </a:r>
            <a:r>
              <a:rPr lang="zh-CN" altLang="en-US" dirty="0"/>
              <a:t>（奇数），此时应该要填充，并且 </a:t>
            </a:r>
            <a:r>
              <a:rPr lang="en-US" altLang="zh-CN" dirty="0" err="1"/>
              <a:t>coordCount</a:t>
            </a:r>
            <a:r>
              <a:rPr lang="en-US" altLang="zh-CN" dirty="0"/>
              <a:t> 1</a:t>
            </a:r>
            <a:r>
              <a:rPr lang="zh-CN" altLang="en-US" dirty="0"/>
              <a:t>→ 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 err="1"/>
              <a:t>coordCount</a:t>
            </a:r>
            <a:r>
              <a:rPr lang="zh-CN" altLang="en-US" dirty="0"/>
              <a:t>为奇数时，填充并更新</a:t>
            </a:r>
            <a:r>
              <a:rPr lang="en-US" altLang="zh-CN" dirty="0"/>
              <a:t>x1,x2</a:t>
            </a:r>
            <a:r>
              <a:rPr lang="zh-CN" altLang="en-US" dirty="0"/>
              <a:t>的值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以此类推。。。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当一条线填充完后，将 </a:t>
            </a:r>
            <a:r>
              <a:rPr lang="en-US" altLang="zh-CN" dirty="0"/>
              <a:t>x1</a:t>
            </a:r>
            <a:r>
              <a:rPr lang="zh-CN" altLang="en-US" dirty="0"/>
              <a:t>或</a:t>
            </a:r>
            <a:r>
              <a:rPr lang="en-US" altLang="zh-CN" dirty="0"/>
              <a:t>x2 </a:t>
            </a:r>
            <a:r>
              <a:rPr lang="zh-CN" altLang="en-US" dirty="0"/>
              <a:t>复制到 </a:t>
            </a:r>
            <a:r>
              <a:rPr lang="en-US" altLang="zh-CN" dirty="0"/>
              <a:t>x2</a:t>
            </a:r>
            <a:r>
              <a:rPr lang="zh-CN" altLang="en-US" dirty="0"/>
              <a:t>或</a:t>
            </a:r>
            <a:r>
              <a:rPr lang="en-US" altLang="zh-CN" dirty="0"/>
              <a:t>x1 </a:t>
            </a:r>
            <a:r>
              <a:rPr lang="zh-CN" altLang="en-US" dirty="0"/>
              <a:t>，计数器不变，下一次取出的点就会将</a:t>
            </a:r>
            <a:r>
              <a:rPr lang="en-US" altLang="zh-CN" dirty="0"/>
              <a:t>x 1</a:t>
            </a:r>
            <a:r>
              <a:rPr lang="zh-CN" altLang="en-US" dirty="0"/>
              <a:t>或</a:t>
            </a:r>
            <a:r>
              <a:rPr lang="en-US" altLang="zh-CN" dirty="0"/>
              <a:t>x2 </a:t>
            </a:r>
            <a:r>
              <a:rPr lang="zh-CN" altLang="en-US" dirty="0"/>
              <a:t>覆盖</a:t>
            </a:r>
          </a:p>
        </p:txBody>
      </p:sp>
    </p:spTree>
    <p:extLst>
      <p:ext uri="{BB962C8B-B14F-4D97-AF65-F5344CB8AC3E}">
        <p14:creationId xmlns:p14="http://schemas.microsoft.com/office/powerpoint/2010/main" val="1646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5A12-EB38-4FEE-A0C5-113149D7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0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取出点总数为偶数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coordCount</a:t>
            </a:r>
            <a:r>
              <a:rPr lang="zh-CN" altLang="en-US" sz="2000" dirty="0"/>
              <a:t>初始化为</a:t>
            </a:r>
            <a:r>
              <a:rPr lang="en-US" altLang="zh-CN" sz="2000" dirty="0"/>
              <a:t>0</a:t>
            </a:r>
            <a:r>
              <a:rPr lang="zh-CN" altLang="en-US" sz="2000" dirty="0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9A32D-F90D-43B2-868C-6F7143F2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60" y="1018094"/>
            <a:ext cx="11425286" cy="55995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if (</a:t>
            </a:r>
            <a:r>
              <a:rPr lang="en-US" altLang="zh-CN" dirty="0" err="1"/>
              <a:t>coordCount</a:t>
            </a:r>
            <a:r>
              <a:rPr lang="en-US" altLang="zh-CN" dirty="0"/>
              <a:t> % 2 == 0)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x1 = (int)(</a:t>
            </a:r>
            <a:r>
              <a:rPr lang="en-US" altLang="zh-CN" dirty="0" err="1"/>
              <a:t>ActiveEdgeTuple.buckets</a:t>
            </a:r>
            <a:r>
              <a:rPr lang="en-US" altLang="zh-CN" dirty="0"/>
              <a:t>[j].</a:t>
            </a:r>
            <a:r>
              <a:rPr lang="en-US" altLang="zh-CN" dirty="0" err="1"/>
              <a:t>xofymin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ymax1 = </a:t>
            </a:r>
            <a:r>
              <a:rPr lang="en-US" altLang="zh-CN" dirty="0" err="1"/>
              <a:t>ActiveEdgeTuple.buckets</a:t>
            </a:r>
            <a:r>
              <a:rPr lang="en-US" altLang="zh-CN" dirty="0"/>
              <a:t>[j].</a:t>
            </a:r>
            <a:r>
              <a:rPr lang="en-US" altLang="zh-CN" dirty="0" err="1"/>
              <a:t>ymax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if (x1 == x2)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if (((x1 == ymax1) &amp;&amp; (x2 != ymax2)) || ((x1 != ymax1) &amp;&amp; (x2 == ymax2)))</a:t>
            </a:r>
          </a:p>
          <a:p>
            <a:pPr marL="0" indent="0">
              <a:buNone/>
            </a:pPr>
            <a:r>
              <a:rPr lang="en-US" altLang="zh-CN" dirty="0"/>
              <a:t>			{</a:t>
            </a:r>
          </a:p>
          <a:p>
            <a:pPr marL="0" indent="0">
              <a:buNone/>
            </a:pPr>
            <a:r>
              <a:rPr lang="en-US" altLang="zh-CN" dirty="0"/>
              <a:t>				x2 = x1;  ymax2 = ymax1;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else  </a:t>
            </a:r>
            <a:r>
              <a:rPr lang="en-US" altLang="zh-CN" dirty="0" err="1"/>
              <a:t>coordCount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	else  </a:t>
            </a:r>
            <a:r>
              <a:rPr lang="en-US" altLang="zh-CN" dirty="0" err="1"/>
              <a:t>coordCount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0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A3D7C-2206-4A30-A822-D42AE2DB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0" y="18256"/>
            <a:ext cx="10515600" cy="999840"/>
          </a:xfrm>
        </p:spPr>
        <p:txBody>
          <a:bodyPr/>
          <a:lstStyle/>
          <a:p>
            <a:r>
              <a:rPr lang="zh-CN" altLang="en-US" dirty="0"/>
              <a:t>取出点总数为奇数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3F63A-7EE0-45C4-BEC2-80B6BE0DA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933254"/>
            <a:ext cx="11268959" cy="57974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else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x2 = (int)</a:t>
            </a:r>
            <a:r>
              <a:rPr lang="en-US" altLang="zh-CN" dirty="0" err="1"/>
              <a:t>ActiveEdgeTuple.buckets</a:t>
            </a:r>
            <a:r>
              <a:rPr lang="en-US" altLang="zh-CN" dirty="0"/>
              <a:t>[j].</a:t>
            </a:r>
            <a:r>
              <a:rPr lang="en-US" altLang="zh-CN" dirty="0" err="1"/>
              <a:t>xofymin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ymax2 = </a:t>
            </a:r>
            <a:r>
              <a:rPr lang="en-US" altLang="zh-CN" dirty="0" err="1"/>
              <a:t>ActiveEdgeTuple.buckets</a:t>
            </a:r>
            <a:r>
              <a:rPr lang="en-US" altLang="zh-CN" dirty="0"/>
              <a:t>[j].</a:t>
            </a:r>
            <a:r>
              <a:rPr lang="en-US" altLang="zh-CN" dirty="0" err="1"/>
              <a:t>ymax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FillFlag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/>
              <a:t>		if (x1 == x2)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if (((x1 == ymax1) &amp;&amp; (x2 != ymax2)) || ((x1 != ymax1) &amp;&amp; (x2 == ymax2)))</a:t>
            </a:r>
          </a:p>
          <a:p>
            <a:pPr marL="0" indent="0">
              <a:buNone/>
            </a:pPr>
            <a:r>
              <a:rPr lang="en-US" altLang="zh-CN" dirty="0"/>
              <a:t>			{</a:t>
            </a:r>
          </a:p>
          <a:p>
            <a:pPr marL="0" indent="0">
              <a:buNone/>
            </a:pPr>
            <a:r>
              <a:rPr lang="en-US" altLang="zh-CN" dirty="0"/>
              <a:t>				x1 = x2; ymax1 = ymax2;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	else   </a:t>
            </a:r>
            <a:r>
              <a:rPr lang="en-US" altLang="zh-CN" dirty="0" err="1"/>
              <a:t>coordCount</a:t>
            </a:r>
            <a:r>
              <a:rPr lang="en-US" altLang="zh-CN" dirty="0"/>
              <a:t>++; </a:t>
            </a:r>
            <a:r>
              <a:rPr lang="en-US" altLang="zh-CN" dirty="0" err="1"/>
              <a:t>FillFlag</a:t>
            </a:r>
            <a:r>
              <a:rPr lang="en-US" altLang="zh-CN" dirty="0"/>
              <a:t> = 1;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	else   </a:t>
            </a:r>
            <a:r>
              <a:rPr lang="en-US" altLang="zh-CN" dirty="0" err="1"/>
              <a:t>coordCount</a:t>
            </a:r>
            <a:r>
              <a:rPr lang="en-US" altLang="zh-CN" dirty="0"/>
              <a:t>++; </a:t>
            </a:r>
            <a:r>
              <a:rPr lang="en-US" altLang="zh-CN" dirty="0" err="1"/>
              <a:t>FillFlag</a:t>
            </a:r>
            <a:r>
              <a:rPr lang="en-US" altLang="zh-CN" dirty="0"/>
              <a:t> = 1;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40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B7AF4-EFAB-439D-B0C3-8D1DF4C0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/>
              <a:t>填充</a:t>
            </a:r>
            <a:r>
              <a:rPr lang="en-US" altLang="zh-CN" sz="4400" dirty="0"/>
              <a:t>X1~X2</a:t>
            </a:r>
            <a:r>
              <a:rPr lang="zh-CN" altLang="en-US" sz="4400" dirty="0"/>
              <a:t>段</a:t>
            </a:r>
            <a:endParaRPr lang="en-US" altLang="zh-CN" sz="4400" dirty="0"/>
          </a:p>
          <a:p>
            <a:pPr marL="0" indent="0" algn="ctr">
              <a:buNone/>
            </a:pPr>
            <a:r>
              <a:rPr lang="zh-CN" altLang="en-US" sz="4400" dirty="0"/>
              <a:t>对每条扫描线重复上述步骤直到填充完成</a:t>
            </a:r>
          </a:p>
        </p:txBody>
      </p:sp>
    </p:spTree>
    <p:extLst>
      <p:ext uri="{BB962C8B-B14F-4D97-AF65-F5344CB8AC3E}">
        <p14:creationId xmlns:p14="http://schemas.microsoft.com/office/powerpoint/2010/main" val="142841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F340B-A7A9-4BE9-B9B8-A40A9F1F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基本实现方法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E000A-6032-4348-842B-DA77E938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Breseharm</a:t>
            </a:r>
            <a:r>
              <a:rPr lang="zh-CN" altLang="en-US" dirty="0"/>
              <a:t>算法绘制多边形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记录下多边形顶点坐标并输出到一个</a:t>
            </a:r>
            <a:r>
              <a:rPr lang="en-US" altLang="zh-CN" dirty="0"/>
              <a:t>txt</a:t>
            </a:r>
            <a:r>
              <a:rPr lang="zh-CN" altLang="en-US" dirty="0"/>
              <a:t>文件中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Scan-Line Filling</a:t>
            </a:r>
            <a:r>
              <a:rPr lang="zh-CN" altLang="en-US" dirty="0"/>
              <a:t>算法读入坐标对多边形进行填充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6255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C14661-3F2B-46CE-AEF4-46D4BEFD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46" y="763955"/>
            <a:ext cx="4781550" cy="514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56A3B3-AD14-47AC-839C-A8FBA842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06" y="763955"/>
            <a:ext cx="47815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3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F5EB-AB95-4671-9AE4-A0E95E76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Breseharm</a:t>
            </a:r>
            <a:r>
              <a:rPr lang="zh-CN" altLang="en-US" dirty="0"/>
              <a:t>算法绘制多边形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C5F90-FDDD-4000-89B3-678A8432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0332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zh-CN" altLang="en-US" sz="2400" dirty="0"/>
              <a:t>使用鼠标监听获取多边形规定绘制规则：右键设置起点，左键画线，滑轮键连接最后一个点与起点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绘制完一条线后，将该直线终点设置为下一条直线的起点。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首先对线的两个端点进行特判：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拟定</a:t>
            </a:r>
            <a:r>
              <a:rPr lang="en-US" altLang="zh-CN" sz="2400" dirty="0"/>
              <a:t>x</a:t>
            </a:r>
            <a:r>
              <a:rPr lang="zh-CN" altLang="en-US" sz="2400" dirty="0"/>
              <a:t>坐标小的一端为起点，否则交换两点。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特判是否为垂线</a:t>
            </a:r>
            <a:r>
              <a:rPr lang="en-US" altLang="zh-CN" sz="2400" dirty="0"/>
              <a:t>/</a:t>
            </a:r>
            <a:r>
              <a:rPr lang="zh-CN" altLang="en-US" sz="2400" dirty="0"/>
              <a:t>水平线，是则直接绘制。</a:t>
            </a:r>
            <a:endParaRPr lang="en-US" altLang="zh-CN" sz="24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8870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3C68E-E000-4A58-97D0-1BBF61D19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500"/>
            <a:ext cx="10515600" cy="27188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假设线两端为</a:t>
            </a:r>
            <a:r>
              <a:rPr lang="en-US" altLang="zh-CN" dirty="0"/>
              <a:t>(x1,y1) (x2,y2)</a:t>
            </a:r>
            <a:r>
              <a:rPr lang="zh-CN" altLang="en-US" dirty="0"/>
              <a:t>计算出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2*</a:t>
            </a:r>
            <a:r>
              <a:rPr lang="en-US" altLang="zh-CN" dirty="0" err="1"/>
              <a:t>dy</a:t>
            </a:r>
            <a:r>
              <a:rPr lang="en-US" altLang="zh-CN" dirty="0"/>
              <a:t>    2*(</a:t>
            </a:r>
            <a:r>
              <a:rPr lang="en-US" altLang="zh-CN" dirty="0" err="1"/>
              <a:t>dy</a:t>
            </a:r>
            <a:r>
              <a:rPr lang="en-US" altLang="zh-CN" dirty="0"/>
              <a:t>-dx)    2</a:t>
            </a:r>
            <a:r>
              <a:rPr lang="zh-CN" altLang="en-US" dirty="0"/>
              <a:t>*</a:t>
            </a:r>
            <a:r>
              <a:rPr lang="en-US" altLang="zh-CN" dirty="0"/>
              <a:t>dx    2*(dx-</a:t>
            </a:r>
            <a:r>
              <a:rPr lang="en-US" altLang="zh-CN" dirty="0" err="1"/>
              <a:t>dy</a:t>
            </a:r>
            <a:r>
              <a:rPr lang="en-US" altLang="zh-CN" dirty="0"/>
              <a:t>)    2*(</a:t>
            </a:r>
            <a:r>
              <a:rPr lang="en-US" altLang="zh-CN" dirty="0" err="1"/>
              <a:t>dy+dx</a:t>
            </a:r>
            <a:r>
              <a:rPr lang="en-US" altLang="zh-CN" dirty="0"/>
              <a:t>)    </a:t>
            </a:r>
            <a:r>
              <a:rPr lang="en-US" altLang="zh-CN" dirty="0" err="1"/>
              <a:t>dy</a:t>
            </a:r>
            <a:r>
              <a:rPr lang="en-US" altLang="zh-CN" dirty="0"/>
              <a:t>/dx</a:t>
            </a:r>
          </a:p>
          <a:p>
            <a:pPr marL="0" indent="0">
              <a:buNone/>
            </a:pPr>
            <a:r>
              <a:rPr lang="es-ES" altLang="zh-CN" dirty="0"/>
              <a:t>(dx = x2 - x1, dy = y2 - y1)</a:t>
            </a:r>
          </a:p>
          <a:p>
            <a:pPr marL="0" indent="0">
              <a:buNone/>
            </a:pPr>
            <a:endParaRPr lang="es-E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分类讨论</a:t>
            </a:r>
            <a:r>
              <a:rPr lang="en-US" altLang="zh-CN" dirty="0"/>
              <a:t>k=</a:t>
            </a:r>
            <a:r>
              <a:rPr lang="en-US" altLang="zh-CN" dirty="0" err="1"/>
              <a:t>dy</a:t>
            </a:r>
            <a:r>
              <a:rPr lang="en-US" altLang="zh-CN" dirty="0"/>
              <a:t>/dx  (</a:t>
            </a:r>
            <a:r>
              <a:rPr lang="zh-CN" altLang="en-US" dirty="0"/>
              <a:t>设误差项为</a:t>
            </a:r>
            <a:r>
              <a:rPr lang="en-US" altLang="zh-CN" dirty="0"/>
              <a:t>p)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65F480-CD7A-4B4E-B2E4-F59ECDDE4D59}"/>
              </a:ext>
            </a:extLst>
          </p:cNvPr>
          <p:cNvSpPr txBox="1"/>
          <p:nvPr/>
        </p:nvSpPr>
        <p:spPr>
          <a:xfrm>
            <a:off x="743712" y="3117260"/>
            <a:ext cx="39288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0&lt;k&lt;1</a:t>
            </a:r>
            <a:r>
              <a:rPr lang="zh-CN" altLang="en-US" sz="2400" b="1" dirty="0"/>
              <a:t>的情况</a:t>
            </a:r>
            <a:r>
              <a:rPr lang="en-US" altLang="zh-CN" sz="2400" b="1" dirty="0"/>
              <a:t>   x++</a:t>
            </a:r>
          </a:p>
          <a:p>
            <a:r>
              <a:rPr lang="en-US" altLang="zh-CN" sz="2400" dirty="0"/>
              <a:t>  P=2</a:t>
            </a:r>
            <a:r>
              <a:rPr lang="zh-CN" altLang="en-US" sz="2400" dirty="0"/>
              <a:t>*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-dx </a:t>
            </a:r>
          </a:p>
          <a:p>
            <a:r>
              <a:rPr lang="en-US" altLang="zh-CN" sz="2400" dirty="0"/>
              <a:t>  (P&lt;0) p += 2*</a:t>
            </a:r>
            <a:r>
              <a:rPr lang="en-US" altLang="zh-CN" sz="2400" dirty="0" err="1"/>
              <a:t>dy</a:t>
            </a:r>
            <a:endParaRPr lang="en-US" altLang="zh-CN" sz="2400" dirty="0"/>
          </a:p>
          <a:p>
            <a:r>
              <a:rPr lang="en-US" altLang="zh-CN" sz="2400" dirty="0"/>
              <a:t>  (p&gt;0) y++; p+= 2*(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-dx);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025254-083D-4A97-824F-6C0A5E01EE1B}"/>
              </a:ext>
            </a:extLst>
          </p:cNvPr>
          <p:cNvSpPr txBox="1"/>
          <p:nvPr/>
        </p:nvSpPr>
        <p:spPr>
          <a:xfrm>
            <a:off x="4901184" y="3121152"/>
            <a:ext cx="436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K&gt;=1</a:t>
            </a:r>
            <a:r>
              <a:rPr lang="zh-CN" altLang="en-US" sz="2400" b="1" dirty="0"/>
              <a:t>的情况  </a:t>
            </a:r>
            <a:r>
              <a:rPr lang="en-US" altLang="zh-CN" sz="2400" b="1" dirty="0"/>
              <a:t>y++</a:t>
            </a:r>
          </a:p>
          <a:p>
            <a:r>
              <a:rPr lang="en-US" altLang="zh-CN" sz="2400" dirty="0"/>
              <a:t>  P=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/>
              <a:t>  (P&lt;0) p += 2*dx</a:t>
            </a:r>
          </a:p>
          <a:p>
            <a:r>
              <a:rPr lang="en-US" altLang="zh-CN" sz="2400" dirty="0"/>
              <a:t>  (p&gt;0) x++; p+= 2*(dx-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);</a:t>
            </a:r>
          </a:p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013C3C-CB37-4BE4-B6CE-5CB1764DE5A5}"/>
              </a:ext>
            </a:extLst>
          </p:cNvPr>
          <p:cNvSpPr txBox="1"/>
          <p:nvPr/>
        </p:nvSpPr>
        <p:spPr>
          <a:xfrm>
            <a:off x="743712" y="4870473"/>
            <a:ext cx="436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-1&lt;k&lt;0</a:t>
            </a:r>
            <a:r>
              <a:rPr lang="zh-CN" altLang="en-US" sz="2400" b="1" dirty="0"/>
              <a:t>的情况</a:t>
            </a:r>
            <a:r>
              <a:rPr lang="en-US" altLang="zh-CN" sz="2400" b="1" dirty="0"/>
              <a:t>  x++</a:t>
            </a:r>
          </a:p>
          <a:p>
            <a:r>
              <a:rPr lang="en-US" altLang="zh-CN" sz="2400" dirty="0"/>
              <a:t>  P=2 * 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 + dx;</a:t>
            </a:r>
          </a:p>
          <a:p>
            <a:r>
              <a:rPr lang="en-US" altLang="zh-CN" sz="2400" dirty="0"/>
              <a:t>  (P&lt;0) y--; p += 2*(</a:t>
            </a:r>
            <a:r>
              <a:rPr lang="en-US" altLang="zh-CN" sz="2400" dirty="0" err="1"/>
              <a:t>dy+dx</a:t>
            </a:r>
            <a:r>
              <a:rPr lang="en-US" altLang="zh-CN" sz="2400" dirty="0"/>
              <a:t>) ;</a:t>
            </a:r>
          </a:p>
          <a:p>
            <a:r>
              <a:rPr lang="en-US" altLang="zh-CN" sz="2400" dirty="0"/>
              <a:t>  (p&gt;=0) p += 2*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;</a:t>
            </a:r>
          </a:p>
          <a:p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2E9FC5-995E-485D-B079-F02FD8960407}"/>
              </a:ext>
            </a:extLst>
          </p:cNvPr>
          <p:cNvSpPr txBox="1"/>
          <p:nvPr/>
        </p:nvSpPr>
        <p:spPr>
          <a:xfrm>
            <a:off x="4901184" y="4965309"/>
            <a:ext cx="4364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k&lt;-1</a:t>
            </a:r>
            <a:r>
              <a:rPr lang="zh-CN" altLang="en-US" sz="2400" b="1" dirty="0"/>
              <a:t>的情况  </a:t>
            </a:r>
            <a:r>
              <a:rPr lang="en-US" altLang="zh-CN" sz="2400" b="1" dirty="0"/>
              <a:t>y--</a:t>
            </a:r>
          </a:p>
          <a:p>
            <a:r>
              <a:rPr lang="en-US" altLang="zh-CN" sz="2400" dirty="0"/>
              <a:t>  P= 2 * dx - </a:t>
            </a:r>
            <a:r>
              <a:rPr lang="en-US" altLang="zh-CN" sz="2400" dirty="0" err="1"/>
              <a:t>dy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(P&lt;0) x++; p -= 2*(</a:t>
            </a:r>
            <a:r>
              <a:rPr lang="en-US" altLang="zh-CN" sz="2400" dirty="0" err="1"/>
              <a:t>dy+dx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(p&gt;=0) p -= 2</a:t>
            </a:r>
            <a:r>
              <a:rPr lang="zh-CN" altLang="en-US" sz="2400" dirty="0"/>
              <a:t>*</a:t>
            </a:r>
            <a:r>
              <a:rPr lang="en-US" altLang="zh-CN" sz="2400" dirty="0"/>
              <a:t>dx;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075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58F1A-8A87-4522-8CF7-E85AD7B5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789" y="320510"/>
            <a:ext cx="5032489" cy="509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推导过程（以</a:t>
            </a:r>
            <a:r>
              <a:rPr lang="en-US" altLang="zh-CN" b="1" dirty="0"/>
              <a:t>0&lt;k&lt;1</a:t>
            </a:r>
            <a:r>
              <a:rPr lang="zh-CN" altLang="en-US" b="1" dirty="0"/>
              <a:t>情况为例）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https://img-blog.csdn.net/20180926194633762?watermark/2/text/aHR0cHM6Ly9ibG9nLmNzZG4ubmV0L3NpbmF0XzQxMTA0MzUz/font/5a6L5L2T/fontsize/400/fill/I0JBQkFCMA==/dissolve/70">
            <a:extLst>
              <a:ext uri="{FF2B5EF4-FFF2-40B4-BE49-F238E27FC236}">
                <a16:creationId xmlns:a16="http://schemas.microsoft.com/office/drawing/2014/main" id="{376002A2-E483-480E-B378-30525D736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8"/>
          <a:stretch/>
        </p:blipFill>
        <p:spPr bwMode="auto">
          <a:xfrm>
            <a:off x="340789" y="1163228"/>
            <a:ext cx="5514975" cy="399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8F890A-1F29-4586-B156-CD5E31030073}"/>
              </a:ext>
            </a:extLst>
          </p:cNvPr>
          <p:cNvSpPr txBox="1"/>
          <p:nvPr/>
        </p:nvSpPr>
        <p:spPr>
          <a:xfrm>
            <a:off x="6183984" y="575034"/>
            <a:ext cx="5514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不妨假设 </a:t>
            </a:r>
            <a:r>
              <a:rPr lang="en-US" altLang="zh-CN" sz="2400" dirty="0"/>
              <a:t>D(x, y) </a:t>
            </a:r>
            <a:r>
              <a:rPr lang="zh-CN" altLang="en-US" sz="2400" dirty="0"/>
              <a:t>其中 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=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xi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​+1 y=k*</a:t>
            </a:r>
            <a:r>
              <a:rPr lang="en-US" altLang="zh-CN" sz="2400" dirty="0" err="1">
                <a:solidFill>
                  <a:srgbClr val="4F4F4F"/>
                </a:solidFill>
                <a:latin typeface="KaTeX_Main"/>
              </a:rPr>
              <a:t>xi+b</a:t>
            </a:r>
            <a:endParaRPr lang="en-US" altLang="zh-CN" sz="2400" dirty="0">
              <a:solidFill>
                <a:srgbClr val="4F4F4F"/>
              </a:solidFill>
              <a:latin typeface="KaTeX_Main"/>
            </a:endParaRPr>
          </a:p>
          <a:p>
            <a:r>
              <a:rPr lang="en-US" altLang="zh-CN" sz="2400" i="1" dirty="0">
                <a:latin typeface="KaTeX_Math"/>
              </a:rPr>
              <a:t>d</a:t>
            </a:r>
            <a:r>
              <a:rPr lang="en-US" altLang="zh-CN" sz="2400" dirty="0">
                <a:latin typeface="KaTeX_Main"/>
              </a:rPr>
              <a:t>1​=</a:t>
            </a:r>
            <a:r>
              <a:rPr lang="en-US" altLang="zh-CN" sz="2400" i="1" dirty="0">
                <a:latin typeface="KaTeX_Math"/>
              </a:rPr>
              <a:t>y</a:t>
            </a:r>
            <a:r>
              <a:rPr lang="en-US" altLang="zh-CN" sz="2400" dirty="0">
                <a:latin typeface="KaTeX_Main"/>
              </a:rPr>
              <a:t>−</a:t>
            </a:r>
            <a:r>
              <a:rPr lang="en-US" altLang="zh-CN" sz="2400" i="1" dirty="0" err="1">
                <a:latin typeface="KaTeX_Math"/>
              </a:rPr>
              <a:t>yi</a:t>
            </a:r>
            <a:r>
              <a:rPr lang="en-US" altLang="zh-CN" sz="2400" dirty="0">
                <a:latin typeface="KaTeX_Main"/>
              </a:rPr>
              <a:t>​=</a:t>
            </a:r>
            <a:r>
              <a:rPr lang="en-US" altLang="zh-CN" sz="2400" i="1" dirty="0">
                <a:latin typeface="KaTeX_Math"/>
              </a:rPr>
              <a:t>k</a:t>
            </a:r>
            <a:r>
              <a:rPr lang="en-US" altLang="zh-CN" sz="2400" dirty="0">
                <a:latin typeface="KaTeX_Main"/>
              </a:rPr>
              <a:t>(</a:t>
            </a:r>
            <a:r>
              <a:rPr lang="en-US" altLang="zh-CN" sz="2400" i="1" dirty="0">
                <a:latin typeface="KaTeX_Math"/>
              </a:rPr>
              <a:t>xi</a:t>
            </a:r>
            <a:r>
              <a:rPr lang="en-US" altLang="zh-CN" sz="2400" dirty="0">
                <a:latin typeface="KaTeX_Main"/>
              </a:rPr>
              <a:t>​+1)+</a:t>
            </a:r>
            <a:r>
              <a:rPr lang="en-US" altLang="zh-CN" sz="2400" i="1" dirty="0">
                <a:latin typeface="KaTeX_Math"/>
              </a:rPr>
              <a:t>b</a:t>
            </a:r>
            <a:r>
              <a:rPr lang="en-US" altLang="zh-CN" sz="2400" dirty="0">
                <a:latin typeface="KaTeX_Main"/>
              </a:rPr>
              <a:t>−</a:t>
            </a:r>
            <a:r>
              <a:rPr lang="en-US" altLang="zh-CN" sz="2400" i="1" dirty="0" err="1">
                <a:latin typeface="KaTeX_Math"/>
              </a:rPr>
              <a:t>y</a:t>
            </a:r>
            <a:r>
              <a:rPr lang="en-US" altLang="zh-CN" sz="2400" i="1" dirty="0" err="1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​</a:t>
            </a:r>
            <a:br>
              <a:rPr lang="en-US" altLang="zh-CN" sz="2400" dirty="0">
                <a:solidFill>
                  <a:srgbClr val="4F4F4F"/>
                </a:solidFill>
                <a:latin typeface="KaTeX_Main"/>
              </a:rPr>
            </a:b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d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2​=</a:t>
            </a:r>
            <a:r>
              <a:rPr lang="en-US" altLang="zh-CN" sz="2400" i="1" dirty="0" err="1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​+1−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=(</a:t>
            </a:r>
            <a:r>
              <a:rPr lang="en-US" altLang="zh-CN" sz="2400" i="1" dirty="0" err="1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​+1)−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k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(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xi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​+1)−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b</a:t>
            </a:r>
          </a:p>
          <a:p>
            <a:endParaRPr lang="en-US" altLang="zh-CN" sz="2400" i="1" dirty="0">
              <a:solidFill>
                <a:srgbClr val="4F4F4F"/>
              </a:solidFill>
              <a:latin typeface="KaTeX_Math"/>
            </a:endParaRPr>
          </a:p>
          <a:p>
            <a:r>
              <a:rPr lang="en-US" altLang="zh-CN" sz="2400" i="1" dirty="0">
                <a:latin typeface="KaTeX_Math"/>
                <a:ea typeface="Microsoft YaHei" panose="020B0503020204020204" pitchFamily="34" charset="-122"/>
              </a:rPr>
              <a:t>d</a:t>
            </a:r>
            <a:r>
              <a:rPr lang="en-US" altLang="zh-CN" sz="2400" dirty="0">
                <a:latin typeface="KaTeX_Main"/>
                <a:ea typeface="Microsoft YaHei" panose="020B0503020204020204" pitchFamily="34" charset="-122"/>
              </a:rPr>
              <a:t>1​&gt;</a:t>
            </a:r>
            <a:r>
              <a:rPr lang="en-US" altLang="zh-CN" sz="2400" i="1" dirty="0">
                <a:latin typeface="KaTeX_Math"/>
                <a:ea typeface="Microsoft YaHei" panose="020B0503020204020204" pitchFamily="34" charset="-122"/>
              </a:rPr>
              <a:t>d</a:t>
            </a:r>
            <a:r>
              <a:rPr lang="en-US" altLang="zh-CN" sz="2400" dirty="0">
                <a:latin typeface="KaTeX_Main"/>
                <a:ea typeface="Microsoft YaHei" panose="020B0503020204020204" pitchFamily="34" charset="-122"/>
              </a:rPr>
              <a:t>2​ </a:t>
            </a:r>
            <a:r>
              <a:rPr lang="zh-CN" altLang="en-US" sz="2400" dirty="0">
                <a:latin typeface="KaTeX_Main"/>
                <a:ea typeface="Microsoft YaHei" panose="020B0503020204020204" pitchFamily="34" charset="-122"/>
              </a:rPr>
              <a:t>取</a:t>
            </a:r>
            <a:r>
              <a:rPr lang="nn-NO" altLang="zh-CN" sz="2400" dirty="0">
                <a:latin typeface="KaTeX_Main"/>
                <a:ea typeface="Microsoft YaHei" panose="020B0503020204020204" pitchFamily="34" charset="-122"/>
              </a:rPr>
              <a:t>(xi+1,yi+1)</a:t>
            </a:r>
            <a:endParaRPr lang="en-US" altLang="zh-CN" sz="2400" dirty="0">
              <a:latin typeface="KaTeX_Main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KaTeX_Main"/>
                <a:ea typeface="Microsoft YaHei" panose="020B0503020204020204" pitchFamily="34" charset="-122"/>
              </a:rPr>
              <a:t>d1&lt;d2 </a:t>
            </a:r>
            <a:r>
              <a:rPr lang="zh-CN" altLang="en-US" sz="2400" dirty="0">
                <a:latin typeface="KaTeX_Main"/>
                <a:ea typeface="Microsoft YaHei" panose="020B0503020204020204" pitchFamily="34" charset="-122"/>
              </a:rPr>
              <a:t>取</a:t>
            </a:r>
            <a:r>
              <a:rPr lang="nn-NO" altLang="zh-CN" sz="2400" dirty="0">
                <a:latin typeface="KaTeX_Main"/>
                <a:ea typeface="Microsoft YaHei" panose="020B0503020204020204" pitchFamily="34" charset="-122"/>
              </a:rPr>
              <a:t>(xi+1,yi)</a:t>
            </a:r>
          </a:p>
          <a:p>
            <a:r>
              <a:rPr lang="en-US" altLang="zh-CN" sz="2400" i="1" dirty="0">
                <a:latin typeface="KaTeX_Math"/>
                <a:ea typeface="Microsoft YaHei" panose="020B0503020204020204" pitchFamily="34" charset="-122"/>
              </a:rPr>
              <a:t>d</a:t>
            </a:r>
            <a:r>
              <a:rPr lang="en-US" altLang="zh-CN" sz="2400" dirty="0">
                <a:latin typeface="KaTeX_Main"/>
                <a:ea typeface="Microsoft YaHei" panose="020B0503020204020204" pitchFamily="34" charset="-122"/>
              </a:rPr>
              <a:t>1​==</a:t>
            </a:r>
            <a:r>
              <a:rPr lang="en-US" altLang="zh-CN" sz="2400" i="1" dirty="0">
                <a:latin typeface="KaTeX_Math"/>
                <a:ea typeface="Microsoft YaHei" panose="020B0503020204020204" pitchFamily="34" charset="-122"/>
              </a:rPr>
              <a:t>d</a:t>
            </a:r>
            <a:r>
              <a:rPr lang="en-US" altLang="zh-CN" sz="2400" dirty="0">
                <a:latin typeface="KaTeX_Main"/>
                <a:ea typeface="Microsoft YaHei" panose="020B0503020204020204" pitchFamily="34" charset="-122"/>
              </a:rPr>
              <a:t>2​ </a:t>
            </a:r>
            <a:r>
              <a:rPr lang="zh-CN" altLang="en-US" sz="2400" dirty="0">
                <a:latin typeface="KaTeX_Main"/>
                <a:ea typeface="Microsoft YaHei" panose="020B0503020204020204" pitchFamily="34" charset="-122"/>
              </a:rPr>
              <a:t>任取一个</a:t>
            </a:r>
            <a:endParaRPr lang="en-US" altLang="zh-CN" sz="2400" dirty="0">
              <a:latin typeface="KaTeX_Main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KaTeX_Main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KaTeX_Main"/>
                <a:ea typeface="Microsoft YaHei" panose="020B0503020204020204" pitchFamily="34" charset="-122"/>
              </a:rPr>
              <a:t>作差</a:t>
            </a:r>
            <a:endParaRPr lang="en-US" altLang="zh-CN" sz="2400" dirty="0">
              <a:latin typeface="KaTeX_Main"/>
              <a:ea typeface="Microsoft YaHei" panose="020B0503020204020204" pitchFamily="34" charset="-122"/>
            </a:endParaRPr>
          </a:p>
          <a:p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d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1​−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d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2​ = 2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k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(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xi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​+1)−2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​+2</a:t>
            </a:r>
            <a:r>
              <a:rPr lang="en-US" altLang="zh-CN" sz="2400" i="1" dirty="0">
                <a:solidFill>
                  <a:srgbClr val="4F4F4F"/>
                </a:solidFill>
                <a:latin typeface="KaTeX_Math"/>
              </a:rPr>
              <a:t>b</a:t>
            </a:r>
            <a:r>
              <a:rPr lang="en-US" altLang="zh-CN" sz="2400" dirty="0">
                <a:solidFill>
                  <a:srgbClr val="4F4F4F"/>
                </a:solidFill>
                <a:latin typeface="KaTeX_Main"/>
              </a:rPr>
              <a:t>−1</a:t>
            </a:r>
            <a:br>
              <a:rPr lang="en-US" altLang="zh-CN" sz="2400" dirty="0"/>
            </a:br>
            <a:r>
              <a:rPr lang="en-US" altLang="zh-CN" sz="2400" dirty="0"/>
              <a:t>k =</a:t>
            </a:r>
            <a:r>
              <a:rPr lang="el-GR" altLang="zh-CN" sz="2400" dirty="0"/>
              <a:t>Δ</a:t>
            </a:r>
            <a:r>
              <a:rPr lang="en-US" altLang="zh-CN" sz="2400" dirty="0"/>
              <a:t>y/</a:t>
            </a:r>
            <a:r>
              <a:rPr lang="el-GR" altLang="zh-CN" sz="2400" dirty="0"/>
              <a:t>Δ</a:t>
            </a:r>
            <a:r>
              <a:rPr lang="en-US" altLang="zh-CN" sz="2400" dirty="0"/>
              <a:t>x      </a:t>
            </a:r>
            <a:r>
              <a:rPr lang="el-GR" altLang="zh-CN" sz="2400" dirty="0"/>
              <a:t>Δ</a:t>
            </a:r>
            <a:r>
              <a:rPr lang="en-US" altLang="zh-CN" sz="2400" dirty="0"/>
              <a:t>x=x2−x1     </a:t>
            </a:r>
            <a:r>
              <a:rPr lang="el-GR" altLang="zh-CN" sz="2400" dirty="0"/>
              <a:t>Δ</a:t>
            </a:r>
            <a:r>
              <a:rPr lang="en-US" altLang="zh-CN" sz="2400" dirty="0"/>
              <a:t>y =y2−y1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注意，</a:t>
            </a:r>
            <a:r>
              <a:rPr lang="en-US" altLang="zh-CN" sz="2400" dirty="0"/>
              <a:t>K</a:t>
            </a:r>
            <a:r>
              <a:rPr lang="zh-CN" altLang="en-US" sz="2400" dirty="0"/>
              <a:t>是由除法计算得到，这样会丢失精度（除非手动模拟除法或者使用高精度计算，但这样都会降低效率）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6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DA225-CDF7-46F3-AB32-84D282DD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可以通过两边同乘以</a:t>
            </a:r>
            <a:r>
              <a:rPr lang="en-US" altLang="zh-CN" dirty="0"/>
              <a:t>ΔX</a:t>
            </a:r>
            <a:r>
              <a:rPr lang="zh-CN" altLang="en-US" dirty="0"/>
              <a:t>来处理这一问题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7A291-7ABD-4681-8361-738673DC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(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d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1​−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d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2​) = 2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*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(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​+1)−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⋅2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*</a:t>
            </a:r>
            <a:r>
              <a:rPr lang="en-US" altLang="zh-CN" i="1" dirty="0" err="1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​+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⋅(2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b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−1)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4F4F4F"/>
                </a:solidFill>
                <a:latin typeface="KaTeX_Main"/>
              </a:rPr>
              <a:t>我们可以认为</a:t>
            </a:r>
            <a:r>
              <a:rPr lang="en-US" altLang="zh-CN" dirty="0" err="1">
                <a:solidFill>
                  <a:srgbClr val="4F4F4F"/>
                </a:solidFill>
                <a:latin typeface="KaTeX_Main"/>
              </a:rPr>
              <a:t>Δx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总是大于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0(x2&gt;x1)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，所以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(d1-d2)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的符号不会改变，</a:t>
            </a:r>
            <a:endParaRPr lang="en-US" altLang="zh-CN" dirty="0">
              <a:solidFill>
                <a:srgbClr val="4F4F4F"/>
              </a:solidFill>
              <a:latin typeface="KaTeX_Main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4F4F4F"/>
                </a:solidFill>
                <a:latin typeface="KaTeX_Main"/>
              </a:rPr>
              <a:t>我们就可以假设</a:t>
            </a:r>
            <a:r>
              <a:rPr lang="en-US" altLang="zh-CN" b="1" dirty="0">
                <a:solidFill>
                  <a:srgbClr val="4F4F4F"/>
                </a:solidFill>
                <a:latin typeface="KaTeX_Main"/>
              </a:rPr>
              <a:t>Pi=</a:t>
            </a:r>
            <a:r>
              <a:rPr lang="el-GR" altLang="zh-CN" b="1" dirty="0">
                <a:solidFill>
                  <a:srgbClr val="4F4F4F"/>
                </a:solidFill>
                <a:latin typeface="KaTeX_Main"/>
                <a:ea typeface="Microsoft YaHei" panose="020B0503020204020204" pitchFamily="34" charset="-122"/>
              </a:rPr>
              <a:t> Δ</a:t>
            </a:r>
            <a:r>
              <a:rPr lang="en-US" altLang="zh-CN" b="1" i="1" dirty="0">
                <a:solidFill>
                  <a:srgbClr val="4F4F4F"/>
                </a:solidFill>
                <a:latin typeface="KaTeX_Math"/>
                <a:ea typeface="Microsoft YaHei" panose="020B0503020204020204" pitchFamily="34" charset="-122"/>
              </a:rPr>
              <a:t>x</a:t>
            </a:r>
            <a:r>
              <a:rPr lang="en-US" altLang="zh-CN" b="1" dirty="0">
                <a:solidFill>
                  <a:srgbClr val="4F4F4F"/>
                </a:solidFill>
                <a:latin typeface="KaTeX_Main"/>
                <a:ea typeface="Microsoft YaHei" panose="020B0503020204020204" pitchFamily="34" charset="-122"/>
              </a:rPr>
              <a:t>(</a:t>
            </a:r>
            <a:r>
              <a:rPr lang="en-US" altLang="zh-CN" b="1" i="1" dirty="0">
                <a:solidFill>
                  <a:srgbClr val="4F4F4F"/>
                </a:solidFill>
                <a:latin typeface="KaTeX_Math"/>
                <a:ea typeface="Microsoft YaHei" panose="020B0503020204020204" pitchFamily="34" charset="-122"/>
              </a:rPr>
              <a:t>d</a:t>
            </a:r>
            <a:r>
              <a:rPr lang="en-US" altLang="zh-CN" b="1" dirty="0">
                <a:solidFill>
                  <a:srgbClr val="4F4F4F"/>
                </a:solidFill>
                <a:latin typeface="KaTeX_Main"/>
                <a:ea typeface="Microsoft YaHei" panose="020B0503020204020204" pitchFamily="34" charset="-122"/>
              </a:rPr>
              <a:t>1​−</a:t>
            </a:r>
            <a:r>
              <a:rPr lang="en-US" altLang="zh-CN" b="1" i="1" dirty="0">
                <a:solidFill>
                  <a:srgbClr val="4F4F4F"/>
                </a:solidFill>
                <a:latin typeface="KaTeX_Math"/>
                <a:ea typeface="Microsoft YaHei" panose="020B0503020204020204" pitchFamily="34" charset="-122"/>
              </a:rPr>
              <a:t>d</a:t>
            </a:r>
            <a:r>
              <a:rPr lang="en-US" altLang="zh-CN" b="1" dirty="0">
                <a:solidFill>
                  <a:srgbClr val="4F4F4F"/>
                </a:solidFill>
                <a:latin typeface="KaTeX_Main"/>
                <a:ea typeface="Microsoft YaHei" panose="020B0503020204020204" pitchFamily="34" charset="-122"/>
              </a:rPr>
              <a:t>2​)</a:t>
            </a: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并将常数部分提取出来。</a:t>
            </a:r>
            <a:endParaRPr lang="en-US" altLang="zh-CN" dirty="0">
              <a:solidFill>
                <a:srgbClr val="4F4F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Pi=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 2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*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zh-CN" altLang="en-US" i="1" dirty="0">
                <a:solidFill>
                  <a:srgbClr val="4F4F4F"/>
                </a:solidFill>
                <a:latin typeface="KaTeX_Main"/>
              </a:rPr>
              <a:t>*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​−2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*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zh-CN" altLang="en-US" i="1" dirty="0">
                <a:solidFill>
                  <a:srgbClr val="4F4F4F"/>
                </a:solidFill>
                <a:latin typeface="KaTeX_Main"/>
              </a:rPr>
              <a:t>*</a:t>
            </a:r>
            <a:r>
              <a:rPr lang="en-US" altLang="zh-CN" i="1" dirty="0" err="1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​+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c</a:t>
            </a:r>
          </a:p>
          <a:p>
            <a:pPr marL="0" indent="0">
              <a:buNone/>
            </a:pPr>
            <a:endParaRPr lang="en-US" altLang="zh-CN" i="1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zh-CN" altLang="en-US" dirty="0"/>
              <a:t>这样就可以通过</a:t>
            </a:r>
            <a:r>
              <a:rPr lang="en-US" altLang="zh-CN" dirty="0"/>
              <a:t>Pi</a:t>
            </a:r>
            <a:r>
              <a:rPr lang="zh-CN" altLang="en-US" dirty="0"/>
              <a:t>的符号来判断下一步取哪一个点</a:t>
            </a:r>
            <a:endParaRPr lang="en-US" altLang="zh-CN" dirty="0"/>
          </a:p>
          <a:p>
            <a:r>
              <a:rPr lang="en-US" altLang="zh-CN" dirty="0"/>
              <a:t>p </a:t>
            </a:r>
            <a:r>
              <a:rPr lang="en-US" altLang="zh-CN" dirty="0" err="1"/>
              <a:t>i</a:t>
            </a:r>
            <a:r>
              <a:rPr lang="en-US" altLang="zh-CN" dirty="0"/>
              <a:t>​⩾0</a:t>
            </a:r>
            <a:r>
              <a:rPr lang="zh-CN" altLang="en-US" dirty="0"/>
              <a:t>，即 </a:t>
            </a:r>
            <a:r>
              <a:rPr lang="en-US" altLang="zh-CN" dirty="0"/>
              <a:t>d1⩾d2</a:t>
            </a:r>
            <a:r>
              <a:rPr lang="zh-CN" altLang="en-US" dirty="0"/>
              <a:t>，选取右边的点，此时 </a:t>
            </a:r>
            <a:r>
              <a:rPr lang="en-US" altLang="zh-CN" dirty="0"/>
              <a:t>y</a:t>
            </a:r>
            <a:r>
              <a:rPr lang="en-US" altLang="zh-CN" sz="1400" dirty="0"/>
              <a:t>i+1</a:t>
            </a:r>
            <a:r>
              <a:rPr lang="en-US" altLang="zh-CN" dirty="0"/>
              <a:t>=y</a:t>
            </a:r>
            <a:r>
              <a:rPr lang="en-US" altLang="zh-CN" sz="1800" dirty="0"/>
              <a:t>i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p </a:t>
            </a:r>
            <a:r>
              <a:rPr lang="en-US" altLang="zh-CN" dirty="0" err="1"/>
              <a:t>i</a:t>
            </a:r>
            <a:r>
              <a:rPr lang="en-US" altLang="zh-CN" dirty="0"/>
              <a:t>​&lt;0</a:t>
            </a:r>
            <a:r>
              <a:rPr lang="zh-CN" altLang="en-US" dirty="0"/>
              <a:t>，即 </a:t>
            </a:r>
            <a:r>
              <a:rPr lang="en-US" altLang="zh-CN" dirty="0"/>
              <a:t>d1​&lt;d 2​</a:t>
            </a:r>
            <a:r>
              <a:rPr lang="zh-CN" altLang="en-US" dirty="0"/>
              <a:t>，选取右上的点，此时 </a:t>
            </a:r>
            <a:r>
              <a:rPr lang="en-US" altLang="zh-CN" dirty="0"/>
              <a:t>y</a:t>
            </a:r>
            <a:r>
              <a:rPr lang="en-US" altLang="zh-CN" sz="1400" dirty="0"/>
              <a:t>i+1</a:t>
            </a:r>
            <a:r>
              <a:rPr lang="en-US" altLang="zh-CN" dirty="0"/>
              <a:t>=</a:t>
            </a:r>
            <a:r>
              <a:rPr lang="en-US" altLang="zh-CN" dirty="0" err="1"/>
              <a:t>y</a:t>
            </a:r>
            <a:r>
              <a:rPr lang="en-US" altLang="zh-CN" sz="1800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1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D9BE4-9924-4695-875F-76FF2FA8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4" y="0"/>
            <a:ext cx="10515600" cy="1325563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Pi</a:t>
            </a:r>
            <a:r>
              <a:rPr lang="zh-CN" altLang="en-US" dirty="0"/>
              <a:t>进行递推，找出</a:t>
            </a:r>
            <a:r>
              <a:rPr lang="en-US" altLang="zh-CN" dirty="0"/>
              <a:t>P</a:t>
            </a:r>
            <a:r>
              <a:rPr lang="en-US" altLang="zh-CN" sz="2800" dirty="0"/>
              <a:t>i</a:t>
            </a:r>
            <a:r>
              <a:rPr lang="zh-CN" altLang="en-US" dirty="0"/>
              <a:t>与</a:t>
            </a:r>
            <a:r>
              <a:rPr lang="en-US" altLang="zh-CN" dirty="0"/>
              <a:t>P</a:t>
            </a:r>
            <a:r>
              <a:rPr lang="en-US" altLang="zh-CN" sz="2800" dirty="0"/>
              <a:t>i+1</a:t>
            </a:r>
            <a:r>
              <a:rPr lang="zh-CN" altLang="en-US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7A8F7-8677-46B2-9E25-F9E34E64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1055803"/>
            <a:ext cx="10515600" cy="5590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Pi=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 2Δ</a:t>
            </a:r>
            <a:r>
              <a:rPr lang="en-US" altLang="zh-CN" i="1" dirty="0" err="1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 err="1">
                <a:solidFill>
                  <a:srgbClr val="4F4F4F"/>
                </a:solidFill>
                <a:latin typeface="KaTeX_Main"/>
              </a:rPr>
              <a:t>⋅</a:t>
            </a:r>
            <a:r>
              <a:rPr lang="en-US" altLang="zh-CN" i="1" dirty="0" err="1">
                <a:solidFill>
                  <a:srgbClr val="4F4F4F"/>
                </a:solidFill>
                <a:latin typeface="KaTeX_Math"/>
              </a:rPr>
              <a:t>xi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​−2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 err="1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 err="1">
                <a:solidFill>
                  <a:srgbClr val="4F4F4F"/>
                </a:solidFill>
                <a:latin typeface="KaTeX_Main"/>
              </a:rPr>
              <a:t>⋅</a:t>
            </a:r>
            <a:r>
              <a:rPr lang="en-US" altLang="zh-CN" i="1" dirty="0" err="1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​+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 </a:t>
            </a:r>
            <a:r>
              <a:rPr lang="en-US" altLang="zh-CN" sz="1800" i="1" dirty="0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1800" dirty="0">
                <a:solidFill>
                  <a:srgbClr val="4F4F4F"/>
                </a:solidFill>
                <a:latin typeface="KaTeX_Main"/>
              </a:rPr>
              <a:t>+1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 = 2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sz="1900" i="1" dirty="0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1900" dirty="0">
                <a:solidFill>
                  <a:srgbClr val="4F4F4F"/>
                </a:solidFill>
                <a:latin typeface="KaTeX_Main"/>
              </a:rPr>
              <a:t>+1​ − 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2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sz="1600" i="1" dirty="0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1600" dirty="0">
                <a:solidFill>
                  <a:srgbClr val="4F4F4F"/>
                </a:solidFill>
                <a:latin typeface="KaTeX_Main"/>
              </a:rPr>
              <a:t>+1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​+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c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sz="1800" i="1" dirty="0">
                <a:solidFill>
                  <a:srgbClr val="4F4F4F"/>
                </a:solidFill>
                <a:latin typeface="KaTeX_Math"/>
              </a:rPr>
              <a:t>i+1</a:t>
            </a:r>
            <a:r>
              <a:rPr lang="zh-CN" altLang="en-US" sz="1800" i="1" dirty="0">
                <a:solidFill>
                  <a:srgbClr val="4F4F4F"/>
                </a:solidFill>
                <a:latin typeface="KaTeX_Math"/>
              </a:rPr>
              <a:t> 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为下一个点的判别式</a:t>
            </a:r>
            <a:endParaRPr lang="en-US" altLang="zh-CN" sz="2400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将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Pi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与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Pi+1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作差（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sz="1700" dirty="0">
                <a:solidFill>
                  <a:srgbClr val="4F4F4F"/>
                </a:solidFill>
                <a:latin typeface="KaTeX_Math"/>
              </a:rPr>
              <a:t>i+1 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– Xi == 1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）</a:t>
            </a:r>
            <a:endParaRPr lang="en-US" altLang="zh-CN" sz="2400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en-US" altLang="zh-CN" sz="3000" b="1" i="1" dirty="0">
                <a:solidFill>
                  <a:srgbClr val="4F4F4F"/>
                </a:solidFill>
                <a:latin typeface="KaTeX_Math"/>
              </a:rPr>
              <a:t>P </a:t>
            </a:r>
            <a:r>
              <a:rPr lang="en-US" altLang="zh-CN" sz="2200" b="1" i="1" dirty="0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2200" b="1" dirty="0">
                <a:solidFill>
                  <a:srgbClr val="4F4F4F"/>
                </a:solidFill>
                <a:latin typeface="KaTeX_Main"/>
              </a:rPr>
              <a:t>+1</a:t>
            </a:r>
            <a:r>
              <a:rPr lang="en-US" altLang="zh-CN" sz="3000" b="1" dirty="0">
                <a:solidFill>
                  <a:srgbClr val="4F4F4F"/>
                </a:solidFill>
                <a:latin typeface="KaTeX_Main"/>
              </a:rPr>
              <a:t>​ − </a:t>
            </a:r>
            <a:r>
              <a:rPr lang="en-US" altLang="zh-CN" sz="3000" b="1" i="1" dirty="0">
                <a:solidFill>
                  <a:srgbClr val="4F4F4F"/>
                </a:solidFill>
                <a:latin typeface="KaTeX_Math"/>
              </a:rPr>
              <a:t>P </a:t>
            </a:r>
            <a:r>
              <a:rPr lang="en-US" altLang="zh-CN" sz="3000" b="1" i="1" dirty="0" err="1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3000" b="1" dirty="0">
                <a:solidFill>
                  <a:srgbClr val="4F4F4F"/>
                </a:solidFill>
                <a:latin typeface="KaTeX_Main"/>
              </a:rPr>
              <a:t>​ = 2</a:t>
            </a:r>
            <a:r>
              <a:rPr lang="el-GR" altLang="zh-CN" sz="3000" b="1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sz="3000" b="1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sz="3000" b="1" dirty="0">
                <a:solidFill>
                  <a:srgbClr val="4F4F4F"/>
                </a:solidFill>
                <a:latin typeface="KaTeX_Main"/>
              </a:rPr>
              <a:t>−2</a:t>
            </a:r>
            <a:r>
              <a:rPr lang="el-GR" altLang="zh-CN" sz="3000" b="1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sz="3000" b="1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sz="3000" b="1" dirty="0">
                <a:solidFill>
                  <a:srgbClr val="4F4F4F"/>
                </a:solidFill>
                <a:latin typeface="KaTeX_Main"/>
              </a:rPr>
              <a:t>(</a:t>
            </a:r>
            <a:r>
              <a:rPr lang="en-US" altLang="zh-CN" sz="3000" b="1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sz="2200" b="1" i="1" dirty="0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2200" b="1" dirty="0">
                <a:solidFill>
                  <a:srgbClr val="4F4F4F"/>
                </a:solidFill>
                <a:latin typeface="KaTeX_Main"/>
              </a:rPr>
              <a:t>+1</a:t>
            </a:r>
            <a:r>
              <a:rPr lang="en-US" altLang="zh-CN" sz="3000" b="1" dirty="0">
                <a:solidFill>
                  <a:srgbClr val="4F4F4F"/>
                </a:solidFill>
                <a:latin typeface="KaTeX_Main"/>
              </a:rPr>
              <a:t>​−</a:t>
            </a:r>
            <a:r>
              <a:rPr lang="en-US" altLang="zh-CN" sz="3000" b="1" i="1" dirty="0" err="1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sz="3000" b="1" dirty="0">
                <a:solidFill>
                  <a:srgbClr val="4F4F4F"/>
                </a:solidFill>
                <a:latin typeface="KaTeX_Main"/>
              </a:rPr>
              <a:t>​)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就可以得出</a:t>
            </a:r>
            <a:endParaRPr lang="en-US" altLang="zh-CN" sz="2400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P </a:t>
            </a:r>
            <a:r>
              <a:rPr lang="en-US" altLang="zh-CN" sz="2400" dirty="0" err="1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​ ⩾ 0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时，应取 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sz="1400" dirty="0">
                <a:solidFill>
                  <a:srgbClr val="4F4F4F"/>
                </a:solidFill>
                <a:latin typeface="KaTeX_Math"/>
              </a:rPr>
              <a:t>i+1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=yi+1, 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代入得 </a:t>
            </a:r>
            <a:r>
              <a:rPr lang="en-US" altLang="zh-CN" sz="3500" b="1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sz="2200" b="1" dirty="0">
                <a:solidFill>
                  <a:srgbClr val="4F4F4F"/>
                </a:solidFill>
                <a:latin typeface="KaTeX_Math"/>
              </a:rPr>
              <a:t>i+1</a:t>
            </a:r>
            <a:r>
              <a:rPr lang="en-US" altLang="zh-CN" sz="3500" b="1" dirty="0">
                <a:solidFill>
                  <a:srgbClr val="4F4F4F"/>
                </a:solidFill>
                <a:latin typeface="KaTeX_Math"/>
              </a:rPr>
              <a:t>=Pi+2(</a:t>
            </a:r>
            <a:r>
              <a:rPr lang="el-GR" altLang="zh-CN" sz="3500" b="1" dirty="0">
                <a:solidFill>
                  <a:srgbClr val="4F4F4F"/>
                </a:solidFill>
                <a:latin typeface="KaTeX_Math"/>
              </a:rPr>
              <a:t>Δ</a:t>
            </a:r>
            <a:r>
              <a:rPr lang="en-US" altLang="zh-CN" sz="3500" b="1" dirty="0">
                <a:solidFill>
                  <a:srgbClr val="4F4F4F"/>
                </a:solidFill>
                <a:latin typeface="KaTeX_Math"/>
              </a:rPr>
              <a:t>y−</a:t>
            </a:r>
            <a:r>
              <a:rPr lang="el-GR" altLang="zh-CN" sz="3500" b="1" dirty="0">
                <a:solidFill>
                  <a:srgbClr val="4F4F4F"/>
                </a:solidFill>
                <a:latin typeface="KaTeX_Math"/>
              </a:rPr>
              <a:t>Δ</a:t>
            </a:r>
            <a:r>
              <a:rPr lang="en-US" altLang="zh-CN" sz="3500" b="1" dirty="0">
                <a:solidFill>
                  <a:srgbClr val="4F4F4F"/>
                </a:solidFill>
                <a:latin typeface="KaTeX_Math"/>
              </a:rPr>
              <a:t>x)</a:t>
            </a:r>
            <a:endParaRPr lang="en-US" altLang="zh-CN" sz="3000" b="1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P </a:t>
            </a:r>
            <a:r>
              <a:rPr lang="en-US" altLang="zh-CN" sz="2400" dirty="0" err="1">
                <a:solidFill>
                  <a:srgbClr val="4F4F4F"/>
                </a:solidFill>
                <a:latin typeface="KaTeX_Math"/>
              </a:rPr>
              <a:t>i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​ &lt;0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，应取 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yi+1=</a:t>
            </a:r>
            <a:r>
              <a:rPr lang="en-US" altLang="zh-CN" sz="2400" dirty="0" err="1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sz="2400" dirty="0">
                <a:solidFill>
                  <a:srgbClr val="4F4F4F"/>
                </a:solidFill>
                <a:latin typeface="KaTeX_Math"/>
              </a:rPr>
              <a:t>, </a:t>
            </a:r>
            <a:r>
              <a:rPr lang="zh-CN" altLang="en-US" sz="2400" dirty="0">
                <a:solidFill>
                  <a:srgbClr val="4F4F4F"/>
                </a:solidFill>
                <a:latin typeface="KaTeX_Math"/>
              </a:rPr>
              <a:t>代入得 </a:t>
            </a:r>
            <a:r>
              <a:rPr lang="en-US" altLang="zh-CN" sz="3500" b="1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sz="2200" b="1" dirty="0">
                <a:solidFill>
                  <a:srgbClr val="4F4F4F"/>
                </a:solidFill>
                <a:latin typeface="KaTeX_Math"/>
              </a:rPr>
              <a:t>i+1</a:t>
            </a:r>
            <a:r>
              <a:rPr lang="en-US" altLang="zh-CN" sz="3500" b="1" dirty="0">
                <a:solidFill>
                  <a:srgbClr val="4F4F4F"/>
                </a:solidFill>
                <a:latin typeface="KaTeX_Math"/>
              </a:rPr>
              <a:t>=Pi+2</a:t>
            </a:r>
            <a:r>
              <a:rPr lang="el-GR" altLang="zh-CN" sz="3500" b="1" dirty="0">
                <a:solidFill>
                  <a:srgbClr val="4F4F4F"/>
                </a:solidFill>
                <a:latin typeface="KaTeX_Math"/>
              </a:rPr>
              <a:t>Δ</a:t>
            </a:r>
            <a:r>
              <a:rPr lang="en-US" altLang="zh-CN" sz="3500" b="1" dirty="0">
                <a:solidFill>
                  <a:srgbClr val="4F4F4F"/>
                </a:solidFill>
                <a:latin typeface="KaTeX_Math"/>
              </a:rPr>
              <a:t>y</a:t>
            </a:r>
          </a:p>
          <a:p>
            <a:pPr marL="0" indent="0">
              <a:buNone/>
            </a:pPr>
            <a:endParaRPr lang="en-US" altLang="zh-CN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zh-CN" altLang="en-US" sz="2600" dirty="0"/>
              <a:t>因此，我们通过 </a:t>
            </a:r>
            <a:r>
              <a:rPr lang="en-US" altLang="zh-CN" sz="2600" dirty="0"/>
              <a:t>pi </a:t>
            </a:r>
            <a:r>
              <a:rPr lang="zh-CN" altLang="en-US" sz="2600" dirty="0"/>
              <a:t>的正负选出下个点，然后判断 </a:t>
            </a:r>
            <a:r>
              <a:rPr lang="en-US" altLang="zh-CN" sz="2600" dirty="0"/>
              <a:t>pi </a:t>
            </a:r>
            <a:r>
              <a:rPr lang="zh-CN" altLang="en-US" sz="2600" dirty="0"/>
              <a:t>和 </a:t>
            </a:r>
            <a:r>
              <a:rPr lang="en-US" altLang="zh-CN" sz="2600" dirty="0"/>
              <a:t>pi+1 </a:t>
            </a:r>
            <a:r>
              <a:rPr lang="zh-CN" altLang="en-US" sz="2600" dirty="0"/>
              <a:t>的关系，以此来求出 </a:t>
            </a:r>
            <a:r>
              <a:rPr lang="en-US" altLang="zh-CN" sz="2600" dirty="0"/>
              <a:t>pi+1 </a:t>
            </a:r>
            <a:r>
              <a:rPr lang="zh-CN" altLang="en-US" sz="2600" dirty="0"/>
              <a:t>的值。再通过 </a:t>
            </a:r>
            <a:r>
              <a:rPr lang="en-US" altLang="zh-CN" sz="2600" dirty="0"/>
              <a:t>pi+1 </a:t>
            </a:r>
            <a:r>
              <a:rPr lang="zh-CN" altLang="en-US" sz="2600" dirty="0"/>
              <a:t>的正负选出下个点，然后推出 </a:t>
            </a:r>
            <a:r>
              <a:rPr lang="en-US" altLang="zh-CN" sz="2600" dirty="0"/>
              <a:t>pi+1 </a:t>
            </a:r>
            <a:r>
              <a:rPr lang="zh-CN" altLang="en-US" sz="2600" dirty="0"/>
              <a:t>和 </a:t>
            </a:r>
            <a:r>
              <a:rPr lang="en-US" altLang="zh-CN" sz="2600" dirty="0"/>
              <a:t>pi+2 </a:t>
            </a:r>
            <a:r>
              <a:rPr lang="zh-CN" altLang="en-US" sz="2600" dirty="0"/>
              <a:t>的关系。</a:t>
            </a:r>
          </a:p>
        </p:txBody>
      </p:sp>
    </p:spTree>
    <p:extLst>
      <p:ext uri="{BB962C8B-B14F-4D97-AF65-F5344CB8AC3E}">
        <p14:creationId xmlns:p14="http://schemas.microsoft.com/office/powerpoint/2010/main" val="145744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87858-FA01-41B0-968C-6F9353A9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0"/>
            <a:ext cx="10515600" cy="1325563"/>
          </a:xfrm>
        </p:spPr>
        <p:txBody>
          <a:bodyPr/>
          <a:lstStyle/>
          <a:p>
            <a:r>
              <a:rPr lang="zh-CN" altLang="en-US" dirty="0"/>
              <a:t>如何确定</a:t>
            </a:r>
            <a:r>
              <a:rPr lang="en-US" altLang="zh-CN" dirty="0"/>
              <a:t>P1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3BE94-76CA-45CB-9E4E-1D3CAD00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1998"/>
            <a:ext cx="10515601" cy="52060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x1​=</a:t>
            </a:r>
            <a:r>
              <a:rPr lang="en-US" altLang="zh-CN" dirty="0" err="1"/>
              <a:t>Δx</a:t>
            </a:r>
            <a:r>
              <a:rPr lang="en-US" altLang="zh-CN" dirty="0"/>
              <a:t> , y1 = </a:t>
            </a:r>
            <a:r>
              <a:rPr lang="el-GR" altLang="zh-CN" dirty="0"/>
              <a:t>Δ</a:t>
            </a:r>
            <a:r>
              <a:rPr lang="en-US" altLang="zh-CN" dirty="0"/>
              <a:t>y/</a:t>
            </a:r>
            <a:r>
              <a:rPr lang="el-GR" altLang="zh-CN" dirty="0"/>
              <a:t>Δ</a:t>
            </a:r>
            <a:r>
              <a:rPr lang="en-US" altLang="zh-CN" dirty="0"/>
              <a:t>x </a:t>
            </a:r>
            <a:r>
              <a:rPr lang="zh-CN" altLang="en-US" dirty="0"/>
              <a:t>* </a:t>
            </a:r>
            <a:r>
              <a:rPr lang="en-US" altLang="zh-CN" dirty="0"/>
              <a:t>x1+b =&gt; </a:t>
            </a:r>
            <a:r>
              <a:rPr lang="el-GR" altLang="zh-CN" dirty="0"/>
              <a:t>Δ</a:t>
            </a:r>
            <a:r>
              <a:rPr lang="en-US" altLang="zh-CN" dirty="0"/>
              <a:t>x * y1 = </a:t>
            </a:r>
            <a:r>
              <a:rPr lang="el-GR" altLang="zh-CN" dirty="0"/>
              <a:t>Δ</a:t>
            </a:r>
            <a:r>
              <a:rPr lang="en-US" altLang="zh-CN" dirty="0"/>
              <a:t>y * x1+</a:t>
            </a:r>
            <a:r>
              <a:rPr lang="el-GR" altLang="zh-CN" dirty="0"/>
              <a:t>Δ</a:t>
            </a:r>
            <a:r>
              <a:rPr lang="en-US" altLang="zh-CN" dirty="0"/>
              <a:t>x * b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pi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​=2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(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​+1)−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⋅2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yi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​+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⋅(2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b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−1)</a:t>
            </a:r>
            <a:endParaRPr lang="en-US" altLang="zh-CN" i="1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1​=2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(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1​+1)−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⋅2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1​+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⋅(2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b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−1)	(2)</a:t>
            </a:r>
          </a:p>
          <a:p>
            <a:pPr marL="0" indent="0">
              <a:buNone/>
            </a:pPr>
            <a:endParaRPr lang="en-US" altLang="zh-CN" dirty="0">
              <a:solidFill>
                <a:srgbClr val="4F4F4F"/>
              </a:solidFill>
              <a:latin typeface="KaTeX_Main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4F4F4F"/>
                </a:solidFill>
                <a:latin typeface="KaTeX_Main"/>
              </a:rPr>
              <a:t>将（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1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）式代入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(2)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式得 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1 ​= 2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−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endParaRPr lang="en-US" altLang="zh-CN" dirty="0">
              <a:solidFill>
                <a:srgbClr val="4F4F4F"/>
              </a:solidFill>
              <a:latin typeface="KaTeX_Mai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44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545B8-BEF9-48D2-9AAA-708BF42D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4" y="4493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综上所述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   P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1 ​= 2</a:t>
            </a:r>
            <a:r>
              <a:rPr lang="zh-CN" altLang="en-US" dirty="0">
                <a:solidFill>
                  <a:srgbClr val="4F4F4F"/>
                </a:solidFill>
                <a:latin typeface="KaTeX_Main"/>
              </a:rPr>
              <a:t>*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y</a:t>
            </a:r>
            <a:r>
              <a:rPr lang="en-US" altLang="zh-CN" dirty="0">
                <a:solidFill>
                  <a:srgbClr val="4F4F4F"/>
                </a:solidFill>
                <a:latin typeface="KaTeX_Main"/>
              </a:rPr>
              <a:t>−</a:t>
            </a:r>
            <a:r>
              <a:rPr lang="el-GR" altLang="zh-CN" dirty="0">
                <a:solidFill>
                  <a:srgbClr val="4F4F4F"/>
                </a:solidFill>
                <a:latin typeface="KaTeX_Main"/>
              </a:rPr>
              <a:t>Δ</a:t>
            </a:r>
            <a:r>
              <a:rPr lang="en-US" altLang="zh-CN" i="1" dirty="0">
                <a:solidFill>
                  <a:srgbClr val="4F4F4F"/>
                </a:solidFill>
                <a:latin typeface="KaTeX_Math"/>
              </a:rPr>
              <a:t>x</a:t>
            </a:r>
            <a:endParaRPr lang="en-US" altLang="zh-CN" dirty="0">
              <a:solidFill>
                <a:srgbClr val="4F4F4F"/>
              </a:solidFill>
              <a:latin typeface="KaTeX_Main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4F4F4F"/>
                </a:solidFill>
                <a:latin typeface="KaTeX_Math"/>
              </a:rPr>
              <a:t>（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Pi​ ⩾0</a:t>
            </a:r>
            <a:r>
              <a:rPr lang="zh-CN" altLang="en-US" dirty="0">
                <a:solidFill>
                  <a:srgbClr val="4F4F4F"/>
                </a:solidFill>
                <a:latin typeface="KaTeX_Math"/>
              </a:rPr>
              <a:t>） 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sz="2000" dirty="0">
                <a:solidFill>
                  <a:srgbClr val="4F4F4F"/>
                </a:solidFill>
                <a:latin typeface="KaTeX_Math"/>
              </a:rPr>
              <a:t>i+1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=Pi+2</a:t>
            </a:r>
            <a:r>
              <a:rPr lang="zh-CN" altLang="en-US" dirty="0">
                <a:solidFill>
                  <a:srgbClr val="4F4F4F"/>
                </a:solidFill>
                <a:latin typeface="KaTeX_Math"/>
              </a:rPr>
              <a:t>*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(</a:t>
            </a:r>
            <a:r>
              <a:rPr lang="el-GR" altLang="zh-CN" dirty="0">
                <a:solidFill>
                  <a:srgbClr val="4F4F4F"/>
                </a:solidFill>
                <a:latin typeface="KaTeX_Math"/>
              </a:rPr>
              <a:t>Δ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y−</a:t>
            </a:r>
            <a:r>
              <a:rPr lang="el-GR" altLang="zh-CN" dirty="0">
                <a:solidFill>
                  <a:srgbClr val="4F4F4F"/>
                </a:solidFill>
                <a:latin typeface="KaTeX_Math"/>
              </a:rPr>
              <a:t>Δ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x)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4F4F4F"/>
                </a:solidFill>
                <a:latin typeface="KaTeX_Math"/>
              </a:rPr>
              <a:t>（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Pi​ &lt;0 </a:t>
            </a:r>
            <a:r>
              <a:rPr lang="zh-CN" altLang="en-US" dirty="0">
                <a:solidFill>
                  <a:srgbClr val="4F4F4F"/>
                </a:solidFill>
                <a:latin typeface="KaTeX_Math"/>
              </a:rPr>
              <a:t>） 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P</a:t>
            </a:r>
            <a:r>
              <a:rPr lang="en-US" altLang="zh-CN" sz="2000" dirty="0">
                <a:solidFill>
                  <a:srgbClr val="4F4F4F"/>
                </a:solidFill>
                <a:latin typeface="KaTeX_Math"/>
              </a:rPr>
              <a:t>i+1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=Pi+2</a:t>
            </a:r>
            <a:r>
              <a:rPr lang="zh-CN" altLang="en-US" dirty="0">
                <a:solidFill>
                  <a:srgbClr val="4F4F4F"/>
                </a:solidFill>
                <a:latin typeface="KaTeX_Math"/>
              </a:rPr>
              <a:t>*</a:t>
            </a:r>
            <a:r>
              <a:rPr lang="el-GR" altLang="zh-CN" dirty="0">
                <a:solidFill>
                  <a:srgbClr val="4F4F4F"/>
                </a:solidFill>
                <a:latin typeface="KaTeX_Math"/>
              </a:rPr>
              <a:t>Δ</a:t>
            </a:r>
            <a:r>
              <a:rPr lang="en-US" altLang="zh-CN" dirty="0">
                <a:solidFill>
                  <a:srgbClr val="4F4F4F"/>
                </a:solidFill>
                <a:latin typeface="KaTeX_Math"/>
              </a:rPr>
              <a:t>y</a:t>
            </a:r>
          </a:p>
          <a:p>
            <a:pPr marL="0" indent="0">
              <a:buNone/>
            </a:pPr>
            <a:endParaRPr lang="en-US" altLang="zh-CN" dirty="0">
              <a:solidFill>
                <a:srgbClr val="4F4F4F"/>
              </a:solidFill>
              <a:latin typeface="KaTeX_Math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4F4F4F"/>
                </a:solidFill>
                <a:latin typeface="KaTeX_Math"/>
              </a:rPr>
              <a:t>Q.E.D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4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1167</Words>
  <Application>Microsoft Office PowerPoint</Application>
  <PresentationFormat>宽屏</PresentationFormat>
  <Paragraphs>198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KaTeX_Main</vt:lpstr>
      <vt:lpstr>KaTeX_Math</vt:lpstr>
      <vt:lpstr>等线</vt:lpstr>
      <vt:lpstr>等线 Light</vt:lpstr>
      <vt:lpstr>Microsoft YaHei</vt:lpstr>
      <vt:lpstr>Arial</vt:lpstr>
      <vt:lpstr>Office 主题​​</vt:lpstr>
      <vt:lpstr>图形学与虚拟现实大作业</vt:lpstr>
      <vt:lpstr>基本实现方法</vt:lpstr>
      <vt:lpstr>Breseharm算法绘制多边形</vt:lpstr>
      <vt:lpstr>PowerPoint 演示文稿</vt:lpstr>
      <vt:lpstr>PowerPoint 演示文稿</vt:lpstr>
      <vt:lpstr>可以通过两边同乘以ΔX来处理这一问题</vt:lpstr>
      <vt:lpstr>将Pi进行递推，找出Pi与Pi+1的关系</vt:lpstr>
      <vt:lpstr>如何确定P1</vt:lpstr>
      <vt:lpstr>PowerPoint 演示文稿</vt:lpstr>
      <vt:lpstr>PowerPoint 演示文稿</vt:lpstr>
      <vt:lpstr>填充基本步骤</vt:lpstr>
      <vt:lpstr>PowerPoint 演示文稿</vt:lpstr>
      <vt:lpstr>Scan-Line Filling填充</vt:lpstr>
      <vt:lpstr>PowerPoint 演示文稿</vt:lpstr>
      <vt:lpstr>利用增量更新交点（X+=1/k） 我也不知道该怎么形容这个函数……</vt:lpstr>
      <vt:lpstr>利用计数器来决定填充哪两点</vt:lpstr>
      <vt:lpstr>取出点总数为偶数（coordCount初始化为0）</vt:lpstr>
      <vt:lpstr>取出点总数为奇数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图形学与虚拟现实大作业</dc:title>
  <dc:creator>shun zhang</dc:creator>
  <cp:lastModifiedBy>shun zhang</cp:lastModifiedBy>
  <cp:revision>89</cp:revision>
  <dcterms:created xsi:type="dcterms:W3CDTF">2019-04-23T09:40:24Z</dcterms:created>
  <dcterms:modified xsi:type="dcterms:W3CDTF">2019-04-24T07:55:12Z</dcterms:modified>
</cp:coreProperties>
</file>