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8" r:id="rId4"/>
    <p:sldId id="257" r:id="rId5"/>
    <p:sldId id="259" r:id="rId7"/>
    <p:sldId id="260" r:id="rId8"/>
    <p:sldId id="290" r:id="rId9"/>
    <p:sldId id="261" r:id="rId10"/>
    <p:sldId id="262" r:id="rId11"/>
    <p:sldId id="291" r:id="rId12"/>
    <p:sldId id="263" r:id="rId13"/>
    <p:sldId id="292" r:id="rId14"/>
    <p:sldId id="322" r:id="rId15"/>
    <p:sldId id="323" r:id="rId16"/>
    <p:sldId id="324" r:id="rId17"/>
    <p:sldId id="352" r:id="rId18"/>
    <p:sldId id="353" r:id="rId19"/>
    <p:sldId id="325" r:id="rId20"/>
    <p:sldId id="354" r:id="rId21"/>
    <p:sldId id="355" r:id="rId22"/>
    <p:sldId id="356" r:id="rId23"/>
    <p:sldId id="357" r:id="rId24"/>
    <p:sldId id="358" r:id="rId25"/>
    <p:sldId id="360" r:id="rId26"/>
    <p:sldId id="361" r:id="rId27"/>
    <p:sldId id="363" r:id="rId28"/>
    <p:sldId id="364" r:id="rId29"/>
    <p:sldId id="365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B21EC-4080-41FF-B509-705F6096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T</a:t>
            </a:r>
            <a:endParaRPr lang="zh-CN" altLang="en-US" dirty="0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1805" y="991225"/>
            <a:ext cx="2408391" cy="279971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3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2018</a:t>
            </a:r>
            <a:endParaRPr lang="zh-CN" altLang="en-US" sz="88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09999"/>
            <a:ext cx="9144000" cy="11811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746125"/>
            <a:ext cx="9144000" cy="5016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0" y="382905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1658600" y="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4287" y="320040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658600" y="97155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74346" y="3690669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74346" y="3690669"/>
            <a:ext cx="955104" cy="0"/>
          </a:xfrm>
          <a:prstGeom prst="line">
            <a:avLst/>
          </a:prstGeom>
          <a:ln w="889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720" y="0"/>
            <a:ext cx="4702876" cy="6856099"/>
          </a:xfrm>
          <a:custGeom>
            <a:avLst/>
            <a:gdLst>
              <a:gd name="connsiteX0" fmla="*/ 0 w 2293969"/>
              <a:gd name="connsiteY0" fmla="*/ 0 h 4104456"/>
              <a:gd name="connsiteX1" fmla="*/ 1872208 w 2293969"/>
              <a:gd name="connsiteY1" fmla="*/ 0 h 4104456"/>
              <a:gd name="connsiteX2" fmla="*/ 2293969 w 2293969"/>
              <a:gd name="connsiteY2" fmla="*/ 4006730 h 4104456"/>
              <a:gd name="connsiteX3" fmla="*/ 2293969 w 2293969"/>
              <a:gd name="connsiteY3" fmla="*/ 4104456 h 4104456"/>
              <a:gd name="connsiteX4" fmla="*/ 0 w 2293969"/>
              <a:gd name="connsiteY4" fmla="*/ 4104456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69" h="4104456">
                <a:moveTo>
                  <a:pt x="0" y="0"/>
                </a:moveTo>
                <a:lnTo>
                  <a:pt x="1872208" y="0"/>
                </a:lnTo>
                <a:lnTo>
                  <a:pt x="2293969" y="4006730"/>
                </a:lnTo>
                <a:lnTo>
                  <a:pt x="2293969" y="4104456"/>
                </a:lnTo>
                <a:lnTo>
                  <a:pt x="0" y="410445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74346" y="1170123"/>
            <a:ext cx="5584254" cy="2387600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4346" y="3832317"/>
            <a:ext cx="5584254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7489126" y="1904"/>
            <a:ext cx="4702874" cy="6856096"/>
          </a:xfrm>
          <a:custGeom>
            <a:avLst/>
            <a:gdLst>
              <a:gd name="connsiteX0" fmla="*/ 0 w 2293969"/>
              <a:gd name="connsiteY0" fmla="*/ 0 h 4104456"/>
              <a:gd name="connsiteX1" fmla="*/ 1872208 w 2293969"/>
              <a:gd name="connsiteY1" fmla="*/ 0 h 4104456"/>
              <a:gd name="connsiteX2" fmla="*/ 2293969 w 2293969"/>
              <a:gd name="connsiteY2" fmla="*/ 4006730 h 4104456"/>
              <a:gd name="connsiteX3" fmla="*/ 2293969 w 2293969"/>
              <a:gd name="connsiteY3" fmla="*/ 4104456 h 4104456"/>
              <a:gd name="connsiteX4" fmla="*/ 0 w 2293969"/>
              <a:gd name="connsiteY4" fmla="*/ 4104456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69" h="4104456">
                <a:moveTo>
                  <a:pt x="0" y="0"/>
                </a:moveTo>
                <a:lnTo>
                  <a:pt x="1872208" y="0"/>
                </a:lnTo>
                <a:lnTo>
                  <a:pt x="2293969" y="4006730"/>
                </a:lnTo>
                <a:lnTo>
                  <a:pt x="2293969" y="4104456"/>
                </a:lnTo>
                <a:lnTo>
                  <a:pt x="0" y="4104456"/>
                </a:lnTo>
                <a:close/>
              </a:path>
            </a:pathLst>
          </a:custGeom>
        </p:spPr>
      </p:pic>
      <p:sp>
        <p:nvSpPr>
          <p:cNvPr id="8" name="直角三角形 7"/>
          <p:cNvSpPr/>
          <p:nvPr/>
        </p:nvSpPr>
        <p:spPr>
          <a:xfrm>
            <a:off x="0" y="1903"/>
            <a:ext cx="800100" cy="6856097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489126" y="3401376"/>
            <a:ext cx="511874" cy="3456624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8226" y="1903"/>
            <a:ext cx="511874" cy="3456624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88326" y="0"/>
            <a:ext cx="367795" cy="2185512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75784" y="4672488"/>
            <a:ext cx="367795" cy="2185512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869378"/>
            <a:ext cx="6047675" cy="69310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83625" y="579344"/>
            <a:ext cx="5661212" cy="5661212"/>
          </a:xfrm>
          <a:prstGeom prst="ellipse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92054" y="787773"/>
            <a:ext cx="5244354" cy="5244354"/>
          </a:xfrm>
          <a:prstGeom prst="ellipse">
            <a:avLst/>
          </a:prstGeom>
          <a:solidFill>
            <a:srgbClr val="8DA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1844" y="2747169"/>
            <a:ext cx="5164775" cy="1325563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1656" y="365125"/>
            <a:ext cx="154214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712198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7225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38480"/>
            <a:ext cx="8067040" cy="5801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183640"/>
            <a:ext cx="5740400" cy="44957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51600" y="1193800"/>
            <a:ext cx="5740400" cy="449072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640840"/>
            <a:ext cx="172720" cy="359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8149" y="2533312"/>
            <a:ext cx="1867301" cy="1809550"/>
          </a:xfrm>
          <a:prstGeom prst="rect">
            <a:avLst/>
          </a:prstGeom>
          <a:noFill/>
          <a:ln w="666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2" name="半闭框 11"/>
          <p:cNvSpPr/>
          <p:nvPr/>
        </p:nvSpPr>
        <p:spPr>
          <a:xfrm rot="16200000" flipV="1">
            <a:off x="9140730" y="3230682"/>
            <a:ext cx="1114720" cy="1114720"/>
          </a:xfrm>
          <a:prstGeom prst="half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3" name="半闭框 12"/>
          <p:cNvSpPr/>
          <p:nvPr/>
        </p:nvSpPr>
        <p:spPr>
          <a:xfrm rot="5400000" flipV="1">
            <a:off x="8391226" y="2532917"/>
            <a:ext cx="697765" cy="697765"/>
          </a:xfrm>
          <a:prstGeom prst="half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8149" y="2528231"/>
            <a:ext cx="1867301" cy="18146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7200" spc="3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01</a:t>
            </a:r>
            <a:endParaRPr lang="zh-CN" altLang="en-US" sz="72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0" y="1640840"/>
            <a:ext cx="5600364" cy="1320361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0" y="3230683"/>
            <a:ext cx="5600364" cy="197123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T</a:t>
            </a:r>
            <a:endParaRPr lang="zh-CN" altLang="en-US" dirty="0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1805" y="991225"/>
            <a:ext cx="2408391" cy="279971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3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2018</a:t>
            </a:r>
            <a:endParaRPr lang="zh-CN" altLang="en-US" sz="88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524000" y="3809999"/>
            <a:ext cx="9144000" cy="11811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524000" y="5746125"/>
            <a:ext cx="9144000" cy="5016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137597" y="812730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9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50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4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5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9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60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6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6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4.xml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3.xml"/><Relationship Id="rId14" Type="http://schemas.openxmlformats.org/officeDocument/2006/relationships/image" Target="../media/image7.jpeg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4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5395" y="1181100"/>
            <a:ext cx="661352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Vue </a:t>
            </a:r>
            <a:r>
              <a:rPr lang="zh-CN" altLang="en-US" dirty="0"/>
              <a:t>框架简介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条件渲染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147445"/>
            <a:ext cx="10641965" cy="562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smtClean="0"/>
              <a:t>将v-bind用于class和style时，Vue.js做了专门的增强，表达式结果的类型除了字符串之外，还可以是对象或数组。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v-if     </a:t>
            </a:r>
            <a:r>
              <a:rPr lang="zh-CN" altLang="en-US" sz="1800" smtClean="0"/>
              <a:t>同样也是一个指令，添加到一个元素上，对应利用 === 全等判断绑定的值true或false来决定是否渲染里面的节点。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zh-CN" altLang="en-US" sz="1800" smtClean="0"/>
              <a:t>    可以与它一起使用的指令有 v-else ,v-else-if,v-else 元素必须紧跟在都有v-if或者v-else-if的元素后面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v-show    根据条件展示元素的选项,简单的切换元素的内联样式display	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9" name="图片 8" descr="style-clas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3415665"/>
            <a:ext cx="1934210" cy="1752600"/>
          </a:xfrm>
          <a:prstGeom prst="rect">
            <a:avLst/>
          </a:prstGeom>
        </p:spPr>
      </p:pic>
      <p:pic>
        <p:nvPicPr>
          <p:cNvPr id="10" name="图片 9" descr="style-class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3931920"/>
            <a:ext cx="986790" cy="720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列表渲染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v-for 把一个数组对应为一组元素,推荐给每个列表，添加唯一标识的key值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数组更新检测</a:t>
            </a:r>
            <a:endParaRPr lang="en-US" altLang="zh-CN" sz="1800" smtClean="0"/>
          </a:p>
          <a:p>
            <a:pPr algn="l"/>
            <a:r>
              <a:rPr lang="en-US" altLang="zh-CN" sz="1800" smtClean="0"/>
              <a:t>     包含一组观察数组变异方法，用来触发试图更push(),pop(),shift(),unshift(),splice(),sort(),reverse()</a:t>
            </a:r>
            <a:endParaRPr lang="en-US" altLang="zh-CN" sz="1800" smtClean="0"/>
          </a:p>
          <a:p>
            <a:r>
              <a:rPr lang="en-US" altLang="zh-CN" sz="1800" smtClean="0"/>
              <a:t>利用索引给数组赋值或者手动修改数组的长度，都不会被检测到更新替代方案：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style-class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1886585"/>
            <a:ext cx="2689860" cy="1524000"/>
          </a:xfrm>
          <a:prstGeom prst="rect">
            <a:avLst/>
          </a:prstGeom>
        </p:spPr>
      </p:pic>
      <p:pic>
        <p:nvPicPr>
          <p:cNvPr id="5" name="图片 4" descr="style-class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70" y="2138045"/>
            <a:ext cx="1767205" cy="1021080"/>
          </a:xfrm>
          <a:prstGeom prst="rect">
            <a:avLst/>
          </a:prstGeom>
        </p:spPr>
      </p:pic>
      <p:pic>
        <p:nvPicPr>
          <p:cNvPr id="6" name="图片 5" descr="style-class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5038725"/>
            <a:ext cx="4099560" cy="1402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v-model 表单绑定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smtClean="0"/>
              <a:t> 使用v-model在表单input或 &lt;textarea&gt;元素上创建双向数据绑定。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这样input输入框中的值就与P标签中的内容绑定了，同样也适用textarea，checkbox,</a:t>
            </a:r>
            <a:endParaRPr lang="en-US" altLang="zh-CN" sz="1800" smtClean="0"/>
          </a:p>
          <a:p>
            <a:r>
              <a:rPr lang="en-US" altLang="zh-CN" sz="1800" smtClean="0"/>
              <a:t>radio,select等表单。实质上，v-model只是语法糖。</a:t>
            </a:r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对应的完整形式：  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algn="l"/>
            <a:r>
              <a:rPr lang="en-US" altLang="zh-CN" sz="1800" smtClean="0"/>
              <a:t> 表单数组校验</a:t>
            </a:r>
            <a:r>
              <a:rPr lang="zh-CN" altLang="en-US" sz="1800" smtClean="0"/>
              <a:t>，</a:t>
            </a:r>
            <a:r>
              <a:rPr lang="en-US" altLang="zh-CN" sz="1800" smtClean="0"/>
              <a:t>利用修饰符 .number进行数字校验，是最实用的方法，在v-model上添加number修饰符。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7" name="图片 6" descr="v-model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2046605"/>
            <a:ext cx="3187700" cy="673735"/>
          </a:xfrm>
          <a:prstGeom prst="rect">
            <a:avLst/>
          </a:prstGeom>
        </p:spPr>
      </p:pic>
      <p:pic>
        <p:nvPicPr>
          <p:cNvPr id="8" name="图片 7" descr="v-mode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3597275"/>
            <a:ext cx="2241550" cy="415290"/>
          </a:xfrm>
          <a:prstGeom prst="rect">
            <a:avLst/>
          </a:prstGeom>
        </p:spPr>
      </p:pic>
      <p:pic>
        <p:nvPicPr>
          <p:cNvPr id="9" name="图片 8" descr="v-model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4549140"/>
            <a:ext cx="2766060" cy="563880"/>
          </a:xfrm>
          <a:prstGeom prst="rect">
            <a:avLst/>
          </a:prstGeom>
        </p:spPr>
      </p:pic>
      <p:pic>
        <p:nvPicPr>
          <p:cNvPr id="10" name="图片 9" descr="v-model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" y="5864225"/>
            <a:ext cx="3107690" cy="485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组件通信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38180" cy="49733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。</a:t>
            </a:r>
            <a:r>
              <a:rPr lang="en-US" altLang="zh-CN" sz="2000"/>
              <a:t>组件可以用来扩展HTML，封装可重用的代码，所有的组件都是Vue的实例。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。</a:t>
            </a:r>
            <a:r>
              <a:rPr lang="en-US" altLang="zh-CN" sz="2000" dirty="0"/>
              <a:t>命名：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建议遵循W3C规则(小写，并且包含一个短杆)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。</a:t>
            </a:r>
            <a:r>
              <a:rPr lang="en-US" altLang="zh-CN" sz="2000"/>
              <a:t>组件组合：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使用中最常见的是形成父子组件的关系，组件A在它的模板中使用了组件B,那么他们之间就需要通信。组件间通信的关系可以用下面的图示表明：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概括为： prop 向下传递，事件向上传递。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966406" y="1328469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555625"/>
            <a:ext cx="10162540" cy="5885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。</a:t>
            </a:r>
            <a:r>
              <a:rPr lang="en-US" altLang="zh-CN" sz="2000" dirty="0" smtClean="0">
                <a:sym typeface="+mn-ea"/>
              </a:rPr>
              <a:t>利用Prop</a:t>
            </a:r>
            <a:r>
              <a:rPr lang="zh-CN" altLang="en-US" sz="2000" dirty="0" smtClean="0">
                <a:sym typeface="+mn-ea"/>
              </a:rPr>
              <a:t>和</a:t>
            </a:r>
            <a:r>
              <a:rPr lang="en-US" altLang="zh-CN" sz="2000" dirty="0" smtClean="0">
                <a:sym typeface="+mn-ea"/>
              </a:rPr>
              <a:t>.sync,进行双向数据通信</a:t>
            </a:r>
            <a:endParaRPr lang="en-US" altLang="zh-CN" sz="20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父组件的数据要通过Prop才能下发到子组件中。</a:t>
            </a:r>
            <a:endParaRPr lang="en-US" altLang="zh-CN" sz="1800" smtClean="0"/>
          </a:p>
          <a:p>
            <a:r>
              <a:rPr lang="en-US" altLang="zh-CN" sz="1800" smtClean="0"/>
              <a:t>     子组件中prop值改变，是无法反应到父组件中的。在Vue1.x中使用.sync修饰符可以提供双向绑定，但是违背了单向数据流的思想，在2.0中就移除了，但在2.3.0中作为一种语法糖的形式引入了</a:t>
            </a:r>
            <a:r>
              <a:rPr lang="zh-CN" altLang="en-US" sz="1800" smtClean="0"/>
              <a:t>。</a:t>
            </a:r>
            <a:endParaRPr lang="zh-CN" altLang="en-US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  点击子组件中的span，就可以改变父组件中prop绑定的parentMsg值。.sync语法也会被扩展成为</a:t>
            </a:r>
            <a:r>
              <a:rPr lang="zh-CN" altLang="en-US" sz="1800" smtClean="0"/>
              <a:t>下图所示。</a:t>
            </a:r>
            <a:endParaRPr lang="zh-CN" altLang="en-US" sz="1800" smtClean="0"/>
          </a:p>
          <a:p>
            <a:pPr algn="l"/>
            <a:r>
              <a:rPr lang="zh-CN" altLang="en-US" sz="1800" smtClean="0"/>
              <a:t>       其中@update:myMessage 就是绑定了自定义事件，回过来看下上面父子通讯的规则 prop向下传递，事件向上传递，也非  常符合。</a:t>
            </a: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9535" y="109220"/>
            <a:ext cx="3429000" cy="3391535"/>
          </a:xfrm>
          <a:prstGeom prst="rect">
            <a:avLst/>
          </a:prstGeom>
        </p:spPr>
      </p:pic>
      <p:pic>
        <p:nvPicPr>
          <p:cNvPr id="5" name="图片 4" descr="prop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2379345"/>
            <a:ext cx="4814570" cy="2543810"/>
          </a:xfrm>
          <a:prstGeom prst="rect">
            <a:avLst/>
          </a:prstGeom>
        </p:spPr>
      </p:pic>
      <p:pic>
        <p:nvPicPr>
          <p:cNvPr id="6" name="图片 5" descr="props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90" y="6216650"/>
            <a:ext cx="5459730" cy="367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728980"/>
            <a:ext cx="10162540" cy="5712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zh-CN" altLang="en-US" sz="2000" dirty="0" smtClean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。非父子组件通信</a:t>
            </a:r>
            <a:endParaRPr lang="zh-CN" altLang="en-US" sz="2000" dirty="0" smtClean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官方推荐使用空的Vue实例作事件总线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7" name="图片 6" descr="props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2745740"/>
            <a:ext cx="3846830" cy="1678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状态管理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91310"/>
            <a:ext cx="10515600" cy="4585970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组件通信变得复杂时，就要考虑使用全局状态管理，Vue也提供了vuex状态管理库。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Vuex 是一个专门为Vue.js应用程序开发的状态管理模式。它采用集中式存储管理应用的所有组件的状态，并以相应的规则保证状态以一种可预测的方式发生变化。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当然，使用Vuex并不是首选，只有在构建中大型单页面应用时，考虑到全局的状态管理，自然就会想到Vuex。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下面这张图，表示状态管理“单向数据流”的理念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pic>
        <p:nvPicPr>
          <p:cNvPr id="6" name="图片 5" descr="vu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3640" y="3701415"/>
            <a:ext cx="5951855" cy="315785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70" y="436245"/>
            <a:ext cx="10039985" cy="829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240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  <a:sym typeface="+mn-ea"/>
              </a:rPr>
              <a:t>核心概念包括（简单计数器为例）：</a:t>
            </a:r>
            <a:endParaRPr lang="en-US" altLang="zh-CN" sz="240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state: 作为单一状态树，唯一的数据源，并且每个应用仅仅包含一个store实例，一般通过计算属性获取某个状态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zh-CN" altLang="en-US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getter: 相当于store的计算属性，数据源发生变化时，返回经过处理后的值，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mutation: 类似于事件，对应的回调函数到状态进行处理，必须通过store.commit的方式手动触发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7" name="图片 6" descr="vu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2328545"/>
            <a:ext cx="2194560" cy="601980"/>
          </a:xfrm>
          <a:prstGeom prst="rect">
            <a:avLst/>
          </a:prstGeom>
        </p:spPr>
      </p:pic>
      <p:pic>
        <p:nvPicPr>
          <p:cNvPr id="8" name="图片 7" descr="vuex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3709035"/>
            <a:ext cx="2448560" cy="925195"/>
          </a:xfrm>
          <a:prstGeom prst="rect">
            <a:avLst/>
          </a:prstGeom>
        </p:spPr>
      </p:pic>
      <p:pic>
        <p:nvPicPr>
          <p:cNvPr id="9" name="图片 8" descr="vuex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40" y="5593715"/>
            <a:ext cx="2806065" cy="9918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1035050"/>
            <a:ext cx="10162540" cy="540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actions: 利用commit提交mutation,可以执行异步操作，通过 store.dispatch方式触发获取某个状态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module: </a:t>
            </a:r>
            <a:endParaRPr lang="en-US" altLang="zh-CN" sz="1800" smtClean="0"/>
          </a:p>
          <a:p>
            <a:r>
              <a:rPr lang="en-US" altLang="zh-CN" sz="1800" smtClean="0"/>
              <a:t>       当store对象比较庞大的时候，可以考虑将store分隔成模板。每个模块拥有自己的state、mutation、action、getter。很少情况下使用</a:t>
            </a:r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vuex-a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891665"/>
            <a:ext cx="6180455" cy="134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708660"/>
            <a:ext cx="10162540" cy="573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smtClean="0"/>
              <a:t>把所有部分组合起来，就构成一个简单的计数器：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然后组件中触发actions,就可以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5" name="图片 4" descr="vuex-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155065"/>
            <a:ext cx="6119495" cy="3261360"/>
          </a:xfrm>
          <a:prstGeom prst="rect">
            <a:avLst/>
          </a:prstGeom>
        </p:spPr>
      </p:pic>
      <p:pic>
        <p:nvPicPr>
          <p:cNvPr id="6" name="图片 5" descr="vuex-disp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5332730"/>
            <a:ext cx="3390265" cy="749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2672080" y="412115"/>
            <a:ext cx="6848475" cy="101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86952" y="3580384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35400" y="3580384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04/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5738" y="3908245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组件通信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737290" y="3908245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常用基础语法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186952" y="2139682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235400" y="2139682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785738" y="2467543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声明式渲染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737485" y="2467610"/>
            <a:ext cx="3747770" cy="83185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 smtClean="0">
                <a:sym typeface="+mn-ea"/>
              </a:rPr>
              <a:t>渐进式框架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186952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05/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8262320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07/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9806305" y="5339080"/>
            <a:ext cx="3145790" cy="80137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Vue-cli </a:t>
            </a:r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737290" y="5348947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状态管理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4847290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06/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6296660" y="5339080"/>
            <a:ext cx="3145790" cy="8115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页面路由</a:t>
            </a:r>
            <a:endParaRPr lang="zh-CN" altLang="en-US" dirty="0"/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页面路由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91310"/>
            <a:ext cx="10515600" cy="4585970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使用Vue.js创建单页面应用，就可以使用vue-router,目前版本是3.0.1，把组件映射到对应的路由，通过改变url来渲染不同的页面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vue-router 默认hash模式，每次url只会改变#后面对应的值，页面就不会重新加载，并且也不需要服务器端作任何配置。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如果使用路由的history模式，url就会正常http://yoursite.com/user/id，只需要添加配置mode:'history',同时需要后端配置，不然页面重新刷新，会匹配不到任何资源。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基础概念：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&lt; router-link&gt; </a:t>
            </a:r>
            <a:r>
              <a:rPr lang="zh-CN" altLang="en-US" sz="2000" dirty="0"/>
              <a:t>使用router-link 组件导航，通过传入to属性指定链接，相当于原生的a 标签。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&lt;router-view&gt;  路由出口，路由匹配到的组件将渲染在这里</a:t>
            </a:r>
            <a:endParaRPr lang="en-US" altLang="zh-CN" sz="2000" dirty="0"/>
          </a:p>
        </p:txBody>
      </p:sp>
      <p:pic>
        <p:nvPicPr>
          <p:cNvPr id="5" name="图片 4" descr="route-li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4735830"/>
            <a:ext cx="3123565" cy="569595"/>
          </a:xfrm>
          <a:prstGeom prst="rect">
            <a:avLst/>
          </a:prstGeom>
        </p:spPr>
      </p:pic>
      <p:pic>
        <p:nvPicPr>
          <p:cNvPr id="8" name="图片 7" descr="vue-rout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5" y="6048375"/>
            <a:ext cx="2853690" cy="53340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933450"/>
            <a:ext cx="10162540" cy="550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可以在上面添加一些过渡效果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初始化路由配置;</a:t>
            </a:r>
            <a:endParaRPr lang="en-US" altLang="zh-CN" sz="1800" smtClean="0"/>
          </a:p>
          <a:p>
            <a:r>
              <a:rPr lang="en-US" altLang="zh-CN" sz="1800" smtClean="0"/>
              <a:t>      如果使用vue-cli脚手架构造项目，在init的时候，会出现选项提示用户安装路由</a:t>
            </a:r>
            <a:endParaRPr lang="en-US" altLang="zh-CN" sz="1800" smtClean="0"/>
          </a:p>
          <a:p>
            <a:r>
              <a:rPr lang="en-US" altLang="zh-CN" sz="1800" smtClean="0"/>
              <a:t>   </a:t>
            </a:r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r>
              <a:rPr lang="en-US" altLang="zh-CN" sz="1800" smtClean="0"/>
              <a:t>      确认后，自动生成`src/router.js`文件，相关路由配置文件就可以写在里面。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5" name="图片 4" descr="trans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485900"/>
            <a:ext cx="2179320" cy="594360"/>
          </a:xfrm>
          <a:prstGeom prst="rect">
            <a:avLst/>
          </a:prstGeom>
        </p:spPr>
      </p:pic>
      <p:pic>
        <p:nvPicPr>
          <p:cNvPr id="6" name="图片 5" descr="vue-ro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3296920"/>
            <a:ext cx="3129915" cy="508000"/>
          </a:xfrm>
          <a:prstGeom prst="rect">
            <a:avLst/>
          </a:prstGeom>
        </p:spPr>
      </p:pic>
      <p:pic>
        <p:nvPicPr>
          <p:cNvPr id="7" name="图片 6" descr="vue-router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" y="4624070"/>
            <a:ext cx="3416300" cy="2021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970280"/>
            <a:ext cx="10162540" cy="587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注入到router配置参数里面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存在嵌套路由的时候，需要使用 children配置,比如上面的components1组件内部包含自己的嵌套&lt;router-view&gt;,就可以使用嵌套路由。</a:t>
            </a:r>
            <a:endParaRPr lang="en-US" altLang="zh-CN" sz="1800" smtClean="0"/>
          </a:p>
          <a:p>
            <a:r>
              <a:rPr lang="en-US" altLang="zh-CN" sz="1800" smtClean="0"/>
              <a:t>   </a:t>
            </a:r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router 实例方法</a:t>
            </a:r>
            <a:r>
              <a:rPr lang="zh-CN" altLang="en-US" sz="1800" smtClean="0"/>
              <a:t>： </a:t>
            </a:r>
            <a:r>
              <a:rPr lang="en-US" altLang="zh-CN" sz="1800" smtClean="0"/>
              <a:t>在Vue实例内部，可以通过this.$router获取实例对象，</a:t>
            </a:r>
            <a:endParaRPr lang="en-US" altLang="zh-CN" sz="1800" smtClean="0"/>
          </a:p>
          <a:p>
            <a:r>
              <a:rPr lang="en-US" altLang="zh-CN" sz="1800" smtClean="0"/>
              <a:t>   </a:t>
            </a:r>
            <a:r>
              <a:rPr lang="zh-CN" altLang="en-US" sz="1800" smtClean="0"/>
              <a:t>。router.push({path:'/user',params:{id:'123'}}) 跳转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</a:t>
            </a:r>
            <a:r>
              <a:rPr lang="zh-CN" altLang="en-US" sz="1800" smtClean="0"/>
              <a:t>。</a:t>
            </a:r>
            <a:r>
              <a:rPr lang="en-US" altLang="zh-CN" sz="1800" smtClean="0"/>
              <a:t>router.replace(),与上面相同，不会添加新的记录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zhu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438275"/>
            <a:ext cx="2487930" cy="716915"/>
          </a:xfrm>
          <a:prstGeom prst="rect">
            <a:avLst/>
          </a:prstGeom>
        </p:spPr>
      </p:pic>
      <p:pic>
        <p:nvPicPr>
          <p:cNvPr id="8" name="图片 7" descr="vue-childr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3098165"/>
            <a:ext cx="5436870" cy="2231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394970"/>
            <a:ext cx="10162540" cy="645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smtClean="0"/>
              <a:t>   </a:t>
            </a:r>
            <a:r>
              <a:rPr lang="zh-CN" altLang="en-US" sz="1800" smtClean="0"/>
              <a:t>。router.go(-1),表示在路由记录中前进或者后退多少步。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</a:t>
            </a:r>
            <a:r>
              <a:rPr lang="zh-CN" altLang="en-US" sz="1800" smtClean="0"/>
              <a:t>。</a:t>
            </a:r>
            <a:r>
              <a:rPr lang="en-US" altLang="zh-CN" sz="1800" smtClean="0"/>
              <a:t>在html &lt;template&gt;&lt;/template&gt;中，可以通过 {{$route}},获取路由配置的相关信息，从而渲染       DOM。比如： 可以将路由配置信息与页面导航栏对应，列表渲染出导航栏，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r>
              <a:rPr lang="zh-CN" altLang="en-US" sz="1800" smtClean="0"/>
              <a:t>。</a:t>
            </a:r>
            <a:r>
              <a:rPr lang="en-US" altLang="zh-CN" sz="1800" smtClean="0"/>
              <a:t>在watch方法中监听$route，可以动态配置组件,不同url复用同一组件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r>
              <a:rPr lang="zh-CN" altLang="en-US" sz="1800" smtClean="0"/>
              <a:t>。导航守卫(路由钩子)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zh-CN" altLang="en-US" sz="1800" smtClean="0"/>
              <a:t>      通过注册一个全局路由钩子函数，在初始化const router = new VueRouter({})的时候，定义router.beforeEach((to,from,next)=&gt; {...}),在每次进入目标路由之前触发。配合Vuex可以非常方便的进行权限管理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</a:t>
            </a:r>
            <a:endParaRPr lang="en-US" altLang="zh-CN" sz="1800" smtClean="0"/>
          </a:p>
        </p:txBody>
      </p:sp>
      <p:pic>
        <p:nvPicPr>
          <p:cNvPr id="5" name="图片 4" descr="vue.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1612900"/>
            <a:ext cx="3977005" cy="939800"/>
          </a:xfrm>
          <a:prstGeom prst="rect">
            <a:avLst/>
          </a:prstGeom>
        </p:spPr>
      </p:pic>
      <p:pic>
        <p:nvPicPr>
          <p:cNvPr id="6" name="图片 5" descr="w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30" y="3028950"/>
            <a:ext cx="3404870" cy="929640"/>
          </a:xfrm>
          <a:prstGeom prst="rect">
            <a:avLst/>
          </a:prstGeom>
        </p:spPr>
      </p:pic>
      <p:pic>
        <p:nvPicPr>
          <p:cNvPr id="7" name="图片 6" descr="navi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5170805"/>
            <a:ext cx="3698875" cy="16751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Vue-cli入门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3960"/>
            <a:ext cx="10515600" cy="56267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Vue 提供一个官方命令行工具,可用于快速搭建大型单页面应用</a:t>
            </a:r>
            <a:r>
              <a:rPr lang="zh-CN" altLang="en-US" sz="2000"/>
              <a:t>，目前已经发布到了V3.0.0-alpha.5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基础配置：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1.修改开发环境下port</a:t>
            </a:r>
            <a:r>
              <a:rPr lang="zh-CN" altLang="en-US" sz="2000" dirty="0"/>
              <a:t>，</a:t>
            </a:r>
            <a:r>
              <a:rPr lang="en-US" altLang="zh-CN" sz="2000" dirty="0"/>
              <a:t>`</a:t>
            </a:r>
            <a:r>
              <a:rPr lang="zh-CN" altLang="en-US" sz="2000" dirty="0"/>
              <a:t>/config/index.js</a:t>
            </a:r>
            <a:r>
              <a:rPr lang="en-US" altLang="zh-CN" sz="2000" dirty="0"/>
              <a:t>`</a:t>
            </a:r>
            <a:r>
              <a:rPr lang="zh-CN" altLang="en-US" sz="2000" dirty="0"/>
              <a:t>文件中, 手动修改 </a:t>
            </a:r>
            <a:r>
              <a:rPr lang="en-US" altLang="zh-CN" sz="2000" dirty="0"/>
              <a:t>`</a:t>
            </a:r>
            <a:r>
              <a:rPr lang="zh-CN" altLang="en-US" sz="2000" dirty="0"/>
              <a:t>module.exports =   { dev:{ port :8080}}</a:t>
            </a:r>
            <a:r>
              <a:rPr lang="en-US" altLang="zh-CN" sz="2000" dirty="0"/>
              <a:t>`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2.配置代理, `/config/index.js`目录下,(以代理3000端口上数据请求为例)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3.生产环境关闭sourcemap,`/config/index.js`目录下,build:{} 中的`productionSourceMap`改为false</a:t>
            </a:r>
            <a:endParaRPr lang="en-US" altLang="zh-CN" sz="2000" dirty="0"/>
          </a:p>
        </p:txBody>
      </p:sp>
      <p:pic>
        <p:nvPicPr>
          <p:cNvPr id="7" name="图片 6" descr="vue-cli-in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2345690"/>
            <a:ext cx="3140075" cy="525780"/>
          </a:xfrm>
          <a:prstGeom prst="rect">
            <a:avLst/>
          </a:prstGeom>
        </p:spPr>
      </p:pic>
      <p:pic>
        <p:nvPicPr>
          <p:cNvPr id="8" name="图片 7" descr="prox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4424680"/>
            <a:ext cx="2984500" cy="139319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366395"/>
            <a:ext cx="10515600" cy="6769735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4.</a:t>
            </a:r>
            <a:r>
              <a:rPr lang="en-US" altLang="zh-CN" sz="2000" dirty="0">
                <a:sym typeface="+mn-ea"/>
              </a:rPr>
              <a:t>配置路径别名(alias),通常在项目中会看到诸如这样的 import Cookie from "@/util/cookie.js"的引入,@就是vue-cli中默认设置的alias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在 /build/webpack.base.conf.js/文件中,resolve对象下添加属性，指向对应的路径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5.区分不同环境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。</a:t>
            </a:r>
            <a:r>
              <a:rPr lang="en-US" altLang="zh-CN" sz="2000" dirty="0"/>
              <a:t>通过process.env.NODE_ENV值区分,在 `/build/webpack.dev.conf.js` 和 `/build/webpack.prod.conf.js`中，通过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</a:t>
            </a:r>
            <a:r>
              <a:rPr lang="en-US" altLang="zh-CN" sz="1800" dirty="0"/>
              <a:t>创建了编译时可以配置的全局常量,用来区分开发/发布/测试环境，env对应的值，可以在/config/目录下的，*.dev.js文件下配置的。然后，在其它业务代码里面，直接使用这个全局变量，比如在 main.js里面：</a:t>
            </a:r>
            <a:endParaRPr lang="en-US" altLang="zh-CN" sz="1800" dirty="0"/>
          </a:p>
        </p:txBody>
      </p:sp>
      <p:pic>
        <p:nvPicPr>
          <p:cNvPr id="4" name="图片 3" descr="ali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1919605"/>
            <a:ext cx="3157855" cy="869315"/>
          </a:xfrm>
          <a:prstGeom prst="rect">
            <a:avLst/>
          </a:prstGeom>
        </p:spPr>
      </p:pic>
      <p:pic>
        <p:nvPicPr>
          <p:cNvPr id="5" name="图片 4" descr="DefinePlu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4010660"/>
            <a:ext cx="2344420" cy="609600"/>
          </a:xfrm>
          <a:prstGeom prst="rect">
            <a:avLst/>
          </a:prstGeom>
        </p:spPr>
      </p:pic>
      <p:pic>
        <p:nvPicPr>
          <p:cNvPr id="6" name="图片 5" descr="definePlugi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35" y="5808980"/>
            <a:ext cx="2956560" cy="563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366395"/>
            <a:ext cx="10515600" cy="6769735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  。</a:t>
            </a:r>
            <a:r>
              <a:rPr lang="en-US" altLang="zh-CN" sz="2000" dirty="0"/>
              <a:t>通过命令行区分不同环境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   同样使用上面的方法，添加一个全局变量，不同的是从命令行中获取参数。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比如，打包时还区分 发布环境 和 预发环境，就可以修改如下，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  在命令行中打包时，可以使用 npm run build --env sit,在业务代码中，通过全局变量VERSION,同样可以区分不同环境。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endParaRPr lang="en-US" altLang="zh-CN" sz="1800" dirty="0"/>
          </a:p>
        </p:txBody>
      </p:sp>
      <p:pic>
        <p:nvPicPr>
          <p:cNvPr id="2" name="图片 1" descr="vue-cli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3074670"/>
            <a:ext cx="3078480" cy="708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 Progressive Framework </a:t>
            </a:r>
            <a:br>
              <a:rPr lang="en-US" altLang="zh-CN" dirty="0" smtClean="0"/>
            </a:br>
            <a:r>
              <a:rPr lang="en-US" altLang="zh-CN" sz="2800" dirty="0" smtClean="0"/>
              <a:t>渐进式框架</a:t>
            </a:r>
            <a:endParaRPr lang="en-US" altLang="zh-CN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/>
              <a:t>Vue就可以在简单阅读了文档后，开始构建应用程序。</a:t>
            </a:r>
            <a:r>
              <a:rPr lang="en-US" altLang="zh-CN" sz="2000" dirty="0"/>
              <a:t> 这就要得益于Vue主张的 渐进式。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就是框架做分层设计，每层都可选，可以单独引入，为不同的业务需求制定灵活的方案。主张最少，不会多做职责以外的事。</a:t>
            </a:r>
            <a:endParaRPr lang="en-US" altLang="zh-CN" sz="2000" dirty="0"/>
          </a:p>
          <a:p>
            <a:pPr algn="just"/>
            <a:endParaRPr lang="en-US" altLang="zh-CN" sz="2000"/>
          </a:p>
          <a:p>
            <a:pPr algn="just"/>
            <a:r>
              <a:rPr lang="en-US" altLang="zh-CN" sz="2000"/>
              <a:t>Vue设计上包括的解决方案很多，但是使用者完全不需要一上手，就把所有东西全都用上，因为完全没有必要，一般都是根据项目的复杂度，在核心的基础上任意选用其他的部件，不一定要全部整合在一起。</a:t>
            </a:r>
            <a:endParaRPr lang="en-US" altLang="zh-CN" sz="2000"/>
          </a:p>
        </p:txBody>
      </p:sp>
      <p:pic>
        <p:nvPicPr>
          <p:cNvPr id="4" name="图片 3" descr="progressive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2322830"/>
            <a:ext cx="6163945" cy="137160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07046" y="154246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声明式渲染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DOM状态只是数据状态的一个映射，基本所有的框架都已经认同了这个看法，Vue也是主张 数据驱动状态。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/>
              <a:t>采用了双向数据绑定的思想，基本可以分为三层：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1.M(Model,模型层)，负责业务数据相关。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2.V(View,视图层)，视图相关，展示给用户的交互界面，同时捕获用户的操作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3. VM(ViewModel, V与M连接的桥梁，也可以看做控制器)。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pic>
        <p:nvPicPr>
          <p:cNvPr id="5" name="图片 4" descr="mv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826260"/>
            <a:ext cx="5050790" cy="351282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915606" y="130751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37795" y="2108200"/>
            <a:ext cx="7405370" cy="980440"/>
            <a:chOff x="1490300" y="2743199"/>
            <a:chExt cx="4869872" cy="752289"/>
          </a:xfrm>
        </p:grpSpPr>
        <p:sp>
          <p:nvSpPr>
            <p:cNvPr id="35" name="任意多边形 34"/>
            <p:cNvSpPr/>
            <p:nvPr>
              <p:custDataLst>
                <p:tags r:id="rId2"/>
              </p:custDataLst>
            </p:nvPr>
          </p:nvSpPr>
          <p:spPr>
            <a:xfrm>
              <a:off x="1490300" y="2743199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7" name="任意多边形 36"/>
            <p:cNvSpPr/>
            <p:nvPr>
              <p:custDataLst>
                <p:tags r:id="rId3"/>
              </p:custDataLst>
            </p:nvPr>
          </p:nvSpPr>
          <p:spPr>
            <a:xfrm>
              <a:off x="2070594" y="3042139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4"/>
              </p:custDataLst>
            </p:nvPr>
          </p:nvSpPr>
          <p:spPr>
            <a:xfrm>
              <a:off x="2416093" y="2785590"/>
              <a:ext cx="3944079" cy="70989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ViewModel  是Vue.js的核心，它是一个Vue实例，作用在某个HTML元素上，一般都是指定 id= app的元素，图中 的DOM listeners 和Data Bindings可以看做两个工具，它们是实现双向数据绑定的关键。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37795" y="3459480"/>
            <a:ext cx="9491345" cy="1139825"/>
            <a:chOff x="1490300" y="3798277"/>
            <a:chExt cx="4972045" cy="874997"/>
          </a:xfrm>
        </p:grpSpPr>
        <p:sp>
          <p:nvSpPr>
            <p:cNvPr id="63" name="任意多边形 62"/>
            <p:cNvSpPr/>
            <p:nvPr>
              <p:custDataLst>
                <p:tags r:id="rId6"/>
              </p:custDataLst>
            </p:nvPr>
          </p:nvSpPr>
          <p:spPr>
            <a:xfrm>
              <a:off x="1490300" y="3798277"/>
              <a:ext cx="462709" cy="712184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64" name="任意多边形 63"/>
            <p:cNvSpPr/>
            <p:nvPr>
              <p:custDataLst>
                <p:tags r:id="rId7"/>
              </p:custDataLst>
            </p:nvPr>
          </p:nvSpPr>
          <p:spPr>
            <a:xfrm>
              <a:off x="1953170" y="4097217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B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>
              <p:custDataLst>
                <p:tags r:id="rId8"/>
              </p:custDataLst>
            </p:nvPr>
          </p:nvSpPr>
          <p:spPr>
            <a:xfrm>
              <a:off x="2518266" y="3963376"/>
              <a:ext cx="3944079" cy="70989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从用户(View)角度看，DOM Liisteners利用在相应的元素上添加事件绑定，捕获用户的点击，滑动等手势动作，在事件流中改变对应的Model。比如 常用的 v-model 指令，就是捕获表单元素的input，change等事件，改变相应的绑定值。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137795" y="4745355"/>
            <a:ext cx="9439910" cy="1144270"/>
            <a:chOff x="1490300" y="4853355"/>
            <a:chExt cx="4972045" cy="878334"/>
          </a:xfrm>
        </p:grpSpPr>
        <p:sp>
          <p:nvSpPr>
            <p:cNvPr id="69" name="任意多边形 68"/>
            <p:cNvSpPr/>
            <p:nvPr>
              <p:custDataLst>
                <p:tags r:id="rId10"/>
              </p:custDataLst>
            </p:nvPr>
          </p:nvSpPr>
          <p:spPr>
            <a:xfrm>
              <a:off x="1490300" y="4853355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70" name="任意多边形 69"/>
            <p:cNvSpPr/>
            <p:nvPr>
              <p:custDataLst>
                <p:tags r:id="rId11"/>
              </p:custDataLst>
            </p:nvPr>
          </p:nvSpPr>
          <p:spPr>
            <a:xfrm>
              <a:off x="1991986" y="5152145"/>
              <a:ext cx="373255" cy="413334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C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/>
            <p:cNvSpPr txBox="1"/>
            <p:nvPr>
              <p:custDataLst>
                <p:tags r:id="rId12"/>
              </p:custDataLst>
            </p:nvPr>
          </p:nvSpPr>
          <p:spPr>
            <a:xfrm>
              <a:off x="2518266" y="5021790"/>
              <a:ext cx="3944079" cy="7098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从Model方向看，Data Bindings则将操作的数据变化，反应到view上。比如通过ajax 从后台获取的数据，可以刷新数据列表，反应到用户界面。这也是实现双向数据绑定的关键。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13"/>
            </p:custDataLst>
          </p:nvPr>
        </p:nvCxnSpPr>
        <p:spPr>
          <a:xfrm>
            <a:off x="137586" y="1500215"/>
            <a:ext cx="0" cy="461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mvvm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4740" y="283845"/>
            <a:ext cx="4528185" cy="301942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常用基础语法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/>
              <a:t>hello world </a:t>
            </a:r>
            <a:endParaRPr lang="en-US" altLang="zh-CN" sz="2000"/>
          </a:p>
          <a:p>
            <a:pPr>
              <a:buFont typeface="Arial" panose="020B0604020202020204" pitchFamily="34" charset="0"/>
            </a:pP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这样就简单创建了一个Vue 应用，数据message 和DOM页面产生了关联，类似html模板引擎，把相应的数据渲染到页面中。</a:t>
            </a:r>
            <a:endParaRPr lang="en-US" altLang="zh-CN" sz="1800" dirty="0"/>
          </a:p>
        </p:txBody>
      </p:sp>
      <p:pic>
        <p:nvPicPr>
          <p:cNvPr id="3" name="图片占位符 2" descr="hello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772025" y="1404620"/>
            <a:ext cx="6388735" cy="446468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977201" y="112336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21457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指令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smtClean="0"/>
              <a:t>指令 (Directives) 是带有 v- 前缀的特殊属性，这些特殊属性可以响应式的作用域DOM,</a:t>
            </a:r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v-if </a:t>
            </a:r>
            <a:r>
              <a:rPr lang="zh-CN" altLang="en-US" sz="1800" smtClean="0"/>
              <a:t>，</a:t>
            </a:r>
            <a:r>
              <a:rPr lang="en-US" altLang="zh-CN" sz="1800" smtClean="0"/>
              <a:t>接受Boolean 类型, 比如： &lt;p v-if = "seen"&gt;现在你看到我了&lt;/p&gt; ，通过seen的真假来插入/移除&lt; p&gt;元素。 这里判断的时候使用 === 全等，seen = “false” 的时候，也会插入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v-bind,响应式的更新HTM属性。完整形式&lt;a v-bind:href="url"&gt;...&lt;/a&gt; 。 缩写形式&lt;a :href="url"&gt;...&lt;/a&gt;。 常用于改变dom的style, class ,href ,src 等属性。 动态绑定的属性可以写成 :属性名="属性值"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v-on，绑定点击事件,比如完整形式&lt;a v-on:click="doSomething"&gt;...&lt;/a&gt;，简写形式 &lt;a @click="doSomething"&gt;...&lt;/a&gt;, doSomething对应的指向methods里面定义的函数。 注意，除非在需要传递参数的时候，写成 @click = "doSomething($event,args1,args2)",$event代表事件对象，args代表自定义参数</a:t>
            </a:r>
            <a:endParaRPr lang="en-US" altLang="zh-CN" sz="1800" smtClean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style or class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smtClean="0"/>
              <a:t>将v-bind用于class和style时，Vue.js做了专门的增强，表达式结果的类型除了字符串之外，还可以是对象或数组。</a:t>
            </a:r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直接赋值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对象语法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数组语法 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bind-clas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070" y="2211070"/>
            <a:ext cx="3749675" cy="731520"/>
          </a:xfrm>
          <a:prstGeom prst="rect">
            <a:avLst/>
          </a:prstGeom>
        </p:spPr>
      </p:pic>
      <p:pic>
        <p:nvPicPr>
          <p:cNvPr id="6" name="图片 5" descr="bind-clas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2301875"/>
            <a:ext cx="3420745" cy="549910"/>
          </a:xfrm>
          <a:prstGeom prst="rect">
            <a:avLst/>
          </a:prstGeom>
        </p:spPr>
      </p:pic>
      <p:pic>
        <p:nvPicPr>
          <p:cNvPr id="7" name="图片 6" descr="bind-class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70" y="3712210"/>
            <a:ext cx="4329430" cy="1075690"/>
          </a:xfrm>
          <a:prstGeom prst="rect">
            <a:avLst/>
          </a:prstGeom>
        </p:spPr>
      </p:pic>
      <p:pic>
        <p:nvPicPr>
          <p:cNvPr id="12" name="图片 11" descr="bind-class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50" y="5729605"/>
            <a:ext cx="3405505" cy="633095"/>
          </a:xfrm>
          <a:prstGeom prst="rect">
            <a:avLst/>
          </a:prstGeom>
        </p:spPr>
      </p:pic>
      <p:pic>
        <p:nvPicPr>
          <p:cNvPr id="14" name="图片 13" descr="bind-class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070" y="5313045"/>
            <a:ext cx="2827020" cy="1239520"/>
          </a:xfrm>
          <a:prstGeom prst="rect">
            <a:avLst/>
          </a:prstGeom>
        </p:spPr>
      </p:pic>
      <p:pic>
        <p:nvPicPr>
          <p:cNvPr id="15" name="图片 14" descr="bind-class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650" y="3998595"/>
            <a:ext cx="2477135" cy="502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382905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1658600" y="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287" y="320040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658600" y="97155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5189" y="303677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绑定内联样式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smtClean="0"/>
              <a:t>将v-bind用于class和style时，Vue.js做了专门的增强，表达式结果的类型除了字符串之外，还可以是对象或数组。</a:t>
            </a:r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对象语法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数组语法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9" name="图片 8" descr="sty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506980"/>
            <a:ext cx="4211320" cy="1322070"/>
          </a:xfrm>
          <a:prstGeom prst="rect">
            <a:avLst/>
          </a:prstGeom>
        </p:spPr>
      </p:pic>
      <p:pic>
        <p:nvPicPr>
          <p:cNvPr id="10" name="图片 9" descr="styl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25" y="2802890"/>
            <a:ext cx="3310890" cy="603885"/>
          </a:xfrm>
          <a:prstGeom prst="rect">
            <a:avLst/>
          </a:prstGeom>
        </p:spPr>
      </p:pic>
      <p:pic>
        <p:nvPicPr>
          <p:cNvPr id="11" name="图片 10" descr="styl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5" y="4438015"/>
            <a:ext cx="4210685" cy="1945005"/>
          </a:xfrm>
          <a:prstGeom prst="rect">
            <a:avLst/>
          </a:prstGeom>
        </p:spPr>
      </p:pic>
      <p:pic>
        <p:nvPicPr>
          <p:cNvPr id="12" name="图片 11" descr="style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325" y="5092065"/>
            <a:ext cx="3427095" cy="596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TEMPLATE_THUMBS_INDEX" val="1、5、6、7、8、9、12、13、17、22、26、31、32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1"/>
  <p:tag name="KSO_WM_SLIDE_INDEX" val="1"/>
  <p:tag name="KSO_WM_SLIDE_ITEM_CNT" val="0"/>
  <p:tag name="KSO_WM_SLIDE_TYPE" val="title"/>
  <p:tag name="KSO_WM_TEMPLATE_THUMBS_INDEX" val="1、5、6、7、8、9、12、13、17、22、26、31、32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UNIT_PRESET_TEXT" val="CONTENT"/>
  <p:tag name="KSO_WM_TEMPLATE_CATEGORY" val="custom"/>
  <p:tag name="KSO_WM_TEMPLATE_INDEX" val="20181612"/>
  <p:tag name="KSO_WM_DIAGRAM_GROUP_CODE" val="l1_1"/>
  <p:tag name="KSO_WM_UNIT_ID" val="custom20181612_11*a*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3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4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3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1_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2_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2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1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5_1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6_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6_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5_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6_1"/>
  <p:tag name="KSO_WM_UNIT_TEXT_FILL_FORE_SCHEMECOLOR_INDEX" val="5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6_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custom20181351_11"/>
  <p:tag name="KSO_WM_TEMPLATE_CATEGORY" val="custom"/>
  <p:tag name="KSO_WM_TEMPLATE_INDEX" val="20181612"/>
  <p:tag name="KSO_WM_SLIDE_ID" val="custom20181612_11"/>
  <p:tag name="KSO_WM_SLIDE_INDEX" val="11"/>
  <p:tag name="KSO_WM_DIAGRAM_GROUP_CODE" val="l1-1"/>
  <p:tag name="KSO_WM_TEMPLATE_SUBCATEGORY" val="combine"/>
</p:tagLst>
</file>

<file path=ppt/tags/tag28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2"/>
  <p:tag name="KSO_WM_SLIDE_INDEX" val="2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4_3*i*1"/>
  <p:tag name="KSO_WM_TEMPLATE_CATEGORY" val="diagram"/>
  <p:tag name="KSO_WM_TEMPLATE_INDEX" val="160404"/>
  <p:tag name="KSO_WM_UNIT_INDEX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1"/>
  <p:tag name="KSO_WM_UNIT_ID" val="diagram160404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2"/>
  <p:tag name="KSO_WM_UNIT_ID" val="diagram160404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EMPLATE_CATEGORY" val="diagram"/>
  <p:tag name="KSO_WM_TEMPLATE_INDEX" val="160404"/>
  <p:tag name="KSO_WM_UNIT_TYPE" val="l_h_f"/>
  <p:tag name="KSO_WM_UNIT_INDEX" val="1_1_1"/>
  <p:tag name="KSO_WM_UNIT_ID" val="diagram160404_3*l_h_f*1_1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4_3*i*8"/>
  <p:tag name="KSO_WM_TEMPLATE_CATEGORY" val="diagram"/>
  <p:tag name="KSO_WM_TEMPLATE_INDEX" val="160404"/>
  <p:tag name="KSO_WM_UNIT_INDEX" val="8"/>
</p:tagLst>
</file>

<file path=ppt/tags/tag35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3"/>
  <p:tag name="KSO_WM_UNIT_ID" val="diagram160404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4"/>
  <p:tag name="KSO_WM_UNIT_ID" val="diagram160404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EMPLATE_CATEGORY" val="diagram"/>
  <p:tag name="KSO_WM_TEMPLATE_INDEX" val="160404"/>
  <p:tag name="KSO_WM_UNIT_TYPE" val="l_h_f"/>
  <p:tag name="KSO_WM_UNIT_INDEX" val="1_2_1"/>
  <p:tag name="KSO_WM_UNIT_ID" val="diagram160404_3*l_h_f*1_2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4_3*i*15"/>
  <p:tag name="KSO_WM_TEMPLATE_CATEGORY" val="diagram"/>
  <p:tag name="KSO_WM_TEMPLATE_INDEX" val="160404"/>
  <p:tag name="KSO_WM_UNIT_INDEX" val="15"/>
</p:tagLst>
</file>

<file path=ppt/tags/tag39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5"/>
  <p:tag name="KSO_WM_UNIT_ID" val="diagram160404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6"/>
  <p:tag name="KSO_WM_UNIT_ID" val="diagram160404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EMPLATE_CATEGORY" val="diagram"/>
  <p:tag name="KSO_WM_TEMPLATE_INDEX" val="160404"/>
  <p:tag name="KSO_WM_UNIT_TYPE" val="l_h_f"/>
  <p:tag name="KSO_WM_UNIT_INDEX" val="1_3_1"/>
  <p:tag name="KSO_WM_UNIT_ID" val="diagram160404_3*l_h_f*1_3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7"/>
  <p:tag name="KSO_WM_UNIT_ID" val="diagram160404_3*l_i*1_7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43.xml><?xml version="1.0" encoding="utf-8"?>
<p:tagLst xmlns:p="http://schemas.openxmlformats.org/presentationml/2006/main">
  <p:tag name="KSO_WM_SLIDE_ID" val="diagram160404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25*128"/>
  <p:tag name="KSO_WM_SLIDE_SIZE" val="510*364"/>
  <p:tag name="KSO_WM_TEMPLATE_CATEGORY" val="diagram"/>
  <p:tag name="KSO_WM_TEMPLATE_INDEX" val="160404"/>
  <p:tag name="KSO_WM_TAG_VERSION" val="1.0"/>
  <p:tag name="KSO_WM_DIAGRAM_GROUP_CODE" val="l1-1"/>
</p:tagLst>
</file>

<file path=ppt/tags/tag44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4"/>
  <p:tag name="KSO_WM_SLIDE_INDEX" val="4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6"/>
  <p:tag name="KSO_WM_SLIDE_INDEX" val="6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9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12"/>
</p:tagLst>
</file>

<file path=ppt/tags/tag50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1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2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3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4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5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6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7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8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9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1612"/>
</p:tagLst>
</file>

<file path=ppt/tags/tag60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1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2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3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4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5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2"/>
  <p:tag name="KSO_WM_SLIDE_INDEX" val="32"/>
  <p:tag name="KSO_WM_SLIDE_ITEM_CNT" val="0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0_1"/>
  <p:tag name="KSO_WM_TEMPLATE_CATEGORY" val="custom"/>
  <p:tag name="KSO_WM_TEMPLATE_INDEX" val="20181612"/>
  <p:tag name="KSO_WM_TEMPLATE_SUBCATEGORY" val="combine"/>
  <p:tag name="KSO_WM_TEMPLATE_THUMBS_INDEX" val="1、4、5、6、12、13、21、24"/>
</p:tagLst>
</file>

<file path=ppt/tags/tag8.xml><?xml version="1.0" encoding="utf-8"?>
<p:tagLst xmlns:p="http://schemas.openxmlformats.org/presentationml/2006/main">
  <p:tag name="KSO_WM_TAG_VERSION" val="1.0"/>
  <p:tag name="KSO_WM_TEMPLATE_CATEGORY" val="basetag"/>
  <p:tag name="KSO_WM_TEMPLATE_INDEX" val="20163611"/>
</p:tagLst>
</file>

<file path=ppt/tags/tag9.xml><?xml version="1.0" encoding="utf-8"?>
<p:tagLst xmlns:p="http://schemas.openxmlformats.org/presentationml/2006/main">
  <p:tag name="KSO_WM_TAG_VERSION" val="1.0"/>
  <p:tag name="KSO_WM_TEMPLATE_CATEGORY" val="basetag"/>
  <p:tag name="KSO_WM_TEMPLATE_INDEX" val="2016361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5275</Words>
  <Application>WPS 演示</Application>
  <PresentationFormat>宽屏</PresentationFormat>
  <Paragraphs>382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黑体</vt:lpstr>
      <vt:lpstr>Agency FB</vt:lpstr>
      <vt:lpstr>微软雅黑 Light</vt:lpstr>
      <vt:lpstr>Calibri</vt:lpstr>
      <vt:lpstr>微软雅黑</vt:lpstr>
      <vt:lpstr>Arial</vt:lpstr>
      <vt:lpstr>Arial Unicode MS</vt:lpstr>
      <vt:lpstr>Yu Gothic UI</vt:lpstr>
      <vt:lpstr>1_Office 主题</vt:lpstr>
      <vt:lpstr>2_Office 主题</vt:lpstr>
      <vt:lpstr>Vue 框架简介</vt:lpstr>
      <vt:lpstr>PowerPoint 演示文稿</vt:lpstr>
      <vt:lpstr>A Progressive Framework  渐进式框架</vt:lpstr>
      <vt:lpstr>声明式渲染</vt:lpstr>
      <vt:lpstr>PowerPoint 演示文稿</vt:lpstr>
      <vt:lpstr>常用基础语法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组件通信</vt:lpstr>
      <vt:lpstr>PowerPoint 演示文稿</vt:lpstr>
      <vt:lpstr>PowerPoint 演示文稿</vt:lpstr>
      <vt:lpstr>状态管理</vt:lpstr>
      <vt:lpstr>PowerPoint 演示文稿</vt:lpstr>
      <vt:lpstr>PowerPoint 演示文稿</vt:lpstr>
      <vt:lpstr>PowerPoint 演示文稿</vt:lpstr>
      <vt:lpstr>页面路由</vt:lpstr>
      <vt:lpstr>PowerPoint 演示文稿</vt:lpstr>
      <vt:lpstr>PowerPoint 演示文稿</vt:lpstr>
      <vt:lpstr>PowerPoint 演示文稿</vt:lpstr>
      <vt:lpstr>Vue-cli入门</vt:lpstr>
      <vt:lpstr>PowerPoint 演示文稿</vt:lpstr>
      <vt:lpstr>PowerPoint 演示文稿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李琪</cp:lastModifiedBy>
  <cp:revision>10</cp:revision>
  <dcterms:created xsi:type="dcterms:W3CDTF">2015-05-05T08:02:00Z</dcterms:created>
  <dcterms:modified xsi:type="dcterms:W3CDTF">2018-02-09T03:25:47Z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