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24"/>
  </p:notesMasterIdLst>
  <p:handoutMasterIdLst>
    <p:handoutMasterId r:id="rId25"/>
  </p:handoutMasterIdLst>
  <p:sldIdLst>
    <p:sldId id="1014" r:id="rId2"/>
    <p:sldId id="1066" r:id="rId3"/>
    <p:sldId id="1018" r:id="rId4"/>
    <p:sldId id="256" r:id="rId5"/>
    <p:sldId id="1186" r:id="rId6"/>
    <p:sldId id="1187" r:id="rId7"/>
    <p:sldId id="1192" r:id="rId8"/>
    <p:sldId id="1106" r:id="rId9"/>
    <p:sldId id="1188" r:id="rId10"/>
    <p:sldId id="1193" r:id="rId11"/>
    <p:sldId id="1189" r:id="rId12"/>
    <p:sldId id="1190" r:id="rId13"/>
    <p:sldId id="1194" r:id="rId14"/>
    <p:sldId id="1191" r:id="rId15"/>
    <p:sldId id="1195" r:id="rId16"/>
    <p:sldId id="1196" r:id="rId17"/>
    <p:sldId id="1199" r:id="rId18"/>
    <p:sldId id="1197" r:id="rId19"/>
    <p:sldId id="1121" r:id="rId20"/>
    <p:sldId id="1184" r:id="rId21"/>
    <p:sldId id="1159" r:id="rId22"/>
    <p:sldId id="831" r:id="rId23"/>
  </p:sldIdLst>
  <p:sldSz cx="12192000" cy="6858000"/>
  <p:notesSz cx="7099300" cy="10234613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91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 userDrawn="1">
          <p15:clr>
            <a:srgbClr val="A4A3A4"/>
          </p15:clr>
        </p15:guide>
        <p15:guide id="2" pos="2236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FF"/>
    <a:srgbClr val="0000FF"/>
    <a:srgbClr val="D60093"/>
    <a:srgbClr val="0000CC"/>
    <a:srgbClr val="99CC99"/>
    <a:srgbClr val="B1B4B5"/>
    <a:srgbClr val="C5FFFF"/>
    <a:srgbClr val="ADFFFF"/>
    <a:srgbClr val="66FF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3908" autoAdjust="0"/>
  </p:normalViewPr>
  <p:slideViewPr>
    <p:cSldViewPr>
      <p:cViewPr varScale="1">
        <p:scale>
          <a:sx n="92" d="100"/>
          <a:sy n="92" d="100"/>
        </p:scale>
        <p:origin x="1320" y="90"/>
      </p:cViewPr>
      <p:guideLst>
        <p:guide orient="horz" pos="2191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77" d="100"/>
          <a:sy n="77" d="100"/>
        </p:scale>
        <p:origin x="-3978" y="-96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image" Target="../media/image20.wmf"/><Relationship Id="rId7" Type="http://schemas.openxmlformats.org/officeDocument/2006/relationships/image" Target="../media/image24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6" Type="http://schemas.openxmlformats.org/officeDocument/2006/relationships/image" Target="../media/image23.wmf"/><Relationship Id="rId5" Type="http://schemas.openxmlformats.org/officeDocument/2006/relationships/image" Target="../media/image22.wmf"/><Relationship Id="rId4" Type="http://schemas.openxmlformats.org/officeDocument/2006/relationships/image" Target="../media/image21.wmf"/><Relationship Id="rId9" Type="http://schemas.openxmlformats.org/officeDocument/2006/relationships/image" Target="../media/image2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3" Type="http://schemas.openxmlformats.org/officeDocument/2006/relationships/image" Target="../media/image20.wmf"/><Relationship Id="rId7" Type="http://schemas.openxmlformats.org/officeDocument/2006/relationships/image" Target="../media/image32.wmf"/><Relationship Id="rId12" Type="http://schemas.openxmlformats.org/officeDocument/2006/relationships/image" Target="../media/image37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6" Type="http://schemas.openxmlformats.org/officeDocument/2006/relationships/image" Target="../media/image31.wmf"/><Relationship Id="rId11" Type="http://schemas.openxmlformats.org/officeDocument/2006/relationships/image" Target="../media/image36.wmf"/><Relationship Id="rId5" Type="http://schemas.openxmlformats.org/officeDocument/2006/relationships/image" Target="../media/image30.wmf"/><Relationship Id="rId10" Type="http://schemas.openxmlformats.org/officeDocument/2006/relationships/image" Target="../media/image35.wmf"/><Relationship Id="rId4" Type="http://schemas.openxmlformats.org/officeDocument/2006/relationships/image" Target="../media/image29.wmf"/><Relationship Id="rId9" Type="http://schemas.openxmlformats.org/officeDocument/2006/relationships/image" Target="../media/image34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Relationship Id="rId4" Type="http://schemas.openxmlformats.org/officeDocument/2006/relationships/image" Target="../media/image42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7137" cy="512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40" tIns="47370" rIns="94740" bIns="4737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0506" y="0"/>
            <a:ext cx="3077137" cy="512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40" tIns="47370" rIns="94740" bIns="4737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50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0673"/>
            <a:ext cx="3077137" cy="512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40" tIns="47370" rIns="94740" bIns="4737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50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0506" y="9720673"/>
            <a:ext cx="3077137" cy="512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40" tIns="47370" rIns="94740" bIns="4737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561013DD-3D3C-45E0-9A59-B69843DD5A1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974271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7137" cy="510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14" tIns="47805" rIns="95614" bIns="47805" numCol="1" anchor="t" anchorCtr="0" compatLnSpc="1">
            <a:prstTxWarp prst="textNoShape">
              <a:avLst/>
            </a:prstTxWarp>
          </a:bodyPr>
          <a:lstStyle>
            <a:lvl1pPr algn="l" defTabSz="957556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163" y="0"/>
            <a:ext cx="3077137" cy="510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14" tIns="47805" rIns="95614" bIns="47805" numCol="1" anchor="t" anchorCtr="0" compatLnSpc="1">
            <a:prstTxWarp prst="textNoShape">
              <a:avLst/>
            </a:prstTxWarp>
          </a:bodyPr>
          <a:lstStyle>
            <a:lvl1pPr algn="r" defTabSz="957556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8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42875" y="769938"/>
            <a:ext cx="6813550" cy="3833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685" y="4859519"/>
            <a:ext cx="5205932" cy="46058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14" tIns="47805" rIns="95614" bIns="4780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946"/>
            <a:ext cx="3077137" cy="510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14" tIns="47805" rIns="95614" bIns="47805" numCol="1" anchor="b" anchorCtr="0" compatLnSpc="1">
            <a:prstTxWarp prst="textNoShape">
              <a:avLst/>
            </a:prstTxWarp>
          </a:bodyPr>
          <a:lstStyle>
            <a:lvl1pPr algn="l" defTabSz="957556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163" y="9723946"/>
            <a:ext cx="3077137" cy="510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14" tIns="47805" rIns="95614" bIns="47805" numCol="1" anchor="b" anchorCtr="0" compatLnSpc="1">
            <a:prstTxWarp prst="textNoShape">
              <a:avLst/>
            </a:prstTxWarp>
          </a:bodyPr>
          <a:lstStyle>
            <a:lvl1pPr algn="r" defTabSz="957556">
              <a:defRPr sz="1200"/>
            </a:lvl1pPr>
          </a:lstStyle>
          <a:p>
            <a:pPr>
              <a:defRPr/>
            </a:pPr>
            <a:fld id="{36798A75-FB53-4FB0-B660-03EFB8323279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1884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42875" y="769938"/>
            <a:ext cx="6813550" cy="3833812"/>
          </a:xfrm>
        </p:spPr>
      </p:sp>
      <p:sp>
        <p:nvSpPr>
          <p:cNvPr id="5325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5325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556" eaLnBrk="0" hangingPunct="0">
              <a:defRPr sz="2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69993" indent="-296151" defTabSz="957556" eaLnBrk="0" hangingPunct="0">
              <a:defRPr sz="2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84605" indent="-236921" defTabSz="957556" eaLnBrk="0" hangingPunct="0">
              <a:defRPr sz="2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58447" indent="-236921" defTabSz="957556" eaLnBrk="0" hangingPunct="0">
              <a:defRPr sz="2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132289" indent="-236921" defTabSz="957556" eaLnBrk="0" hangingPunct="0">
              <a:defRPr sz="2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606131" indent="-236921" algn="ctr" defTabSz="957556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079974" indent="-236921" algn="ctr" defTabSz="957556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553816" indent="-236921" algn="ctr" defTabSz="957556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027658" indent="-236921" algn="ctr" defTabSz="957556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9E0D856F-7641-4091-845C-62961E0183B5}" type="slidenum">
              <a:rPr lang="zh-CN" altLang="en-US" sz="1200"/>
              <a:pPr eaLnBrk="1" hangingPunct="1"/>
              <a:t>1</a:t>
            </a:fld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17971891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42875" y="769938"/>
            <a:ext cx="6813550" cy="3833812"/>
          </a:xfrm>
        </p:spPr>
      </p:sp>
      <p:sp>
        <p:nvSpPr>
          <p:cNvPr id="5325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5325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556" eaLnBrk="0" hangingPunct="0">
              <a:defRPr sz="2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69993" indent="-296151" defTabSz="957556" eaLnBrk="0" hangingPunct="0">
              <a:defRPr sz="2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84605" indent="-236921" defTabSz="957556" eaLnBrk="0" hangingPunct="0">
              <a:defRPr sz="2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58447" indent="-236921" defTabSz="957556" eaLnBrk="0" hangingPunct="0">
              <a:defRPr sz="2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132289" indent="-236921" defTabSz="957556" eaLnBrk="0" hangingPunct="0">
              <a:defRPr sz="2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606131" indent="-236921" algn="ctr" defTabSz="957556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079974" indent="-236921" algn="ctr" defTabSz="957556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553816" indent="-236921" algn="ctr" defTabSz="957556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027658" indent="-236921" algn="ctr" defTabSz="957556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9E0D856F-7641-4091-845C-62961E0183B5}" type="slidenum">
              <a:rPr lang="zh-CN" altLang="en-US" sz="1200"/>
              <a:pPr eaLnBrk="1" hangingPunct="1"/>
              <a:t>10</a:t>
            </a:fld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16712085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42875" y="769938"/>
            <a:ext cx="6813550" cy="3833812"/>
          </a:xfrm>
        </p:spPr>
      </p:sp>
      <p:sp>
        <p:nvSpPr>
          <p:cNvPr id="5325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5325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556" eaLnBrk="0" hangingPunct="0">
              <a:defRPr sz="2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69993" indent="-296151" defTabSz="957556" eaLnBrk="0" hangingPunct="0">
              <a:defRPr sz="2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84605" indent="-236921" defTabSz="957556" eaLnBrk="0" hangingPunct="0">
              <a:defRPr sz="2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58447" indent="-236921" defTabSz="957556" eaLnBrk="0" hangingPunct="0">
              <a:defRPr sz="2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132289" indent="-236921" defTabSz="957556" eaLnBrk="0" hangingPunct="0">
              <a:defRPr sz="2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606131" indent="-236921" algn="ctr" defTabSz="957556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079974" indent="-236921" algn="ctr" defTabSz="957556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553816" indent="-236921" algn="ctr" defTabSz="957556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027658" indent="-236921" algn="ctr" defTabSz="957556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9E0D856F-7641-4091-845C-62961E0183B5}" type="slidenum">
              <a:rPr lang="zh-CN" altLang="en-US" sz="1200"/>
              <a:pPr eaLnBrk="1" hangingPunct="1"/>
              <a:t>11</a:t>
            </a:fld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36501104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42875" y="769938"/>
            <a:ext cx="6813550" cy="3833812"/>
          </a:xfrm>
        </p:spPr>
      </p:sp>
      <p:sp>
        <p:nvSpPr>
          <p:cNvPr id="5325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5325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556" eaLnBrk="0" hangingPunct="0">
              <a:defRPr sz="2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69993" indent="-296151" defTabSz="957556" eaLnBrk="0" hangingPunct="0">
              <a:defRPr sz="2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84605" indent="-236921" defTabSz="957556" eaLnBrk="0" hangingPunct="0">
              <a:defRPr sz="2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58447" indent="-236921" defTabSz="957556" eaLnBrk="0" hangingPunct="0">
              <a:defRPr sz="2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132289" indent="-236921" defTabSz="957556" eaLnBrk="0" hangingPunct="0">
              <a:defRPr sz="2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606131" indent="-236921" algn="ctr" defTabSz="957556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079974" indent="-236921" algn="ctr" defTabSz="957556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553816" indent="-236921" algn="ctr" defTabSz="957556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027658" indent="-236921" algn="ctr" defTabSz="957556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9E0D856F-7641-4091-845C-62961E0183B5}" type="slidenum">
              <a:rPr lang="zh-CN" altLang="en-US" sz="1200"/>
              <a:pPr eaLnBrk="1" hangingPunct="1"/>
              <a:t>12</a:t>
            </a:fld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25193467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42875" y="769938"/>
            <a:ext cx="6813550" cy="3833812"/>
          </a:xfrm>
        </p:spPr>
      </p:sp>
      <p:sp>
        <p:nvSpPr>
          <p:cNvPr id="5325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5325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556" eaLnBrk="0" hangingPunct="0">
              <a:defRPr sz="2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69993" indent="-296151" defTabSz="957556" eaLnBrk="0" hangingPunct="0">
              <a:defRPr sz="2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84605" indent="-236921" defTabSz="957556" eaLnBrk="0" hangingPunct="0">
              <a:defRPr sz="2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58447" indent="-236921" defTabSz="957556" eaLnBrk="0" hangingPunct="0">
              <a:defRPr sz="2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132289" indent="-236921" defTabSz="957556" eaLnBrk="0" hangingPunct="0">
              <a:defRPr sz="2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606131" indent="-236921" algn="ctr" defTabSz="957556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079974" indent="-236921" algn="ctr" defTabSz="957556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553816" indent="-236921" algn="ctr" defTabSz="957556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027658" indent="-236921" algn="ctr" defTabSz="957556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9E0D856F-7641-4091-845C-62961E0183B5}" type="slidenum">
              <a:rPr lang="zh-CN" altLang="en-US" sz="1200"/>
              <a:pPr eaLnBrk="1" hangingPunct="1"/>
              <a:t>13</a:t>
            </a:fld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33829040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42875" y="769938"/>
            <a:ext cx="6813550" cy="3833812"/>
          </a:xfrm>
        </p:spPr>
      </p:sp>
      <p:sp>
        <p:nvSpPr>
          <p:cNvPr id="5325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5325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556" eaLnBrk="0" hangingPunct="0">
              <a:defRPr sz="2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69993" indent="-296151" defTabSz="957556" eaLnBrk="0" hangingPunct="0">
              <a:defRPr sz="2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84605" indent="-236921" defTabSz="957556" eaLnBrk="0" hangingPunct="0">
              <a:defRPr sz="2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58447" indent="-236921" defTabSz="957556" eaLnBrk="0" hangingPunct="0">
              <a:defRPr sz="2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132289" indent="-236921" defTabSz="957556" eaLnBrk="0" hangingPunct="0">
              <a:defRPr sz="2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606131" indent="-236921" algn="ctr" defTabSz="957556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079974" indent="-236921" algn="ctr" defTabSz="957556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553816" indent="-236921" algn="ctr" defTabSz="957556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027658" indent="-236921" algn="ctr" defTabSz="957556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9E0D856F-7641-4091-845C-62961E0183B5}" type="slidenum">
              <a:rPr lang="zh-CN" altLang="en-US" sz="1200"/>
              <a:pPr eaLnBrk="1" hangingPunct="1"/>
              <a:t>14</a:t>
            </a:fld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37055788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42875" y="769938"/>
            <a:ext cx="6813550" cy="3833812"/>
          </a:xfrm>
        </p:spPr>
      </p:sp>
      <p:sp>
        <p:nvSpPr>
          <p:cNvPr id="5325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5325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556" eaLnBrk="0" hangingPunct="0">
              <a:defRPr sz="2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69993" indent="-296151" defTabSz="957556" eaLnBrk="0" hangingPunct="0">
              <a:defRPr sz="2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84605" indent="-236921" defTabSz="957556" eaLnBrk="0" hangingPunct="0">
              <a:defRPr sz="2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58447" indent="-236921" defTabSz="957556" eaLnBrk="0" hangingPunct="0">
              <a:defRPr sz="2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132289" indent="-236921" defTabSz="957556" eaLnBrk="0" hangingPunct="0">
              <a:defRPr sz="2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606131" indent="-236921" algn="ctr" defTabSz="957556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079974" indent="-236921" algn="ctr" defTabSz="957556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553816" indent="-236921" algn="ctr" defTabSz="957556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027658" indent="-236921" algn="ctr" defTabSz="957556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9E0D856F-7641-4091-845C-62961E0183B5}" type="slidenum">
              <a:rPr lang="zh-CN" altLang="en-US" sz="1200"/>
              <a:pPr eaLnBrk="1" hangingPunct="1"/>
              <a:t>15</a:t>
            </a:fld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35918205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42875" y="769938"/>
            <a:ext cx="6813550" cy="3833812"/>
          </a:xfrm>
        </p:spPr>
      </p:sp>
      <p:sp>
        <p:nvSpPr>
          <p:cNvPr id="5325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5325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556" eaLnBrk="0" hangingPunct="0">
              <a:defRPr sz="2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69993" indent="-296151" defTabSz="957556" eaLnBrk="0" hangingPunct="0">
              <a:defRPr sz="2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84605" indent="-236921" defTabSz="957556" eaLnBrk="0" hangingPunct="0">
              <a:defRPr sz="2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58447" indent="-236921" defTabSz="957556" eaLnBrk="0" hangingPunct="0">
              <a:defRPr sz="2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132289" indent="-236921" defTabSz="957556" eaLnBrk="0" hangingPunct="0">
              <a:defRPr sz="2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606131" indent="-236921" algn="ctr" defTabSz="957556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079974" indent="-236921" algn="ctr" defTabSz="957556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553816" indent="-236921" algn="ctr" defTabSz="957556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027658" indent="-236921" algn="ctr" defTabSz="957556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9E0D856F-7641-4091-845C-62961E0183B5}" type="slidenum">
              <a:rPr lang="zh-CN" altLang="en-US" sz="1200"/>
              <a:pPr eaLnBrk="1" hangingPunct="1"/>
              <a:t>16</a:t>
            </a:fld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16960679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42875" y="769938"/>
            <a:ext cx="6813550" cy="3833812"/>
          </a:xfrm>
        </p:spPr>
      </p:sp>
      <p:sp>
        <p:nvSpPr>
          <p:cNvPr id="5325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5325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556" eaLnBrk="0" hangingPunct="0">
              <a:defRPr sz="2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69993" indent="-296151" defTabSz="957556" eaLnBrk="0" hangingPunct="0">
              <a:defRPr sz="2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84605" indent="-236921" defTabSz="957556" eaLnBrk="0" hangingPunct="0">
              <a:defRPr sz="2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58447" indent="-236921" defTabSz="957556" eaLnBrk="0" hangingPunct="0">
              <a:defRPr sz="2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132289" indent="-236921" defTabSz="957556" eaLnBrk="0" hangingPunct="0">
              <a:defRPr sz="2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606131" indent="-236921" algn="ctr" defTabSz="957556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079974" indent="-236921" algn="ctr" defTabSz="957556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553816" indent="-236921" algn="ctr" defTabSz="957556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027658" indent="-236921" algn="ctr" defTabSz="957556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9E0D856F-7641-4091-845C-62961E0183B5}" type="slidenum">
              <a:rPr lang="zh-CN" altLang="en-US" sz="1200"/>
              <a:pPr eaLnBrk="1" hangingPunct="1"/>
              <a:t>17</a:t>
            </a:fld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10926898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42875" y="769938"/>
            <a:ext cx="6813550" cy="3833812"/>
          </a:xfrm>
        </p:spPr>
      </p:sp>
      <p:sp>
        <p:nvSpPr>
          <p:cNvPr id="5325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5325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556" eaLnBrk="0" hangingPunct="0">
              <a:defRPr sz="2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69993" indent="-296151" defTabSz="957556" eaLnBrk="0" hangingPunct="0">
              <a:defRPr sz="2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84605" indent="-236921" defTabSz="957556" eaLnBrk="0" hangingPunct="0">
              <a:defRPr sz="2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58447" indent="-236921" defTabSz="957556" eaLnBrk="0" hangingPunct="0">
              <a:defRPr sz="2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132289" indent="-236921" defTabSz="957556" eaLnBrk="0" hangingPunct="0">
              <a:defRPr sz="2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606131" indent="-236921" algn="ctr" defTabSz="957556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079974" indent="-236921" algn="ctr" defTabSz="957556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553816" indent="-236921" algn="ctr" defTabSz="957556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027658" indent="-236921" algn="ctr" defTabSz="957556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9E0D856F-7641-4091-845C-62961E0183B5}" type="slidenum">
              <a:rPr lang="zh-CN" altLang="en-US" sz="1200"/>
              <a:pPr eaLnBrk="1" hangingPunct="1"/>
              <a:t>18</a:t>
            </a:fld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25305791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42875" y="769938"/>
            <a:ext cx="6813550" cy="3833812"/>
          </a:xfrm>
        </p:spPr>
      </p:sp>
      <p:sp>
        <p:nvSpPr>
          <p:cNvPr id="5325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5325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556" eaLnBrk="0" hangingPunct="0">
              <a:defRPr sz="2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69993" indent="-296151" defTabSz="957556" eaLnBrk="0" hangingPunct="0">
              <a:defRPr sz="2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84605" indent="-236921" defTabSz="957556" eaLnBrk="0" hangingPunct="0">
              <a:defRPr sz="2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58447" indent="-236921" defTabSz="957556" eaLnBrk="0" hangingPunct="0">
              <a:defRPr sz="2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132289" indent="-236921" defTabSz="957556" eaLnBrk="0" hangingPunct="0">
              <a:defRPr sz="2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606131" indent="-236921" algn="ctr" defTabSz="957556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079974" indent="-236921" algn="ctr" defTabSz="957556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553816" indent="-236921" algn="ctr" defTabSz="957556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027658" indent="-236921" algn="ctr" defTabSz="957556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9E0D856F-7641-4091-845C-62961E0183B5}" type="slidenum">
              <a:rPr lang="zh-CN" altLang="en-US" sz="1200"/>
              <a:pPr eaLnBrk="1" hangingPunct="1"/>
              <a:t>19</a:t>
            </a:fld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18145979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42875" y="769938"/>
            <a:ext cx="6813550" cy="3833812"/>
          </a:xfrm>
        </p:spPr>
      </p:sp>
      <p:sp>
        <p:nvSpPr>
          <p:cNvPr id="5325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5325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556" eaLnBrk="0" hangingPunct="0">
              <a:defRPr sz="2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69993" indent="-296151" defTabSz="957556" eaLnBrk="0" hangingPunct="0">
              <a:defRPr sz="2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84605" indent="-236921" defTabSz="957556" eaLnBrk="0" hangingPunct="0">
              <a:defRPr sz="2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58447" indent="-236921" defTabSz="957556" eaLnBrk="0" hangingPunct="0">
              <a:defRPr sz="2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132289" indent="-236921" defTabSz="957556" eaLnBrk="0" hangingPunct="0">
              <a:defRPr sz="2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606131" indent="-236921" algn="ctr" defTabSz="957556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079974" indent="-236921" algn="ctr" defTabSz="957556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553816" indent="-236921" algn="ctr" defTabSz="957556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027658" indent="-236921" algn="ctr" defTabSz="957556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9E0D856F-7641-4091-845C-62961E0183B5}" type="slidenum">
              <a:rPr lang="zh-CN" altLang="en-US" sz="1200"/>
              <a:pPr eaLnBrk="1" hangingPunct="1"/>
              <a:t>2</a:t>
            </a:fld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428890838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42875" y="769938"/>
            <a:ext cx="6813550" cy="3833812"/>
          </a:xfrm>
        </p:spPr>
      </p:sp>
      <p:sp>
        <p:nvSpPr>
          <p:cNvPr id="5325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5325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556" eaLnBrk="0" hangingPunct="0">
              <a:defRPr sz="2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69993" indent="-296151" defTabSz="957556" eaLnBrk="0" hangingPunct="0">
              <a:defRPr sz="2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84605" indent="-236921" defTabSz="957556" eaLnBrk="0" hangingPunct="0">
              <a:defRPr sz="2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58447" indent="-236921" defTabSz="957556" eaLnBrk="0" hangingPunct="0">
              <a:defRPr sz="2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132289" indent="-236921" defTabSz="957556" eaLnBrk="0" hangingPunct="0">
              <a:defRPr sz="2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606131" indent="-236921" algn="ctr" defTabSz="957556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079974" indent="-236921" algn="ctr" defTabSz="957556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553816" indent="-236921" algn="ctr" defTabSz="957556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027658" indent="-236921" algn="ctr" defTabSz="957556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9E0D856F-7641-4091-845C-62961E0183B5}" type="slidenum">
              <a:rPr lang="zh-CN" altLang="en-US" sz="1200"/>
              <a:pPr eaLnBrk="1" hangingPunct="1"/>
              <a:t>20</a:t>
            </a:fld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126297667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42875" y="769938"/>
            <a:ext cx="6813550" cy="3833812"/>
          </a:xfrm>
        </p:spPr>
      </p:sp>
      <p:sp>
        <p:nvSpPr>
          <p:cNvPr id="5325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5325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556" eaLnBrk="0" hangingPunct="0">
              <a:defRPr sz="2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69993" indent="-296151" defTabSz="957556" eaLnBrk="0" hangingPunct="0">
              <a:defRPr sz="2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84605" indent="-236921" defTabSz="957556" eaLnBrk="0" hangingPunct="0">
              <a:defRPr sz="2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58447" indent="-236921" defTabSz="957556" eaLnBrk="0" hangingPunct="0">
              <a:defRPr sz="2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132289" indent="-236921" defTabSz="957556" eaLnBrk="0" hangingPunct="0">
              <a:defRPr sz="2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606131" indent="-236921" algn="ctr" defTabSz="957556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079974" indent="-236921" algn="ctr" defTabSz="957556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553816" indent="-236921" algn="ctr" defTabSz="957556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027658" indent="-236921" algn="ctr" defTabSz="957556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9E0D856F-7641-4091-845C-62961E0183B5}" type="slidenum">
              <a:rPr lang="zh-CN" altLang="en-US" sz="1200"/>
              <a:pPr eaLnBrk="1" hangingPunct="1"/>
              <a:t>21</a:t>
            </a:fld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32723202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556" eaLnBrk="0" hangingPunct="0">
              <a:defRPr sz="2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69993" indent="-296151" defTabSz="957556" eaLnBrk="0" hangingPunct="0">
              <a:defRPr sz="2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84605" indent="-236921" defTabSz="957556" eaLnBrk="0" hangingPunct="0">
              <a:defRPr sz="2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58447" indent="-236921" defTabSz="957556" eaLnBrk="0" hangingPunct="0">
              <a:defRPr sz="2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132289" indent="-236921" defTabSz="957556" eaLnBrk="0" hangingPunct="0">
              <a:defRPr sz="2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606131" indent="-236921" algn="ctr" defTabSz="957556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079974" indent="-236921" algn="ctr" defTabSz="957556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553816" indent="-236921" algn="ctr" defTabSz="957556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027658" indent="-236921" algn="ctr" defTabSz="957556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941F4288-FDCB-44C6-B196-F4409ECEA206}" type="slidenum">
              <a:rPr lang="zh-CN" altLang="en-US" sz="1200"/>
              <a:pPr eaLnBrk="1" hangingPunct="1"/>
              <a:t>22</a:t>
            </a:fld>
            <a:endParaRPr lang="en-US" altLang="zh-CN" sz="1200"/>
          </a:p>
        </p:txBody>
      </p:sp>
      <p:sp>
        <p:nvSpPr>
          <p:cNvPr id="84995" name="Rectangle 1031"/>
          <p:cNvSpPr txBox="1">
            <a:spLocks noGrp="1" noChangeArrowheads="1"/>
          </p:cNvSpPr>
          <p:nvPr/>
        </p:nvSpPr>
        <p:spPr bwMode="auto">
          <a:xfrm>
            <a:off x="4022163" y="9722309"/>
            <a:ext cx="3077137" cy="512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756" tIns="47378" rIns="94756" bIns="47378" anchor="b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/>
            <a:fld id="{A6303599-C9B4-4169-9390-AE3752E57314}" type="slidenum">
              <a:rPr kumimoji="1" lang="en-US" altLang="zh-CN" sz="1200"/>
              <a:pPr algn="r" eaLnBrk="1" hangingPunct="1"/>
              <a:t>22</a:t>
            </a:fld>
            <a:endParaRPr kumimoji="1" lang="en-US" altLang="zh-CN" sz="1200"/>
          </a:p>
        </p:txBody>
      </p:sp>
      <p:sp>
        <p:nvSpPr>
          <p:cNvPr id="8499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8313" cy="3836988"/>
          </a:xfrm>
        </p:spPr>
      </p:sp>
      <p:sp>
        <p:nvSpPr>
          <p:cNvPr id="849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685" y="4861155"/>
            <a:ext cx="5205932" cy="460582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756" tIns="47378" rIns="94756" bIns="47378" anchor="t"/>
          <a:lstStyle/>
          <a:p>
            <a:pPr eaLnBrk="1" hangingPunct="1"/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6692318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42875" y="769938"/>
            <a:ext cx="6813550" cy="3833812"/>
          </a:xfrm>
        </p:spPr>
      </p:sp>
      <p:sp>
        <p:nvSpPr>
          <p:cNvPr id="5325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5325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556" eaLnBrk="0" hangingPunct="0">
              <a:defRPr sz="2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69993" indent="-296151" defTabSz="957556" eaLnBrk="0" hangingPunct="0">
              <a:defRPr sz="2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84605" indent="-236921" defTabSz="957556" eaLnBrk="0" hangingPunct="0">
              <a:defRPr sz="2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58447" indent="-236921" defTabSz="957556" eaLnBrk="0" hangingPunct="0">
              <a:defRPr sz="2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132289" indent="-236921" defTabSz="957556" eaLnBrk="0" hangingPunct="0">
              <a:defRPr sz="2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606131" indent="-236921" algn="ctr" defTabSz="957556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079974" indent="-236921" algn="ctr" defTabSz="957556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553816" indent="-236921" algn="ctr" defTabSz="957556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027658" indent="-236921" algn="ctr" defTabSz="957556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9E0D856F-7641-4091-845C-62961E0183B5}" type="slidenum">
              <a:rPr lang="zh-CN" altLang="en-US" sz="1200"/>
              <a:pPr eaLnBrk="1" hangingPunct="1"/>
              <a:t>3</a:t>
            </a:fld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2792752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42875" y="769938"/>
            <a:ext cx="6813550" cy="3833812"/>
          </a:xfrm>
        </p:spPr>
      </p:sp>
      <p:sp>
        <p:nvSpPr>
          <p:cNvPr id="5325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5325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556" eaLnBrk="0" hangingPunct="0">
              <a:defRPr sz="2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69993" indent="-296151" defTabSz="957556" eaLnBrk="0" hangingPunct="0">
              <a:defRPr sz="2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84605" indent="-236921" defTabSz="957556" eaLnBrk="0" hangingPunct="0">
              <a:defRPr sz="2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58447" indent="-236921" defTabSz="957556" eaLnBrk="0" hangingPunct="0">
              <a:defRPr sz="2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132289" indent="-236921" defTabSz="957556" eaLnBrk="0" hangingPunct="0">
              <a:defRPr sz="2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606131" indent="-236921" algn="ctr" defTabSz="957556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079974" indent="-236921" algn="ctr" defTabSz="957556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553816" indent="-236921" algn="ctr" defTabSz="957556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027658" indent="-236921" algn="ctr" defTabSz="957556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9E0D856F-7641-4091-845C-62961E0183B5}" type="slidenum">
              <a:rPr lang="zh-CN" altLang="en-US" sz="1200"/>
              <a:pPr eaLnBrk="1" hangingPunct="1"/>
              <a:t>4</a:t>
            </a:fld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17971891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42875" y="769938"/>
            <a:ext cx="6813550" cy="3833812"/>
          </a:xfrm>
        </p:spPr>
      </p:sp>
      <p:sp>
        <p:nvSpPr>
          <p:cNvPr id="5325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5325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556" eaLnBrk="0" hangingPunct="0">
              <a:defRPr sz="2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69993" indent="-296151" defTabSz="957556" eaLnBrk="0" hangingPunct="0">
              <a:defRPr sz="2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84605" indent="-236921" defTabSz="957556" eaLnBrk="0" hangingPunct="0">
              <a:defRPr sz="2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58447" indent="-236921" defTabSz="957556" eaLnBrk="0" hangingPunct="0">
              <a:defRPr sz="2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132289" indent="-236921" defTabSz="957556" eaLnBrk="0" hangingPunct="0">
              <a:defRPr sz="2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606131" indent="-236921" algn="ctr" defTabSz="957556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079974" indent="-236921" algn="ctr" defTabSz="957556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553816" indent="-236921" algn="ctr" defTabSz="957556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027658" indent="-236921" algn="ctr" defTabSz="957556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9E0D856F-7641-4091-845C-62961E0183B5}" type="slidenum">
              <a:rPr lang="zh-CN" altLang="en-US" sz="1200"/>
              <a:pPr eaLnBrk="1" hangingPunct="1"/>
              <a:t>5</a:t>
            </a:fld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7087004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42875" y="769938"/>
            <a:ext cx="6813550" cy="3833812"/>
          </a:xfrm>
        </p:spPr>
      </p:sp>
      <p:sp>
        <p:nvSpPr>
          <p:cNvPr id="5325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5325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556" eaLnBrk="0" hangingPunct="0">
              <a:defRPr sz="2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69993" indent="-296151" defTabSz="957556" eaLnBrk="0" hangingPunct="0">
              <a:defRPr sz="2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84605" indent="-236921" defTabSz="957556" eaLnBrk="0" hangingPunct="0">
              <a:defRPr sz="2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58447" indent="-236921" defTabSz="957556" eaLnBrk="0" hangingPunct="0">
              <a:defRPr sz="2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132289" indent="-236921" defTabSz="957556" eaLnBrk="0" hangingPunct="0">
              <a:defRPr sz="2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606131" indent="-236921" algn="ctr" defTabSz="957556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079974" indent="-236921" algn="ctr" defTabSz="957556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553816" indent="-236921" algn="ctr" defTabSz="957556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027658" indent="-236921" algn="ctr" defTabSz="957556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9E0D856F-7641-4091-845C-62961E0183B5}" type="slidenum">
              <a:rPr lang="zh-CN" altLang="en-US" sz="1200"/>
              <a:pPr eaLnBrk="1" hangingPunct="1"/>
              <a:t>6</a:t>
            </a:fld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2140398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42875" y="769938"/>
            <a:ext cx="6813550" cy="3833812"/>
          </a:xfrm>
        </p:spPr>
      </p:sp>
      <p:sp>
        <p:nvSpPr>
          <p:cNvPr id="5325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5325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556" eaLnBrk="0" hangingPunct="0">
              <a:defRPr sz="2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69993" indent="-296151" defTabSz="957556" eaLnBrk="0" hangingPunct="0">
              <a:defRPr sz="2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84605" indent="-236921" defTabSz="957556" eaLnBrk="0" hangingPunct="0">
              <a:defRPr sz="2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58447" indent="-236921" defTabSz="957556" eaLnBrk="0" hangingPunct="0">
              <a:defRPr sz="2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132289" indent="-236921" defTabSz="957556" eaLnBrk="0" hangingPunct="0">
              <a:defRPr sz="2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606131" indent="-236921" algn="ctr" defTabSz="957556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079974" indent="-236921" algn="ctr" defTabSz="957556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553816" indent="-236921" algn="ctr" defTabSz="957556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027658" indent="-236921" algn="ctr" defTabSz="957556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9E0D856F-7641-4091-845C-62961E0183B5}" type="slidenum">
              <a:rPr lang="zh-CN" altLang="en-US" sz="1200"/>
              <a:pPr eaLnBrk="1" hangingPunct="1"/>
              <a:t>7</a:t>
            </a:fld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24570290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42875" y="769938"/>
            <a:ext cx="6813550" cy="3833812"/>
          </a:xfrm>
        </p:spPr>
      </p:sp>
      <p:sp>
        <p:nvSpPr>
          <p:cNvPr id="5325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5325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556" eaLnBrk="0" hangingPunct="0">
              <a:defRPr sz="2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69993" indent="-296151" defTabSz="957556" eaLnBrk="0" hangingPunct="0">
              <a:defRPr sz="2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84605" indent="-236921" defTabSz="957556" eaLnBrk="0" hangingPunct="0">
              <a:defRPr sz="2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58447" indent="-236921" defTabSz="957556" eaLnBrk="0" hangingPunct="0">
              <a:defRPr sz="2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132289" indent="-236921" defTabSz="957556" eaLnBrk="0" hangingPunct="0">
              <a:defRPr sz="2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606131" indent="-236921" algn="ctr" defTabSz="957556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079974" indent="-236921" algn="ctr" defTabSz="957556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553816" indent="-236921" algn="ctr" defTabSz="957556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027658" indent="-236921" algn="ctr" defTabSz="957556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9E0D856F-7641-4091-845C-62961E0183B5}" type="slidenum">
              <a:rPr lang="zh-CN" altLang="en-US" sz="1200"/>
              <a:pPr eaLnBrk="1" hangingPunct="1"/>
              <a:t>8</a:t>
            </a:fld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31719691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42875" y="769938"/>
            <a:ext cx="6813550" cy="3833812"/>
          </a:xfrm>
        </p:spPr>
      </p:sp>
      <p:sp>
        <p:nvSpPr>
          <p:cNvPr id="5325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5325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556" eaLnBrk="0" hangingPunct="0">
              <a:defRPr sz="2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69993" indent="-296151" defTabSz="957556" eaLnBrk="0" hangingPunct="0">
              <a:defRPr sz="2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84605" indent="-236921" defTabSz="957556" eaLnBrk="0" hangingPunct="0">
              <a:defRPr sz="2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58447" indent="-236921" defTabSz="957556" eaLnBrk="0" hangingPunct="0">
              <a:defRPr sz="2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132289" indent="-236921" defTabSz="957556" eaLnBrk="0" hangingPunct="0">
              <a:defRPr sz="2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606131" indent="-236921" algn="ctr" defTabSz="957556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079974" indent="-236921" algn="ctr" defTabSz="957556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553816" indent="-236921" algn="ctr" defTabSz="957556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027658" indent="-236921" algn="ctr" defTabSz="957556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9E0D856F-7641-4091-845C-62961E0183B5}" type="slidenum">
              <a:rPr lang="zh-CN" altLang="en-US" sz="1200"/>
              <a:pPr eaLnBrk="1" hangingPunct="1"/>
              <a:t>9</a:t>
            </a:fld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12347087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D0360A-C7A1-43BD-A085-F83E9215C1EF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225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7C6E89-DB6C-449F-8767-3164D92D0332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731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ECF67B-7727-4449-83E0-CEBDB9143A97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064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0B3B95-28D3-450A-BE3C-A035C06BDE09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417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A93E8C-1714-471F-80B5-FAD25FC19604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612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ChangeArrowheads="1"/>
          </p:cNvSpPr>
          <p:nvPr/>
        </p:nvSpPr>
        <p:spPr bwMode="auto">
          <a:xfrm>
            <a:off x="711200" y="533400"/>
            <a:ext cx="6807200" cy="6096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 sz="3600">
              <a:ea typeface="楷体_GB2312" pitchFamily="49" charset="-122"/>
            </a:endParaRPr>
          </a:p>
        </p:txBody>
      </p:sp>
      <p:sp>
        <p:nvSpPr>
          <p:cNvPr id="5" name="AutoShape 6"/>
          <p:cNvSpPr>
            <a:spLocks noChangeArrowheads="1"/>
          </p:cNvSpPr>
          <p:nvPr/>
        </p:nvSpPr>
        <p:spPr bwMode="auto">
          <a:xfrm>
            <a:off x="711200" y="533400"/>
            <a:ext cx="6807200" cy="6096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 sz="3600">
              <a:ea typeface="楷体_GB2312" pitchFamily="49" charset="-122"/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7912" y="6453336"/>
            <a:ext cx="617488" cy="36933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728F81C9-0A9B-4F26-85D2-BA52C4C22CB2}" type="slidenum">
              <a:rPr lang="zh-CN" alt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509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/>
          <p:cNvSpPr>
            <a:spLocks noChangeArrowheads="1"/>
          </p:cNvSpPr>
          <p:nvPr/>
        </p:nvSpPr>
        <p:spPr bwMode="auto">
          <a:xfrm>
            <a:off x="711200" y="533400"/>
            <a:ext cx="6807200" cy="6096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 sz="3600">
              <a:ea typeface="楷体_GB2312" pitchFamily="49" charset="-122"/>
            </a:endParaRPr>
          </a:p>
        </p:txBody>
      </p:sp>
      <p:sp>
        <p:nvSpPr>
          <p:cNvPr id="1029" name="AutoShape 6"/>
          <p:cNvSpPr>
            <a:spLocks noChangeArrowheads="1"/>
          </p:cNvSpPr>
          <p:nvPr/>
        </p:nvSpPr>
        <p:spPr bwMode="auto">
          <a:xfrm>
            <a:off x="711200" y="533400"/>
            <a:ext cx="6807200" cy="6096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 sz="3600">
              <a:ea typeface="楷体_GB2312" pitchFamily="49" charset="-122"/>
            </a:endParaRP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" y="6321982"/>
            <a:ext cx="78316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  <a:spAutoFit/>
          </a:bodyPr>
          <a:lstStyle>
            <a:lvl1pPr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ECBE710B-17F1-4452-957C-3EFA1E5C6D10}" type="slidenum">
              <a:rPr lang="zh-CN" alt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</p:sldLayoutIdLst>
  <p:hf hd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12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17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6.png"/><Relationship Id="rId5" Type="http://schemas.openxmlformats.org/officeDocument/2006/relationships/image" Target="../media/image15.wmf"/><Relationship Id="rId4" Type="http://schemas.openxmlformats.org/officeDocument/2006/relationships/oleObject" Target="../embeddings/oleObject8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13" Type="http://schemas.openxmlformats.org/officeDocument/2006/relationships/image" Target="../media/image22.wmf"/><Relationship Id="rId18" Type="http://schemas.openxmlformats.org/officeDocument/2006/relationships/oleObject" Target="../embeddings/oleObject16.bin"/><Relationship Id="rId3" Type="http://schemas.openxmlformats.org/officeDocument/2006/relationships/notesSlide" Target="../notesSlides/notesSlide14.xml"/><Relationship Id="rId21" Type="http://schemas.openxmlformats.org/officeDocument/2006/relationships/image" Target="../media/image26.wmf"/><Relationship Id="rId7" Type="http://schemas.openxmlformats.org/officeDocument/2006/relationships/image" Target="../media/image19.wmf"/><Relationship Id="rId12" Type="http://schemas.openxmlformats.org/officeDocument/2006/relationships/oleObject" Target="../embeddings/oleObject13.bin"/><Relationship Id="rId17" Type="http://schemas.openxmlformats.org/officeDocument/2006/relationships/image" Target="../media/image24.wmf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15.bin"/><Relationship Id="rId20" Type="http://schemas.openxmlformats.org/officeDocument/2006/relationships/oleObject" Target="../embeddings/oleObject17.bin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0.bin"/><Relationship Id="rId11" Type="http://schemas.openxmlformats.org/officeDocument/2006/relationships/image" Target="../media/image21.wmf"/><Relationship Id="rId5" Type="http://schemas.openxmlformats.org/officeDocument/2006/relationships/image" Target="../media/image18.wmf"/><Relationship Id="rId15" Type="http://schemas.openxmlformats.org/officeDocument/2006/relationships/image" Target="../media/image23.wmf"/><Relationship Id="rId10" Type="http://schemas.openxmlformats.org/officeDocument/2006/relationships/oleObject" Target="../embeddings/oleObject12.bin"/><Relationship Id="rId19" Type="http://schemas.openxmlformats.org/officeDocument/2006/relationships/image" Target="../media/image25.wmf"/><Relationship Id="rId4" Type="http://schemas.openxmlformats.org/officeDocument/2006/relationships/oleObject" Target="../embeddings/oleObject9.bin"/><Relationship Id="rId9" Type="http://schemas.openxmlformats.org/officeDocument/2006/relationships/image" Target="../media/image20.wmf"/><Relationship Id="rId14" Type="http://schemas.openxmlformats.org/officeDocument/2006/relationships/oleObject" Target="../embeddings/oleObject14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8.png"/><Relationship Id="rId5" Type="http://schemas.openxmlformats.org/officeDocument/2006/relationships/image" Target="../media/image27.wmf"/><Relationship Id="rId4" Type="http://schemas.openxmlformats.org/officeDocument/2006/relationships/oleObject" Target="../embeddings/oleObject18.bin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13" Type="http://schemas.openxmlformats.org/officeDocument/2006/relationships/oleObject" Target="../embeddings/oleObject23.bin"/><Relationship Id="rId18" Type="http://schemas.openxmlformats.org/officeDocument/2006/relationships/image" Target="../media/image32.wmf"/><Relationship Id="rId26" Type="http://schemas.openxmlformats.org/officeDocument/2006/relationships/image" Target="../media/image36.wmf"/><Relationship Id="rId3" Type="http://schemas.openxmlformats.org/officeDocument/2006/relationships/notesSlide" Target="../notesSlides/notesSlide17.xml"/><Relationship Id="rId21" Type="http://schemas.openxmlformats.org/officeDocument/2006/relationships/oleObject" Target="../embeddings/oleObject27.bin"/><Relationship Id="rId7" Type="http://schemas.openxmlformats.org/officeDocument/2006/relationships/oleObject" Target="../embeddings/oleObject20.bin"/><Relationship Id="rId12" Type="http://schemas.openxmlformats.org/officeDocument/2006/relationships/image" Target="../media/image29.wmf"/><Relationship Id="rId17" Type="http://schemas.openxmlformats.org/officeDocument/2006/relationships/oleObject" Target="../embeddings/oleObject25.bin"/><Relationship Id="rId25" Type="http://schemas.openxmlformats.org/officeDocument/2006/relationships/oleObject" Target="../embeddings/oleObject29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31.wmf"/><Relationship Id="rId20" Type="http://schemas.openxmlformats.org/officeDocument/2006/relationships/image" Target="../media/image33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18.wmf"/><Relationship Id="rId11" Type="http://schemas.openxmlformats.org/officeDocument/2006/relationships/oleObject" Target="../embeddings/oleObject22.bin"/><Relationship Id="rId24" Type="http://schemas.openxmlformats.org/officeDocument/2006/relationships/image" Target="../media/image35.wmf"/><Relationship Id="rId5" Type="http://schemas.openxmlformats.org/officeDocument/2006/relationships/oleObject" Target="../embeddings/oleObject19.bin"/><Relationship Id="rId15" Type="http://schemas.openxmlformats.org/officeDocument/2006/relationships/oleObject" Target="../embeddings/oleObject24.bin"/><Relationship Id="rId23" Type="http://schemas.openxmlformats.org/officeDocument/2006/relationships/oleObject" Target="../embeddings/oleObject28.bin"/><Relationship Id="rId28" Type="http://schemas.openxmlformats.org/officeDocument/2006/relationships/image" Target="../media/image37.wmf"/><Relationship Id="rId10" Type="http://schemas.openxmlformats.org/officeDocument/2006/relationships/image" Target="../media/image20.wmf"/><Relationship Id="rId19" Type="http://schemas.openxmlformats.org/officeDocument/2006/relationships/oleObject" Target="../embeddings/oleObject26.bin"/><Relationship Id="rId4" Type="http://schemas.openxmlformats.org/officeDocument/2006/relationships/image" Target="../media/image38.png"/><Relationship Id="rId9" Type="http://schemas.openxmlformats.org/officeDocument/2006/relationships/oleObject" Target="../embeddings/oleObject21.bin"/><Relationship Id="rId14" Type="http://schemas.openxmlformats.org/officeDocument/2006/relationships/image" Target="../media/image30.wmf"/><Relationship Id="rId22" Type="http://schemas.openxmlformats.org/officeDocument/2006/relationships/image" Target="../media/image34.wmf"/><Relationship Id="rId27" Type="http://schemas.openxmlformats.org/officeDocument/2006/relationships/oleObject" Target="../embeddings/oleObject30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13" Type="http://schemas.openxmlformats.org/officeDocument/2006/relationships/image" Target="../media/image42.wmf"/><Relationship Id="rId3" Type="http://schemas.openxmlformats.org/officeDocument/2006/relationships/notesSlide" Target="../notesSlides/notesSlide18.xml"/><Relationship Id="rId7" Type="http://schemas.openxmlformats.org/officeDocument/2006/relationships/oleObject" Target="../embeddings/oleObject32.bin"/><Relationship Id="rId12" Type="http://schemas.openxmlformats.org/officeDocument/2006/relationships/oleObject" Target="../embeddings/oleObject3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9.wmf"/><Relationship Id="rId11" Type="http://schemas.openxmlformats.org/officeDocument/2006/relationships/image" Target="../media/image41.wmf"/><Relationship Id="rId5" Type="http://schemas.openxmlformats.org/officeDocument/2006/relationships/oleObject" Target="../embeddings/oleObject31.bin"/><Relationship Id="rId10" Type="http://schemas.openxmlformats.org/officeDocument/2006/relationships/oleObject" Target="../embeddings/oleObject33.bin"/><Relationship Id="rId4" Type="http://schemas.openxmlformats.org/officeDocument/2006/relationships/image" Target="../media/image43.png"/><Relationship Id="rId9" Type="http://schemas.openxmlformats.org/officeDocument/2006/relationships/image" Target="../media/image4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45.wmf"/><Relationship Id="rId4" Type="http://schemas.openxmlformats.org/officeDocument/2006/relationships/oleObject" Target="../embeddings/oleObject35.bin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oleObject" Target="../embeddings/oleObject4.bin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1.wmf"/><Relationship Id="rId12" Type="http://schemas.openxmlformats.org/officeDocument/2006/relationships/image" Target="../media/image3.w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5.wmf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11" Type="http://schemas.openxmlformats.org/officeDocument/2006/relationships/oleObject" Target="../embeddings/oleObject3.bin"/><Relationship Id="rId5" Type="http://schemas.openxmlformats.org/officeDocument/2006/relationships/image" Target="../media/image7.png"/><Relationship Id="rId15" Type="http://schemas.openxmlformats.org/officeDocument/2006/relationships/oleObject" Target="../embeddings/oleObject5.bin"/><Relationship Id="rId10" Type="http://schemas.openxmlformats.org/officeDocument/2006/relationships/image" Target="../media/image2.wmf"/><Relationship Id="rId4" Type="http://schemas.openxmlformats.org/officeDocument/2006/relationships/image" Target="../media/image6.png"/><Relationship Id="rId9" Type="http://schemas.openxmlformats.org/officeDocument/2006/relationships/oleObject" Target="../embeddings/oleObject2.bin"/><Relationship Id="rId14" Type="http://schemas.openxmlformats.org/officeDocument/2006/relationships/image" Target="../media/image4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854224" y="908720"/>
            <a:ext cx="10930408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4800" b="1" dirty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自动控制原理</a:t>
            </a:r>
            <a:r>
              <a:rPr kumimoji="1" lang="en-US" altLang="zh-CN" sz="4800" b="1" dirty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Ⅱ</a:t>
            </a:r>
            <a:r>
              <a:rPr kumimoji="1" lang="zh-CN" altLang="en-US" sz="4800" b="1" dirty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：线性系统分析与设计</a:t>
            </a:r>
            <a:endParaRPr kumimoji="1" lang="en-US" altLang="zh-CN" sz="4800" b="1" dirty="0">
              <a:solidFill>
                <a:srgbClr val="0000CC"/>
              </a:solidFill>
              <a:latin typeface="黑体" pitchFamily="49" charset="-122"/>
              <a:ea typeface="黑体" pitchFamily="49" charset="-122"/>
            </a:endParaRPr>
          </a:p>
          <a:p>
            <a:pPr eaLnBrk="1" hangingPunct="1"/>
            <a:r>
              <a:rPr kumimoji="1" lang="zh-CN" altLang="en-US" sz="4800" b="1" dirty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课内实验</a:t>
            </a:r>
          </a:p>
        </p:txBody>
      </p:sp>
      <p:sp>
        <p:nvSpPr>
          <p:cNvPr id="10" name="Line 5"/>
          <p:cNvSpPr>
            <a:spLocks noChangeShapeType="1"/>
          </p:cNvSpPr>
          <p:nvPr/>
        </p:nvSpPr>
        <p:spPr bwMode="auto">
          <a:xfrm>
            <a:off x="854224" y="2708920"/>
            <a:ext cx="10930408" cy="0"/>
          </a:xfrm>
          <a:prstGeom prst="line">
            <a:avLst/>
          </a:prstGeom>
          <a:noFill/>
          <a:ln w="203200" cmpd="tri">
            <a:solidFill>
              <a:srgbClr val="800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dirty="0"/>
          </a:p>
        </p:txBody>
      </p:sp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3179527" y="3721968"/>
            <a:ext cx="5832946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marL="1816100" indent="-18161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Aft>
                <a:spcPts val="1200"/>
              </a:spcAft>
            </a:pPr>
            <a:r>
              <a:rPr kumimoji="1" lang="zh-CN" altLang="en-US" sz="4000" dirty="0">
                <a:latin typeface="黑体" pitchFamily="49" charset="-122"/>
                <a:ea typeface="黑体" pitchFamily="49" charset="-122"/>
              </a:rPr>
              <a:t>系统设计部分</a:t>
            </a:r>
            <a:endParaRPr kumimoji="1" lang="en-US" altLang="zh-CN" sz="4000" dirty="0">
              <a:latin typeface="黑体" pitchFamily="49" charset="-122"/>
              <a:ea typeface="黑体" pitchFamily="49" charset="-122"/>
            </a:endParaRPr>
          </a:p>
          <a:p>
            <a:pPr eaLnBrk="1" hangingPunct="1">
              <a:spcAft>
                <a:spcPts val="1200"/>
              </a:spcAft>
            </a:pPr>
            <a:r>
              <a:rPr kumimoji="1" lang="zh-CN" altLang="en-US" sz="3000" dirty="0">
                <a:latin typeface="黑体" pitchFamily="49" charset="-122"/>
                <a:ea typeface="黑体" pitchFamily="49" charset="-122"/>
              </a:rPr>
              <a:t>张传科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3A29E5A-CA92-49C4-969B-FB2361A45697}" type="slidenum">
              <a:rPr lang="zh-CN" alt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6148" name="Text Box 2"/>
          <p:cNvSpPr txBox="1">
            <a:spLocks noChangeArrowheads="1"/>
          </p:cNvSpPr>
          <p:nvPr/>
        </p:nvSpPr>
        <p:spPr bwMode="auto">
          <a:xfrm>
            <a:off x="1055440" y="764704"/>
            <a:ext cx="583264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4800" dirty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课内实验：设计部分</a:t>
            </a:r>
          </a:p>
        </p:txBody>
      </p:sp>
      <p:sp>
        <p:nvSpPr>
          <p:cNvPr id="6150" name="Line 5"/>
          <p:cNvSpPr>
            <a:spLocks noChangeShapeType="1"/>
          </p:cNvSpPr>
          <p:nvPr/>
        </p:nvSpPr>
        <p:spPr bwMode="auto">
          <a:xfrm>
            <a:off x="1055440" y="1844824"/>
            <a:ext cx="7618040" cy="0"/>
          </a:xfrm>
          <a:prstGeom prst="line">
            <a:avLst/>
          </a:prstGeom>
          <a:noFill/>
          <a:ln w="203200" cmpd="tri">
            <a:solidFill>
              <a:srgbClr val="800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1559496" y="1960487"/>
            <a:ext cx="8208912" cy="4411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algn="l" eaLnBrk="1" hangingPunct="1">
              <a:lnSpc>
                <a:spcPct val="200000"/>
              </a:lnSpc>
              <a:spcAft>
                <a:spcPct val="50000"/>
              </a:spcAft>
            </a:pPr>
            <a:r>
              <a:rPr lang="en-US" b="1" dirty="0"/>
              <a:t>3.1  </a:t>
            </a:r>
            <a:r>
              <a:rPr lang="zh-CN" altLang="en-US" b="1" dirty="0"/>
              <a:t>系统设计一般流程</a:t>
            </a:r>
          </a:p>
          <a:p>
            <a:pPr algn="l" eaLnBrk="1" hangingPunct="1">
              <a:lnSpc>
                <a:spcPct val="200000"/>
              </a:lnSpc>
              <a:spcAft>
                <a:spcPct val="50000"/>
              </a:spcAft>
            </a:pPr>
            <a:r>
              <a:rPr lang="en-US" b="1" dirty="0"/>
              <a:t>3.2  </a:t>
            </a:r>
            <a:r>
              <a:rPr lang="zh-CN" altLang="en-US" b="1" dirty="0"/>
              <a:t>系统镇定设计</a:t>
            </a:r>
          </a:p>
          <a:p>
            <a:pPr algn="l" eaLnBrk="1" hangingPunct="1">
              <a:lnSpc>
                <a:spcPct val="200000"/>
              </a:lnSpc>
              <a:spcAft>
                <a:spcPct val="50000"/>
              </a:spcAft>
            </a:pPr>
            <a:r>
              <a:rPr lang="en-US" b="1" dirty="0">
                <a:solidFill>
                  <a:srgbClr val="0000FF"/>
                </a:solidFill>
              </a:rPr>
              <a:t>3.3  </a:t>
            </a:r>
            <a:r>
              <a:rPr lang="zh-CN" altLang="en-US" b="1" dirty="0">
                <a:solidFill>
                  <a:srgbClr val="0000FF"/>
                </a:solidFill>
              </a:rPr>
              <a:t>系统极点配置</a:t>
            </a:r>
            <a:endParaRPr lang="en-US" altLang="zh-CN" b="1" dirty="0">
              <a:solidFill>
                <a:srgbClr val="0000FF"/>
              </a:solidFill>
            </a:endParaRPr>
          </a:p>
          <a:p>
            <a:pPr algn="l" eaLnBrk="1" hangingPunct="1">
              <a:lnSpc>
                <a:spcPct val="200000"/>
              </a:lnSpc>
              <a:spcAft>
                <a:spcPct val="50000"/>
              </a:spcAft>
            </a:pPr>
            <a:r>
              <a:rPr lang="en-US" altLang="zh-CN" b="1" dirty="0"/>
              <a:t>3.4 </a:t>
            </a:r>
            <a:r>
              <a:rPr lang="zh-CN" altLang="en-US" b="1" dirty="0"/>
              <a:t>系统状态观测器设计</a:t>
            </a:r>
            <a:endParaRPr lang="en-US" altLang="zh-CN" b="1" dirty="0"/>
          </a:p>
          <a:p>
            <a:pPr algn="l" eaLnBrk="1" hangingPunct="1">
              <a:lnSpc>
                <a:spcPct val="200000"/>
              </a:lnSpc>
              <a:spcAft>
                <a:spcPct val="50000"/>
              </a:spcAft>
            </a:pPr>
            <a:r>
              <a:rPr lang="en-US" altLang="zh-CN" b="1" dirty="0"/>
              <a:t>3.5 </a:t>
            </a:r>
            <a:r>
              <a:rPr lang="zh-CN" altLang="en-US" b="1" dirty="0"/>
              <a:t>基于状态观测器的状态反馈</a:t>
            </a:r>
          </a:p>
        </p:txBody>
      </p:sp>
    </p:spTree>
    <p:extLst>
      <p:ext uri="{BB962C8B-B14F-4D97-AF65-F5344CB8AC3E}">
        <p14:creationId xmlns:p14="http://schemas.microsoft.com/office/powerpoint/2010/main" val="32998642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3A29E5A-CA92-49C4-969B-FB2361A45697}" type="slidenum">
              <a:rPr lang="zh-CN" alt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10" name="Line 2"/>
          <p:cNvSpPr>
            <a:spLocks noChangeShapeType="1"/>
          </p:cNvSpPr>
          <p:nvPr/>
        </p:nvSpPr>
        <p:spPr bwMode="auto">
          <a:xfrm>
            <a:off x="913656" y="1134814"/>
            <a:ext cx="4419600" cy="0"/>
          </a:xfrm>
          <a:prstGeom prst="line">
            <a:avLst/>
          </a:prstGeom>
          <a:noFill/>
          <a:ln w="127000" cmpd="tri">
            <a:solidFill>
              <a:srgbClr val="000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839416" y="404664"/>
            <a:ext cx="8185150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kumimoji="1" lang="zh-CN" altLang="en-US" sz="3400" dirty="0">
                <a:latin typeface="黑体" panose="02010609060101010101" pitchFamily="49" charset="-122"/>
                <a:ea typeface="黑体" panose="02010609060101010101" pitchFamily="49" charset="-122"/>
              </a:rPr>
              <a:t>系统极点配置：动态性能</a:t>
            </a:r>
            <a:endParaRPr kumimoji="1" lang="zh-CN" altLang="en-US" sz="2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TextBox 9">
            <a:extLst>
              <a:ext uri="{FF2B5EF4-FFF2-40B4-BE49-F238E27FC236}">
                <a16:creationId xmlns:a16="http://schemas.microsoft.com/office/drawing/2014/main" id="{7577A58C-F877-4F3D-8CD3-45F40B7DF0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3148" y="1268760"/>
            <a:ext cx="11115500" cy="535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55600" indent="-355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628650" indent="-2667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268288" lvl="2" algn="just" eaLnBrk="1" hangingPunct="1">
              <a:lnSpc>
                <a:spcPct val="150000"/>
              </a:lnSpc>
              <a:spcBef>
                <a:spcPts val="600"/>
              </a:spcBef>
              <a:buClr>
                <a:srgbClr val="FF0000"/>
              </a:buClr>
              <a:buSzPct val="75000"/>
              <a:buFont typeface="Wingdings" pitchFamily="2" charset="2"/>
              <a:buChar char="q"/>
            </a:pPr>
            <a:r>
              <a:rPr kumimoji="1" lang="zh-CN" altLang="en-US" sz="2200" dirty="0">
                <a:solidFill>
                  <a:srgbClr val="FF0000"/>
                </a:solidFill>
                <a:ea typeface="黑体" pitchFamily="49" charset="-122"/>
              </a:rPr>
              <a:t>内容：</a:t>
            </a:r>
            <a:r>
              <a:rPr kumimoji="1" lang="zh-CN" altLang="en-US" sz="2200" dirty="0">
                <a:ea typeface="黑体" pitchFamily="49" charset="-122"/>
              </a:rPr>
              <a:t>状态反馈（控制结构） </a:t>
            </a:r>
            <a:r>
              <a:rPr kumimoji="1" lang="en-US" altLang="zh-CN" sz="2200" dirty="0">
                <a:ea typeface="黑体" pitchFamily="49" charset="-122"/>
              </a:rPr>
              <a:t>+  </a:t>
            </a:r>
            <a:r>
              <a:rPr kumimoji="1" lang="zh-CN" altLang="en-US" sz="2200" dirty="0">
                <a:ea typeface="黑体" pitchFamily="49" charset="-122"/>
              </a:rPr>
              <a:t>理论方法</a:t>
            </a:r>
            <a:r>
              <a:rPr kumimoji="1" lang="en-US" altLang="zh-CN" sz="2200" dirty="0">
                <a:ea typeface="黑体" pitchFamily="49" charset="-122"/>
              </a:rPr>
              <a:t>/</a:t>
            </a:r>
            <a:r>
              <a:rPr kumimoji="1" lang="zh-CN" altLang="en-US" sz="2200" dirty="0">
                <a:ea typeface="黑体" pitchFamily="49" charset="-122"/>
              </a:rPr>
              <a:t>内嵌算法（增益求解）</a:t>
            </a:r>
            <a:r>
              <a:rPr kumimoji="1" lang="en-US" altLang="zh-CN" sz="2200" dirty="0">
                <a:ea typeface="黑体" pitchFamily="49" charset="-122"/>
              </a:rPr>
              <a:t>+ </a:t>
            </a:r>
            <a:r>
              <a:rPr kumimoji="1" lang="zh-CN" altLang="en-US" sz="2200" dirty="0">
                <a:ea typeface="黑体" pitchFamily="49" charset="-122"/>
              </a:rPr>
              <a:t>验证（仿真</a:t>
            </a:r>
            <a:r>
              <a:rPr kumimoji="1" lang="en-US" altLang="zh-CN" sz="2200" dirty="0">
                <a:ea typeface="黑体" pitchFamily="49" charset="-122"/>
              </a:rPr>
              <a:t>/</a:t>
            </a:r>
            <a:r>
              <a:rPr kumimoji="1" lang="zh-CN" altLang="en-US" sz="2200" dirty="0">
                <a:ea typeface="黑体" pitchFamily="49" charset="-122"/>
              </a:rPr>
              <a:t>理论）</a:t>
            </a:r>
            <a:endParaRPr kumimoji="1" lang="en-US" altLang="zh-CN" sz="2200" dirty="0">
              <a:ea typeface="黑体" pitchFamily="49" charset="-122"/>
            </a:endParaRP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8328A8A0-674A-490A-BA97-666FEB07FD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3148" y="1844824"/>
            <a:ext cx="10683452" cy="535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55600" indent="-355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628650" indent="-2667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344488" lvl="2" indent="-342900" algn="just" eaLnBrk="1" hangingPunct="1">
              <a:lnSpc>
                <a:spcPct val="150000"/>
              </a:lnSpc>
              <a:spcBef>
                <a:spcPts val="600"/>
              </a:spcBef>
              <a:buClr>
                <a:srgbClr val="FF0000"/>
              </a:buClr>
              <a:buSzPct val="75000"/>
              <a:buFont typeface="Wingdings" panose="05000000000000000000" pitchFamily="2" charset="2"/>
              <a:buChar char="Ø"/>
            </a:pPr>
            <a:r>
              <a:rPr kumimoji="1" lang="zh-CN" altLang="en-US" sz="2200" dirty="0">
                <a:solidFill>
                  <a:srgbClr val="FF0000"/>
                </a:solidFill>
                <a:ea typeface="黑体" pitchFamily="49" charset="-122"/>
              </a:rPr>
              <a:t>课堂方法计算增益：期望特征方程 </a:t>
            </a:r>
            <a:r>
              <a:rPr kumimoji="1" lang="en-US" altLang="zh-CN" sz="2200" dirty="0">
                <a:solidFill>
                  <a:srgbClr val="FF0000"/>
                </a:solidFill>
                <a:ea typeface="黑体" pitchFamily="49" charset="-122"/>
              </a:rPr>
              <a:t>VS </a:t>
            </a:r>
            <a:r>
              <a:rPr kumimoji="1" lang="zh-CN" altLang="en-US" sz="2200" dirty="0">
                <a:solidFill>
                  <a:srgbClr val="FF0000"/>
                </a:solidFill>
                <a:ea typeface="黑体" pitchFamily="49" charset="-122"/>
              </a:rPr>
              <a:t>实际特征方程（自学，</a:t>
            </a:r>
            <a:r>
              <a:rPr kumimoji="1" lang="en-US" altLang="zh-CN" sz="2200" dirty="0">
                <a:solidFill>
                  <a:srgbClr val="FF0000"/>
                </a:solidFill>
                <a:ea typeface="黑体" pitchFamily="49" charset="-122"/>
              </a:rPr>
              <a:t>MATLAB</a:t>
            </a:r>
            <a:r>
              <a:rPr kumimoji="1" lang="zh-CN" altLang="en-US" sz="2200" dirty="0">
                <a:solidFill>
                  <a:srgbClr val="FF0000"/>
                </a:solidFill>
                <a:ea typeface="黑体" pitchFamily="49" charset="-122"/>
              </a:rPr>
              <a:t>符号运算）</a:t>
            </a:r>
            <a:endParaRPr kumimoji="1" lang="en-US" altLang="zh-CN" sz="2200" dirty="0">
              <a:ea typeface="黑体" pitchFamily="49" charset="-122"/>
            </a:endParaRPr>
          </a:p>
        </p:txBody>
      </p:sp>
      <p:sp>
        <p:nvSpPr>
          <p:cNvPr id="24" name="TextBox 9">
            <a:extLst>
              <a:ext uri="{FF2B5EF4-FFF2-40B4-BE49-F238E27FC236}">
                <a16:creationId xmlns:a16="http://schemas.microsoft.com/office/drawing/2014/main" id="{59837798-C8CB-40CC-970A-54FA118A24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3148" y="2449364"/>
            <a:ext cx="10683452" cy="535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55600" indent="-355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628650" indent="-2667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344488" lvl="2" indent="-342900" algn="just" eaLnBrk="1" hangingPunct="1">
              <a:lnSpc>
                <a:spcPct val="150000"/>
              </a:lnSpc>
              <a:spcBef>
                <a:spcPts val="600"/>
              </a:spcBef>
              <a:buClr>
                <a:srgbClr val="FF0000"/>
              </a:buClr>
              <a:buSzPct val="75000"/>
              <a:buFont typeface="Wingdings" panose="05000000000000000000" pitchFamily="2" charset="2"/>
              <a:buChar char="Ø"/>
            </a:pPr>
            <a:r>
              <a:rPr kumimoji="1" lang="zh-CN" altLang="en-US" sz="2200" dirty="0">
                <a:solidFill>
                  <a:srgbClr val="FF0000"/>
                </a:solidFill>
                <a:ea typeface="黑体" pitchFamily="49" charset="-122"/>
              </a:rPr>
              <a:t>内嵌算法计算增益</a:t>
            </a:r>
            <a:endParaRPr kumimoji="1" lang="en-US" altLang="zh-CN" sz="2200" dirty="0">
              <a:ea typeface="黑体" pitchFamily="49" charset="-122"/>
            </a:endParaRPr>
          </a:p>
        </p:txBody>
      </p:sp>
      <p:sp>
        <p:nvSpPr>
          <p:cNvPr id="25" name="TextBox 17">
            <a:extLst>
              <a:ext uri="{FF2B5EF4-FFF2-40B4-BE49-F238E27FC236}">
                <a16:creationId xmlns:a16="http://schemas.microsoft.com/office/drawing/2014/main" id="{46F0D46A-31AF-4751-B151-5EA836DCD37A}"/>
              </a:ext>
            </a:extLst>
          </p:cNvPr>
          <p:cNvSpPr txBox="1"/>
          <p:nvPr/>
        </p:nvSpPr>
        <p:spPr>
          <a:xfrm>
            <a:off x="813148" y="3109024"/>
            <a:ext cx="355466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>
                <a:solidFill>
                  <a:srgbClr val="FF0000"/>
                </a:solidFill>
              </a:rPr>
              <a:t>acker()</a:t>
            </a:r>
            <a:r>
              <a:rPr lang="zh-CN" altLang="en-US" b="1" dirty="0">
                <a:solidFill>
                  <a:srgbClr val="FF0000"/>
                </a:solidFill>
              </a:rPr>
              <a:t>函数、</a:t>
            </a:r>
            <a:r>
              <a:rPr lang="en-US" altLang="zh-CN" b="1" dirty="0">
                <a:solidFill>
                  <a:srgbClr val="FF0000"/>
                </a:solidFill>
              </a:rPr>
              <a:t>place()</a:t>
            </a:r>
            <a:r>
              <a:rPr lang="zh-CN" altLang="en-US" b="1" dirty="0">
                <a:solidFill>
                  <a:srgbClr val="FF0000"/>
                </a:solidFill>
              </a:rPr>
              <a:t>函数</a:t>
            </a:r>
            <a:endParaRPr lang="en-US" altLang="zh-CN" b="1" dirty="0">
              <a:solidFill>
                <a:srgbClr val="FF0000"/>
              </a:solidFill>
            </a:endParaRPr>
          </a:p>
          <a:p>
            <a:pPr algn="l"/>
            <a:endParaRPr lang="en-US" altLang="zh-CN" b="1" dirty="0">
              <a:solidFill>
                <a:srgbClr val="FF0000"/>
              </a:solidFill>
            </a:endParaRPr>
          </a:p>
          <a:p>
            <a:pPr algn="l"/>
            <a:r>
              <a:rPr lang="zh-CN" altLang="en-US" dirty="0"/>
              <a:t>功能：计算给定极点下的状态反馈增益。格式：</a:t>
            </a:r>
            <a:endParaRPr lang="en-US" altLang="zh-CN" dirty="0"/>
          </a:p>
          <a:p>
            <a:r>
              <a:rPr lang="en-US" altLang="zh-CN" dirty="0">
                <a:solidFill>
                  <a:srgbClr val="00040C"/>
                </a:solidFill>
              </a:rPr>
              <a:t>K = acker(</a:t>
            </a:r>
            <a:r>
              <a:rPr lang="en-US" altLang="zh-CN" dirty="0" err="1">
                <a:solidFill>
                  <a:srgbClr val="00040C"/>
                </a:solidFill>
              </a:rPr>
              <a:t>A,b,P</a:t>
            </a:r>
            <a:r>
              <a:rPr lang="en-US" altLang="zh-CN" dirty="0">
                <a:solidFill>
                  <a:srgbClr val="00040C"/>
                </a:solidFill>
              </a:rPr>
              <a:t>)</a:t>
            </a:r>
          </a:p>
          <a:p>
            <a:r>
              <a:rPr lang="en-US" altLang="zh-CN" dirty="0">
                <a:solidFill>
                  <a:srgbClr val="00040C"/>
                </a:solidFill>
              </a:rPr>
              <a:t>K = place(A,B,P)</a:t>
            </a:r>
          </a:p>
          <a:p>
            <a:endParaRPr lang="zh-CN" altLang="en-US" dirty="0"/>
          </a:p>
          <a:p>
            <a:pPr algn="l"/>
            <a:r>
              <a:rPr lang="zh-CN" altLang="en-US" dirty="0"/>
              <a:t>其中，</a:t>
            </a:r>
            <a:r>
              <a:rPr lang="en-US" altLang="zh-CN" dirty="0"/>
              <a:t>P</a:t>
            </a:r>
            <a:r>
              <a:rPr lang="zh-CN" altLang="en-US" dirty="0"/>
              <a:t>为目标极点</a:t>
            </a:r>
            <a:endParaRPr lang="en-US" altLang="zh-CN" dirty="0"/>
          </a:p>
          <a:p>
            <a:pPr algn="l"/>
            <a:r>
              <a:rPr lang="en-US" altLang="zh-CN" dirty="0"/>
              <a:t>            K</a:t>
            </a:r>
            <a:r>
              <a:rPr lang="zh-CN" altLang="en-US" dirty="0"/>
              <a:t>为反馈增益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AE1CCDC-5553-44C7-9777-C1F4CEB013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5556" y="2449364"/>
            <a:ext cx="3904619" cy="3024973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E2045B66-B419-4F84-82D5-36AFC6B506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32304" y="2451864"/>
            <a:ext cx="3281784" cy="4354430"/>
          </a:xfrm>
          <a:prstGeom prst="rect">
            <a:avLst/>
          </a:prstGeom>
        </p:spPr>
      </p:pic>
      <p:graphicFrame>
        <p:nvGraphicFramePr>
          <p:cNvPr id="35" name="对象 34">
            <a:extLst>
              <a:ext uri="{FF2B5EF4-FFF2-40B4-BE49-F238E27FC236}">
                <a16:creationId xmlns:a16="http://schemas.microsoft.com/office/drawing/2014/main" id="{FD62AB3E-4D9E-434A-BAF1-111CF766527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9596334"/>
              </p:ext>
            </p:extLst>
          </p:nvPr>
        </p:nvGraphicFramePr>
        <p:xfrm>
          <a:off x="4413802" y="5732067"/>
          <a:ext cx="4048125" cy="579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4542" name="Equation" r:id="rId6" imgW="2374560" imgH="330120" progId="Equation.DSMT4">
                  <p:embed/>
                </p:oleObj>
              </mc:Choice>
              <mc:Fallback>
                <p:oleObj name="Equation" r:id="rId6" imgW="2374560" imgH="330120" progId="Equation.DSMT4">
                  <p:embed/>
                  <p:pic>
                    <p:nvPicPr>
                      <p:cNvPr id="14" name="对象 13">
                        <a:extLst>
                          <a:ext uri="{FF2B5EF4-FFF2-40B4-BE49-F238E27FC236}">
                            <a16:creationId xmlns:a16="http://schemas.microsoft.com/office/drawing/2014/main" id="{0673EFC6-5A0E-462A-957C-CDDE9450509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3802" y="5732067"/>
                        <a:ext cx="4048125" cy="5794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961290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3A29E5A-CA92-49C4-969B-FB2361A45697}" type="slidenum">
              <a:rPr lang="zh-CN" alt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10" name="Line 2"/>
          <p:cNvSpPr>
            <a:spLocks noChangeShapeType="1"/>
          </p:cNvSpPr>
          <p:nvPr/>
        </p:nvSpPr>
        <p:spPr bwMode="auto">
          <a:xfrm>
            <a:off x="913656" y="1134814"/>
            <a:ext cx="4419600" cy="0"/>
          </a:xfrm>
          <a:prstGeom prst="line">
            <a:avLst/>
          </a:prstGeom>
          <a:noFill/>
          <a:ln w="127000" cmpd="tri">
            <a:solidFill>
              <a:srgbClr val="000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839416" y="404664"/>
            <a:ext cx="8185150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kumimoji="1" lang="zh-CN" altLang="en-US" sz="3400" dirty="0">
                <a:latin typeface="黑体" panose="02010609060101010101" pitchFamily="49" charset="-122"/>
                <a:ea typeface="黑体" panose="02010609060101010101" pitchFamily="49" charset="-122"/>
              </a:rPr>
              <a:t>系统极点配置：动态性能</a:t>
            </a:r>
            <a:endParaRPr kumimoji="1" lang="zh-CN" altLang="en-US" sz="2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15C51755-CDFC-42AF-9FCF-7D9892DDFB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408" y="1293946"/>
            <a:ext cx="511256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CN" altLang="en-US" sz="2400" dirty="0"/>
              <a:t>例</a:t>
            </a:r>
            <a:r>
              <a:rPr lang="en-US" altLang="zh-CN" sz="2400" dirty="0"/>
              <a:t>3-2</a:t>
            </a:r>
            <a:r>
              <a:rPr lang="zh-CN" altLang="en-US" sz="2400" dirty="0"/>
              <a:t>：</a:t>
            </a:r>
            <a:r>
              <a:rPr lang="zh-CN" altLang="en-US" dirty="0"/>
              <a:t>利用</a:t>
            </a:r>
            <a:r>
              <a:rPr lang="en-US" altLang="zh-CN" dirty="0"/>
              <a:t>SF</a:t>
            </a:r>
            <a:r>
              <a:rPr lang="zh-CN" altLang="en-US" dirty="0"/>
              <a:t>，将系统极点配置到</a:t>
            </a:r>
            <a:r>
              <a:rPr lang="en-US" altLang="zh-CN" dirty="0"/>
              <a:t>P</a:t>
            </a:r>
            <a:endParaRPr lang="zh-CN" altLang="en-US" sz="2400" dirty="0"/>
          </a:p>
        </p:txBody>
      </p:sp>
      <p:graphicFrame>
        <p:nvGraphicFramePr>
          <p:cNvPr id="14" name="对象 911">
            <a:extLst>
              <a:ext uri="{FF2B5EF4-FFF2-40B4-BE49-F238E27FC236}">
                <a16:creationId xmlns:a16="http://schemas.microsoft.com/office/drawing/2014/main" id="{D020AEDA-8808-450E-9615-50DF0BB1788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1715672"/>
              </p:ext>
            </p:extLst>
          </p:nvPr>
        </p:nvGraphicFramePr>
        <p:xfrm>
          <a:off x="913656" y="1925067"/>
          <a:ext cx="3185751" cy="1428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5557" name="Equation" r:id="rId4" imgW="1574800" imgH="711200" progId="Equation.DSMT4">
                  <p:embed/>
                </p:oleObj>
              </mc:Choice>
              <mc:Fallback>
                <p:oleObj name="Equation" r:id="rId4" imgW="1574800" imgH="711200" progId="Equation.DSMT4">
                  <p:embed/>
                  <p:pic>
                    <p:nvPicPr>
                      <p:cNvPr id="8" name="对象 911">
                        <a:extLst>
                          <a:ext uri="{FF2B5EF4-FFF2-40B4-BE49-F238E27FC236}">
                            <a16:creationId xmlns:a16="http://schemas.microsoft.com/office/drawing/2014/main" id="{E2E9E4B1-7E02-447F-9202-0DDB31E1221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3656" y="1925067"/>
                        <a:ext cx="3185751" cy="142876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" name="图片 15">
            <a:extLst>
              <a:ext uri="{FF2B5EF4-FFF2-40B4-BE49-F238E27FC236}">
                <a16:creationId xmlns:a16="http://schemas.microsoft.com/office/drawing/2014/main" id="{15C930BF-DD2F-42F0-868F-B01B368A78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58746" y="1085151"/>
            <a:ext cx="3893674" cy="2062328"/>
          </a:xfrm>
          <a:prstGeom prst="rect">
            <a:avLst/>
          </a:prstGeom>
          <a:ln>
            <a:solidFill>
              <a:srgbClr val="0000FF"/>
            </a:solidFill>
          </a:ln>
        </p:spPr>
      </p:pic>
      <p:sp>
        <p:nvSpPr>
          <p:cNvPr id="17" name="Rectangle 5">
            <a:extLst>
              <a:ext uri="{FF2B5EF4-FFF2-40B4-BE49-F238E27FC236}">
                <a16:creationId xmlns:a16="http://schemas.microsoft.com/office/drawing/2014/main" id="{28B89BA1-34B3-430F-915B-9241898A57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3656" y="3663602"/>
            <a:ext cx="3893674" cy="3077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l">
              <a:spcBef>
                <a:spcPts val="600"/>
              </a:spcBef>
              <a:spcAft>
                <a:spcPts val="600"/>
              </a:spcAft>
            </a:pPr>
            <a:r>
              <a:rPr lang="zh-CN" altLang="en-US" sz="2400" dirty="0"/>
              <a:t>尝试：</a:t>
            </a:r>
            <a:endParaRPr lang="en-US" altLang="zh-CN" sz="2400" dirty="0"/>
          </a:p>
          <a:p>
            <a:pPr marL="342900" indent="-342900" algn="l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zh-CN" altLang="en-US" sz="2400" dirty="0"/>
              <a:t>测试并比较程序运行结果</a:t>
            </a:r>
            <a:endParaRPr lang="en-US" altLang="zh-CN" sz="2400" dirty="0"/>
          </a:p>
          <a:p>
            <a:pPr marL="342900" indent="-342900" algn="l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zh-CN" altLang="en-US" dirty="0"/>
              <a:t>解释程序代码作用</a:t>
            </a:r>
            <a:endParaRPr lang="en-US" altLang="zh-CN" dirty="0"/>
          </a:p>
          <a:p>
            <a:pPr marL="342900" indent="-342900" algn="l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zh-CN" altLang="en-US" dirty="0"/>
              <a:t>找出代码中的问题</a:t>
            </a:r>
            <a:endParaRPr lang="en-US" altLang="zh-CN" dirty="0"/>
          </a:p>
          <a:p>
            <a:pPr marL="342900" indent="-342900" algn="l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zh-CN" altLang="en-US" sz="2400" dirty="0"/>
              <a:t>编写正确且较完整代码</a:t>
            </a:r>
            <a:endParaRPr lang="en-US" altLang="zh-CN" sz="2400" dirty="0"/>
          </a:p>
          <a:p>
            <a:pPr marL="342900" indent="-342900" algn="l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zh-CN" altLang="en-US" dirty="0"/>
              <a:t>将极点改为</a:t>
            </a:r>
            <a:r>
              <a:rPr lang="en-US" altLang="zh-CN" dirty="0"/>
              <a:t>(-1,-1,-1)</a:t>
            </a:r>
            <a:endParaRPr lang="zh-CN" altLang="en-US" sz="2400" dirty="0"/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DDF043EA-DF7B-426A-AF47-B54E15780A5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58746" y="3353827"/>
            <a:ext cx="3893674" cy="2096594"/>
          </a:xfrm>
          <a:prstGeom prst="rect">
            <a:avLst/>
          </a:prstGeom>
          <a:ln>
            <a:solidFill>
              <a:srgbClr val="0000FF"/>
            </a:solidFill>
          </a:ln>
        </p:spPr>
      </p:pic>
      <p:sp>
        <p:nvSpPr>
          <p:cNvPr id="20" name="Rectangle 5">
            <a:extLst>
              <a:ext uri="{FF2B5EF4-FFF2-40B4-BE49-F238E27FC236}">
                <a16:creationId xmlns:a16="http://schemas.microsoft.com/office/drawing/2014/main" id="{7EF096D3-D605-4568-85BE-E6E3BD43A1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8598" y="5564054"/>
            <a:ext cx="7124066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CN" altLang="en-US" sz="2400" dirty="0"/>
              <a:t>思考并完成：</a:t>
            </a:r>
            <a:endParaRPr lang="en-US" altLang="zh-CN" sz="2400" dirty="0"/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zh-CN" altLang="en-US" sz="2400" dirty="0"/>
              <a:t>理论验证结果正确性，仿真验证</a:t>
            </a:r>
            <a:endParaRPr lang="en-US" altLang="zh-CN" sz="2400" dirty="0"/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zh-CN" altLang="en-US" dirty="0"/>
              <a:t>给定超调量和过渡时间，设计状态反馈控制（选）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435589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3A29E5A-CA92-49C4-969B-FB2361A45697}" type="slidenum">
              <a:rPr lang="zh-CN" alt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6148" name="Text Box 2"/>
          <p:cNvSpPr txBox="1">
            <a:spLocks noChangeArrowheads="1"/>
          </p:cNvSpPr>
          <p:nvPr/>
        </p:nvSpPr>
        <p:spPr bwMode="auto">
          <a:xfrm>
            <a:off x="1055440" y="764704"/>
            <a:ext cx="583264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4800" dirty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课内实验：设计部分</a:t>
            </a:r>
          </a:p>
        </p:txBody>
      </p:sp>
      <p:sp>
        <p:nvSpPr>
          <p:cNvPr id="6150" name="Line 5"/>
          <p:cNvSpPr>
            <a:spLocks noChangeShapeType="1"/>
          </p:cNvSpPr>
          <p:nvPr/>
        </p:nvSpPr>
        <p:spPr bwMode="auto">
          <a:xfrm>
            <a:off x="1055440" y="1844824"/>
            <a:ext cx="7618040" cy="0"/>
          </a:xfrm>
          <a:prstGeom prst="line">
            <a:avLst/>
          </a:prstGeom>
          <a:noFill/>
          <a:ln w="203200" cmpd="tri">
            <a:solidFill>
              <a:srgbClr val="800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1559496" y="1960487"/>
            <a:ext cx="8208912" cy="4411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algn="l" eaLnBrk="1" hangingPunct="1">
              <a:lnSpc>
                <a:spcPct val="200000"/>
              </a:lnSpc>
              <a:spcAft>
                <a:spcPct val="50000"/>
              </a:spcAft>
            </a:pPr>
            <a:r>
              <a:rPr lang="en-US" b="1" dirty="0"/>
              <a:t>3.1  </a:t>
            </a:r>
            <a:r>
              <a:rPr lang="zh-CN" altLang="en-US" b="1" dirty="0"/>
              <a:t>系统设计一般流程</a:t>
            </a:r>
          </a:p>
          <a:p>
            <a:pPr algn="l" eaLnBrk="1" hangingPunct="1">
              <a:lnSpc>
                <a:spcPct val="200000"/>
              </a:lnSpc>
              <a:spcAft>
                <a:spcPct val="50000"/>
              </a:spcAft>
            </a:pPr>
            <a:r>
              <a:rPr lang="en-US" b="1" dirty="0"/>
              <a:t>3.2  </a:t>
            </a:r>
            <a:r>
              <a:rPr lang="zh-CN" altLang="en-US" b="1" dirty="0"/>
              <a:t>系统镇定设计</a:t>
            </a:r>
          </a:p>
          <a:p>
            <a:pPr algn="l" eaLnBrk="1" hangingPunct="1">
              <a:lnSpc>
                <a:spcPct val="200000"/>
              </a:lnSpc>
              <a:spcAft>
                <a:spcPct val="50000"/>
              </a:spcAft>
            </a:pPr>
            <a:r>
              <a:rPr lang="en-US" b="1" dirty="0"/>
              <a:t>3.3  </a:t>
            </a:r>
            <a:r>
              <a:rPr lang="zh-CN" altLang="en-US" b="1" dirty="0"/>
              <a:t>系统极点配置</a:t>
            </a:r>
            <a:endParaRPr lang="en-US" altLang="zh-CN" b="1" dirty="0"/>
          </a:p>
          <a:p>
            <a:pPr algn="l" eaLnBrk="1" hangingPunct="1">
              <a:lnSpc>
                <a:spcPct val="200000"/>
              </a:lnSpc>
              <a:spcAft>
                <a:spcPct val="50000"/>
              </a:spcAft>
            </a:pPr>
            <a:r>
              <a:rPr lang="en-US" altLang="zh-CN" b="1" dirty="0">
                <a:solidFill>
                  <a:srgbClr val="0000FF"/>
                </a:solidFill>
              </a:rPr>
              <a:t>3.4 </a:t>
            </a:r>
            <a:r>
              <a:rPr lang="zh-CN" altLang="en-US" b="1" dirty="0">
                <a:solidFill>
                  <a:srgbClr val="0000FF"/>
                </a:solidFill>
              </a:rPr>
              <a:t>系统状态观测器设计</a:t>
            </a:r>
            <a:endParaRPr lang="en-US" altLang="zh-CN" b="1" dirty="0">
              <a:solidFill>
                <a:srgbClr val="0000FF"/>
              </a:solidFill>
            </a:endParaRPr>
          </a:p>
          <a:p>
            <a:pPr algn="l" eaLnBrk="1" hangingPunct="1">
              <a:lnSpc>
                <a:spcPct val="200000"/>
              </a:lnSpc>
              <a:spcAft>
                <a:spcPct val="50000"/>
              </a:spcAft>
            </a:pPr>
            <a:r>
              <a:rPr lang="en-US" altLang="zh-CN" b="1" dirty="0"/>
              <a:t>3.5 </a:t>
            </a:r>
            <a:r>
              <a:rPr lang="zh-CN" altLang="en-US" b="1" dirty="0"/>
              <a:t>基于状态观测器的状态反馈</a:t>
            </a:r>
          </a:p>
        </p:txBody>
      </p:sp>
    </p:spTree>
    <p:extLst>
      <p:ext uri="{BB962C8B-B14F-4D97-AF65-F5344CB8AC3E}">
        <p14:creationId xmlns:p14="http://schemas.microsoft.com/office/powerpoint/2010/main" val="5122952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3A29E5A-CA92-49C4-969B-FB2361A45697}" type="slidenum">
              <a:rPr lang="zh-CN" alt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10" name="Line 2"/>
          <p:cNvSpPr>
            <a:spLocks noChangeShapeType="1"/>
          </p:cNvSpPr>
          <p:nvPr/>
        </p:nvSpPr>
        <p:spPr bwMode="auto">
          <a:xfrm>
            <a:off x="913656" y="1134814"/>
            <a:ext cx="4419600" cy="0"/>
          </a:xfrm>
          <a:prstGeom prst="line">
            <a:avLst/>
          </a:prstGeom>
          <a:noFill/>
          <a:ln w="127000" cmpd="tri">
            <a:solidFill>
              <a:srgbClr val="000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839416" y="404664"/>
            <a:ext cx="8185150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kumimoji="1" lang="zh-CN" altLang="en-US" sz="3400" dirty="0">
                <a:latin typeface="黑体" panose="02010609060101010101" pitchFamily="49" charset="-122"/>
                <a:ea typeface="黑体" panose="02010609060101010101" pitchFamily="49" charset="-122"/>
              </a:rPr>
              <a:t>系统全维观测器设计</a:t>
            </a:r>
            <a:endParaRPr kumimoji="1" lang="zh-CN" altLang="en-US" sz="2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TextBox 9">
            <a:extLst>
              <a:ext uri="{FF2B5EF4-FFF2-40B4-BE49-F238E27FC236}">
                <a16:creationId xmlns:a16="http://schemas.microsoft.com/office/drawing/2014/main" id="{7577A58C-F877-4F3D-8CD3-45F40B7DF0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3148" y="1268760"/>
            <a:ext cx="10467427" cy="535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55600" indent="-355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628650" indent="-2667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268288" lvl="2" algn="just" eaLnBrk="1" hangingPunct="1">
              <a:lnSpc>
                <a:spcPct val="150000"/>
              </a:lnSpc>
              <a:spcBef>
                <a:spcPts val="600"/>
              </a:spcBef>
              <a:buClr>
                <a:srgbClr val="FF0000"/>
              </a:buClr>
              <a:buSzPct val="75000"/>
              <a:buFont typeface="Wingdings" pitchFamily="2" charset="2"/>
              <a:buChar char="q"/>
            </a:pPr>
            <a:r>
              <a:rPr kumimoji="1" lang="zh-CN" altLang="en-US" sz="2200" dirty="0">
                <a:solidFill>
                  <a:srgbClr val="FF0000"/>
                </a:solidFill>
                <a:ea typeface="黑体" pitchFamily="49" charset="-122"/>
              </a:rPr>
              <a:t>内容：</a:t>
            </a:r>
            <a:r>
              <a:rPr kumimoji="1" lang="zh-CN" altLang="en-US" sz="2200" dirty="0">
                <a:ea typeface="黑体" pitchFamily="49" charset="-122"/>
              </a:rPr>
              <a:t>观测器结构 </a:t>
            </a:r>
            <a:r>
              <a:rPr kumimoji="1" lang="en-US" altLang="zh-CN" sz="2200" dirty="0">
                <a:ea typeface="黑体" pitchFamily="49" charset="-122"/>
              </a:rPr>
              <a:t>+  </a:t>
            </a:r>
            <a:r>
              <a:rPr kumimoji="1" lang="zh-CN" altLang="en-US" sz="2200" dirty="0">
                <a:ea typeface="黑体" pitchFamily="49" charset="-122"/>
              </a:rPr>
              <a:t>极点配置（增益求解）</a:t>
            </a:r>
            <a:r>
              <a:rPr kumimoji="1" lang="en-US" altLang="zh-CN" sz="2200" dirty="0">
                <a:ea typeface="黑体" pitchFamily="49" charset="-122"/>
              </a:rPr>
              <a:t>+ </a:t>
            </a:r>
            <a:r>
              <a:rPr kumimoji="1" lang="zh-CN" altLang="en-US" sz="2200" dirty="0">
                <a:ea typeface="黑体" pitchFamily="49" charset="-122"/>
              </a:rPr>
              <a:t>验证（</a:t>
            </a:r>
            <a:r>
              <a:rPr kumimoji="1" lang="en-US" altLang="zh-CN" sz="2200" dirty="0" err="1">
                <a:ea typeface="黑体" pitchFamily="49" charset="-122"/>
              </a:rPr>
              <a:t>simulink</a:t>
            </a:r>
            <a:r>
              <a:rPr kumimoji="1" lang="zh-CN" altLang="en-US" sz="2200" dirty="0">
                <a:ea typeface="黑体" pitchFamily="49" charset="-122"/>
              </a:rPr>
              <a:t>仿真）</a:t>
            </a:r>
            <a:endParaRPr kumimoji="1" lang="en-US" altLang="zh-CN" sz="2200" dirty="0">
              <a:ea typeface="黑体" pitchFamily="49" charset="-122"/>
            </a:endParaRP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8328A8A0-674A-490A-BA97-666FEB07FD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3148" y="1844824"/>
            <a:ext cx="3804696" cy="535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55600" indent="-355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628650" indent="-2667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344488" lvl="2" indent="-342900" algn="just" eaLnBrk="1" hangingPunct="1">
              <a:lnSpc>
                <a:spcPct val="150000"/>
              </a:lnSpc>
              <a:spcBef>
                <a:spcPts val="600"/>
              </a:spcBef>
              <a:buClr>
                <a:srgbClr val="FF0000"/>
              </a:buClr>
              <a:buSzPct val="75000"/>
              <a:buFont typeface="Wingdings" panose="05000000000000000000" pitchFamily="2" charset="2"/>
              <a:buChar char="Ø"/>
            </a:pPr>
            <a:r>
              <a:rPr kumimoji="1" lang="zh-CN" altLang="en-US" sz="2200" dirty="0">
                <a:solidFill>
                  <a:srgbClr val="FF0000"/>
                </a:solidFill>
                <a:ea typeface="黑体" pitchFamily="49" charset="-122"/>
              </a:rPr>
              <a:t>建立观测器设计思路</a:t>
            </a:r>
            <a:endParaRPr kumimoji="1" lang="en-US" altLang="zh-CN" sz="2200" dirty="0">
              <a:ea typeface="黑体" pitchFamily="49" charset="-122"/>
            </a:endParaRPr>
          </a:p>
        </p:txBody>
      </p:sp>
      <p:sp>
        <p:nvSpPr>
          <p:cNvPr id="21" name="右箭头 14">
            <a:extLst>
              <a:ext uri="{FF2B5EF4-FFF2-40B4-BE49-F238E27FC236}">
                <a16:creationId xmlns:a16="http://schemas.microsoft.com/office/drawing/2014/main" id="{24618BD7-B9EB-4D7F-99D4-607E54090DC6}"/>
              </a:ext>
            </a:extLst>
          </p:cNvPr>
          <p:cNvSpPr/>
          <p:nvPr/>
        </p:nvSpPr>
        <p:spPr bwMode="auto">
          <a:xfrm>
            <a:off x="8142860" y="2768597"/>
            <a:ext cx="833460" cy="342107"/>
          </a:xfrm>
          <a:prstGeom prst="rightArrow">
            <a:avLst/>
          </a:prstGeom>
          <a:solidFill>
            <a:srgbClr val="3399FF"/>
          </a:solidFill>
          <a:ln w="9525" cap="flat" cmpd="sng" algn="ctr">
            <a:solidFill>
              <a:schemeClr val="folHlink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folHlink">
                <a:gamma/>
                <a:shade val="60000"/>
                <a:invGamma/>
              </a:schemeClr>
            </a:outerShdw>
          </a:effectLst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itchFamily="34" charset="0"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黑体" pitchFamily="49" charset="-122"/>
            </a:endParaRPr>
          </a:p>
        </p:txBody>
      </p:sp>
      <p:graphicFrame>
        <p:nvGraphicFramePr>
          <p:cNvPr id="26" name="Object 7">
            <a:extLst>
              <a:ext uri="{FF2B5EF4-FFF2-40B4-BE49-F238E27FC236}">
                <a16:creationId xmlns:a16="http://schemas.microsoft.com/office/drawing/2014/main" id="{D61E4FC3-AE3B-4445-9D46-64BE7DB51F1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422915"/>
              </p:ext>
            </p:extLst>
          </p:nvPr>
        </p:nvGraphicFramePr>
        <p:xfrm>
          <a:off x="838052" y="2503721"/>
          <a:ext cx="2534606" cy="8155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210" name="Equation" r:id="rId4" imgW="1549080" imgH="495000" progId="Equation.DSMT4">
                  <p:embed/>
                </p:oleObj>
              </mc:Choice>
              <mc:Fallback>
                <p:oleObj name="Equation" r:id="rId4" imgW="1549080" imgH="495000" progId="Equation.DSMT4">
                  <p:embed/>
                  <p:pic>
                    <p:nvPicPr>
                      <p:cNvPr id="26" name="Object 7">
                        <a:extLst>
                          <a:ext uri="{FF2B5EF4-FFF2-40B4-BE49-F238E27FC236}">
                            <a16:creationId xmlns:a16="http://schemas.microsoft.com/office/drawing/2014/main" id="{D61E4FC3-AE3B-4445-9D46-64BE7DB51F1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052" y="2503721"/>
                        <a:ext cx="2534606" cy="81550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7">
            <a:extLst>
              <a:ext uri="{FF2B5EF4-FFF2-40B4-BE49-F238E27FC236}">
                <a16:creationId xmlns:a16="http://schemas.microsoft.com/office/drawing/2014/main" id="{1797CE28-CEF5-492C-8649-194AB8290ED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1453004"/>
              </p:ext>
            </p:extLst>
          </p:nvPr>
        </p:nvGraphicFramePr>
        <p:xfrm>
          <a:off x="4112837" y="2503722"/>
          <a:ext cx="3639347" cy="8155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211" name="Equation" r:id="rId6" imgW="2336760" imgH="520560" progId="Equation.DSMT4">
                  <p:embed/>
                </p:oleObj>
              </mc:Choice>
              <mc:Fallback>
                <p:oleObj name="Equation" r:id="rId6" imgW="2336760" imgH="520560" progId="Equation.DSMT4">
                  <p:embed/>
                  <p:pic>
                    <p:nvPicPr>
                      <p:cNvPr id="26" name="Object 7">
                        <a:extLst>
                          <a:ext uri="{FF2B5EF4-FFF2-40B4-BE49-F238E27FC236}">
                            <a16:creationId xmlns:a16="http://schemas.microsoft.com/office/drawing/2014/main" id="{D61E4FC3-AE3B-4445-9D46-64BE7DB51F1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2837" y="2503722"/>
                        <a:ext cx="3639347" cy="815506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7">
            <a:extLst>
              <a:ext uri="{FF2B5EF4-FFF2-40B4-BE49-F238E27FC236}">
                <a16:creationId xmlns:a16="http://schemas.microsoft.com/office/drawing/2014/main" id="{22D71BF9-10FD-4D78-AF5B-C5526CBE467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0850169"/>
              </p:ext>
            </p:extLst>
          </p:nvPr>
        </p:nvGraphicFramePr>
        <p:xfrm>
          <a:off x="9335739" y="2712243"/>
          <a:ext cx="2233612" cy="398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212" name="Equation" r:id="rId8" imgW="1434960" imgH="253800" progId="Equation.DSMT4">
                  <p:embed/>
                </p:oleObj>
              </mc:Choice>
              <mc:Fallback>
                <p:oleObj name="Equation" r:id="rId8" imgW="1434960" imgH="253800" progId="Equation.DSMT4">
                  <p:embed/>
                  <p:pic>
                    <p:nvPicPr>
                      <p:cNvPr id="24" name="Object 7">
                        <a:extLst>
                          <a:ext uri="{FF2B5EF4-FFF2-40B4-BE49-F238E27FC236}">
                            <a16:creationId xmlns:a16="http://schemas.microsoft.com/office/drawing/2014/main" id="{1797CE28-CEF5-492C-8649-194AB8290ED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35739" y="2712243"/>
                        <a:ext cx="2233612" cy="398462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7">
            <a:extLst>
              <a:ext uri="{FF2B5EF4-FFF2-40B4-BE49-F238E27FC236}">
                <a16:creationId xmlns:a16="http://schemas.microsoft.com/office/drawing/2014/main" id="{99050B5F-F969-46E1-BE3B-B6C0C84A15A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4302527"/>
              </p:ext>
            </p:extLst>
          </p:nvPr>
        </p:nvGraphicFramePr>
        <p:xfrm>
          <a:off x="7824801" y="2401112"/>
          <a:ext cx="1510938" cy="2857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213" name="Equation" r:id="rId10" imgW="1218960" imgH="228600" progId="Equation.DSMT4">
                  <p:embed/>
                </p:oleObj>
              </mc:Choice>
              <mc:Fallback>
                <p:oleObj name="Equation" r:id="rId10" imgW="1218960" imgH="228600" progId="Equation.DSMT4">
                  <p:embed/>
                  <p:pic>
                    <p:nvPicPr>
                      <p:cNvPr id="25" name="Object 7">
                        <a:extLst>
                          <a:ext uri="{FF2B5EF4-FFF2-40B4-BE49-F238E27FC236}">
                            <a16:creationId xmlns:a16="http://schemas.microsoft.com/office/drawing/2014/main" id="{22D71BF9-10FD-4D78-AF5B-C5526CBE467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24801" y="2401112"/>
                        <a:ext cx="1510938" cy="285751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bg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7">
            <a:extLst>
              <a:ext uri="{FF2B5EF4-FFF2-40B4-BE49-F238E27FC236}">
                <a16:creationId xmlns:a16="http://schemas.microsoft.com/office/drawing/2014/main" id="{1E35408F-2DD1-4590-902A-9AB93327649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303485"/>
              </p:ext>
            </p:extLst>
          </p:nvPr>
        </p:nvGraphicFramePr>
        <p:xfrm>
          <a:off x="812800" y="3967163"/>
          <a:ext cx="2535238" cy="785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214" name="Equation" r:id="rId12" imgW="1688760" imgH="520560" progId="Equation.DSMT4">
                  <p:embed/>
                </p:oleObj>
              </mc:Choice>
              <mc:Fallback>
                <p:oleObj name="Equation" r:id="rId12" imgW="1688760" imgH="520560" progId="Equation.DSMT4">
                  <p:embed/>
                  <p:pic>
                    <p:nvPicPr>
                      <p:cNvPr id="26" name="Object 7">
                        <a:extLst>
                          <a:ext uri="{FF2B5EF4-FFF2-40B4-BE49-F238E27FC236}">
                            <a16:creationId xmlns:a16="http://schemas.microsoft.com/office/drawing/2014/main" id="{D61E4FC3-AE3B-4445-9D46-64BE7DB51F1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2800" y="3967163"/>
                        <a:ext cx="2535238" cy="785812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十字形 36">
            <a:extLst>
              <a:ext uri="{FF2B5EF4-FFF2-40B4-BE49-F238E27FC236}">
                <a16:creationId xmlns:a16="http://schemas.microsoft.com/office/drawing/2014/main" id="{D9545DCE-0A49-4689-B112-06F012F7E8DD}"/>
              </a:ext>
            </a:extLst>
          </p:cNvPr>
          <p:cNvSpPr/>
          <p:nvPr/>
        </p:nvSpPr>
        <p:spPr bwMode="auto">
          <a:xfrm>
            <a:off x="3625097" y="2756424"/>
            <a:ext cx="310663" cy="310100"/>
          </a:xfrm>
          <a:prstGeom prst="plus">
            <a:avLst>
              <a:gd name="adj" fmla="val 32744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graphicFrame>
        <p:nvGraphicFramePr>
          <p:cNvPr id="39" name="Object 7">
            <a:extLst>
              <a:ext uri="{FF2B5EF4-FFF2-40B4-BE49-F238E27FC236}">
                <a16:creationId xmlns:a16="http://schemas.microsoft.com/office/drawing/2014/main" id="{CBB3F5BB-02AD-4CF1-8FE4-94107C38C31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3667142"/>
              </p:ext>
            </p:extLst>
          </p:nvPr>
        </p:nvGraphicFramePr>
        <p:xfrm>
          <a:off x="9468299" y="4940845"/>
          <a:ext cx="2451100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215" name="Equation" r:id="rId14" imgW="1574640" imgH="228600" progId="Equation.DSMT4">
                  <p:embed/>
                </p:oleObj>
              </mc:Choice>
              <mc:Fallback>
                <p:oleObj name="Equation" r:id="rId14" imgW="1574640" imgH="228600" progId="Equation.DSMT4">
                  <p:embed/>
                  <p:pic>
                    <p:nvPicPr>
                      <p:cNvPr id="38" name="Object 7">
                        <a:extLst>
                          <a:ext uri="{FF2B5EF4-FFF2-40B4-BE49-F238E27FC236}">
                            <a16:creationId xmlns:a16="http://schemas.microsoft.com/office/drawing/2014/main" id="{5AD5B359-4CC5-440B-AE4B-570855171FB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68299" y="4940845"/>
                        <a:ext cx="2451100" cy="360363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solidFill>
                          <a:schemeClr val="bg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Object 7">
            <a:extLst>
              <a:ext uri="{FF2B5EF4-FFF2-40B4-BE49-F238E27FC236}">
                <a16:creationId xmlns:a16="http://schemas.microsoft.com/office/drawing/2014/main" id="{C6B4A6C1-701D-47D1-809A-3F6251A2340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9902207"/>
              </p:ext>
            </p:extLst>
          </p:nvPr>
        </p:nvGraphicFramePr>
        <p:xfrm>
          <a:off x="6788660" y="3486644"/>
          <a:ext cx="4617456" cy="10374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216" name="Equation" r:id="rId16" imgW="3530520" imgH="787320" progId="Equation.DSMT4">
                  <p:embed/>
                </p:oleObj>
              </mc:Choice>
              <mc:Fallback>
                <p:oleObj name="Equation" r:id="rId16" imgW="3530520" imgH="787320" progId="Equation.DSMT4">
                  <p:embed/>
                  <p:pic>
                    <p:nvPicPr>
                      <p:cNvPr id="35" name="Object 7">
                        <a:extLst>
                          <a:ext uri="{FF2B5EF4-FFF2-40B4-BE49-F238E27FC236}">
                            <a16:creationId xmlns:a16="http://schemas.microsoft.com/office/drawing/2014/main" id="{99050B5F-F969-46E1-BE3B-B6C0C84A15A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8660" y="3486644"/>
                        <a:ext cx="4617456" cy="1037479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bg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" name="Rectangle 5">
            <a:extLst>
              <a:ext uri="{FF2B5EF4-FFF2-40B4-BE49-F238E27FC236}">
                <a16:creationId xmlns:a16="http://schemas.microsoft.com/office/drawing/2014/main" id="{C7FE13B9-C000-465A-BEB7-BDBB717878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0159" y="5013176"/>
            <a:ext cx="170556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CN" altLang="en-US" sz="2000" dirty="0"/>
              <a:t>极点配置到</a:t>
            </a:r>
            <a:r>
              <a:rPr lang="en-US" altLang="zh-CN" sz="2000" dirty="0"/>
              <a:t>P</a:t>
            </a:r>
            <a:endParaRPr lang="zh-CN" altLang="en-US" sz="2000" dirty="0"/>
          </a:p>
        </p:txBody>
      </p:sp>
      <p:graphicFrame>
        <p:nvGraphicFramePr>
          <p:cNvPr id="42" name="Object 7">
            <a:extLst>
              <a:ext uri="{FF2B5EF4-FFF2-40B4-BE49-F238E27FC236}">
                <a16:creationId xmlns:a16="http://schemas.microsoft.com/office/drawing/2014/main" id="{3AF53DDB-0BFE-4B51-A4ED-87AFFC6E4DC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5939142"/>
              </p:ext>
            </p:extLst>
          </p:nvPr>
        </p:nvGraphicFramePr>
        <p:xfrm>
          <a:off x="691892" y="5677148"/>
          <a:ext cx="11156950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217" name="Equation" r:id="rId18" imgW="7175160" imgH="279360" progId="Equation.DSMT4">
                  <p:embed/>
                </p:oleObj>
              </mc:Choice>
              <mc:Fallback>
                <p:oleObj name="Equation" r:id="rId18" imgW="7175160" imgH="279360" progId="Equation.DSMT4">
                  <p:embed/>
                  <p:pic>
                    <p:nvPicPr>
                      <p:cNvPr id="39" name="Object 7">
                        <a:extLst>
                          <a:ext uri="{FF2B5EF4-FFF2-40B4-BE49-F238E27FC236}">
                            <a16:creationId xmlns:a16="http://schemas.microsoft.com/office/drawing/2014/main" id="{CBB3F5BB-02AD-4CF1-8FE4-94107C38C31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1892" y="5677148"/>
                        <a:ext cx="11156950" cy="439738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bg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对象 911">
            <a:extLst>
              <a:ext uri="{FF2B5EF4-FFF2-40B4-BE49-F238E27FC236}">
                <a16:creationId xmlns:a16="http://schemas.microsoft.com/office/drawing/2014/main" id="{12341460-95E0-499B-81B8-4519DD42B17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0920654"/>
              </p:ext>
            </p:extLst>
          </p:nvPr>
        </p:nvGraphicFramePr>
        <p:xfrm>
          <a:off x="4770214" y="6340503"/>
          <a:ext cx="3702050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218" name="Equation" r:id="rId20" imgW="2400120" imgH="228600" progId="Equation.DSMT4">
                  <p:embed/>
                </p:oleObj>
              </mc:Choice>
              <mc:Fallback>
                <p:oleObj name="Equation" r:id="rId20" imgW="2400120" imgH="228600" progId="Equation.DSMT4">
                  <p:embed/>
                  <p:pic>
                    <p:nvPicPr>
                      <p:cNvPr id="8" name="对象 911">
                        <a:extLst>
                          <a:ext uri="{FF2B5EF4-FFF2-40B4-BE49-F238E27FC236}">
                            <a16:creationId xmlns:a16="http://schemas.microsoft.com/office/drawing/2014/main" id="{1A73CD12-7AF8-4267-8457-4437B466EC9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0214" y="6340503"/>
                        <a:ext cx="3702050" cy="349250"/>
                      </a:xfrm>
                      <a:prstGeom prst="rect">
                        <a:avLst/>
                      </a:prstGeom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" name="右箭头 14">
            <a:extLst>
              <a:ext uri="{FF2B5EF4-FFF2-40B4-BE49-F238E27FC236}">
                <a16:creationId xmlns:a16="http://schemas.microsoft.com/office/drawing/2014/main" id="{03F0AA56-4711-492E-86B2-5BA0B0841A56}"/>
              </a:ext>
            </a:extLst>
          </p:cNvPr>
          <p:cNvSpPr/>
          <p:nvPr/>
        </p:nvSpPr>
        <p:spPr bwMode="auto">
          <a:xfrm rot="5400000">
            <a:off x="1252475" y="5065220"/>
            <a:ext cx="833460" cy="342107"/>
          </a:xfrm>
          <a:prstGeom prst="rightArrow">
            <a:avLst/>
          </a:prstGeom>
          <a:solidFill>
            <a:srgbClr val="3399FF"/>
          </a:solidFill>
          <a:ln w="9525" cap="flat" cmpd="sng" algn="ctr">
            <a:solidFill>
              <a:schemeClr val="folHlink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folHlink">
                <a:gamma/>
                <a:shade val="60000"/>
                <a:invGamma/>
              </a:schemeClr>
            </a:outerShdw>
          </a:effectLst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itchFamily="34" charset="0"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45" name="右箭头 14">
            <a:extLst>
              <a:ext uri="{FF2B5EF4-FFF2-40B4-BE49-F238E27FC236}">
                <a16:creationId xmlns:a16="http://schemas.microsoft.com/office/drawing/2014/main" id="{8722F476-5FB8-435F-A18C-DEE3872C0D90}"/>
              </a:ext>
            </a:extLst>
          </p:cNvPr>
          <p:cNvSpPr/>
          <p:nvPr/>
        </p:nvSpPr>
        <p:spPr bwMode="auto">
          <a:xfrm rot="5400000">
            <a:off x="10799225" y="3860614"/>
            <a:ext cx="1369197" cy="171054"/>
          </a:xfrm>
          <a:prstGeom prst="rightArrow">
            <a:avLst/>
          </a:prstGeom>
          <a:solidFill>
            <a:srgbClr val="3399FF"/>
          </a:solidFill>
          <a:ln w="9525" cap="flat" cmpd="sng" algn="ctr">
            <a:solidFill>
              <a:schemeClr val="folHlink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folHlink">
                <a:gamma/>
                <a:shade val="60000"/>
                <a:invGamma/>
              </a:schemeClr>
            </a:outerShdw>
          </a:effectLst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itchFamily="34" charset="0"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47" name="右箭头 14">
            <a:extLst>
              <a:ext uri="{FF2B5EF4-FFF2-40B4-BE49-F238E27FC236}">
                <a16:creationId xmlns:a16="http://schemas.microsoft.com/office/drawing/2014/main" id="{C66414AA-3B3A-4C61-8E1C-36FCBEBF977B}"/>
              </a:ext>
            </a:extLst>
          </p:cNvPr>
          <p:cNvSpPr/>
          <p:nvPr/>
        </p:nvSpPr>
        <p:spPr bwMode="auto">
          <a:xfrm rot="5400000">
            <a:off x="10515777" y="4543166"/>
            <a:ext cx="222782" cy="298707"/>
          </a:xfrm>
          <a:prstGeom prst="rightArrow">
            <a:avLst/>
          </a:prstGeom>
          <a:solidFill>
            <a:srgbClr val="3399FF"/>
          </a:solidFill>
          <a:ln w="9525" cap="flat" cmpd="sng" algn="ctr">
            <a:solidFill>
              <a:schemeClr val="folHlink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folHlink">
                <a:gamma/>
                <a:shade val="60000"/>
                <a:invGamma/>
              </a:schemeClr>
            </a:outerShdw>
          </a:effectLst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itchFamily="34" charset="0"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48" name="右箭头 14">
            <a:extLst>
              <a:ext uri="{FF2B5EF4-FFF2-40B4-BE49-F238E27FC236}">
                <a16:creationId xmlns:a16="http://schemas.microsoft.com/office/drawing/2014/main" id="{9688B779-EB5F-486E-892D-5FE437755DE9}"/>
              </a:ext>
            </a:extLst>
          </p:cNvPr>
          <p:cNvSpPr/>
          <p:nvPr/>
        </p:nvSpPr>
        <p:spPr bwMode="auto">
          <a:xfrm rot="16200000">
            <a:off x="10538714" y="5351432"/>
            <a:ext cx="216023" cy="259592"/>
          </a:xfrm>
          <a:prstGeom prst="rightArrow">
            <a:avLst/>
          </a:prstGeom>
          <a:solidFill>
            <a:srgbClr val="3399FF"/>
          </a:solidFill>
          <a:ln w="9525" cap="flat" cmpd="sng" algn="ctr">
            <a:solidFill>
              <a:schemeClr val="folHlink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folHlink">
                <a:gamma/>
                <a:shade val="60000"/>
                <a:invGamma/>
              </a:schemeClr>
            </a:outerShdw>
          </a:effectLst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itchFamily="34" charset="0"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49" name="TextBox 9">
            <a:extLst>
              <a:ext uri="{FF2B5EF4-FFF2-40B4-BE49-F238E27FC236}">
                <a16:creationId xmlns:a16="http://schemas.microsoft.com/office/drawing/2014/main" id="{622BBA97-A5DB-4FAF-84CF-4354C26862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0124" y="6182959"/>
            <a:ext cx="2163748" cy="535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55600" indent="-355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628650" indent="-2667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344488" lvl="2" indent="-342900" algn="just" eaLnBrk="1" hangingPunct="1">
              <a:lnSpc>
                <a:spcPct val="150000"/>
              </a:lnSpc>
              <a:spcBef>
                <a:spcPts val="600"/>
              </a:spcBef>
              <a:buClr>
                <a:srgbClr val="FF0000"/>
              </a:buClr>
              <a:buSzPct val="75000"/>
              <a:buFont typeface="Wingdings" panose="05000000000000000000" pitchFamily="2" charset="2"/>
              <a:buChar char="Ø"/>
            </a:pPr>
            <a:r>
              <a:rPr kumimoji="1" lang="zh-CN" altLang="en-US" sz="2200" dirty="0">
                <a:solidFill>
                  <a:srgbClr val="FF0000"/>
                </a:solidFill>
                <a:ea typeface="黑体" pitchFamily="49" charset="-122"/>
              </a:rPr>
              <a:t>求解</a:t>
            </a:r>
            <a:r>
              <a:rPr kumimoji="1" lang="en-US" altLang="zh-CN" sz="2200" dirty="0">
                <a:solidFill>
                  <a:srgbClr val="FF0000"/>
                </a:solidFill>
                <a:ea typeface="黑体" pitchFamily="49" charset="-122"/>
              </a:rPr>
              <a:t>G</a:t>
            </a:r>
            <a:r>
              <a:rPr kumimoji="1" lang="zh-CN" altLang="en-US" sz="2200" dirty="0">
                <a:solidFill>
                  <a:srgbClr val="FF0000"/>
                </a:solidFill>
                <a:ea typeface="黑体" pitchFamily="49" charset="-122"/>
              </a:rPr>
              <a:t>步骤：</a:t>
            </a:r>
            <a:endParaRPr kumimoji="1" lang="en-US" altLang="zh-CN" sz="2200" dirty="0"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68860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3A29E5A-CA92-49C4-969B-FB2361A45697}" type="slidenum">
              <a:rPr lang="zh-CN" alt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10" name="Line 2"/>
          <p:cNvSpPr>
            <a:spLocks noChangeShapeType="1"/>
          </p:cNvSpPr>
          <p:nvPr/>
        </p:nvSpPr>
        <p:spPr bwMode="auto">
          <a:xfrm>
            <a:off x="913656" y="1134814"/>
            <a:ext cx="4419600" cy="0"/>
          </a:xfrm>
          <a:prstGeom prst="line">
            <a:avLst/>
          </a:prstGeom>
          <a:noFill/>
          <a:ln w="127000" cmpd="tri">
            <a:solidFill>
              <a:srgbClr val="000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839416" y="404664"/>
            <a:ext cx="8185150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kumimoji="1" lang="zh-CN" altLang="en-US" sz="3400" dirty="0">
                <a:latin typeface="黑体" panose="02010609060101010101" pitchFamily="49" charset="-122"/>
                <a:ea typeface="黑体" panose="02010609060101010101" pitchFamily="49" charset="-122"/>
              </a:rPr>
              <a:t>系统全维观测器设计</a:t>
            </a:r>
            <a:endParaRPr kumimoji="1" lang="zh-CN" altLang="en-US" sz="2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" name="Rectangle 5">
            <a:extLst>
              <a:ext uri="{FF2B5EF4-FFF2-40B4-BE49-F238E27FC236}">
                <a16:creationId xmlns:a16="http://schemas.microsoft.com/office/drawing/2014/main" id="{A0BD0E3A-4A37-4447-B9BA-C22CED8D12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4398" y="1268760"/>
            <a:ext cx="540561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CN" altLang="en-US" sz="2400" dirty="0"/>
              <a:t>例</a:t>
            </a:r>
            <a:r>
              <a:rPr lang="en-US" altLang="zh-CN" sz="2400" dirty="0"/>
              <a:t>3-3</a:t>
            </a:r>
            <a:r>
              <a:rPr lang="zh-CN" altLang="en-US" sz="2400" dirty="0"/>
              <a:t>：设计状态观测器，</a:t>
            </a:r>
            <a:r>
              <a:rPr lang="zh-CN" altLang="en-US" dirty="0"/>
              <a:t>极点配置到</a:t>
            </a:r>
            <a:r>
              <a:rPr lang="en-US" altLang="zh-CN" dirty="0"/>
              <a:t>P</a:t>
            </a:r>
            <a:endParaRPr lang="zh-CN" altLang="en-US" sz="2400" dirty="0"/>
          </a:p>
        </p:txBody>
      </p:sp>
      <p:graphicFrame>
        <p:nvGraphicFramePr>
          <p:cNvPr id="28" name="对象 911">
            <a:extLst>
              <a:ext uri="{FF2B5EF4-FFF2-40B4-BE49-F238E27FC236}">
                <a16:creationId xmlns:a16="http://schemas.microsoft.com/office/drawing/2014/main" id="{08B7DF80-27C6-4371-8CD8-B1E55132846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8660707"/>
              </p:ext>
            </p:extLst>
          </p:nvPr>
        </p:nvGraphicFramePr>
        <p:xfrm>
          <a:off x="2008391" y="1674533"/>
          <a:ext cx="3006583" cy="18140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580" name="Equation" r:id="rId4" imgW="1587500" imgH="965200" progId="Equation.DSMT4">
                  <p:embed/>
                </p:oleObj>
              </mc:Choice>
              <mc:Fallback>
                <p:oleObj name="Equation" r:id="rId4" imgW="1587500" imgH="965200" progId="Equation.DSMT4">
                  <p:embed/>
                  <p:pic>
                    <p:nvPicPr>
                      <p:cNvPr id="7" name="对象 911">
                        <a:extLst>
                          <a:ext uri="{FF2B5EF4-FFF2-40B4-BE49-F238E27FC236}">
                            <a16:creationId xmlns:a16="http://schemas.microsoft.com/office/drawing/2014/main" id="{48D4EBA0-B77F-4CFD-BB7F-C6EDFFDAFEA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8391" y="1674533"/>
                        <a:ext cx="3006583" cy="181406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9" name="图片 28">
            <a:extLst>
              <a:ext uri="{FF2B5EF4-FFF2-40B4-BE49-F238E27FC236}">
                <a16:creationId xmlns:a16="http://schemas.microsoft.com/office/drawing/2014/main" id="{5591F9C6-2DFB-480C-801C-5459C57F176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16434"/>
          <a:stretch/>
        </p:blipFill>
        <p:spPr>
          <a:xfrm>
            <a:off x="6240016" y="1122568"/>
            <a:ext cx="5731108" cy="554461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0" name="Rectangle 5">
            <a:extLst>
              <a:ext uri="{FF2B5EF4-FFF2-40B4-BE49-F238E27FC236}">
                <a16:creationId xmlns:a16="http://schemas.microsoft.com/office/drawing/2014/main" id="{199934C0-3ACD-45DA-B8DC-7D3C455F65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423" y="3826783"/>
            <a:ext cx="5328593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l">
              <a:spcBef>
                <a:spcPts val="600"/>
              </a:spcBef>
              <a:spcAft>
                <a:spcPts val="600"/>
              </a:spcAft>
            </a:pPr>
            <a:r>
              <a:rPr lang="zh-CN" altLang="en-US" sz="2400" dirty="0"/>
              <a:t>尝试：</a:t>
            </a:r>
            <a:endParaRPr lang="en-US" altLang="zh-CN" sz="2400" dirty="0"/>
          </a:p>
          <a:p>
            <a:pPr marL="342900" indent="-342900" algn="l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zh-CN" altLang="en-US" sz="2400" dirty="0"/>
              <a:t>调试程序，获得结果</a:t>
            </a:r>
            <a:endParaRPr lang="en-US" altLang="zh-CN" sz="2400" dirty="0"/>
          </a:p>
          <a:p>
            <a:pPr marL="342900" indent="-342900" algn="l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zh-CN" altLang="en-US" dirty="0"/>
              <a:t>解释程序代码作用</a:t>
            </a:r>
            <a:endParaRPr lang="en-US" altLang="zh-CN" dirty="0"/>
          </a:p>
          <a:p>
            <a:pPr marL="342900" indent="-342900" algn="l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zh-CN" altLang="en-US" dirty="0"/>
              <a:t>找出代码可能存在的问题，并更正</a:t>
            </a:r>
            <a:endParaRPr lang="en-US" altLang="zh-CN" dirty="0"/>
          </a:p>
          <a:p>
            <a:pPr marL="342900" indent="-342900" algn="l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zh-CN" altLang="en-US" sz="2400" dirty="0"/>
              <a:t>利用</a:t>
            </a:r>
            <a:r>
              <a:rPr lang="en-US" altLang="zh-CN" dirty="0" err="1"/>
              <a:t>simulink</a:t>
            </a:r>
            <a:r>
              <a:rPr lang="zh-CN" altLang="en-US" dirty="0"/>
              <a:t>观察状态估计误差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6708474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3A29E5A-CA92-49C4-969B-FB2361A45697}" type="slidenum">
              <a:rPr lang="zh-CN" altLang="en-US"/>
              <a:pPr>
                <a:defRPr/>
              </a:pPr>
              <a:t>16</a:t>
            </a:fld>
            <a:endParaRPr lang="en-US"/>
          </a:p>
        </p:txBody>
      </p:sp>
      <p:sp>
        <p:nvSpPr>
          <p:cNvPr id="6148" name="Text Box 2"/>
          <p:cNvSpPr txBox="1">
            <a:spLocks noChangeArrowheads="1"/>
          </p:cNvSpPr>
          <p:nvPr/>
        </p:nvSpPr>
        <p:spPr bwMode="auto">
          <a:xfrm>
            <a:off x="1055440" y="764704"/>
            <a:ext cx="583264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4800" dirty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课内实验：设计部分</a:t>
            </a:r>
          </a:p>
        </p:txBody>
      </p:sp>
      <p:sp>
        <p:nvSpPr>
          <p:cNvPr id="6150" name="Line 5"/>
          <p:cNvSpPr>
            <a:spLocks noChangeShapeType="1"/>
          </p:cNvSpPr>
          <p:nvPr/>
        </p:nvSpPr>
        <p:spPr bwMode="auto">
          <a:xfrm>
            <a:off x="1055440" y="1844824"/>
            <a:ext cx="7618040" cy="0"/>
          </a:xfrm>
          <a:prstGeom prst="line">
            <a:avLst/>
          </a:prstGeom>
          <a:noFill/>
          <a:ln w="203200" cmpd="tri">
            <a:solidFill>
              <a:srgbClr val="800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1559496" y="1960487"/>
            <a:ext cx="8208912" cy="4411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algn="l" eaLnBrk="1" hangingPunct="1">
              <a:lnSpc>
                <a:spcPct val="200000"/>
              </a:lnSpc>
              <a:spcAft>
                <a:spcPct val="50000"/>
              </a:spcAft>
            </a:pPr>
            <a:r>
              <a:rPr lang="en-US" b="1" dirty="0"/>
              <a:t>3.1  </a:t>
            </a:r>
            <a:r>
              <a:rPr lang="zh-CN" altLang="en-US" b="1" dirty="0"/>
              <a:t>系统设计一般流程</a:t>
            </a:r>
          </a:p>
          <a:p>
            <a:pPr algn="l" eaLnBrk="1" hangingPunct="1">
              <a:lnSpc>
                <a:spcPct val="200000"/>
              </a:lnSpc>
              <a:spcAft>
                <a:spcPct val="50000"/>
              </a:spcAft>
            </a:pPr>
            <a:r>
              <a:rPr lang="en-US" b="1" dirty="0"/>
              <a:t>3.2  </a:t>
            </a:r>
            <a:r>
              <a:rPr lang="zh-CN" altLang="en-US" b="1" dirty="0"/>
              <a:t>系统镇定设计</a:t>
            </a:r>
          </a:p>
          <a:p>
            <a:pPr algn="l" eaLnBrk="1" hangingPunct="1">
              <a:lnSpc>
                <a:spcPct val="200000"/>
              </a:lnSpc>
              <a:spcAft>
                <a:spcPct val="50000"/>
              </a:spcAft>
            </a:pPr>
            <a:r>
              <a:rPr lang="en-US" b="1" dirty="0"/>
              <a:t>3.3  </a:t>
            </a:r>
            <a:r>
              <a:rPr lang="zh-CN" altLang="en-US" b="1" dirty="0"/>
              <a:t>系统极点配置</a:t>
            </a:r>
            <a:endParaRPr lang="en-US" altLang="zh-CN" b="1" dirty="0"/>
          </a:p>
          <a:p>
            <a:pPr algn="l" eaLnBrk="1" hangingPunct="1">
              <a:lnSpc>
                <a:spcPct val="200000"/>
              </a:lnSpc>
              <a:spcAft>
                <a:spcPct val="50000"/>
              </a:spcAft>
            </a:pPr>
            <a:r>
              <a:rPr lang="en-US" altLang="zh-CN" b="1" dirty="0"/>
              <a:t>3.4 </a:t>
            </a:r>
            <a:r>
              <a:rPr lang="zh-CN" altLang="en-US" b="1" dirty="0"/>
              <a:t>系统状态观测器设计</a:t>
            </a:r>
            <a:endParaRPr lang="en-US" altLang="zh-CN" b="1" dirty="0"/>
          </a:p>
          <a:p>
            <a:pPr algn="l" eaLnBrk="1" hangingPunct="1">
              <a:lnSpc>
                <a:spcPct val="200000"/>
              </a:lnSpc>
              <a:spcAft>
                <a:spcPct val="50000"/>
              </a:spcAft>
            </a:pPr>
            <a:r>
              <a:rPr lang="en-US" altLang="zh-CN" b="1" dirty="0">
                <a:solidFill>
                  <a:srgbClr val="0000FF"/>
                </a:solidFill>
              </a:rPr>
              <a:t>3.5 </a:t>
            </a:r>
            <a:r>
              <a:rPr lang="zh-CN" altLang="en-US" b="1" dirty="0">
                <a:solidFill>
                  <a:srgbClr val="0000FF"/>
                </a:solidFill>
              </a:rPr>
              <a:t>基于状态观测器的状态反馈</a:t>
            </a:r>
          </a:p>
        </p:txBody>
      </p:sp>
    </p:spTree>
    <p:extLst>
      <p:ext uri="{BB962C8B-B14F-4D97-AF65-F5344CB8AC3E}">
        <p14:creationId xmlns:p14="http://schemas.microsoft.com/office/powerpoint/2010/main" val="21328563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图片 27">
            <a:extLst>
              <a:ext uri="{FF2B5EF4-FFF2-40B4-BE49-F238E27FC236}">
                <a16:creationId xmlns:a16="http://schemas.microsoft.com/office/drawing/2014/main" id="{0E96303D-1399-44C7-A3E6-861FDEFF7B3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212"/>
          <a:stretch/>
        </p:blipFill>
        <p:spPr>
          <a:xfrm>
            <a:off x="4608076" y="2780928"/>
            <a:ext cx="3181897" cy="2272938"/>
          </a:xfrm>
          <a:prstGeom prst="rect">
            <a:avLst/>
          </a:prstGeom>
        </p:spPr>
      </p:pic>
      <p:sp>
        <p:nvSpPr>
          <p:cNvPr id="5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3A29E5A-CA92-49C4-969B-FB2361A45697}" type="slidenum">
              <a:rPr lang="zh-CN" altLang="en-US"/>
              <a:pPr>
                <a:defRPr/>
              </a:pPr>
              <a:t>17</a:t>
            </a:fld>
            <a:endParaRPr lang="en-US"/>
          </a:p>
        </p:txBody>
      </p:sp>
      <p:sp>
        <p:nvSpPr>
          <p:cNvPr id="10" name="Line 2"/>
          <p:cNvSpPr>
            <a:spLocks noChangeShapeType="1"/>
          </p:cNvSpPr>
          <p:nvPr/>
        </p:nvSpPr>
        <p:spPr bwMode="auto">
          <a:xfrm>
            <a:off x="913656" y="1134814"/>
            <a:ext cx="4419600" cy="0"/>
          </a:xfrm>
          <a:prstGeom prst="line">
            <a:avLst/>
          </a:prstGeom>
          <a:noFill/>
          <a:ln w="127000" cmpd="tri">
            <a:solidFill>
              <a:srgbClr val="000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839416" y="404664"/>
            <a:ext cx="8185150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kumimoji="1" lang="zh-CN" altLang="en-US" sz="3400" dirty="0">
                <a:latin typeface="黑体" panose="02010609060101010101" pitchFamily="49" charset="-122"/>
                <a:ea typeface="黑体" panose="02010609060101010101" pitchFamily="49" charset="-122"/>
              </a:rPr>
              <a:t>基于状态观测器的状态反馈</a:t>
            </a:r>
            <a:endParaRPr kumimoji="1" lang="zh-CN" altLang="en-US" sz="2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TextBox 9">
            <a:extLst>
              <a:ext uri="{FF2B5EF4-FFF2-40B4-BE49-F238E27FC236}">
                <a16:creationId xmlns:a16="http://schemas.microsoft.com/office/drawing/2014/main" id="{7577A58C-F877-4F3D-8CD3-45F40B7DF0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3148" y="1268760"/>
            <a:ext cx="10467427" cy="535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55600" indent="-355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628650" indent="-2667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268288" lvl="2" algn="just" eaLnBrk="1" hangingPunct="1">
              <a:lnSpc>
                <a:spcPct val="150000"/>
              </a:lnSpc>
              <a:spcBef>
                <a:spcPts val="600"/>
              </a:spcBef>
              <a:buClr>
                <a:srgbClr val="FF0000"/>
              </a:buClr>
              <a:buSzPct val="75000"/>
              <a:buFont typeface="Wingdings" pitchFamily="2" charset="2"/>
              <a:buChar char="q"/>
            </a:pPr>
            <a:r>
              <a:rPr kumimoji="1" lang="zh-CN" altLang="en-US" sz="2200" dirty="0">
                <a:solidFill>
                  <a:srgbClr val="FF0000"/>
                </a:solidFill>
                <a:ea typeface="黑体" pitchFamily="49" charset="-122"/>
              </a:rPr>
              <a:t>内容：</a:t>
            </a:r>
            <a:r>
              <a:rPr kumimoji="1" lang="zh-CN" altLang="en-US" sz="2200" dirty="0">
                <a:ea typeface="黑体" pitchFamily="49" charset="-122"/>
              </a:rPr>
              <a:t>基于观测器的状态反馈结构 </a:t>
            </a:r>
            <a:r>
              <a:rPr kumimoji="1" lang="en-US" altLang="zh-CN" sz="2200" dirty="0">
                <a:ea typeface="黑体" pitchFamily="49" charset="-122"/>
              </a:rPr>
              <a:t>+  </a:t>
            </a:r>
            <a:r>
              <a:rPr kumimoji="1" lang="zh-CN" altLang="en-US" sz="2200" dirty="0">
                <a:ea typeface="黑体" pitchFamily="49" charset="-122"/>
              </a:rPr>
              <a:t>极点配置（增益求解）</a:t>
            </a:r>
            <a:r>
              <a:rPr kumimoji="1" lang="en-US" altLang="zh-CN" sz="2200" dirty="0">
                <a:ea typeface="黑体" pitchFamily="49" charset="-122"/>
              </a:rPr>
              <a:t>+ </a:t>
            </a:r>
            <a:r>
              <a:rPr kumimoji="1" lang="zh-CN" altLang="en-US" sz="2200" dirty="0">
                <a:ea typeface="黑体" pitchFamily="49" charset="-122"/>
              </a:rPr>
              <a:t>验证（</a:t>
            </a:r>
            <a:r>
              <a:rPr kumimoji="1" lang="en-US" altLang="zh-CN" sz="2200" dirty="0" err="1">
                <a:ea typeface="黑体" pitchFamily="49" charset="-122"/>
              </a:rPr>
              <a:t>simulink</a:t>
            </a:r>
            <a:r>
              <a:rPr kumimoji="1" lang="zh-CN" altLang="en-US" sz="2200" dirty="0">
                <a:ea typeface="黑体" pitchFamily="49" charset="-122"/>
              </a:rPr>
              <a:t>仿真）</a:t>
            </a:r>
            <a:endParaRPr kumimoji="1" lang="en-US" altLang="zh-CN" sz="2200" dirty="0">
              <a:ea typeface="黑体" pitchFamily="49" charset="-122"/>
            </a:endParaRP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8328A8A0-674A-490A-BA97-666FEB07FD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3148" y="1844824"/>
            <a:ext cx="5282852" cy="535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55600" indent="-355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628650" indent="-2667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344488" lvl="2" indent="-342900" algn="just" eaLnBrk="1" hangingPunct="1">
              <a:lnSpc>
                <a:spcPct val="150000"/>
              </a:lnSpc>
              <a:spcBef>
                <a:spcPts val="600"/>
              </a:spcBef>
              <a:buClr>
                <a:srgbClr val="FF0000"/>
              </a:buClr>
              <a:buSzPct val="75000"/>
              <a:buFont typeface="Wingdings" panose="05000000000000000000" pitchFamily="2" charset="2"/>
              <a:buChar char="Ø"/>
            </a:pPr>
            <a:r>
              <a:rPr kumimoji="1" lang="zh-CN" altLang="en-US" sz="2200" dirty="0">
                <a:solidFill>
                  <a:srgbClr val="FF0000"/>
                </a:solidFill>
                <a:ea typeface="黑体" pitchFamily="49" charset="-122"/>
              </a:rPr>
              <a:t>设计思路：分离原理，分步设计</a:t>
            </a:r>
            <a:endParaRPr kumimoji="1" lang="en-US" altLang="zh-CN" sz="2200" dirty="0">
              <a:ea typeface="黑体" pitchFamily="49" charset="-122"/>
            </a:endParaRPr>
          </a:p>
        </p:txBody>
      </p:sp>
      <p:graphicFrame>
        <p:nvGraphicFramePr>
          <p:cNvPr id="26" name="Object 7">
            <a:extLst>
              <a:ext uri="{FF2B5EF4-FFF2-40B4-BE49-F238E27FC236}">
                <a16:creationId xmlns:a16="http://schemas.microsoft.com/office/drawing/2014/main" id="{D61E4FC3-AE3B-4445-9D46-64BE7DB51F1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9861" y="2974395"/>
          <a:ext cx="2534606" cy="8155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118" name="Equation" r:id="rId5" imgW="1549080" imgH="495000" progId="Equation.DSMT4">
                  <p:embed/>
                </p:oleObj>
              </mc:Choice>
              <mc:Fallback>
                <p:oleObj name="Equation" r:id="rId5" imgW="1549080" imgH="495000" progId="Equation.DSMT4">
                  <p:embed/>
                  <p:pic>
                    <p:nvPicPr>
                      <p:cNvPr id="26" name="Object 7">
                        <a:extLst>
                          <a:ext uri="{FF2B5EF4-FFF2-40B4-BE49-F238E27FC236}">
                            <a16:creationId xmlns:a16="http://schemas.microsoft.com/office/drawing/2014/main" id="{D61E4FC3-AE3B-4445-9D46-64BE7DB51F1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9861" y="2974395"/>
                        <a:ext cx="2534606" cy="81550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7">
            <a:extLst>
              <a:ext uri="{FF2B5EF4-FFF2-40B4-BE49-F238E27FC236}">
                <a16:creationId xmlns:a16="http://schemas.microsoft.com/office/drawing/2014/main" id="{1797CE28-CEF5-492C-8649-194AB8290ED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00294" y="4522194"/>
          <a:ext cx="2833796" cy="6349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119" name="Equation" r:id="rId7" imgW="2336760" imgH="520560" progId="Equation.DSMT4">
                  <p:embed/>
                </p:oleObj>
              </mc:Choice>
              <mc:Fallback>
                <p:oleObj name="Equation" r:id="rId7" imgW="2336760" imgH="520560" progId="Equation.DSMT4">
                  <p:embed/>
                  <p:pic>
                    <p:nvPicPr>
                      <p:cNvPr id="24" name="Object 7">
                        <a:extLst>
                          <a:ext uri="{FF2B5EF4-FFF2-40B4-BE49-F238E27FC236}">
                            <a16:creationId xmlns:a16="http://schemas.microsoft.com/office/drawing/2014/main" id="{1797CE28-CEF5-492C-8649-194AB8290ED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294" y="4522194"/>
                        <a:ext cx="2833796" cy="634998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7">
            <a:extLst>
              <a:ext uri="{FF2B5EF4-FFF2-40B4-BE49-F238E27FC236}">
                <a16:creationId xmlns:a16="http://schemas.microsoft.com/office/drawing/2014/main" id="{22D71BF9-10FD-4D78-AF5B-C5526CBE467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159267" y="3606602"/>
          <a:ext cx="2233612" cy="398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120" name="Equation" r:id="rId9" imgW="1434960" imgH="253800" progId="Equation.DSMT4">
                  <p:embed/>
                </p:oleObj>
              </mc:Choice>
              <mc:Fallback>
                <p:oleObj name="Equation" r:id="rId9" imgW="1434960" imgH="253800" progId="Equation.DSMT4">
                  <p:embed/>
                  <p:pic>
                    <p:nvPicPr>
                      <p:cNvPr id="25" name="Object 7">
                        <a:extLst>
                          <a:ext uri="{FF2B5EF4-FFF2-40B4-BE49-F238E27FC236}">
                            <a16:creationId xmlns:a16="http://schemas.microsoft.com/office/drawing/2014/main" id="{22D71BF9-10FD-4D78-AF5B-C5526CBE467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59267" y="3606602"/>
                        <a:ext cx="2233612" cy="398462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7">
            <a:extLst>
              <a:ext uri="{FF2B5EF4-FFF2-40B4-BE49-F238E27FC236}">
                <a16:creationId xmlns:a16="http://schemas.microsoft.com/office/drawing/2014/main" id="{FE4D4ED6-45F9-425E-A541-DF6121A496C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9861" y="6022553"/>
          <a:ext cx="1543050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121" name="Equation" r:id="rId11" imgW="990360" imgH="228600" progId="Equation.DSMT4">
                  <p:embed/>
                </p:oleObj>
              </mc:Choice>
              <mc:Fallback>
                <p:oleObj name="Equation" r:id="rId11" imgW="990360" imgH="228600" progId="Equation.DSMT4">
                  <p:embed/>
                  <p:pic>
                    <p:nvPicPr>
                      <p:cNvPr id="27" name="Object 7">
                        <a:extLst>
                          <a:ext uri="{FF2B5EF4-FFF2-40B4-BE49-F238E27FC236}">
                            <a16:creationId xmlns:a16="http://schemas.microsoft.com/office/drawing/2014/main" id="{FE4D4ED6-45F9-425E-A541-DF6121A496C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9861" y="6022553"/>
                        <a:ext cx="1543050" cy="358775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右大括号 1">
            <a:extLst>
              <a:ext uri="{FF2B5EF4-FFF2-40B4-BE49-F238E27FC236}">
                <a16:creationId xmlns:a16="http://schemas.microsoft.com/office/drawing/2014/main" id="{8CC04CF0-C05B-45B8-8397-1F0C0EE5DEA7}"/>
              </a:ext>
            </a:extLst>
          </p:cNvPr>
          <p:cNvSpPr/>
          <p:nvPr/>
        </p:nvSpPr>
        <p:spPr bwMode="auto">
          <a:xfrm>
            <a:off x="3946343" y="2503720"/>
            <a:ext cx="434805" cy="3733591"/>
          </a:xfrm>
          <a:prstGeom prst="rightBrac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0" name="TextBox 9">
            <a:extLst>
              <a:ext uri="{FF2B5EF4-FFF2-40B4-BE49-F238E27FC236}">
                <a16:creationId xmlns:a16="http://schemas.microsoft.com/office/drawing/2014/main" id="{153F1090-8B4C-44C8-92F6-BEB39F46A5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0433" y="2448078"/>
            <a:ext cx="1584176" cy="4552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55600" indent="-355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628650" indent="-2667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344488" lvl="2" indent="-342900" algn="just" eaLnBrk="1" hangingPunct="1">
              <a:lnSpc>
                <a:spcPct val="150000"/>
              </a:lnSpc>
              <a:spcBef>
                <a:spcPts val="600"/>
              </a:spcBef>
              <a:buClr>
                <a:srgbClr val="FF0000"/>
              </a:buClr>
              <a:buSzPct val="75000"/>
              <a:buFont typeface="Wingdings" panose="05000000000000000000" pitchFamily="2" charset="2"/>
              <a:buChar char="ü"/>
            </a:pPr>
            <a:r>
              <a:rPr kumimoji="1" lang="zh-CN" altLang="en-US" sz="1800" dirty="0">
                <a:ea typeface="黑体" pitchFamily="49" charset="-122"/>
              </a:rPr>
              <a:t>开环系统</a:t>
            </a:r>
            <a:endParaRPr kumimoji="1" lang="en-US" altLang="zh-CN" sz="1800" dirty="0">
              <a:ea typeface="黑体" pitchFamily="49" charset="-122"/>
            </a:endParaRPr>
          </a:p>
        </p:txBody>
      </p:sp>
      <p:sp>
        <p:nvSpPr>
          <p:cNvPr id="31" name="TextBox 9">
            <a:extLst>
              <a:ext uri="{FF2B5EF4-FFF2-40B4-BE49-F238E27FC236}">
                <a16:creationId xmlns:a16="http://schemas.microsoft.com/office/drawing/2014/main" id="{D045DBD5-5BFC-4CBB-AF36-EE8CC751B2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0432" y="3999603"/>
            <a:ext cx="1985207" cy="4552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55600" indent="-355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628650" indent="-2667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344488" lvl="2" indent="-342900" algn="just" eaLnBrk="1" hangingPunct="1">
              <a:lnSpc>
                <a:spcPct val="150000"/>
              </a:lnSpc>
              <a:spcBef>
                <a:spcPts val="600"/>
              </a:spcBef>
              <a:buClr>
                <a:srgbClr val="FF0000"/>
              </a:buClr>
              <a:buSzPct val="75000"/>
              <a:buFont typeface="Wingdings" panose="05000000000000000000" pitchFamily="2" charset="2"/>
              <a:buChar char="ü"/>
            </a:pPr>
            <a:r>
              <a:rPr kumimoji="1" lang="zh-CN" altLang="en-US" sz="1800" dirty="0">
                <a:ea typeface="黑体" pitchFamily="49" charset="-122"/>
              </a:rPr>
              <a:t>观测器系统</a:t>
            </a:r>
            <a:endParaRPr kumimoji="1" lang="en-US" altLang="zh-CN" sz="1800" dirty="0">
              <a:ea typeface="黑体" pitchFamily="49" charset="-122"/>
            </a:endParaRPr>
          </a:p>
        </p:txBody>
      </p:sp>
      <p:sp>
        <p:nvSpPr>
          <p:cNvPr id="32" name="TextBox 9">
            <a:extLst>
              <a:ext uri="{FF2B5EF4-FFF2-40B4-BE49-F238E27FC236}">
                <a16:creationId xmlns:a16="http://schemas.microsoft.com/office/drawing/2014/main" id="{6A63DD7B-5A68-408F-A8D3-789331CFB6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1376" y="5404750"/>
            <a:ext cx="2396312" cy="4552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55600" indent="-355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628650" indent="-2667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344488" lvl="2" indent="-342900" algn="just" eaLnBrk="1" hangingPunct="1">
              <a:lnSpc>
                <a:spcPct val="150000"/>
              </a:lnSpc>
              <a:spcBef>
                <a:spcPts val="600"/>
              </a:spcBef>
              <a:buClr>
                <a:srgbClr val="FF0000"/>
              </a:buClr>
              <a:buSzPct val="75000"/>
              <a:buFont typeface="Wingdings" panose="05000000000000000000" pitchFamily="2" charset="2"/>
              <a:buChar char="ü"/>
            </a:pPr>
            <a:r>
              <a:rPr kumimoji="1" lang="zh-CN" altLang="en-US" sz="1800" dirty="0">
                <a:ea typeface="黑体" pitchFamily="49" charset="-122"/>
              </a:rPr>
              <a:t>反馈控制器</a:t>
            </a:r>
            <a:endParaRPr kumimoji="1" lang="en-US" altLang="zh-CN" sz="1800" dirty="0">
              <a:ea typeface="黑体" pitchFamily="49" charset="-122"/>
            </a:endParaRPr>
          </a:p>
        </p:txBody>
      </p:sp>
      <p:sp>
        <p:nvSpPr>
          <p:cNvPr id="33" name="TextBox 9">
            <a:extLst>
              <a:ext uri="{FF2B5EF4-FFF2-40B4-BE49-F238E27FC236}">
                <a16:creationId xmlns:a16="http://schemas.microsoft.com/office/drawing/2014/main" id="{1D483E5D-A6AC-4B30-842C-DBDD553398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1904" y="2204864"/>
            <a:ext cx="1543050" cy="495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55600" indent="-355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628650" indent="-2667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1588" lvl="2" indent="0" eaLnBrk="1" hangingPunct="1">
              <a:lnSpc>
                <a:spcPct val="150000"/>
              </a:lnSpc>
              <a:spcBef>
                <a:spcPts val="600"/>
              </a:spcBef>
              <a:buClr>
                <a:srgbClr val="FF0000"/>
              </a:buClr>
              <a:buSzPct val="75000"/>
            </a:pPr>
            <a:r>
              <a:rPr kumimoji="1" lang="zh-CN" altLang="en-US" sz="2000" dirty="0">
                <a:solidFill>
                  <a:srgbClr val="FF0000"/>
                </a:solidFill>
                <a:ea typeface="黑体" pitchFamily="49" charset="-122"/>
              </a:rPr>
              <a:t>分离结构</a:t>
            </a:r>
            <a:endParaRPr kumimoji="1" lang="en-US" altLang="zh-CN" sz="2000" dirty="0">
              <a:ea typeface="黑体" pitchFamily="49" charset="-122"/>
            </a:endParaRPr>
          </a:p>
        </p:txBody>
      </p:sp>
      <p:graphicFrame>
        <p:nvGraphicFramePr>
          <p:cNvPr id="38" name="Object 7">
            <a:extLst>
              <a:ext uri="{FF2B5EF4-FFF2-40B4-BE49-F238E27FC236}">
                <a16:creationId xmlns:a16="http://schemas.microsoft.com/office/drawing/2014/main" id="{B55E959A-44C1-4B72-947B-B9A15FDD27B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110538" y="2884488"/>
          <a:ext cx="3260725" cy="338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122" name="Equation" r:id="rId13" imgW="2095200" imgH="215640" progId="Equation.DSMT4">
                  <p:embed/>
                </p:oleObj>
              </mc:Choice>
              <mc:Fallback>
                <p:oleObj name="Equation" r:id="rId13" imgW="2095200" imgH="215640" progId="Equation.DSMT4">
                  <p:embed/>
                  <p:pic>
                    <p:nvPicPr>
                      <p:cNvPr id="38" name="Object 7">
                        <a:extLst>
                          <a:ext uri="{FF2B5EF4-FFF2-40B4-BE49-F238E27FC236}">
                            <a16:creationId xmlns:a16="http://schemas.microsoft.com/office/drawing/2014/main" id="{B55E959A-44C1-4B72-947B-B9A15FDD27B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10538" y="2884488"/>
                        <a:ext cx="3260725" cy="33813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" name="右箭头 14">
            <a:extLst>
              <a:ext uri="{FF2B5EF4-FFF2-40B4-BE49-F238E27FC236}">
                <a16:creationId xmlns:a16="http://schemas.microsoft.com/office/drawing/2014/main" id="{CEFB0808-443A-4726-870E-A908F56AA32F}"/>
              </a:ext>
            </a:extLst>
          </p:cNvPr>
          <p:cNvSpPr/>
          <p:nvPr/>
        </p:nvSpPr>
        <p:spPr bwMode="auto">
          <a:xfrm>
            <a:off x="7833966" y="2926199"/>
            <a:ext cx="216023" cy="259592"/>
          </a:xfrm>
          <a:prstGeom prst="rightArrow">
            <a:avLst/>
          </a:prstGeom>
          <a:solidFill>
            <a:srgbClr val="3399FF"/>
          </a:solidFill>
          <a:ln w="9525" cap="flat" cmpd="sng" algn="ctr">
            <a:solidFill>
              <a:schemeClr val="folHlink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folHlink">
                <a:gamma/>
                <a:shade val="60000"/>
                <a:invGamma/>
              </a:schemeClr>
            </a:outerShdw>
          </a:effectLst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itchFamily="34" charset="0"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50" name="右箭头 14">
            <a:extLst>
              <a:ext uri="{FF2B5EF4-FFF2-40B4-BE49-F238E27FC236}">
                <a16:creationId xmlns:a16="http://schemas.microsoft.com/office/drawing/2014/main" id="{2E7F690A-F51B-400C-A7AA-8623D9F1AEB2}"/>
              </a:ext>
            </a:extLst>
          </p:cNvPr>
          <p:cNvSpPr/>
          <p:nvPr/>
        </p:nvSpPr>
        <p:spPr bwMode="auto">
          <a:xfrm>
            <a:off x="7838153" y="3673718"/>
            <a:ext cx="216023" cy="259592"/>
          </a:xfrm>
          <a:prstGeom prst="rightArrow">
            <a:avLst/>
          </a:prstGeom>
          <a:solidFill>
            <a:srgbClr val="3399FF"/>
          </a:solidFill>
          <a:ln w="9525" cap="flat" cmpd="sng" algn="ctr">
            <a:solidFill>
              <a:schemeClr val="folHlink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folHlink">
                <a:gamma/>
                <a:shade val="60000"/>
                <a:invGamma/>
              </a:schemeClr>
            </a:outerShdw>
          </a:effectLst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itchFamily="34" charset="0"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黑体" pitchFamily="49" charset="-122"/>
            </a:endParaRPr>
          </a:p>
        </p:txBody>
      </p:sp>
      <p:graphicFrame>
        <p:nvGraphicFramePr>
          <p:cNvPr id="51" name="Object 7">
            <a:extLst>
              <a:ext uri="{FF2B5EF4-FFF2-40B4-BE49-F238E27FC236}">
                <a16:creationId xmlns:a16="http://schemas.microsoft.com/office/drawing/2014/main" id="{52C1CCBB-DE78-4E11-8C14-41FC28CAE32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614718" y="4087813"/>
          <a:ext cx="1593850" cy="1036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123" name="Equation" r:id="rId15" imgW="1218960" imgH="787320" progId="Equation.DSMT4">
                  <p:embed/>
                </p:oleObj>
              </mc:Choice>
              <mc:Fallback>
                <p:oleObj name="Equation" r:id="rId15" imgW="1218960" imgH="787320" progId="Equation.DSMT4">
                  <p:embed/>
                  <p:pic>
                    <p:nvPicPr>
                      <p:cNvPr id="51" name="Object 7">
                        <a:extLst>
                          <a:ext uri="{FF2B5EF4-FFF2-40B4-BE49-F238E27FC236}">
                            <a16:creationId xmlns:a16="http://schemas.microsoft.com/office/drawing/2014/main" id="{52C1CCBB-DE78-4E11-8C14-41FC28CAE32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14718" y="4087813"/>
                        <a:ext cx="1593850" cy="103663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bg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" name="右箭头 14">
            <a:extLst>
              <a:ext uri="{FF2B5EF4-FFF2-40B4-BE49-F238E27FC236}">
                <a16:creationId xmlns:a16="http://schemas.microsoft.com/office/drawing/2014/main" id="{2B2F2201-F336-4E20-BEEF-79A88B9771CD}"/>
              </a:ext>
            </a:extLst>
          </p:cNvPr>
          <p:cNvSpPr/>
          <p:nvPr/>
        </p:nvSpPr>
        <p:spPr bwMode="auto">
          <a:xfrm rot="5400000">
            <a:off x="10387945" y="4089227"/>
            <a:ext cx="1730514" cy="198764"/>
          </a:xfrm>
          <a:prstGeom prst="rightArrow">
            <a:avLst/>
          </a:prstGeom>
          <a:solidFill>
            <a:srgbClr val="3399FF"/>
          </a:solidFill>
          <a:ln w="9525" cap="flat" cmpd="sng" algn="ctr">
            <a:solidFill>
              <a:schemeClr val="folHlink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folHlink">
                <a:gamma/>
                <a:shade val="60000"/>
                <a:invGamma/>
              </a:schemeClr>
            </a:outerShdw>
          </a:effectLst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itchFamily="34" charset="0"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黑体" pitchFamily="49" charset="-122"/>
            </a:endParaRPr>
          </a:p>
        </p:txBody>
      </p:sp>
      <p:graphicFrame>
        <p:nvGraphicFramePr>
          <p:cNvPr id="53" name="对象 911">
            <a:extLst>
              <a:ext uri="{FF2B5EF4-FFF2-40B4-BE49-F238E27FC236}">
                <a16:creationId xmlns:a16="http://schemas.microsoft.com/office/drawing/2014/main" id="{19A1590D-BB2D-427A-A487-A2501F8C0E0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972425" y="4149725"/>
          <a:ext cx="1954213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124" name="Equation" r:id="rId17" imgW="1765080" imgH="457200" progId="Equation.DSMT4">
                  <p:embed/>
                </p:oleObj>
              </mc:Choice>
              <mc:Fallback>
                <p:oleObj name="Equation" r:id="rId17" imgW="1765080" imgH="457200" progId="Equation.DSMT4">
                  <p:embed/>
                  <p:pic>
                    <p:nvPicPr>
                      <p:cNvPr id="53" name="对象 911">
                        <a:extLst>
                          <a:ext uri="{FF2B5EF4-FFF2-40B4-BE49-F238E27FC236}">
                            <a16:creationId xmlns:a16="http://schemas.microsoft.com/office/drawing/2014/main" id="{19A1590D-BB2D-427A-A487-A2501F8C0E0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72425" y="4149725"/>
                        <a:ext cx="1954213" cy="500063"/>
                      </a:xfrm>
                      <a:prstGeom prst="rect">
                        <a:avLst/>
                      </a:prstGeom>
                      <a:solidFill>
                        <a:srgbClr val="FF99FF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" name="右大括号 53">
            <a:extLst>
              <a:ext uri="{FF2B5EF4-FFF2-40B4-BE49-F238E27FC236}">
                <a16:creationId xmlns:a16="http://schemas.microsoft.com/office/drawing/2014/main" id="{554AA7B8-C12E-4018-9420-153B38F7E0CB}"/>
              </a:ext>
            </a:extLst>
          </p:cNvPr>
          <p:cNvSpPr/>
          <p:nvPr/>
        </p:nvSpPr>
        <p:spPr bwMode="auto">
          <a:xfrm rot="5400000">
            <a:off x="10375161" y="4363052"/>
            <a:ext cx="144971" cy="1665858"/>
          </a:xfrm>
          <a:prstGeom prst="rightBrace">
            <a:avLst>
              <a:gd name="adj1" fmla="val 84183"/>
              <a:gd name="adj2" fmla="val 46686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graphicFrame>
        <p:nvGraphicFramePr>
          <p:cNvPr id="55" name="Object 7">
            <a:extLst>
              <a:ext uri="{FF2B5EF4-FFF2-40B4-BE49-F238E27FC236}">
                <a16:creationId xmlns:a16="http://schemas.microsoft.com/office/drawing/2014/main" id="{83F593ED-AA27-44AB-9666-A4F27967289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24698" y="5395119"/>
          <a:ext cx="2233612" cy="338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125" name="Equation" r:id="rId19" imgW="1434960" imgH="215640" progId="Equation.DSMT4">
                  <p:embed/>
                </p:oleObj>
              </mc:Choice>
              <mc:Fallback>
                <p:oleObj name="Equation" r:id="rId19" imgW="1434960" imgH="215640" progId="Equation.DSMT4">
                  <p:embed/>
                  <p:pic>
                    <p:nvPicPr>
                      <p:cNvPr id="55" name="Object 7">
                        <a:extLst>
                          <a:ext uri="{FF2B5EF4-FFF2-40B4-BE49-F238E27FC236}">
                            <a16:creationId xmlns:a16="http://schemas.microsoft.com/office/drawing/2014/main" id="{83F593ED-AA27-44AB-9666-A4F27967289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24698" y="5395119"/>
                        <a:ext cx="2233612" cy="338137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" name="Object 7">
            <a:extLst>
              <a:ext uri="{FF2B5EF4-FFF2-40B4-BE49-F238E27FC236}">
                <a16:creationId xmlns:a16="http://schemas.microsoft.com/office/drawing/2014/main" id="{ADC97C4C-E700-4F29-A1FF-D59D0E48107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41778" y="5612984"/>
          <a:ext cx="1062037" cy="1020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126" name="Equation" r:id="rId21" imgW="812520" imgH="774360" progId="Equation.DSMT4">
                  <p:embed/>
                </p:oleObj>
              </mc:Choice>
              <mc:Fallback>
                <p:oleObj name="Equation" r:id="rId21" imgW="812520" imgH="774360" progId="Equation.DSMT4">
                  <p:embed/>
                  <p:pic>
                    <p:nvPicPr>
                      <p:cNvPr id="56" name="Object 7">
                        <a:extLst>
                          <a:ext uri="{FF2B5EF4-FFF2-40B4-BE49-F238E27FC236}">
                            <a16:creationId xmlns:a16="http://schemas.microsoft.com/office/drawing/2014/main" id="{ADC97C4C-E700-4F29-A1FF-D59D0E48107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1778" y="5612984"/>
                        <a:ext cx="1062037" cy="1020762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bg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" name="对象 911">
            <a:extLst>
              <a:ext uri="{FF2B5EF4-FFF2-40B4-BE49-F238E27FC236}">
                <a16:creationId xmlns:a16="http://schemas.microsoft.com/office/drawing/2014/main" id="{9D30ECFB-5D77-4382-BABF-4635484F759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22200" y="5926931"/>
          <a:ext cx="2170679" cy="3103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127" name="Equation" r:id="rId23" imgW="1574640" imgH="228600" progId="Equation.DSMT4">
                  <p:embed/>
                </p:oleObj>
              </mc:Choice>
              <mc:Fallback>
                <p:oleObj name="Equation" r:id="rId23" imgW="1574640" imgH="228600" progId="Equation.DSMT4">
                  <p:embed/>
                  <p:pic>
                    <p:nvPicPr>
                      <p:cNvPr id="57" name="对象 911">
                        <a:extLst>
                          <a:ext uri="{FF2B5EF4-FFF2-40B4-BE49-F238E27FC236}">
                            <a16:creationId xmlns:a16="http://schemas.microsoft.com/office/drawing/2014/main" id="{9D30ECFB-5D77-4382-BABF-4635484F759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22200" y="5926931"/>
                        <a:ext cx="2170679" cy="310380"/>
                      </a:xfrm>
                      <a:prstGeom prst="rect">
                        <a:avLst/>
                      </a:prstGeom>
                      <a:solidFill>
                        <a:srgbClr val="FF99FF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" name="Object 7">
            <a:extLst>
              <a:ext uri="{FF2B5EF4-FFF2-40B4-BE49-F238E27FC236}">
                <a16:creationId xmlns:a16="http://schemas.microsoft.com/office/drawing/2014/main" id="{13D3806C-50B8-4B72-98B8-70A7A0D3006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867415" y="5892377"/>
          <a:ext cx="1160462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128" name="Equation" r:id="rId25" imgW="888840" imgH="469800" progId="Equation.DSMT4">
                  <p:embed/>
                </p:oleObj>
              </mc:Choice>
              <mc:Fallback>
                <p:oleObj name="Equation" r:id="rId25" imgW="888840" imgH="469800" progId="Equation.DSMT4">
                  <p:embed/>
                  <p:pic>
                    <p:nvPicPr>
                      <p:cNvPr id="58" name="Object 7">
                        <a:extLst>
                          <a:ext uri="{FF2B5EF4-FFF2-40B4-BE49-F238E27FC236}">
                            <a16:creationId xmlns:a16="http://schemas.microsoft.com/office/drawing/2014/main" id="{13D3806C-50B8-4B72-98B8-70A7A0D3006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67415" y="5892377"/>
                        <a:ext cx="1160462" cy="619125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bg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" name="右箭头 14">
            <a:extLst>
              <a:ext uri="{FF2B5EF4-FFF2-40B4-BE49-F238E27FC236}">
                <a16:creationId xmlns:a16="http://schemas.microsoft.com/office/drawing/2014/main" id="{0C3DAF20-4FB1-446F-A06F-86D02AB3C10B}"/>
              </a:ext>
            </a:extLst>
          </p:cNvPr>
          <p:cNvSpPr/>
          <p:nvPr/>
        </p:nvSpPr>
        <p:spPr bwMode="auto">
          <a:xfrm rot="10800000">
            <a:off x="8107005" y="6296499"/>
            <a:ext cx="2309475" cy="249110"/>
          </a:xfrm>
          <a:prstGeom prst="rightArrow">
            <a:avLst/>
          </a:prstGeom>
          <a:solidFill>
            <a:srgbClr val="3399FF"/>
          </a:solidFill>
          <a:ln w="9525" cap="flat" cmpd="sng" algn="ctr">
            <a:solidFill>
              <a:schemeClr val="folHlink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folHlink">
                <a:gamma/>
                <a:shade val="60000"/>
                <a:invGamma/>
              </a:schemeClr>
            </a:outerShdw>
          </a:effectLst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itchFamily="34" charset="0"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黑体" pitchFamily="49" charset="-122"/>
            </a:endParaRPr>
          </a:p>
        </p:txBody>
      </p:sp>
      <p:graphicFrame>
        <p:nvGraphicFramePr>
          <p:cNvPr id="61" name="Object 7">
            <a:extLst>
              <a:ext uri="{FF2B5EF4-FFF2-40B4-BE49-F238E27FC236}">
                <a16:creationId xmlns:a16="http://schemas.microsoft.com/office/drawing/2014/main" id="{418ED383-B931-471A-B0F8-ACB69828A47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80225" y="5964022"/>
          <a:ext cx="821092" cy="2528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129" name="Equation" r:id="rId27" imgW="749160" imgH="228600" progId="Equation.DSMT4">
                  <p:embed/>
                </p:oleObj>
              </mc:Choice>
              <mc:Fallback>
                <p:oleObj name="Equation" r:id="rId27" imgW="749160" imgH="228600" progId="Equation.DSMT4">
                  <p:embed/>
                  <p:pic>
                    <p:nvPicPr>
                      <p:cNvPr id="61" name="Object 7">
                        <a:extLst>
                          <a:ext uri="{FF2B5EF4-FFF2-40B4-BE49-F238E27FC236}">
                            <a16:creationId xmlns:a16="http://schemas.microsoft.com/office/drawing/2014/main" id="{418ED383-B931-471A-B0F8-ACB69828A47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80225" y="5964022"/>
                        <a:ext cx="821092" cy="252848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bg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883969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20C5725F-11CE-490F-8C5B-64EAD5FB9C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9971" y="1020217"/>
            <a:ext cx="2058888" cy="2210065"/>
          </a:xfrm>
          <a:prstGeom prst="rect">
            <a:avLst/>
          </a:prstGeom>
        </p:spPr>
      </p:pic>
      <p:sp>
        <p:nvSpPr>
          <p:cNvPr id="5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3A29E5A-CA92-49C4-969B-FB2361A45697}" type="slidenum">
              <a:rPr lang="zh-CN" altLang="en-US"/>
              <a:pPr>
                <a:defRPr/>
              </a:pPr>
              <a:t>18</a:t>
            </a:fld>
            <a:endParaRPr lang="en-US"/>
          </a:p>
        </p:txBody>
      </p:sp>
      <p:sp>
        <p:nvSpPr>
          <p:cNvPr id="10" name="Line 2"/>
          <p:cNvSpPr>
            <a:spLocks noChangeShapeType="1"/>
          </p:cNvSpPr>
          <p:nvPr/>
        </p:nvSpPr>
        <p:spPr bwMode="auto">
          <a:xfrm>
            <a:off x="913656" y="1134814"/>
            <a:ext cx="4419600" cy="0"/>
          </a:xfrm>
          <a:prstGeom prst="line">
            <a:avLst/>
          </a:prstGeom>
          <a:noFill/>
          <a:ln w="127000" cmpd="tri">
            <a:solidFill>
              <a:srgbClr val="000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839416" y="404664"/>
            <a:ext cx="8185150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kumimoji="1" lang="zh-CN" altLang="en-US" sz="3400" dirty="0">
                <a:latin typeface="黑体" panose="02010609060101010101" pitchFamily="49" charset="-122"/>
                <a:ea typeface="黑体" panose="02010609060101010101" pitchFamily="49" charset="-122"/>
              </a:rPr>
              <a:t>基于状态观测器的状态反馈</a:t>
            </a:r>
            <a:endParaRPr kumimoji="1" lang="zh-CN" altLang="en-US" sz="2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2" name="Rectangle 5">
            <a:extLst>
              <a:ext uri="{FF2B5EF4-FFF2-40B4-BE49-F238E27FC236}">
                <a16:creationId xmlns:a16="http://schemas.microsoft.com/office/drawing/2014/main" id="{638A422D-A6E6-4B97-9389-2F8B3ABD81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606" y="1219054"/>
            <a:ext cx="6153490" cy="30008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l">
              <a:spcBef>
                <a:spcPts val="600"/>
              </a:spcBef>
              <a:spcAft>
                <a:spcPts val="600"/>
              </a:spcAft>
            </a:pPr>
            <a:r>
              <a:rPr lang="zh-CN" altLang="en-US" sz="2400" dirty="0"/>
              <a:t>例</a:t>
            </a:r>
            <a:r>
              <a:rPr lang="en-US" altLang="zh-CN" sz="2400" dirty="0"/>
              <a:t>3-4</a:t>
            </a:r>
            <a:r>
              <a:rPr lang="zh-CN" altLang="en-US" sz="2400" dirty="0"/>
              <a:t>：</a:t>
            </a:r>
            <a:r>
              <a:rPr lang="zh-CN" altLang="en-US" dirty="0"/>
              <a:t>针对如下开环系统</a:t>
            </a:r>
            <a:endParaRPr lang="en-US" altLang="zh-CN" dirty="0"/>
          </a:p>
          <a:p>
            <a:pPr algn="l">
              <a:spcBef>
                <a:spcPts val="600"/>
              </a:spcBef>
              <a:spcAft>
                <a:spcPts val="600"/>
              </a:spcAft>
            </a:pPr>
            <a:endParaRPr lang="en-US" altLang="zh-CN" sz="2400" dirty="0"/>
          </a:p>
          <a:p>
            <a:pPr algn="l">
              <a:spcBef>
                <a:spcPts val="600"/>
              </a:spcBef>
              <a:spcAft>
                <a:spcPts val="600"/>
              </a:spcAft>
            </a:pPr>
            <a:endParaRPr lang="en-US" altLang="zh-CN" sz="2400" dirty="0"/>
          </a:p>
          <a:p>
            <a:pPr algn="l">
              <a:spcBef>
                <a:spcPts val="1200"/>
              </a:spcBef>
              <a:spcAft>
                <a:spcPts val="600"/>
              </a:spcAft>
            </a:pPr>
            <a:r>
              <a:rPr lang="en-US" altLang="zh-CN" sz="2400" dirty="0"/>
              <a:t>1. </a:t>
            </a:r>
            <a:r>
              <a:rPr lang="zh-CN" altLang="en-US" sz="2400" dirty="0"/>
              <a:t>设计状态观测器，极点</a:t>
            </a:r>
            <a:endParaRPr lang="en-US" altLang="zh-CN" sz="2400" dirty="0"/>
          </a:p>
          <a:p>
            <a:pPr algn="l">
              <a:spcBef>
                <a:spcPts val="600"/>
              </a:spcBef>
              <a:spcAft>
                <a:spcPts val="600"/>
              </a:spcAft>
            </a:pPr>
            <a:r>
              <a:rPr lang="en-US" altLang="zh-CN" dirty="0"/>
              <a:t>2. </a:t>
            </a:r>
            <a:r>
              <a:rPr lang="zh-CN" altLang="en-US" dirty="0"/>
              <a:t>设计基于状态观测器的状态反馈控制器，极点</a:t>
            </a:r>
            <a:endParaRPr lang="en-US" altLang="zh-CN" dirty="0"/>
          </a:p>
        </p:txBody>
      </p:sp>
      <p:graphicFrame>
        <p:nvGraphicFramePr>
          <p:cNvPr id="63" name="Object 4">
            <a:extLst>
              <a:ext uri="{FF2B5EF4-FFF2-40B4-BE49-F238E27FC236}">
                <a16:creationId xmlns:a16="http://schemas.microsoft.com/office/drawing/2014/main" id="{D55D49B3-9FC6-4E17-9492-76F9F47579D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6470087"/>
              </p:ext>
            </p:extLst>
          </p:nvPr>
        </p:nvGraphicFramePr>
        <p:xfrm>
          <a:off x="1775520" y="1628800"/>
          <a:ext cx="2579278" cy="12488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796" name="Equation" r:id="rId5" imgW="1562100" imgH="762000" progId="Equation.DSMT4">
                  <p:embed/>
                </p:oleObj>
              </mc:Choice>
              <mc:Fallback>
                <p:oleObj name="Equation" r:id="rId5" imgW="1562100" imgH="762000" progId="Equation.DSMT4">
                  <p:embed/>
                  <p:pic>
                    <p:nvPicPr>
                      <p:cNvPr id="7" name="Object 4">
                        <a:extLst>
                          <a:ext uri="{FF2B5EF4-FFF2-40B4-BE49-F238E27FC236}">
                            <a16:creationId xmlns:a16="http://schemas.microsoft.com/office/drawing/2014/main" id="{4AA5E9EC-E1D5-4D59-97CB-27BD078300A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5520" y="1628800"/>
                        <a:ext cx="2579278" cy="124883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" name="Object 4">
            <a:extLst>
              <a:ext uri="{FF2B5EF4-FFF2-40B4-BE49-F238E27FC236}">
                <a16:creationId xmlns:a16="http://schemas.microsoft.com/office/drawing/2014/main" id="{59E61729-77A9-4FF4-87BE-2E81943ED3E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2621250"/>
              </p:ext>
            </p:extLst>
          </p:nvPr>
        </p:nvGraphicFramePr>
        <p:xfrm>
          <a:off x="1559496" y="3806178"/>
          <a:ext cx="1112837" cy="38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797" name="Equation" r:id="rId7" imgW="647640" imgH="228600" progId="Equation.DSMT4">
                  <p:embed/>
                </p:oleObj>
              </mc:Choice>
              <mc:Fallback>
                <p:oleObj name="Equation" r:id="rId7" imgW="647640" imgH="228600" progId="Equation.DSMT4">
                  <p:embed/>
                  <p:pic>
                    <p:nvPicPr>
                      <p:cNvPr id="63" name="Object 4">
                        <a:extLst>
                          <a:ext uri="{FF2B5EF4-FFF2-40B4-BE49-F238E27FC236}">
                            <a16:creationId xmlns:a16="http://schemas.microsoft.com/office/drawing/2014/main" id="{D55D49B3-9FC6-4E17-9492-76F9F47579D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9496" y="3806178"/>
                        <a:ext cx="1112837" cy="3889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图片 5">
            <a:extLst>
              <a:ext uri="{FF2B5EF4-FFF2-40B4-BE49-F238E27FC236}">
                <a16:creationId xmlns:a16="http://schemas.microsoft.com/office/drawing/2014/main" id="{9D40D0FC-B16D-44DD-BC7B-BAFEDF6C95F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70820" y="1033800"/>
            <a:ext cx="4388524" cy="5616624"/>
          </a:xfrm>
          <a:prstGeom prst="rect">
            <a:avLst/>
          </a:prstGeom>
        </p:spPr>
      </p:pic>
      <p:graphicFrame>
        <p:nvGraphicFramePr>
          <p:cNvPr id="65" name="Object 4">
            <a:extLst>
              <a:ext uri="{FF2B5EF4-FFF2-40B4-BE49-F238E27FC236}">
                <a16:creationId xmlns:a16="http://schemas.microsoft.com/office/drawing/2014/main" id="{71D57C38-4E32-4F0B-B4A5-7DABF175F4C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752919"/>
              </p:ext>
            </p:extLst>
          </p:nvPr>
        </p:nvGraphicFramePr>
        <p:xfrm>
          <a:off x="4196759" y="2909370"/>
          <a:ext cx="1573212" cy="38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798" name="Equation" r:id="rId10" imgW="914400" imgH="228600" progId="Equation.DSMT4">
                  <p:embed/>
                </p:oleObj>
              </mc:Choice>
              <mc:Fallback>
                <p:oleObj name="Equation" r:id="rId10" imgW="914400" imgH="228600" progId="Equation.DSMT4">
                  <p:embed/>
                  <p:pic>
                    <p:nvPicPr>
                      <p:cNvPr id="64" name="Object 4">
                        <a:extLst>
                          <a:ext uri="{FF2B5EF4-FFF2-40B4-BE49-F238E27FC236}">
                            <a16:creationId xmlns:a16="http://schemas.microsoft.com/office/drawing/2014/main" id="{59E61729-77A9-4FF4-87BE-2E81943ED3E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6759" y="2909370"/>
                        <a:ext cx="1573212" cy="3889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" name="Object 4">
            <a:extLst>
              <a:ext uri="{FF2B5EF4-FFF2-40B4-BE49-F238E27FC236}">
                <a16:creationId xmlns:a16="http://schemas.microsoft.com/office/drawing/2014/main" id="{9E2C5F51-D201-4025-A6F3-2635495E8F0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5254305"/>
              </p:ext>
            </p:extLst>
          </p:nvPr>
        </p:nvGraphicFramePr>
        <p:xfrm>
          <a:off x="1781966" y="4414813"/>
          <a:ext cx="4565650" cy="176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799" name="Equation" r:id="rId12" imgW="2539800" imgH="990360" progId="Equation.DSMT4">
                  <p:embed/>
                </p:oleObj>
              </mc:Choice>
              <mc:Fallback>
                <p:oleObj name="Equation" r:id="rId12" imgW="2539800" imgH="990360" progId="Equation.DSMT4">
                  <p:embed/>
                  <p:pic>
                    <p:nvPicPr>
                      <p:cNvPr id="63" name="Object 4">
                        <a:extLst>
                          <a:ext uri="{FF2B5EF4-FFF2-40B4-BE49-F238E27FC236}">
                            <a16:creationId xmlns:a16="http://schemas.microsoft.com/office/drawing/2014/main" id="{D55D49B3-9FC6-4E17-9492-76F9F47579D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1966" y="4414813"/>
                        <a:ext cx="4565650" cy="17684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86739C41-E524-43E8-8BD4-895F08C326A2}"/>
              </a:ext>
            </a:extLst>
          </p:cNvPr>
          <p:cNvSpPr/>
          <p:nvPr/>
        </p:nvSpPr>
        <p:spPr>
          <a:xfrm>
            <a:off x="765375" y="6183288"/>
            <a:ext cx="683546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spcBef>
                <a:spcPts val="600"/>
              </a:spcBef>
              <a:spcAft>
                <a:spcPts val="600"/>
              </a:spcAft>
            </a:pPr>
            <a:r>
              <a:rPr lang="zh-CN" altLang="en-US" dirty="0"/>
              <a:t>思考：验证状态观测器、状态反馈控制器的效果？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479185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3A29E5A-CA92-49C4-969B-FB2361A45697}" type="slidenum">
              <a:rPr lang="zh-CN" altLang="en-US"/>
              <a:pPr>
                <a:defRPr/>
              </a:pPr>
              <a:t>19</a:t>
            </a:fld>
            <a:endParaRPr lang="en-US"/>
          </a:p>
        </p:txBody>
      </p:sp>
      <p:sp>
        <p:nvSpPr>
          <p:cNvPr id="10" name="Line 2"/>
          <p:cNvSpPr>
            <a:spLocks noChangeShapeType="1"/>
          </p:cNvSpPr>
          <p:nvPr/>
        </p:nvSpPr>
        <p:spPr bwMode="auto">
          <a:xfrm>
            <a:off x="913656" y="1134814"/>
            <a:ext cx="4419600" cy="0"/>
          </a:xfrm>
          <a:prstGeom prst="line">
            <a:avLst/>
          </a:prstGeom>
          <a:noFill/>
          <a:ln w="127000" cmpd="tri">
            <a:solidFill>
              <a:srgbClr val="000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839416" y="404664"/>
            <a:ext cx="10873208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kumimoji="1" lang="zh-CN" altLang="en-US" sz="3400" dirty="0">
                <a:latin typeface="黑体" panose="02010609060101010101" pitchFamily="49" charset="-122"/>
                <a:ea typeface="黑体" panose="02010609060101010101" pitchFamily="49" charset="-122"/>
              </a:rPr>
              <a:t>本部分实验小结</a:t>
            </a:r>
            <a:endParaRPr kumimoji="1" lang="en-US" altLang="zh-CN" sz="3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TextBox 9"/>
          <p:cNvSpPr txBox="1">
            <a:spLocks noChangeArrowheads="1"/>
          </p:cNvSpPr>
          <p:nvPr/>
        </p:nvSpPr>
        <p:spPr bwMode="auto">
          <a:xfrm>
            <a:off x="911425" y="2852936"/>
            <a:ext cx="11017223" cy="3463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55600" indent="-355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628650" indent="-2667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268288" lvl="2" algn="just" eaLnBrk="1" hangingPunct="1">
              <a:lnSpc>
                <a:spcPct val="150000"/>
              </a:lnSpc>
              <a:spcBef>
                <a:spcPts val="600"/>
              </a:spcBef>
              <a:buClr>
                <a:srgbClr val="FF0000"/>
              </a:buClr>
              <a:buSzPct val="75000"/>
              <a:buFont typeface="Wingdings" pitchFamily="2" charset="2"/>
              <a:buChar char="q"/>
            </a:pPr>
            <a:r>
              <a:rPr kumimoji="1" lang="zh-CN" altLang="en-US" sz="2200" dirty="0">
                <a:solidFill>
                  <a:srgbClr val="0033CC"/>
                </a:solidFill>
                <a:ea typeface="黑体" pitchFamily="49" charset="-122"/>
              </a:rPr>
              <a:t>系统分析</a:t>
            </a:r>
            <a:endParaRPr kumimoji="1" lang="en-US" altLang="zh-CN" sz="2200" dirty="0">
              <a:solidFill>
                <a:srgbClr val="0033CC"/>
              </a:solidFill>
              <a:ea typeface="黑体" pitchFamily="49" charset="-122"/>
            </a:endParaRPr>
          </a:p>
          <a:p>
            <a:pPr marL="623888" lvl="2" indent="-342900" algn="just" eaLnBrk="1" hangingPunct="1">
              <a:lnSpc>
                <a:spcPct val="150000"/>
              </a:lnSpc>
              <a:spcBef>
                <a:spcPts val="600"/>
              </a:spcBef>
              <a:buClr>
                <a:srgbClr val="FF0000"/>
              </a:buClr>
              <a:buSzPct val="75000"/>
              <a:buFont typeface="Wingdings" panose="05000000000000000000" pitchFamily="2" charset="2"/>
              <a:buChar char="Ø"/>
            </a:pPr>
            <a:r>
              <a:rPr kumimoji="1" lang="zh-CN" altLang="en-US" sz="2200" dirty="0">
                <a:solidFill>
                  <a:srgbClr val="0033CC"/>
                </a:solidFill>
                <a:ea typeface="黑体" pitchFamily="49" charset="-122"/>
              </a:rPr>
              <a:t>熟悉设计的一般过程</a:t>
            </a:r>
            <a:endParaRPr kumimoji="1" lang="en-US" altLang="zh-CN" sz="2200" dirty="0">
              <a:solidFill>
                <a:srgbClr val="0033CC"/>
              </a:solidFill>
              <a:ea typeface="黑体" pitchFamily="49" charset="-122"/>
            </a:endParaRPr>
          </a:p>
          <a:p>
            <a:pPr marL="623888" lvl="2" indent="-342900" algn="just" eaLnBrk="1" hangingPunct="1">
              <a:lnSpc>
                <a:spcPct val="150000"/>
              </a:lnSpc>
              <a:spcBef>
                <a:spcPts val="600"/>
              </a:spcBef>
              <a:buClr>
                <a:srgbClr val="FF0000"/>
              </a:buClr>
              <a:buSzPct val="75000"/>
              <a:buFont typeface="Wingdings" panose="05000000000000000000" pitchFamily="2" charset="2"/>
              <a:buChar char="Ø"/>
            </a:pPr>
            <a:r>
              <a:rPr kumimoji="1" lang="zh-CN" altLang="en-US" sz="2200" dirty="0">
                <a:solidFill>
                  <a:srgbClr val="0033CC"/>
                </a:solidFill>
                <a:ea typeface="黑体" pitchFamily="49" charset="-122"/>
              </a:rPr>
              <a:t>如何用</a:t>
            </a:r>
            <a:r>
              <a:rPr kumimoji="1" lang="en-US" altLang="zh-CN" sz="2200" dirty="0">
                <a:solidFill>
                  <a:srgbClr val="0033CC"/>
                </a:solidFill>
                <a:ea typeface="黑体" pitchFamily="49" charset="-122"/>
              </a:rPr>
              <a:t>MATLAB</a:t>
            </a:r>
            <a:r>
              <a:rPr kumimoji="1" lang="zh-CN" altLang="en-US" sz="2200" dirty="0">
                <a:solidFill>
                  <a:srgbClr val="0033CC"/>
                </a:solidFill>
                <a:ea typeface="黑体" pitchFamily="49" charset="-122"/>
              </a:rPr>
              <a:t>设计镇定控制器、极点配置（基于状态反馈）</a:t>
            </a:r>
            <a:endParaRPr kumimoji="1" lang="en-US" altLang="zh-CN" sz="2200" dirty="0">
              <a:solidFill>
                <a:srgbClr val="0033CC"/>
              </a:solidFill>
              <a:ea typeface="黑体" pitchFamily="49" charset="-122"/>
            </a:endParaRPr>
          </a:p>
          <a:p>
            <a:pPr marL="623888" lvl="2" indent="-342900" algn="just" eaLnBrk="1" hangingPunct="1">
              <a:lnSpc>
                <a:spcPct val="150000"/>
              </a:lnSpc>
              <a:spcBef>
                <a:spcPts val="600"/>
              </a:spcBef>
              <a:buClr>
                <a:srgbClr val="FF0000"/>
              </a:buClr>
              <a:buSzPct val="75000"/>
              <a:buFont typeface="Wingdings" panose="05000000000000000000" pitchFamily="2" charset="2"/>
              <a:buChar char="Ø"/>
            </a:pPr>
            <a:r>
              <a:rPr kumimoji="1" lang="zh-CN" altLang="en-US" sz="2200" dirty="0">
                <a:solidFill>
                  <a:srgbClr val="0033CC"/>
                </a:solidFill>
                <a:ea typeface="黑体" pitchFamily="49" charset="-122"/>
              </a:rPr>
              <a:t>如何用</a:t>
            </a:r>
            <a:r>
              <a:rPr kumimoji="1" lang="en-US" altLang="zh-CN" sz="2200" dirty="0">
                <a:solidFill>
                  <a:srgbClr val="0033CC"/>
                </a:solidFill>
                <a:ea typeface="黑体" pitchFamily="49" charset="-122"/>
              </a:rPr>
              <a:t>MATLAB</a:t>
            </a:r>
            <a:r>
              <a:rPr kumimoji="1" lang="zh-CN" altLang="en-US" sz="2200" dirty="0">
                <a:solidFill>
                  <a:srgbClr val="0033CC"/>
                </a:solidFill>
                <a:ea typeface="黑体" pitchFamily="49" charset="-122"/>
              </a:rPr>
              <a:t>设计状态观测器（全维）</a:t>
            </a:r>
            <a:endParaRPr kumimoji="1" lang="en-US" altLang="zh-CN" sz="2200" dirty="0">
              <a:solidFill>
                <a:srgbClr val="0033CC"/>
              </a:solidFill>
              <a:ea typeface="黑体" pitchFamily="49" charset="-122"/>
            </a:endParaRPr>
          </a:p>
          <a:p>
            <a:pPr marL="623888" lvl="2" indent="-342900" algn="just" eaLnBrk="1" hangingPunct="1">
              <a:lnSpc>
                <a:spcPct val="150000"/>
              </a:lnSpc>
              <a:spcBef>
                <a:spcPts val="600"/>
              </a:spcBef>
              <a:buClr>
                <a:srgbClr val="FF0000"/>
              </a:buClr>
              <a:buSzPct val="75000"/>
              <a:buFont typeface="Wingdings" panose="05000000000000000000" pitchFamily="2" charset="2"/>
              <a:buChar char="Ø"/>
            </a:pPr>
            <a:r>
              <a:rPr kumimoji="1" lang="zh-CN" altLang="en-US" sz="2200" dirty="0">
                <a:solidFill>
                  <a:srgbClr val="0033CC"/>
                </a:solidFill>
                <a:ea typeface="黑体" pitchFamily="49" charset="-122"/>
              </a:rPr>
              <a:t>如何用</a:t>
            </a:r>
            <a:r>
              <a:rPr kumimoji="1" lang="en-US" altLang="zh-CN" sz="2200" dirty="0">
                <a:solidFill>
                  <a:srgbClr val="0033CC"/>
                </a:solidFill>
                <a:ea typeface="黑体" pitchFamily="49" charset="-122"/>
              </a:rPr>
              <a:t>MATLAB</a:t>
            </a:r>
            <a:r>
              <a:rPr kumimoji="1" lang="zh-CN" altLang="en-US" sz="2200" dirty="0">
                <a:solidFill>
                  <a:srgbClr val="0033CC"/>
                </a:solidFill>
                <a:ea typeface="黑体" pitchFamily="49" charset="-122"/>
              </a:rPr>
              <a:t>设计基于状态观测器的状态反馈（实现某极点要求）</a:t>
            </a:r>
            <a:endParaRPr kumimoji="1" lang="en-US" altLang="zh-CN" sz="2200" dirty="0">
              <a:solidFill>
                <a:srgbClr val="0033CC"/>
              </a:solidFill>
              <a:ea typeface="黑体" pitchFamily="49" charset="-122"/>
            </a:endParaRPr>
          </a:p>
          <a:p>
            <a:pPr marL="623888" lvl="2" indent="-342900" algn="just" eaLnBrk="1" hangingPunct="1">
              <a:lnSpc>
                <a:spcPct val="150000"/>
              </a:lnSpc>
              <a:spcBef>
                <a:spcPts val="600"/>
              </a:spcBef>
              <a:buClr>
                <a:srgbClr val="FF0000"/>
              </a:buClr>
              <a:buSzPct val="75000"/>
              <a:buFont typeface="Wingdings" panose="05000000000000000000" pitchFamily="2" charset="2"/>
              <a:buChar char="Ø"/>
            </a:pPr>
            <a:r>
              <a:rPr kumimoji="1" lang="zh-CN" altLang="en-US" sz="2200" dirty="0">
                <a:solidFill>
                  <a:srgbClr val="0033CC"/>
                </a:solidFill>
                <a:ea typeface="黑体" pitchFamily="49" charset="-122"/>
              </a:rPr>
              <a:t>如何用</a:t>
            </a:r>
            <a:r>
              <a:rPr kumimoji="1" lang="en-US" altLang="zh-CN" sz="2200" dirty="0">
                <a:solidFill>
                  <a:srgbClr val="0033CC"/>
                </a:solidFill>
                <a:ea typeface="黑体" pitchFamily="49" charset="-122"/>
              </a:rPr>
              <a:t>MATLAB</a:t>
            </a:r>
            <a:r>
              <a:rPr kumimoji="1" lang="zh-CN" altLang="en-US" sz="2200" dirty="0">
                <a:solidFill>
                  <a:srgbClr val="0033CC"/>
                </a:solidFill>
                <a:ea typeface="黑体" pitchFamily="49" charset="-122"/>
              </a:rPr>
              <a:t>验证控制器效果、及相互比较</a:t>
            </a:r>
            <a:endParaRPr kumimoji="1" lang="en-US" altLang="zh-CN" sz="2200" dirty="0">
              <a:solidFill>
                <a:srgbClr val="0033CC"/>
              </a:solidFill>
              <a:ea typeface="黑体" pitchFamily="49" charset="-122"/>
            </a:endParaRPr>
          </a:p>
        </p:txBody>
      </p:sp>
      <p:sp>
        <p:nvSpPr>
          <p:cNvPr id="7" name="TextBox 9">
            <a:extLst>
              <a:ext uri="{FF2B5EF4-FFF2-40B4-BE49-F238E27FC236}">
                <a16:creationId xmlns:a16="http://schemas.microsoft.com/office/drawing/2014/main" id="{724CEAA2-8939-4C6A-B2BE-4992B26D97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1425" y="1249412"/>
            <a:ext cx="11017223" cy="1120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55600" indent="-355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628650" indent="-2667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268288" lvl="2" algn="just" eaLnBrk="1" hangingPunct="1">
              <a:lnSpc>
                <a:spcPct val="150000"/>
              </a:lnSpc>
              <a:spcBef>
                <a:spcPts val="600"/>
              </a:spcBef>
              <a:buClr>
                <a:srgbClr val="FF0000"/>
              </a:buClr>
              <a:buSzPct val="75000"/>
              <a:buFont typeface="Wingdings" pitchFamily="2" charset="2"/>
              <a:buChar char="q"/>
            </a:pPr>
            <a:r>
              <a:rPr kumimoji="1" lang="zh-CN" altLang="en-US" sz="2200" dirty="0">
                <a:solidFill>
                  <a:srgbClr val="0033CC"/>
                </a:solidFill>
                <a:ea typeface="黑体" pitchFamily="49" charset="-122"/>
              </a:rPr>
              <a:t>系统分析</a:t>
            </a:r>
            <a:endParaRPr kumimoji="1" lang="en-US" altLang="zh-CN" sz="2200" dirty="0">
              <a:solidFill>
                <a:srgbClr val="0033CC"/>
              </a:solidFill>
              <a:ea typeface="黑体" pitchFamily="49" charset="-122"/>
            </a:endParaRPr>
          </a:p>
          <a:p>
            <a:pPr marL="623888" lvl="2" indent="-342900" algn="just" eaLnBrk="1" hangingPunct="1">
              <a:lnSpc>
                <a:spcPct val="150000"/>
              </a:lnSpc>
              <a:spcBef>
                <a:spcPts val="600"/>
              </a:spcBef>
              <a:buClr>
                <a:srgbClr val="FF0000"/>
              </a:buClr>
              <a:buSzPct val="75000"/>
              <a:buFont typeface="Wingdings" panose="05000000000000000000" pitchFamily="2" charset="2"/>
              <a:buChar char="Ø"/>
            </a:pPr>
            <a:r>
              <a:rPr kumimoji="1" lang="zh-CN" altLang="en-US" sz="2200" dirty="0">
                <a:solidFill>
                  <a:srgbClr val="0033CC"/>
                </a:solidFill>
                <a:ea typeface="黑体" pitchFamily="49" charset="-122"/>
              </a:rPr>
              <a:t>熟悉仿真结果的呈现（主要为响应曲线）</a:t>
            </a:r>
            <a:endParaRPr kumimoji="1" lang="en-US" altLang="zh-CN" sz="2200" dirty="0">
              <a:solidFill>
                <a:srgbClr val="0033CC"/>
              </a:solidFill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89782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3A29E5A-CA92-49C4-969B-FB2361A45697}" type="slidenum">
              <a:rPr lang="zh-CN" alt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10" name="Line 2"/>
          <p:cNvSpPr>
            <a:spLocks noChangeShapeType="1"/>
          </p:cNvSpPr>
          <p:nvPr/>
        </p:nvSpPr>
        <p:spPr bwMode="auto">
          <a:xfrm>
            <a:off x="913656" y="1134814"/>
            <a:ext cx="4419600" cy="0"/>
          </a:xfrm>
          <a:prstGeom prst="line">
            <a:avLst/>
          </a:prstGeom>
          <a:noFill/>
          <a:ln w="127000" cmpd="tri">
            <a:solidFill>
              <a:srgbClr val="000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839416" y="404664"/>
            <a:ext cx="8185150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kumimoji="1" lang="zh-CN" altLang="en-US" sz="3400" dirty="0">
                <a:latin typeface="黑体" panose="02010609060101010101" pitchFamily="49" charset="-122"/>
                <a:ea typeface="黑体" panose="02010609060101010101" pitchFamily="49" charset="-122"/>
              </a:rPr>
              <a:t>概述</a:t>
            </a:r>
            <a:r>
              <a:rPr kumimoji="1" lang="zh-CN" altLang="en-US" sz="2600" dirty="0">
                <a:latin typeface="黑体" panose="02010609060101010101" pitchFamily="49" charset="-122"/>
                <a:ea typeface="黑体" panose="02010609060101010101" pitchFamily="49" charset="-122"/>
              </a:rPr>
              <a:t>：本部分实验主要内容</a:t>
            </a:r>
          </a:p>
        </p:txBody>
      </p:sp>
      <p:sp>
        <p:nvSpPr>
          <p:cNvPr id="14" name="TextBox 9">
            <a:extLst>
              <a:ext uri="{FF2B5EF4-FFF2-40B4-BE49-F238E27FC236}">
                <a16:creationId xmlns:a16="http://schemas.microsoft.com/office/drawing/2014/main" id="{994D4FDE-F890-43E3-B8D8-2799941ABC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0803" y="4839543"/>
            <a:ext cx="1008174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55600" indent="-355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628650" indent="-2667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buClr>
                <a:srgbClr val="FF0000"/>
              </a:buClr>
              <a:buFont typeface="Wingdings" pitchFamily="2" charset="2"/>
              <a:buChar char="Ø"/>
            </a:pPr>
            <a:r>
              <a:rPr kumimoji="1" lang="zh-CN" altLang="en-US" dirty="0">
                <a:solidFill>
                  <a:srgbClr val="000066"/>
                </a:solidFill>
                <a:latin typeface="黑体" pitchFamily="49" charset="-122"/>
                <a:ea typeface="黑体" pitchFamily="49" charset="-122"/>
              </a:rPr>
              <a:t>状态观测：利用状态观测器估计状态、利用观测估计值设计状态反馈</a:t>
            </a:r>
            <a:endParaRPr kumimoji="1" lang="en-US" altLang="zh-CN" sz="2200" dirty="0">
              <a:solidFill>
                <a:srgbClr val="0033CC"/>
              </a:solidFill>
              <a:ea typeface="黑体" pitchFamily="49" charset="-122"/>
            </a:endParaRPr>
          </a:p>
        </p:txBody>
      </p:sp>
      <p:sp>
        <p:nvSpPr>
          <p:cNvPr id="8" name="TextBox 9"/>
          <p:cNvSpPr txBox="1">
            <a:spLocks noChangeArrowheads="1"/>
          </p:cNvSpPr>
          <p:nvPr/>
        </p:nvSpPr>
        <p:spPr bwMode="auto">
          <a:xfrm>
            <a:off x="911425" y="3615407"/>
            <a:ext cx="1101722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55600" indent="-355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628650" indent="-2667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buClr>
                <a:srgbClr val="FF0000"/>
              </a:buClr>
              <a:buFont typeface="Wingdings" pitchFamily="2" charset="2"/>
              <a:buChar char="Ø"/>
            </a:pPr>
            <a:r>
              <a:rPr kumimoji="1" lang="zh-CN" altLang="en-US" dirty="0">
                <a:solidFill>
                  <a:srgbClr val="000066"/>
                </a:solidFill>
                <a:latin typeface="黑体" pitchFamily="49" charset="-122"/>
                <a:ea typeface="黑体" pitchFamily="49" charset="-122"/>
              </a:rPr>
              <a:t>极点配置：实现系统满足给定性能条件</a:t>
            </a:r>
            <a:endParaRPr kumimoji="1" lang="en-US" altLang="zh-CN" sz="2200" dirty="0">
              <a:solidFill>
                <a:srgbClr val="0033CC"/>
              </a:solidFill>
              <a:ea typeface="黑体" pitchFamily="49" charset="-122"/>
            </a:endParaRP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0AD0A609-071F-45E1-A2F3-9F6166F085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1927" y="2492896"/>
            <a:ext cx="1101722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55600" indent="-355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628650" indent="-2667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buClr>
                <a:srgbClr val="FF0000"/>
              </a:buClr>
              <a:buFont typeface="Wingdings" pitchFamily="2" charset="2"/>
              <a:buChar char="Ø"/>
            </a:pPr>
            <a:r>
              <a:rPr kumimoji="1" lang="zh-CN" altLang="en-US" dirty="0">
                <a:solidFill>
                  <a:srgbClr val="000066"/>
                </a:solidFill>
                <a:latin typeface="黑体" pitchFamily="49" charset="-122"/>
                <a:ea typeface="黑体" pitchFamily="49" charset="-122"/>
              </a:rPr>
              <a:t>镇定设计：实现系统满足渐近稳定</a:t>
            </a:r>
            <a:endParaRPr kumimoji="1" lang="en-US" altLang="zh-CN" dirty="0">
              <a:solidFill>
                <a:srgbClr val="000066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2" name="TextBox 9">
            <a:extLst>
              <a:ext uri="{FF2B5EF4-FFF2-40B4-BE49-F238E27FC236}">
                <a16:creationId xmlns:a16="http://schemas.microsoft.com/office/drawing/2014/main" id="{C69A0063-3272-4FD9-85B1-78A2C2BE01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1927" y="1423485"/>
            <a:ext cx="1101722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55600" indent="-355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628650" indent="-2667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buClr>
                <a:srgbClr val="FF0000"/>
              </a:buClr>
              <a:buFont typeface="Wingdings" pitchFamily="2" charset="2"/>
              <a:buChar char="Ø"/>
            </a:pPr>
            <a:r>
              <a:rPr kumimoji="1" lang="zh-CN" altLang="en-US" dirty="0">
                <a:solidFill>
                  <a:srgbClr val="000066"/>
                </a:solidFill>
                <a:latin typeface="黑体" pitchFamily="49" charset="-122"/>
                <a:ea typeface="黑体" pitchFamily="49" charset="-122"/>
              </a:rPr>
              <a:t>系统设计的一般流程</a:t>
            </a:r>
            <a:endParaRPr kumimoji="1" lang="en-US" altLang="zh-CN" dirty="0">
              <a:solidFill>
                <a:srgbClr val="000066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40504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3A29E5A-CA92-49C4-969B-FB2361A45697}" type="slidenum">
              <a:rPr lang="zh-CN" altLang="en-US"/>
              <a:pPr>
                <a:defRPr/>
              </a:pPr>
              <a:t>20</a:t>
            </a:fld>
            <a:endParaRPr lang="en-US"/>
          </a:p>
        </p:txBody>
      </p:sp>
      <p:sp>
        <p:nvSpPr>
          <p:cNvPr id="10" name="Line 2"/>
          <p:cNvSpPr>
            <a:spLocks noChangeShapeType="1"/>
          </p:cNvSpPr>
          <p:nvPr/>
        </p:nvSpPr>
        <p:spPr bwMode="auto">
          <a:xfrm>
            <a:off x="913656" y="1134814"/>
            <a:ext cx="4419600" cy="0"/>
          </a:xfrm>
          <a:prstGeom prst="line">
            <a:avLst/>
          </a:prstGeom>
          <a:noFill/>
          <a:ln w="127000" cmpd="tri">
            <a:solidFill>
              <a:srgbClr val="000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839416" y="404664"/>
            <a:ext cx="10873208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kumimoji="1" lang="zh-CN" altLang="en-US" sz="3400" dirty="0">
                <a:latin typeface="黑体" panose="02010609060101010101" pitchFamily="49" charset="-122"/>
                <a:ea typeface="黑体" panose="02010609060101010101" pitchFamily="49" charset="-122"/>
              </a:rPr>
              <a:t>本部分实验练习题</a:t>
            </a:r>
            <a:endParaRPr kumimoji="1" lang="en-US" altLang="zh-CN" sz="3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9" name="TextBox 9">
            <a:extLst>
              <a:ext uri="{FF2B5EF4-FFF2-40B4-BE49-F238E27FC236}">
                <a16:creationId xmlns:a16="http://schemas.microsoft.com/office/drawing/2014/main" id="{B8BCE9E0-27EE-404D-9E58-919F54996B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1425" y="1268760"/>
            <a:ext cx="11017223" cy="17089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55600" indent="-355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628650" indent="-2667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268288" lvl="2" algn="just" eaLnBrk="1" hangingPunct="1">
              <a:lnSpc>
                <a:spcPct val="150000"/>
              </a:lnSpc>
              <a:spcBef>
                <a:spcPts val="600"/>
              </a:spcBef>
              <a:buClr>
                <a:srgbClr val="FF0000"/>
              </a:buClr>
              <a:buSzPct val="75000"/>
              <a:buFont typeface="Wingdings" pitchFamily="2" charset="2"/>
              <a:buChar char="q"/>
            </a:pPr>
            <a:r>
              <a:rPr kumimoji="1" lang="zh-CN" altLang="en-US" sz="2200" dirty="0">
                <a:solidFill>
                  <a:srgbClr val="0033CC"/>
                </a:solidFill>
                <a:ea typeface="黑体" pitchFamily="49" charset="-122"/>
              </a:rPr>
              <a:t>作业一：</a:t>
            </a:r>
            <a:endParaRPr kumimoji="1" lang="en-US" altLang="zh-CN" sz="2200" dirty="0">
              <a:solidFill>
                <a:srgbClr val="0033CC"/>
              </a:solidFill>
              <a:ea typeface="黑体" pitchFamily="49" charset="-122"/>
            </a:endParaRPr>
          </a:p>
          <a:p>
            <a:pPr marL="623888" lvl="2" indent="-342900" algn="just" eaLnBrk="1" hangingPunct="1">
              <a:lnSpc>
                <a:spcPct val="150000"/>
              </a:lnSpc>
              <a:spcBef>
                <a:spcPts val="600"/>
              </a:spcBef>
              <a:buClr>
                <a:srgbClr val="FF0000"/>
              </a:buClr>
              <a:buSzPct val="75000"/>
              <a:buFont typeface="Wingdings" panose="05000000000000000000" pitchFamily="2" charset="2"/>
              <a:buChar char="Ø"/>
            </a:pPr>
            <a:r>
              <a:rPr kumimoji="1" lang="zh-CN" altLang="en-US" sz="2200" dirty="0">
                <a:solidFill>
                  <a:srgbClr val="0033CC"/>
                </a:solidFill>
                <a:ea typeface="黑体" pitchFamily="49" charset="-122"/>
              </a:rPr>
              <a:t>尝试利用</a:t>
            </a:r>
            <a:r>
              <a:rPr kumimoji="1" lang="en-US" altLang="zh-CN" sz="2200" dirty="0">
                <a:solidFill>
                  <a:srgbClr val="0033CC"/>
                </a:solidFill>
                <a:ea typeface="黑体" pitchFamily="49" charset="-122"/>
              </a:rPr>
              <a:t>MATLAB</a:t>
            </a:r>
            <a:r>
              <a:rPr kumimoji="1" lang="zh-CN" altLang="en-US" sz="2200" dirty="0">
                <a:solidFill>
                  <a:srgbClr val="0033CC"/>
                </a:solidFill>
                <a:ea typeface="黑体" pitchFamily="49" charset="-122"/>
              </a:rPr>
              <a:t>完成教材第</a:t>
            </a:r>
            <a:r>
              <a:rPr kumimoji="1" lang="en-US" altLang="zh-CN" sz="2200" dirty="0">
                <a:solidFill>
                  <a:srgbClr val="0033CC"/>
                </a:solidFill>
                <a:ea typeface="黑体" pitchFamily="49" charset="-122"/>
              </a:rPr>
              <a:t>5</a:t>
            </a:r>
            <a:r>
              <a:rPr kumimoji="1" lang="zh-CN" altLang="en-US" sz="2200" dirty="0">
                <a:solidFill>
                  <a:srgbClr val="0033CC"/>
                </a:solidFill>
                <a:ea typeface="黑体" pitchFamily="49" charset="-122"/>
              </a:rPr>
              <a:t>章习题，</a:t>
            </a:r>
            <a:r>
              <a:rPr kumimoji="1" lang="en-US" altLang="zh-CN" sz="2200" dirty="0">
                <a:solidFill>
                  <a:srgbClr val="0033CC"/>
                </a:solidFill>
                <a:ea typeface="黑体" pitchFamily="49" charset="-122"/>
              </a:rPr>
              <a:t>5-1</a:t>
            </a:r>
            <a:r>
              <a:rPr kumimoji="1" lang="zh-CN" altLang="en-US" sz="2200" dirty="0">
                <a:solidFill>
                  <a:srgbClr val="0033CC"/>
                </a:solidFill>
                <a:ea typeface="黑体" pitchFamily="49" charset="-122"/>
              </a:rPr>
              <a:t>、</a:t>
            </a:r>
            <a:r>
              <a:rPr kumimoji="1" lang="en-US" altLang="zh-CN" sz="2200" dirty="0">
                <a:solidFill>
                  <a:srgbClr val="0033CC"/>
                </a:solidFill>
                <a:ea typeface="黑体" pitchFamily="49" charset="-122"/>
              </a:rPr>
              <a:t>5-2</a:t>
            </a:r>
            <a:r>
              <a:rPr kumimoji="1" lang="zh-CN" altLang="en-US" sz="2200" dirty="0">
                <a:solidFill>
                  <a:srgbClr val="0033CC"/>
                </a:solidFill>
                <a:ea typeface="黑体" pitchFamily="49" charset="-122"/>
              </a:rPr>
              <a:t>、</a:t>
            </a:r>
            <a:r>
              <a:rPr kumimoji="1" lang="en-US" altLang="zh-CN" sz="2200" dirty="0">
                <a:solidFill>
                  <a:srgbClr val="0033CC"/>
                </a:solidFill>
                <a:ea typeface="黑体" pitchFamily="49" charset="-122"/>
              </a:rPr>
              <a:t>5-3</a:t>
            </a:r>
            <a:r>
              <a:rPr kumimoji="1" lang="zh-CN" altLang="en-US" sz="2200" dirty="0">
                <a:solidFill>
                  <a:srgbClr val="0033CC"/>
                </a:solidFill>
                <a:ea typeface="黑体" pitchFamily="49" charset="-122"/>
              </a:rPr>
              <a:t>、</a:t>
            </a:r>
            <a:r>
              <a:rPr kumimoji="1" lang="en-US" altLang="zh-CN" sz="2200" dirty="0">
                <a:solidFill>
                  <a:srgbClr val="0033CC"/>
                </a:solidFill>
                <a:ea typeface="黑体" pitchFamily="49" charset="-122"/>
              </a:rPr>
              <a:t>5-5</a:t>
            </a:r>
            <a:r>
              <a:rPr kumimoji="1" lang="zh-CN" altLang="en-US" sz="2200" dirty="0">
                <a:solidFill>
                  <a:srgbClr val="0033CC"/>
                </a:solidFill>
                <a:ea typeface="黑体" pitchFamily="49" charset="-122"/>
              </a:rPr>
              <a:t>、</a:t>
            </a:r>
            <a:r>
              <a:rPr kumimoji="1" lang="en-US" altLang="zh-CN" sz="2200" dirty="0">
                <a:solidFill>
                  <a:srgbClr val="0033CC"/>
                </a:solidFill>
                <a:ea typeface="黑体" pitchFamily="49" charset="-122"/>
              </a:rPr>
              <a:t>5-6</a:t>
            </a:r>
            <a:r>
              <a:rPr kumimoji="1" lang="zh-CN" altLang="en-US" sz="2200" dirty="0">
                <a:solidFill>
                  <a:srgbClr val="0033CC"/>
                </a:solidFill>
                <a:ea typeface="黑体" pitchFamily="49" charset="-122"/>
              </a:rPr>
              <a:t>、</a:t>
            </a:r>
            <a:r>
              <a:rPr kumimoji="1" lang="en-US" altLang="zh-CN" sz="2200" dirty="0">
                <a:solidFill>
                  <a:srgbClr val="0033CC"/>
                </a:solidFill>
                <a:ea typeface="黑体" pitchFamily="49" charset="-122"/>
              </a:rPr>
              <a:t>5-10</a:t>
            </a:r>
          </a:p>
          <a:p>
            <a:pPr marL="623888" lvl="2" indent="-342900" algn="just" eaLnBrk="1" hangingPunct="1">
              <a:lnSpc>
                <a:spcPct val="150000"/>
              </a:lnSpc>
              <a:spcBef>
                <a:spcPts val="600"/>
              </a:spcBef>
              <a:buClr>
                <a:srgbClr val="FF0000"/>
              </a:buClr>
              <a:buSzPct val="75000"/>
              <a:buFont typeface="Wingdings" panose="05000000000000000000" pitchFamily="2" charset="2"/>
              <a:buChar char="Ø"/>
            </a:pPr>
            <a:r>
              <a:rPr kumimoji="1" lang="zh-CN" altLang="en-US" sz="2200" dirty="0">
                <a:solidFill>
                  <a:srgbClr val="0033CC"/>
                </a:solidFill>
                <a:ea typeface="黑体" pitchFamily="49" charset="-122"/>
              </a:rPr>
              <a:t>选做</a:t>
            </a:r>
            <a:r>
              <a:rPr kumimoji="1" lang="en-US" altLang="zh-CN" sz="2200" dirty="0">
                <a:solidFill>
                  <a:srgbClr val="0033CC"/>
                </a:solidFill>
                <a:ea typeface="黑体" pitchFamily="49" charset="-122"/>
              </a:rPr>
              <a:t>1-2</a:t>
            </a:r>
            <a:r>
              <a:rPr kumimoji="1" lang="zh-CN" altLang="en-US" sz="2200" dirty="0">
                <a:solidFill>
                  <a:srgbClr val="0033CC"/>
                </a:solidFill>
                <a:ea typeface="黑体" pitchFamily="49" charset="-122"/>
              </a:rPr>
              <a:t>题</a:t>
            </a:r>
          </a:p>
        </p:txBody>
      </p:sp>
    </p:spTree>
    <p:extLst>
      <p:ext uri="{BB962C8B-B14F-4D97-AF65-F5344CB8AC3E}">
        <p14:creationId xmlns:p14="http://schemas.microsoft.com/office/powerpoint/2010/main" val="3254462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3A29E5A-CA92-49C4-969B-FB2361A45697}" type="slidenum">
              <a:rPr lang="zh-CN" altLang="en-US"/>
              <a:pPr>
                <a:defRPr/>
              </a:pPr>
              <a:t>21</a:t>
            </a:fld>
            <a:endParaRPr lang="en-US"/>
          </a:p>
        </p:txBody>
      </p:sp>
      <p:sp>
        <p:nvSpPr>
          <p:cNvPr id="10" name="Line 2"/>
          <p:cNvSpPr>
            <a:spLocks noChangeShapeType="1"/>
          </p:cNvSpPr>
          <p:nvPr/>
        </p:nvSpPr>
        <p:spPr bwMode="auto">
          <a:xfrm>
            <a:off x="913656" y="1134814"/>
            <a:ext cx="4419600" cy="0"/>
          </a:xfrm>
          <a:prstGeom prst="line">
            <a:avLst/>
          </a:prstGeom>
          <a:noFill/>
          <a:ln w="127000" cmpd="tri">
            <a:solidFill>
              <a:srgbClr val="000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839416" y="404664"/>
            <a:ext cx="10873208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kumimoji="1" lang="zh-CN" altLang="en-US" sz="3400" dirty="0">
                <a:latin typeface="黑体" panose="02010609060101010101" pitchFamily="49" charset="-122"/>
                <a:ea typeface="黑体" panose="02010609060101010101" pitchFamily="49" charset="-122"/>
              </a:rPr>
              <a:t>本部分实验练习题</a:t>
            </a:r>
            <a:endParaRPr kumimoji="1" lang="en-US" altLang="zh-CN" sz="3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TextBox 9"/>
          <p:cNvSpPr txBox="1">
            <a:spLocks noChangeArrowheads="1"/>
          </p:cNvSpPr>
          <p:nvPr/>
        </p:nvSpPr>
        <p:spPr bwMode="auto">
          <a:xfrm>
            <a:off x="501678" y="1218530"/>
            <a:ext cx="11017223" cy="535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55600" indent="-355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628650" indent="-2667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268288" lvl="2" algn="just" eaLnBrk="1" hangingPunct="1">
              <a:lnSpc>
                <a:spcPct val="150000"/>
              </a:lnSpc>
              <a:spcBef>
                <a:spcPts val="600"/>
              </a:spcBef>
              <a:buClr>
                <a:srgbClr val="FF0000"/>
              </a:buClr>
              <a:buSzPct val="75000"/>
              <a:buFont typeface="Wingdings" pitchFamily="2" charset="2"/>
              <a:buChar char="q"/>
            </a:pPr>
            <a:r>
              <a:rPr kumimoji="1" lang="zh-CN" altLang="en-US" sz="2200" dirty="0">
                <a:solidFill>
                  <a:srgbClr val="0033CC"/>
                </a:solidFill>
                <a:ea typeface="黑体" pitchFamily="49" charset="-122"/>
              </a:rPr>
              <a:t>作业二（综合题）：</a:t>
            </a:r>
            <a:endParaRPr kumimoji="1" lang="en-US" altLang="zh-CN" sz="2200" dirty="0">
              <a:solidFill>
                <a:srgbClr val="0033CC"/>
              </a:solidFill>
              <a:ea typeface="黑体" pitchFamily="49" charset="-122"/>
            </a:endParaRPr>
          </a:p>
        </p:txBody>
      </p:sp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0557B211-62DE-4136-9D3B-5FC76C09456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4431530"/>
              </p:ext>
            </p:extLst>
          </p:nvPr>
        </p:nvGraphicFramePr>
        <p:xfrm>
          <a:off x="1153739" y="3872170"/>
          <a:ext cx="4078165" cy="2437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572" name="Equation" r:id="rId4" imgW="2044440" imgH="1218960" progId="Equation.DSMT4">
                  <p:embed/>
                </p:oleObj>
              </mc:Choice>
              <mc:Fallback>
                <p:oleObj name="Equation" r:id="rId4" imgW="2044440" imgH="1218960" progId="Equation.DSMT4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1D560CBB-2901-4A79-8C1C-45C7C4CFE5B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3739" y="3872170"/>
                        <a:ext cx="4078165" cy="24371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9">
            <a:extLst>
              <a:ext uri="{FF2B5EF4-FFF2-40B4-BE49-F238E27FC236}">
                <a16:creationId xmlns:a16="http://schemas.microsoft.com/office/drawing/2014/main" id="{2438904F-0515-4275-86F4-1EEFCF1F3E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678" y="1838161"/>
            <a:ext cx="11210946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55600" indent="-355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628650" indent="-2667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623888" lvl="2" indent="-342900" algn="just" eaLnBrk="1" hangingPunct="1">
              <a:spcBef>
                <a:spcPts val="600"/>
              </a:spcBef>
              <a:buClr>
                <a:srgbClr val="FF0000"/>
              </a:buClr>
              <a:buSzPct val="75000"/>
              <a:buFont typeface="Wingdings" panose="05000000000000000000" pitchFamily="2" charset="2"/>
              <a:buChar char="Ø"/>
            </a:pPr>
            <a:r>
              <a:rPr kumimoji="1" lang="zh-CN" altLang="en-US" sz="2200" dirty="0">
                <a:solidFill>
                  <a:srgbClr val="0033CC"/>
                </a:solidFill>
                <a:ea typeface="黑体" pitchFamily="49" charset="-122"/>
              </a:rPr>
              <a:t>设计状态反馈控制器，使得闭环系统极点为</a:t>
            </a:r>
            <a:r>
              <a:rPr kumimoji="1" lang="en-US" altLang="zh-CN" sz="2200" dirty="0">
                <a:solidFill>
                  <a:srgbClr val="0033CC"/>
                </a:solidFill>
                <a:ea typeface="黑体" pitchFamily="49" charset="-122"/>
              </a:rPr>
              <a:t>P1</a:t>
            </a:r>
            <a:r>
              <a:rPr kumimoji="1" lang="zh-CN" altLang="en-US" sz="2200" dirty="0">
                <a:solidFill>
                  <a:srgbClr val="0033CC"/>
                </a:solidFill>
                <a:ea typeface="黑体" pitchFamily="49" charset="-122"/>
              </a:rPr>
              <a:t>（自行选择合理数值），验证控制效果</a:t>
            </a:r>
            <a:endParaRPr kumimoji="1" lang="en-US" altLang="zh-CN" sz="2200" dirty="0">
              <a:solidFill>
                <a:srgbClr val="0033CC"/>
              </a:solidFill>
              <a:ea typeface="黑体" pitchFamily="49" charset="-122"/>
            </a:endParaRPr>
          </a:p>
          <a:p>
            <a:pPr marL="623888" lvl="2" indent="-342900" algn="just" eaLnBrk="1" hangingPunct="1">
              <a:spcBef>
                <a:spcPts val="600"/>
              </a:spcBef>
              <a:buClr>
                <a:srgbClr val="FF0000"/>
              </a:buClr>
              <a:buSzPct val="75000"/>
              <a:buFont typeface="Wingdings" panose="05000000000000000000" pitchFamily="2" charset="2"/>
              <a:buChar char="Ø"/>
            </a:pPr>
            <a:r>
              <a:rPr kumimoji="1" lang="zh-CN" altLang="en-US" sz="2200" dirty="0">
                <a:solidFill>
                  <a:srgbClr val="0033CC"/>
                </a:solidFill>
                <a:ea typeface="黑体" pitchFamily="49" charset="-122"/>
              </a:rPr>
              <a:t>设计状态观测器，使得观测误差系统极点为</a:t>
            </a:r>
            <a:r>
              <a:rPr kumimoji="1" lang="en-US" altLang="zh-CN" sz="2200" dirty="0">
                <a:solidFill>
                  <a:srgbClr val="0033CC"/>
                </a:solidFill>
                <a:ea typeface="黑体" pitchFamily="49" charset="-122"/>
              </a:rPr>
              <a:t>P2</a:t>
            </a:r>
            <a:r>
              <a:rPr kumimoji="1" lang="zh-CN" altLang="en-US" sz="2200" dirty="0">
                <a:solidFill>
                  <a:srgbClr val="0033CC"/>
                </a:solidFill>
                <a:ea typeface="黑体" pitchFamily="49" charset="-122"/>
              </a:rPr>
              <a:t>（自行选择合理数值），验证状态观测效果</a:t>
            </a:r>
            <a:endParaRPr kumimoji="1" lang="en-US" altLang="zh-CN" sz="2200" dirty="0">
              <a:solidFill>
                <a:srgbClr val="0033CC"/>
              </a:solidFill>
              <a:ea typeface="黑体" pitchFamily="49" charset="-122"/>
            </a:endParaRPr>
          </a:p>
          <a:p>
            <a:pPr marL="623888" lvl="2" indent="-342900" algn="just" eaLnBrk="1" hangingPunct="1">
              <a:spcBef>
                <a:spcPts val="600"/>
              </a:spcBef>
              <a:buClr>
                <a:srgbClr val="FF0000"/>
              </a:buClr>
              <a:buSzPct val="75000"/>
              <a:buFont typeface="Wingdings" panose="05000000000000000000" pitchFamily="2" charset="2"/>
              <a:buChar char="Ø"/>
            </a:pPr>
            <a:r>
              <a:rPr kumimoji="1" lang="zh-CN" altLang="en-US" sz="2200" dirty="0">
                <a:solidFill>
                  <a:srgbClr val="0033CC"/>
                </a:solidFill>
                <a:ea typeface="黑体" pitchFamily="49" charset="-122"/>
              </a:rPr>
              <a:t>设计基于状态观测器的状态反馈，使得闭环系统极点为</a:t>
            </a:r>
            <a:r>
              <a:rPr kumimoji="1" lang="en-US" altLang="zh-CN" sz="2200" dirty="0">
                <a:solidFill>
                  <a:srgbClr val="0033CC"/>
                </a:solidFill>
                <a:ea typeface="黑体" pitchFamily="49" charset="-122"/>
              </a:rPr>
              <a:t>P1</a:t>
            </a:r>
            <a:r>
              <a:rPr kumimoji="1" lang="zh-CN" altLang="en-US" sz="2200" dirty="0">
                <a:solidFill>
                  <a:srgbClr val="0033CC"/>
                </a:solidFill>
                <a:ea typeface="黑体" pitchFamily="49" charset="-122"/>
              </a:rPr>
              <a:t>（同第一问数值），验证控制效果，并与基于真实状态反馈控制进行比较</a:t>
            </a:r>
            <a:endParaRPr kumimoji="1" lang="en-US" altLang="zh-CN" sz="2200" dirty="0">
              <a:solidFill>
                <a:srgbClr val="0033CC"/>
              </a:solidFill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42247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40F7E08-54BE-41A0-A626-39317CC116A3}" type="slidenum">
              <a:rPr lang="zh-CN" altLang="en-US"/>
              <a:pPr>
                <a:defRPr/>
              </a:pPr>
              <a:t>22</a:t>
            </a:fld>
            <a:endParaRPr lang="en-US"/>
          </a:p>
        </p:txBody>
      </p:sp>
      <p:sp>
        <p:nvSpPr>
          <p:cNvPr id="51204" name="Text Box 2"/>
          <p:cNvSpPr txBox="1">
            <a:spLocks noChangeArrowheads="1"/>
          </p:cNvSpPr>
          <p:nvPr/>
        </p:nvSpPr>
        <p:spPr bwMode="auto">
          <a:xfrm>
            <a:off x="2495600" y="2276872"/>
            <a:ext cx="72390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6000" b="1" dirty="0">
                <a:solidFill>
                  <a:srgbClr val="002060"/>
                </a:solidFill>
                <a:latin typeface="楷体" pitchFamily="49" charset="-122"/>
                <a:ea typeface="楷体" pitchFamily="49" charset="-122"/>
              </a:rPr>
              <a:t>谢谢！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3A29E5A-CA92-49C4-969B-FB2361A45697}" type="slidenum">
              <a:rPr lang="zh-CN" alt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10" name="Line 2"/>
          <p:cNvSpPr>
            <a:spLocks noChangeShapeType="1"/>
          </p:cNvSpPr>
          <p:nvPr/>
        </p:nvSpPr>
        <p:spPr bwMode="auto">
          <a:xfrm>
            <a:off x="913656" y="1134814"/>
            <a:ext cx="4419600" cy="0"/>
          </a:xfrm>
          <a:prstGeom prst="line">
            <a:avLst/>
          </a:prstGeom>
          <a:noFill/>
          <a:ln w="127000" cmpd="tri">
            <a:solidFill>
              <a:srgbClr val="000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839416" y="404664"/>
            <a:ext cx="8185150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kumimoji="1" lang="zh-CN" altLang="en-US" sz="3400" dirty="0">
                <a:latin typeface="黑体" panose="02010609060101010101" pitchFamily="49" charset="-122"/>
                <a:ea typeface="黑体" panose="02010609060101010101" pitchFamily="49" charset="-122"/>
              </a:rPr>
              <a:t>概述</a:t>
            </a:r>
            <a:r>
              <a:rPr kumimoji="1" lang="zh-CN" altLang="en-US" sz="2600" dirty="0">
                <a:latin typeface="黑体" panose="02010609060101010101" pitchFamily="49" charset="-122"/>
                <a:ea typeface="黑体" panose="02010609060101010101" pitchFamily="49" charset="-122"/>
              </a:rPr>
              <a:t>：重点</a:t>
            </a:r>
            <a:r>
              <a:rPr kumimoji="1" lang="en-US" altLang="zh-CN" sz="2600" dirty="0">
                <a:latin typeface="黑体" panose="02010609060101010101" pitchFamily="49" charset="-122"/>
                <a:ea typeface="黑体" panose="02010609060101010101" pitchFamily="49" charset="-122"/>
              </a:rPr>
              <a:t>&amp;</a:t>
            </a:r>
            <a:r>
              <a:rPr kumimoji="1" lang="zh-CN" altLang="en-US" sz="2600" dirty="0">
                <a:latin typeface="黑体" panose="02010609060101010101" pitchFamily="49" charset="-122"/>
                <a:ea typeface="黑体" panose="02010609060101010101" pitchFamily="49" charset="-122"/>
              </a:rPr>
              <a:t>预备知识</a:t>
            </a:r>
          </a:p>
        </p:txBody>
      </p:sp>
      <p:sp>
        <p:nvSpPr>
          <p:cNvPr id="12" name="TextBox 9"/>
          <p:cNvSpPr txBox="1">
            <a:spLocks noChangeArrowheads="1"/>
          </p:cNvSpPr>
          <p:nvPr/>
        </p:nvSpPr>
        <p:spPr bwMode="auto">
          <a:xfrm>
            <a:off x="911425" y="1218530"/>
            <a:ext cx="11017223" cy="2155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55600" indent="-355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628650" indent="-2667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buClr>
                <a:srgbClr val="FF0000"/>
              </a:buClr>
              <a:buFont typeface="Wingdings" pitchFamily="2" charset="2"/>
              <a:buChar char="Ø"/>
            </a:pPr>
            <a:r>
              <a:rPr kumimoji="1" lang="zh-CN" altLang="en-US" dirty="0">
                <a:solidFill>
                  <a:srgbClr val="000066"/>
                </a:solidFill>
                <a:latin typeface="黑体" pitchFamily="49" charset="-122"/>
                <a:ea typeface="黑体" pitchFamily="49" charset="-122"/>
              </a:rPr>
              <a:t>重点</a:t>
            </a:r>
            <a:endParaRPr kumimoji="1" lang="zh-CN" altLang="en-US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pPr lvl="2" algn="just" eaLnBrk="1" hangingPunct="1">
              <a:lnSpc>
                <a:spcPct val="150000"/>
              </a:lnSpc>
              <a:spcBef>
                <a:spcPts val="600"/>
              </a:spcBef>
              <a:buClr>
                <a:srgbClr val="FF0000"/>
              </a:buClr>
              <a:buSzPct val="75000"/>
              <a:buFont typeface="Wingdings" pitchFamily="2" charset="2"/>
              <a:buChar char="q"/>
            </a:pPr>
            <a:r>
              <a:rPr kumimoji="1" lang="zh-CN" altLang="en-US" sz="2200" dirty="0">
                <a:solidFill>
                  <a:srgbClr val="0033CC"/>
                </a:solidFill>
                <a:ea typeface="黑体" pitchFamily="49" charset="-122"/>
              </a:rPr>
              <a:t>了解系统设计一般流程</a:t>
            </a:r>
            <a:endParaRPr kumimoji="1" lang="en-US" altLang="zh-CN" sz="2200" dirty="0">
              <a:solidFill>
                <a:srgbClr val="0033CC"/>
              </a:solidFill>
              <a:ea typeface="黑体" pitchFamily="49" charset="-122"/>
            </a:endParaRPr>
          </a:p>
          <a:p>
            <a:pPr lvl="2" algn="just" eaLnBrk="1" hangingPunct="1">
              <a:lnSpc>
                <a:spcPct val="150000"/>
              </a:lnSpc>
              <a:spcBef>
                <a:spcPts val="600"/>
              </a:spcBef>
              <a:buClr>
                <a:srgbClr val="FF0000"/>
              </a:buClr>
              <a:buSzPct val="75000"/>
              <a:buFont typeface="Wingdings" pitchFamily="2" charset="2"/>
              <a:buChar char="q"/>
            </a:pPr>
            <a:r>
              <a:rPr kumimoji="1" lang="zh-CN" altLang="en-US" sz="2200" dirty="0">
                <a:solidFill>
                  <a:srgbClr val="0033CC"/>
                </a:solidFill>
                <a:ea typeface="黑体" pitchFamily="49" charset="-122"/>
              </a:rPr>
              <a:t>典型综合问题：镇定、极点配置、状态估计、基于状态观测器的状态反馈</a:t>
            </a:r>
            <a:endParaRPr kumimoji="1" lang="en-US" altLang="zh-CN" sz="2200" dirty="0">
              <a:solidFill>
                <a:srgbClr val="0033CC"/>
              </a:solidFill>
              <a:ea typeface="黑体" pitchFamily="49" charset="-122"/>
            </a:endParaRPr>
          </a:p>
          <a:p>
            <a:pPr lvl="2" algn="just" eaLnBrk="1" hangingPunct="1">
              <a:lnSpc>
                <a:spcPct val="150000"/>
              </a:lnSpc>
              <a:spcBef>
                <a:spcPts val="600"/>
              </a:spcBef>
              <a:buClr>
                <a:srgbClr val="FF0000"/>
              </a:buClr>
              <a:buSzPct val="75000"/>
              <a:buFont typeface="Wingdings" pitchFamily="2" charset="2"/>
              <a:buChar char="q"/>
            </a:pPr>
            <a:r>
              <a:rPr kumimoji="1" lang="zh-CN" altLang="en-US" sz="2200" dirty="0">
                <a:solidFill>
                  <a:srgbClr val="0033CC"/>
                </a:solidFill>
                <a:ea typeface="黑体" pitchFamily="49" charset="-122"/>
              </a:rPr>
              <a:t>常用控制器增益计算方法：</a:t>
            </a:r>
            <a:r>
              <a:rPr kumimoji="1" lang="en-US" altLang="zh-CN" sz="2200" dirty="0">
                <a:solidFill>
                  <a:srgbClr val="0033CC"/>
                </a:solidFill>
                <a:ea typeface="黑体" pitchFamily="49" charset="-122"/>
              </a:rPr>
              <a:t>LMI</a:t>
            </a:r>
            <a:r>
              <a:rPr kumimoji="1" lang="zh-CN" altLang="en-US" sz="2200" dirty="0">
                <a:solidFill>
                  <a:srgbClr val="0033CC"/>
                </a:solidFill>
                <a:ea typeface="黑体" pitchFamily="49" charset="-122"/>
              </a:rPr>
              <a:t>、极点配置</a:t>
            </a:r>
            <a:endParaRPr kumimoji="1" lang="en-US" altLang="zh-CN" sz="2200" dirty="0">
              <a:solidFill>
                <a:srgbClr val="0033CC"/>
              </a:solidFill>
              <a:ea typeface="黑体" pitchFamily="49" charset="-122"/>
            </a:endParaRPr>
          </a:p>
        </p:txBody>
      </p:sp>
      <p:sp>
        <p:nvSpPr>
          <p:cNvPr id="8" name="TextBox 9">
            <a:extLst>
              <a:ext uri="{FF2B5EF4-FFF2-40B4-BE49-F238E27FC236}">
                <a16:creationId xmlns:a16="http://schemas.microsoft.com/office/drawing/2014/main" id="{6DDFFC1D-47F8-48DB-9DE5-5ABEF66A54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1424" y="3573016"/>
            <a:ext cx="11017223" cy="1566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55600" indent="-355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628650" indent="-2667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buClr>
                <a:srgbClr val="FF0000"/>
              </a:buClr>
              <a:buFont typeface="Wingdings" pitchFamily="2" charset="2"/>
              <a:buChar char="Ø"/>
            </a:pPr>
            <a:r>
              <a:rPr kumimoji="1" lang="zh-CN" altLang="en-US" dirty="0">
                <a:solidFill>
                  <a:srgbClr val="000066"/>
                </a:solidFill>
                <a:latin typeface="黑体" pitchFamily="49" charset="-122"/>
                <a:ea typeface="黑体" pitchFamily="49" charset="-122"/>
              </a:rPr>
              <a:t>预备知识</a:t>
            </a:r>
            <a:endParaRPr kumimoji="1" lang="zh-CN" altLang="en-US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pPr lvl="2" algn="just" eaLnBrk="1" hangingPunct="1">
              <a:lnSpc>
                <a:spcPct val="150000"/>
              </a:lnSpc>
              <a:spcBef>
                <a:spcPts val="600"/>
              </a:spcBef>
              <a:buClr>
                <a:srgbClr val="FF0000"/>
              </a:buClr>
              <a:buSzPct val="75000"/>
              <a:buFont typeface="Wingdings" pitchFamily="2" charset="2"/>
              <a:buChar char="q"/>
            </a:pPr>
            <a:r>
              <a:rPr kumimoji="1" lang="en-US" altLang="zh-CN" sz="2200" dirty="0">
                <a:solidFill>
                  <a:srgbClr val="0033CC"/>
                </a:solidFill>
                <a:ea typeface="黑体" pitchFamily="49" charset="-122"/>
              </a:rPr>
              <a:t>MATLAB</a:t>
            </a:r>
            <a:r>
              <a:rPr kumimoji="1" lang="zh-CN" altLang="en-US" sz="2200" dirty="0">
                <a:solidFill>
                  <a:srgbClr val="0033CC"/>
                </a:solidFill>
                <a:ea typeface="黑体" pitchFamily="49" charset="-122"/>
              </a:rPr>
              <a:t>基础：控制结构图搭建、曲线绘制、等常规操作</a:t>
            </a:r>
            <a:endParaRPr kumimoji="1" lang="en-US" altLang="zh-CN" sz="2200" dirty="0">
              <a:solidFill>
                <a:srgbClr val="0033CC"/>
              </a:solidFill>
              <a:ea typeface="黑体" pitchFamily="49" charset="-122"/>
            </a:endParaRPr>
          </a:p>
          <a:p>
            <a:pPr lvl="2" algn="just" eaLnBrk="1" hangingPunct="1">
              <a:lnSpc>
                <a:spcPct val="150000"/>
              </a:lnSpc>
              <a:spcBef>
                <a:spcPts val="600"/>
              </a:spcBef>
              <a:buClr>
                <a:srgbClr val="FF0000"/>
              </a:buClr>
              <a:buSzPct val="75000"/>
              <a:buFont typeface="Wingdings" pitchFamily="2" charset="2"/>
              <a:buChar char="q"/>
            </a:pPr>
            <a:r>
              <a:rPr kumimoji="1" lang="zh-CN" altLang="en-US" sz="2200" dirty="0">
                <a:solidFill>
                  <a:srgbClr val="0033CC"/>
                </a:solidFill>
                <a:ea typeface="黑体" pitchFamily="49" charset="-122"/>
              </a:rPr>
              <a:t>线性系统基础：线性定常系统综合相关理论知识</a:t>
            </a:r>
            <a:endParaRPr kumimoji="1" lang="en-US" altLang="zh-CN" sz="2200" dirty="0">
              <a:solidFill>
                <a:srgbClr val="0033CC"/>
              </a:solidFill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04465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3A29E5A-CA92-49C4-969B-FB2361A45697}" type="slidenum">
              <a:rPr lang="zh-CN" alt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6148" name="Text Box 2"/>
          <p:cNvSpPr txBox="1">
            <a:spLocks noChangeArrowheads="1"/>
          </p:cNvSpPr>
          <p:nvPr/>
        </p:nvSpPr>
        <p:spPr bwMode="auto">
          <a:xfrm>
            <a:off x="1055440" y="764704"/>
            <a:ext cx="583264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4800" dirty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课内实验：设计部分</a:t>
            </a:r>
          </a:p>
        </p:txBody>
      </p:sp>
      <p:sp>
        <p:nvSpPr>
          <p:cNvPr id="6150" name="Line 5"/>
          <p:cNvSpPr>
            <a:spLocks noChangeShapeType="1"/>
          </p:cNvSpPr>
          <p:nvPr/>
        </p:nvSpPr>
        <p:spPr bwMode="auto">
          <a:xfrm>
            <a:off x="1055440" y="1844824"/>
            <a:ext cx="7618040" cy="0"/>
          </a:xfrm>
          <a:prstGeom prst="line">
            <a:avLst/>
          </a:prstGeom>
          <a:noFill/>
          <a:ln w="203200" cmpd="tri">
            <a:solidFill>
              <a:srgbClr val="800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1559496" y="1960487"/>
            <a:ext cx="8208912" cy="4411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algn="l" eaLnBrk="1" hangingPunct="1">
              <a:lnSpc>
                <a:spcPct val="200000"/>
              </a:lnSpc>
              <a:spcAft>
                <a:spcPct val="50000"/>
              </a:spcAft>
            </a:pPr>
            <a:r>
              <a:rPr lang="en-US" b="1" dirty="0">
                <a:solidFill>
                  <a:srgbClr val="0000FF"/>
                </a:solidFill>
              </a:rPr>
              <a:t>3.1  </a:t>
            </a:r>
            <a:r>
              <a:rPr lang="zh-CN" altLang="en-US" b="1" dirty="0">
                <a:solidFill>
                  <a:srgbClr val="0000FF"/>
                </a:solidFill>
              </a:rPr>
              <a:t>系统设计一般流程</a:t>
            </a:r>
          </a:p>
          <a:p>
            <a:pPr algn="l" eaLnBrk="1" hangingPunct="1">
              <a:lnSpc>
                <a:spcPct val="200000"/>
              </a:lnSpc>
              <a:spcAft>
                <a:spcPct val="50000"/>
              </a:spcAft>
            </a:pPr>
            <a:r>
              <a:rPr lang="en-US" b="1" dirty="0"/>
              <a:t>3.2  </a:t>
            </a:r>
            <a:r>
              <a:rPr lang="zh-CN" altLang="en-US" b="1" dirty="0"/>
              <a:t>系统镇定设计</a:t>
            </a:r>
          </a:p>
          <a:p>
            <a:pPr algn="l" eaLnBrk="1" hangingPunct="1">
              <a:lnSpc>
                <a:spcPct val="200000"/>
              </a:lnSpc>
              <a:spcAft>
                <a:spcPct val="50000"/>
              </a:spcAft>
            </a:pPr>
            <a:r>
              <a:rPr lang="en-US" b="1" dirty="0"/>
              <a:t>3.3  </a:t>
            </a:r>
            <a:r>
              <a:rPr lang="zh-CN" altLang="en-US" b="1" dirty="0"/>
              <a:t>系统极点配置</a:t>
            </a:r>
            <a:endParaRPr lang="en-US" altLang="zh-CN" b="1" dirty="0"/>
          </a:p>
          <a:p>
            <a:pPr algn="l" eaLnBrk="1" hangingPunct="1">
              <a:lnSpc>
                <a:spcPct val="200000"/>
              </a:lnSpc>
              <a:spcAft>
                <a:spcPct val="50000"/>
              </a:spcAft>
            </a:pPr>
            <a:r>
              <a:rPr lang="en-US" altLang="zh-CN" b="1" dirty="0"/>
              <a:t>3.4 </a:t>
            </a:r>
            <a:r>
              <a:rPr lang="zh-CN" altLang="en-US" b="1" dirty="0"/>
              <a:t>系统状态观测器设计</a:t>
            </a:r>
            <a:endParaRPr lang="en-US" altLang="zh-CN" b="1" dirty="0"/>
          </a:p>
          <a:p>
            <a:pPr algn="l" eaLnBrk="1" hangingPunct="1">
              <a:lnSpc>
                <a:spcPct val="200000"/>
              </a:lnSpc>
              <a:spcAft>
                <a:spcPct val="50000"/>
              </a:spcAft>
            </a:pPr>
            <a:r>
              <a:rPr lang="en-US" altLang="zh-CN" b="1" dirty="0"/>
              <a:t>3.5 </a:t>
            </a:r>
            <a:r>
              <a:rPr lang="zh-CN" altLang="en-US" b="1" dirty="0"/>
              <a:t>基于状态观测器的状态反馈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3A29E5A-CA92-49C4-969B-FB2361A45697}" type="slidenum">
              <a:rPr lang="zh-CN" alt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10" name="Line 2"/>
          <p:cNvSpPr>
            <a:spLocks noChangeShapeType="1"/>
          </p:cNvSpPr>
          <p:nvPr/>
        </p:nvSpPr>
        <p:spPr bwMode="auto">
          <a:xfrm>
            <a:off x="913656" y="1134814"/>
            <a:ext cx="4419600" cy="0"/>
          </a:xfrm>
          <a:prstGeom prst="line">
            <a:avLst/>
          </a:prstGeom>
          <a:noFill/>
          <a:ln w="127000" cmpd="tri">
            <a:solidFill>
              <a:srgbClr val="000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839416" y="404664"/>
            <a:ext cx="8185150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kumimoji="1" lang="zh-CN" altLang="en-US" sz="3400" dirty="0">
                <a:latin typeface="黑体" panose="02010609060101010101" pitchFamily="49" charset="-122"/>
                <a:ea typeface="黑体" panose="02010609060101010101" pitchFamily="49" charset="-122"/>
              </a:rPr>
              <a:t>系统设计一般流程</a:t>
            </a:r>
            <a:endParaRPr kumimoji="1" lang="zh-CN" altLang="en-US" sz="2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8328A8A0-674A-490A-BA97-666FEB07FD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104" y="1556792"/>
            <a:ext cx="1428432" cy="457945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marL="355600" indent="-355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628650" indent="-2667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1588" lvl="2" indent="0" eaLnBrk="1" hangingPunct="1">
              <a:lnSpc>
                <a:spcPct val="150000"/>
              </a:lnSpc>
              <a:spcBef>
                <a:spcPts val="600"/>
              </a:spcBef>
              <a:buClr>
                <a:srgbClr val="FF0000"/>
              </a:buClr>
              <a:buSzPct val="75000"/>
            </a:pPr>
            <a:r>
              <a:rPr kumimoji="1" lang="zh-CN" altLang="en-US" sz="2200" dirty="0">
                <a:solidFill>
                  <a:srgbClr val="FF0000"/>
                </a:solidFill>
                <a:ea typeface="黑体" pitchFamily="49" charset="-122"/>
              </a:rPr>
              <a:t>开环系统</a:t>
            </a:r>
            <a:endParaRPr kumimoji="1" lang="en-US" altLang="zh-CN" sz="2200" dirty="0">
              <a:solidFill>
                <a:srgbClr val="FF0000"/>
              </a:solidFill>
              <a:ea typeface="黑体" pitchFamily="49" charset="-122"/>
            </a:endParaRPr>
          </a:p>
          <a:p>
            <a:pPr marL="1588" lvl="2" indent="0" eaLnBrk="1" hangingPunct="1">
              <a:lnSpc>
                <a:spcPct val="150000"/>
              </a:lnSpc>
              <a:spcBef>
                <a:spcPts val="600"/>
              </a:spcBef>
              <a:buClr>
                <a:srgbClr val="FF0000"/>
              </a:buClr>
              <a:buSzPct val="75000"/>
            </a:pPr>
            <a:r>
              <a:rPr kumimoji="1" lang="zh-CN" altLang="en-US" sz="1800" dirty="0">
                <a:ea typeface="黑体" pitchFamily="49" charset="-122"/>
              </a:rPr>
              <a:t>不符合需求</a:t>
            </a:r>
            <a:endParaRPr kumimoji="1" lang="en-US" altLang="zh-CN" sz="1800" dirty="0">
              <a:ea typeface="黑体" pitchFamily="49" charset="-122"/>
            </a:endParaRPr>
          </a:p>
          <a:p>
            <a:pPr marL="1588" lvl="2" indent="0" eaLnBrk="1" hangingPunct="1">
              <a:lnSpc>
                <a:spcPct val="150000"/>
              </a:lnSpc>
              <a:spcBef>
                <a:spcPts val="600"/>
              </a:spcBef>
              <a:buClr>
                <a:srgbClr val="FF0000"/>
              </a:buClr>
              <a:buSzPct val="75000"/>
            </a:pPr>
            <a:r>
              <a:rPr kumimoji="1" lang="zh-CN" altLang="en-US" sz="1800" dirty="0">
                <a:ea typeface="黑体" pitchFamily="49" charset="-122"/>
              </a:rPr>
              <a:t>新性能目标</a:t>
            </a:r>
            <a:endParaRPr kumimoji="1" lang="en-US" altLang="zh-CN" sz="1800" dirty="0">
              <a:ea typeface="黑体" pitchFamily="49" charset="-122"/>
            </a:endParaRPr>
          </a:p>
          <a:p>
            <a:pPr marL="1588" lvl="2" indent="0" eaLnBrk="1" hangingPunct="1">
              <a:lnSpc>
                <a:spcPct val="150000"/>
              </a:lnSpc>
              <a:spcBef>
                <a:spcPts val="600"/>
              </a:spcBef>
              <a:buClr>
                <a:srgbClr val="FF0000"/>
              </a:buClr>
              <a:buSzPct val="75000"/>
            </a:pPr>
            <a:endParaRPr kumimoji="1" lang="en-US" altLang="zh-CN" sz="1800" dirty="0">
              <a:ea typeface="黑体" pitchFamily="49" charset="-122"/>
            </a:endParaRPr>
          </a:p>
          <a:p>
            <a:pPr marL="1588" lvl="2" indent="0" eaLnBrk="1" hangingPunct="1">
              <a:lnSpc>
                <a:spcPct val="150000"/>
              </a:lnSpc>
              <a:spcBef>
                <a:spcPts val="600"/>
              </a:spcBef>
              <a:buClr>
                <a:srgbClr val="FF0000"/>
              </a:buClr>
              <a:buSzPct val="75000"/>
            </a:pPr>
            <a:endParaRPr kumimoji="1" lang="en-US" altLang="zh-CN" sz="1800" dirty="0">
              <a:ea typeface="黑体" pitchFamily="49" charset="-122"/>
            </a:endParaRPr>
          </a:p>
          <a:p>
            <a:pPr marL="1588" lvl="2" indent="0" eaLnBrk="1" hangingPunct="1">
              <a:lnSpc>
                <a:spcPct val="150000"/>
              </a:lnSpc>
              <a:spcBef>
                <a:spcPts val="600"/>
              </a:spcBef>
              <a:buClr>
                <a:srgbClr val="FF0000"/>
              </a:buClr>
              <a:buSzPct val="75000"/>
            </a:pPr>
            <a:endParaRPr kumimoji="1" lang="en-US" altLang="zh-CN" sz="1800" dirty="0">
              <a:ea typeface="黑体" pitchFamily="49" charset="-122"/>
            </a:endParaRPr>
          </a:p>
          <a:p>
            <a:pPr marL="1588" lvl="2" indent="0" eaLnBrk="1" hangingPunct="1">
              <a:lnSpc>
                <a:spcPct val="150000"/>
              </a:lnSpc>
              <a:spcBef>
                <a:spcPts val="600"/>
              </a:spcBef>
              <a:buClr>
                <a:srgbClr val="FF0000"/>
              </a:buClr>
              <a:buSzPct val="75000"/>
            </a:pPr>
            <a:r>
              <a:rPr kumimoji="1" lang="zh-CN" altLang="en-US" sz="2200" dirty="0">
                <a:solidFill>
                  <a:srgbClr val="FF0000"/>
                </a:solidFill>
                <a:ea typeface="黑体" pitchFamily="49" charset="-122"/>
              </a:rPr>
              <a:t>控制部分</a:t>
            </a:r>
            <a:endParaRPr kumimoji="1" lang="en-US" altLang="zh-CN" sz="2200" dirty="0">
              <a:solidFill>
                <a:srgbClr val="FF0000"/>
              </a:solidFill>
              <a:ea typeface="黑体" pitchFamily="49" charset="-122"/>
            </a:endParaRPr>
          </a:p>
          <a:p>
            <a:pPr marL="1588" lvl="2" indent="0" eaLnBrk="1" hangingPunct="1">
              <a:lnSpc>
                <a:spcPct val="150000"/>
              </a:lnSpc>
              <a:spcBef>
                <a:spcPts val="600"/>
              </a:spcBef>
              <a:buClr>
                <a:srgbClr val="FF0000"/>
              </a:buClr>
              <a:buSzPct val="75000"/>
            </a:pPr>
            <a:r>
              <a:rPr kumimoji="1" lang="zh-CN" altLang="en-US" sz="1800" dirty="0">
                <a:ea typeface="黑体" pitchFamily="49" charset="-122"/>
              </a:rPr>
              <a:t>控制结构</a:t>
            </a:r>
            <a:endParaRPr kumimoji="1" lang="en-US" altLang="zh-CN" sz="1800" dirty="0">
              <a:ea typeface="黑体" pitchFamily="49" charset="-122"/>
            </a:endParaRPr>
          </a:p>
          <a:p>
            <a:pPr marL="1588" lvl="2" indent="0" eaLnBrk="1" hangingPunct="1">
              <a:lnSpc>
                <a:spcPct val="150000"/>
              </a:lnSpc>
              <a:spcBef>
                <a:spcPts val="600"/>
              </a:spcBef>
              <a:buClr>
                <a:srgbClr val="FF0000"/>
              </a:buClr>
              <a:buSzPct val="75000"/>
            </a:pPr>
            <a:r>
              <a:rPr kumimoji="1" lang="zh-CN" altLang="en-US" sz="1800" dirty="0">
                <a:ea typeface="黑体" pitchFamily="49" charset="-122"/>
              </a:rPr>
              <a:t>控制器形式</a:t>
            </a:r>
            <a:endParaRPr kumimoji="1" lang="en-US" altLang="zh-CN" sz="1800" dirty="0">
              <a:ea typeface="黑体" pitchFamily="49" charset="-122"/>
            </a:endParaRPr>
          </a:p>
        </p:txBody>
      </p:sp>
      <p:sp>
        <p:nvSpPr>
          <p:cNvPr id="21" name="TextBox 9">
            <a:extLst>
              <a:ext uri="{FF2B5EF4-FFF2-40B4-BE49-F238E27FC236}">
                <a16:creationId xmlns:a16="http://schemas.microsoft.com/office/drawing/2014/main" id="{9A91AD1C-C2B0-4900-8DB5-D8368F4484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2900" y="4874367"/>
            <a:ext cx="1400852" cy="126188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marL="355600" indent="-355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628650" indent="-2667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1588" lvl="2" indent="0" eaLnBrk="1" hangingPunct="1">
              <a:spcBef>
                <a:spcPts val="600"/>
              </a:spcBef>
              <a:buClr>
                <a:srgbClr val="FF0000"/>
              </a:buClr>
              <a:buSzPct val="75000"/>
            </a:pPr>
            <a:r>
              <a:rPr kumimoji="1" lang="zh-CN" altLang="en-US" sz="2200" dirty="0">
                <a:ea typeface="黑体" pitchFamily="49" charset="-122"/>
              </a:rPr>
              <a:t>含有</a:t>
            </a:r>
            <a:endParaRPr kumimoji="1" lang="en-US" altLang="zh-CN" sz="2200" dirty="0">
              <a:ea typeface="黑体" pitchFamily="49" charset="-122"/>
            </a:endParaRPr>
          </a:p>
          <a:p>
            <a:pPr marL="1588" lvl="2" indent="0" eaLnBrk="1" hangingPunct="1">
              <a:spcBef>
                <a:spcPts val="600"/>
              </a:spcBef>
              <a:buClr>
                <a:srgbClr val="FF0000"/>
              </a:buClr>
              <a:buSzPct val="75000"/>
            </a:pPr>
            <a:r>
              <a:rPr kumimoji="1" lang="zh-CN" altLang="en-US" sz="2200" dirty="0">
                <a:ea typeface="黑体" pitchFamily="49" charset="-122"/>
              </a:rPr>
              <a:t>待设参数</a:t>
            </a:r>
            <a:endParaRPr kumimoji="1" lang="en-US" altLang="zh-CN" sz="2200" dirty="0">
              <a:ea typeface="黑体" pitchFamily="49" charset="-122"/>
            </a:endParaRPr>
          </a:p>
          <a:p>
            <a:pPr marL="1588" lvl="2" indent="0" eaLnBrk="1" hangingPunct="1">
              <a:spcBef>
                <a:spcPts val="600"/>
              </a:spcBef>
              <a:buClr>
                <a:srgbClr val="FF0000"/>
              </a:buClr>
              <a:buSzPct val="75000"/>
            </a:pPr>
            <a:r>
              <a:rPr kumimoji="1" lang="zh-CN" altLang="en-US" sz="2200" dirty="0">
                <a:ea typeface="黑体" pitchFamily="49" charset="-122"/>
              </a:rPr>
              <a:t>闭环系统</a:t>
            </a:r>
            <a:endParaRPr kumimoji="1" lang="en-US" altLang="zh-CN" sz="2200" dirty="0">
              <a:ea typeface="黑体" pitchFamily="49" charset="-122"/>
            </a:endParaRPr>
          </a:p>
        </p:txBody>
      </p:sp>
      <p:sp>
        <p:nvSpPr>
          <p:cNvPr id="22" name="TextBox 9">
            <a:extLst>
              <a:ext uri="{FF2B5EF4-FFF2-40B4-BE49-F238E27FC236}">
                <a16:creationId xmlns:a16="http://schemas.microsoft.com/office/drawing/2014/main" id="{37EEEE61-F00B-42F0-B5B2-290AD967BE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2901" y="3222802"/>
            <a:ext cx="5979626" cy="112069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marL="355600" indent="-355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628650" indent="-2667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1588" lvl="2" indent="0" eaLnBrk="1" hangingPunct="1">
              <a:lnSpc>
                <a:spcPct val="150000"/>
              </a:lnSpc>
              <a:spcBef>
                <a:spcPts val="600"/>
              </a:spcBef>
              <a:buClr>
                <a:srgbClr val="FF0000"/>
              </a:buClr>
              <a:buSzPct val="75000"/>
            </a:pPr>
            <a:r>
              <a:rPr kumimoji="1" lang="zh-CN" altLang="en-US" sz="2200" dirty="0">
                <a:ea typeface="黑体" pitchFamily="49" charset="-122"/>
              </a:rPr>
              <a:t>无法设计出选定控制器，满足性能目标要求</a:t>
            </a:r>
            <a:endParaRPr kumimoji="1" lang="en-US" altLang="zh-CN" sz="2200" dirty="0">
              <a:ea typeface="黑体" pitchFamily="49" charset="-122"/>
            </a:endParaRPr>
          </a:p>
          <a:p>
            <a:pPr marL="1588" lvl="2" indent="0" eaLnBrk="1" hangingPunct="1">
              <a:lnSpc>
                <a:spcPct val="150000"/>
              </a:lnSpc>
              <a:spcBef>
                <a:spcPts val="600"/>
              </a:spcBef>
              <a:buClr>
                <a:srgbClr val="FF0000"/>
              </a:buClr>
              <a:buSzPct val="75000"/>
            </a:pPr>
            <a:r>
              <a:rPr kumimoji="1" lang="zh-CN" altLang="en-US" sz="2200" dirty="0">
                <a:ea typeface="黑体" pitchFamily="49" charset="-122"/>
              </a:rPr>
              <a:t>更新控制策略</a:t>
            </a:r>
            <a:r>
              <a:rPr kumimoji="1" lang="en-US" altLang="zh-CN" sz="2200" dirty="0">
                <a:ea typeface="黑体" pitchFamily="49" charset="-122"/>
              </a:rPr>
              <a:t>/</a:t>
            </a:r>
            <a:r>
              <a:rPr kumimoji="1" lang="zh-CN" altLang="en-US" sz="2200" dirty="0">
                <a:ea typeface="黑体" pitchFamily="49" charset="-122"/>
              </a:rPr>
              <a:t>性能要求、重新设计控制策略</a:t>
            </a:r>
            <a:endParaRPr kumimoji="1" lang="en-US" altLang="zh-CN" sz="2200" dirty="0">
              <a:ea typeface="黑体" pitchFamily="49" charset="-122"/>
            </a:endParaRPr>
          </a:p>
        </p:txBody>
      </p:sp>
      <p:sp>
        <p:nvSpPr>
          <p:cNvPr id="23" name="TextBox 9">
            <a:extLst>
              <a:ext uri="{FF2B5EF4-FFF2-40B4-BE49-F238E27FC236}">
                <a16:creationId xmlns:a16="http://schemas.microsoft.com/office/drawing/2014/main" id="{E790A1E4-9D99-49B4-9B9D-0CFC7C6735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61923" y="1558305"/>
            <a:ext cx="1698455" cy="112069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marL="355600" indent="-355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628650" indent="-2667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1588" lvl="2" indent="0" eaLnBrk="1" hangingPunct="1">
              <a:lnSpc>
                <a:spcPct val="150000"/>
              </a:lnSpc>
              <a:spcBef>
                <a:spcPts val="600"/>
              </a:spcBef>
              <a:buClr>
                <a:srgbClr val="FF0000"/>
              </a:buClr>
              <a:buSzPct val="75000"/>
            </a:pPr>
            <a:r>
              <a:rPr kumimoji="1" lang="zh-CN" altLang="en-US" sz="2200" dirty="0">
                <a:ea typeface="黑体" pitchFamily="49" charset="-122"/>
              </a:rPr>
              <a:t>验证控制器</a:t>
            </a:r>
            <a:endParaRPr kumimoji="1" lang="en-US" altLang="zh-CN" sz="2200" dirty="0">
              <a:ea typeface="黑体" pitchFamily="49" charset="-122"/>
            </a:endParaRPr>
          </a:p>
          <a:p>
            <a:pPr marL="1588" lvl="2" indent="0" eaLnBrk="1" hangingPunct="1">
              <a:lnSpc>
                <a:spcPct val="150000"/>
              </a:lnSpc>
              <a:spcBef>
                <a:spcPts val="600"/>
              </a:spcBef>
              <a:buClr>
                <a:srgbClr val="FF0000"/>
              </a:buClr>
              <a:buSzPct val="75000"/>
            </a:pPr>
            <a:r>
              <a:rPr kumimoji="1" lang="zh-CN" altLang="en-US" sz="2200" dirty="0">
                <a:ea typeface="黑体" pitchFamily="49" charset="-122"/>
              </a:rPr>
              <a:t>存在性条件</a:t>
            </a:r>
            <a:endParaRPr kumimoji="1" lang="en-US" altLang="zh-CN" sz="2200" dirty="0">
              <a:ea typeface="黑体" pitchFamily="49" charset="-122"/>
            </a:endParaRPr>
          </a:p>
        </p:txBody>
      </p:sp>
      <p:sp>
        <p:nvSpPr>
          <p:cNvPr id="24" name="TextBox 9">
            <a:extLst>
              <a:ext uri="{FF2B5EF4-FFF2-40B4-BE49-F238E27FC236}">
                <a16:creationId xmlns:a16="http://schemas.microsoft.com/office/drawing/2014/main" id="{94964ECF-EA55-49B4-811F-64AD02F4DD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61922" y="5015560"/>
            <a:ext cx="1698455" cy="112069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marL="355600" indent="-355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628650" indent="-2667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1588" lvl="2" indent="0" eaLnBrk="1" hangingPunct="1">
              <a:lnSpc>
                <a:spcPct val="150000"/>
              </a:lnSpc>
              <a:spcBef>
                <a:spcPts val="600"/>
              </a:spcBef>
              <a:buClr>
                <a:srgbClr val="FF0000"/>
              </a:buClr>
              <a:buSzPct val="75000"/>
            </a:pPr>
            <a:r>
              <a:rPr kumimoji="1" lang="zh-CN" altLang="en-US" sz="2200" dirty="0">
                <a:ea typeface="黑体" pitchFamily="49" charset="-122"/>
              </a:rPr>
              <a:t>建立控制器</a:t>
            </a:r>
            <a:endParaRPr kumimoji="1" lang="en-US" altLang="zh-CN" sz="2200" dirty="0">
              <a:ea typeface="黑体" pitchFamily="49" charset="-122"/>
            </a:endParaRPr>
          </a:p>
          <a:p>
            <a:pPr marL="1588" lvl="2" indent="0" eaLnBrk="1" hangingPunct="1">
              <a:lnSpc>
                <a:spcPct val="150000"/>
              </a:lnSpc>
              <a:spcBef>
                <a:spcPts val="600"/>
              </a:spcBef>
              <a:buClr>
                <a:srgbClr val="FF0000"/>
              </a:buClr>
              <a:buSzPct val="75000"/>
            </a:pPr>
            <a:r>
              <a:rPr kumimoji="1" lang="zh-CN" altLang="en-US" sz="2200" dirty="0">
                <a:ea typeface="黑体" pitchFamily="49" charset="-122"/>
              </a:rPr>
              <a:t>设计条件</a:t>
            </a:r>
            <a:endParaRPr kumimoji="1" lang="en-US" altLang="zh-CN" sz="2200" dirty="0">
              <a:ea typeface="黑体" pitchFamily="49" charset="-122"/>
            </a:endParaRPr>
          </a:p>
        </p:txBody>
      </p:sp>
      <p:sp>
        <p:nvSpPr>
          <p:cNvPr id="27" name="TextBox 17">
            <a:extLst>
              <a:ext uri="{FF2B5EF4-FFF2-40B4-BE49-F238E27FC236}">
                <a16:creationId xmlns:a16="http://schemas.microsoft.com/office/drawing/2014/main" id="{A44B9711-C8FF-48B4-A23E-DBB300E1730E}"/>
              </a:ext>
            </a:extLst>
          </p:cNvPr>
          <p:cNvSpPr txBox="1"/>
          <p:nvPr/>
        </p:nvSpPr>
        <p:spPr>
          <a:xfrm>
            <a:off x="6111564" y="1594490"/>
            <a:ext cx="7997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200" b="1" dirty="0"/>
              <a:t>Yes</a:t>
            </a:r>
            <a:endParaRPr lang="zh-CN" altLang="en-US" sz="2200" dirty="0"/>
          </a:p>
        </p:txBody>
      </p:sp>
      <p:sp>
        <p:nvSpPr>
          <p:cNvPr id="28" name="TextBox 17">
            <a:extLst>
              <a:ext uri="{FF2B5EF4-FFF2-40B4-BE49-F238E27FC236}">
                <a16:creationId xmlns:a16="http://schemas.microsoft.com/office/drawing/2014/main" id="{72282DFD-ED70-4A5B-BE1B-F96C5778A073}"/>
              </a:ext>
            </a:extLst>
          </p:cNvPr>
          <p:cNvSpPr txBox="1"/>
          <p:nvPr/>
        </p:nvSpPr>
        <p:spPr>
          <a:xfrm>
            <a:off x="4504211" y="2735455"/>
            <a:ext cx="7997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200" b="1" dirty="0"/>
              <a:t>No</a:t>
            </a:r>
            <a:endParaRPr lang="zh-CN" altLang="en-US" sz="2200" dirty="0"/>
          </a:p>
        </p:txBody>
      </p:sp>
      <p:sp>
        <p:nvSpPr>
          <p:cNvPr id="2" name="十字形 1">
            <a:extLst>
              <a:ext uri="{FF2B5EF4-FFF2-40B4-BE49-F238E27FC236}">
                <a16:creationId xmlns:a16="http://schemas.microsoft.com/office/drawing/2014/main" id="{12FBE980-8D95-4442-9A36-16533840E4A9}"/>
              </a:ext>
            </a:extLst>
          </p:cNvPr>
          <p:cNvSpPr/>
          <p:nvPr/>
        </p:nvSpPr>
        <p:spPr bwMode="auto">
          <a:xfrm>
            <a:off x="989296" y="3610381"/>
            <a:ext cx="432048" cy="432037"/>
          </a:xfrm>
          <a:prstGeom prst="plus">
            <a:avLst>
              <a:gd name="adj" fmla="val 32744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1" name="TextBox 9">
            <a:extLst>
              <a:ext uri="{FF2B5EF4-FFF2-40B4-BE49-F238E27FC236}">
                <a16:creationId xmlns:a16="http://schemas.microsoft.com/office/drawing/2014/main" id="{9E255EBE-2B09-43BF-93E4-87C89BFB3F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4072" y="1559692"/>
            <a:ext cx="1698455" cy="112069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marL="355600" indent="-355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628650" indent="-2667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1588" lvl="2" indent="0" eaLnBrk="1" hangingPunct="1">
              <a:lnSpc>
                <a:spcPct val="150000"/>
              </a:lnSpc>
              <a:spcBef>
                <a:spcPts val="600"/>
              </a:spcBef>
              <a:buClr>
                <a:srgbClr val="FF0000"/>
              </a:buClr>
              <a:buSzPct val="75000"/>
            </a:pPr>
            <a:r>
              <a:rPr kumimoji="1" lang="zh-CN" altLang="en-US" sz="2200" dirty="0">
                <a:ea typeface="黑体" pitchFamily="49" charset="-122"/>
              </a:rPr>
              <a:t>计算控制器</a:t>
            </a:r>
            <a:endParaRPr kumimoji="1" lang="en-US" altLang="zh-CN" sz="2200" dirty="0">
              <a:ea typeface="黑体" pitchFamily="49" charset="-122"/>
            </a:endParaRPr>
          </a:p>
          <a:p>
            <a:pPr marL="1588" lvl="2" indent="0" eaLnBrk="1" hangingPunct="1">
              <a:lnSpc>
                <a:spcPct val="150000"/>
              </a:lnSpc>
              <a:spcBef>
                <a:spcPts val="600"/>
              </a:spcBef>
              <a:buClr>
                <a:srgbClr val="FF0000"/>
              </a:buClr>
              <a:buSzPct val="75000"/>
            </a:pPr>
            <a:r>
              <a:rPr kumimoji="1" lang="zh-CN" altLang="en-US" sz="2200" dirty="0">
                <a:ea typeface="黑体" pitchFamily="49" charset="-122"/>
              </a:rPr>
              <a:t>相关参数</a:t>
            </a:r>
            <a:endParaRPr kumimoji="1" lang="en-US" altLang="zh-CN" sz="2200" dirty="0">
              <a:ea typeface="黑体" pitchFamily="49" charset="-122"/>
            </a:endParaRPr>
          </a:p>
        </p:txBody>
      </p:sp>
      <p:sp>
        <p:nvSpPr>
          <p:cNvPr id="34" name="TextBox 9">
            <a:extLst>
              <a:ext uri="{FF2B5EF4-FFF2-40B4-BE49-F238E27FC236}">
                <a16:creationId xmlns:a16="http://schemas.microsoft.com/office/drawing/2014/main" id="{2B7A66A8-5CE7-45FF-B0EA-5F66DB0FCF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5814" y="5015559"/>
            <a:ext cx="1698455" cy="112069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marL="355600" indent="-355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628650" indent="-2667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1588" lvl="2" indent="0" eaLnBrk="1" hangingPunct="1">
              <a:lnSpc>
                <a:spcPct val="150000"/>
              </a:lnSpc>
              <a:spcBef>
                <a:spcPts val="600"/>
              </a:spcBef>
              <a:buClr>
                <a:srgbClr val="FF0000"/>
              </a:buClr>
              <a:buSzPct val="75000"/>
            </a:pPr>
            <a:r>
              <a:rPr kumimoji="1" lang="zh-CN" altLang="en-US" sz="2200" dirty="0">
                <a:ea typeface="黑体" pitchFamily="49" charset="-122"/>
              </a:rPr>
              <a:t>验证条件</a:t>
            </a:r>
            <a:endParaRPr kumimoji="1" lang="en-US" altLang="zh-CN" sz="2200" dirty="0">
              <a:ea typeface="黑体" pitchFamily="49" charset="-122"/>
            </a:endParaRPr>
          </a:p>
          <a:p>
            <a:pPr marL="1588" lvl="2" indent="0" eaLnBrk="1" hangingPunct="1">
              <a:lnSpc>
                <a:spcPct val="150000"/>
              </a:lnSpc>
              <a:spcBef>
                <a:spcPts val="600"/>
              </a:spcBef>
              <a:buClr>
                <a:srgbClr val="FF0000"/>
              </a:buClr>
              <a:buSzPct val="75000"/>
            </a:pPr>
            <a:r>
              <a:rPr kumimoji="1" lang="zh-CN" altLang="en-US" sz="2200" dirty="0">
                <a:ea typeface="黑体" pitchFamily="49" charset="-122"/>
              </a:rPr>
              <a:t>计算参数</a:t>
            </a:r>
            <a:endParaRPr kumimoji="1" lang="en-US" altLang="zh-CN" sz="2200" dirty="0">
              <a:ea typeface="黑体" pitchFamily="49" charset="-122"/>
            </a:endParaRPr>
          </a:p>
        </p:txBody>
      </p:sp>
      <p:sp>
        <p:nvSpPr>
          <p:cNvPr id="35" name="箭头: 右 34">
            <a:extLst>
              <a:ext uri="{FF2B5EF4-FFF2-40B4-BE49-F238E27FC236}">
                <a16:creationId xmlns:a16="http://schemas.microsoft.com/office/drawing/2014/main" id="{616FC362-F46C-4361-9DA4-828DDC2F14F3}"/>
              </a:ext>
            </a:extLst>
          </p:cNvPr>
          <p:cNvSpPr/>
          <p:nvPr/>
        </p:nvSpPr>
        <p:spPr bwMode="auto">
          <a:xfrm>
            <a:off x="11108540" y="3572244"/>
            <a:ext cx="302781" cy="52102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6" name="TextBox 9">
            <a:extLst>
              <a:ext uri="{FF2B5EF4-FFF2-40B4-BE49-F238E27FC236}">
                <a16:creationId xmlns:a16="http://schemas.microsoft.com/office/drawing/2014/main" id="{CAD2377C-FE8B-44D2-B77F-6494C1DCA1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40416" y="2407954"/>
            <a:ext cx="1180815" cy="287713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marL="355600" indent="-355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628650" indent="-2667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1588" lvl="2" indent="0" eaLnBrk="1" hangingPunct="1">
              <a:lnSpc>
                <a:spcPct val="150000"/>
              </a:lnSpc>
              <a:spcBef>
                <a:spcPts val="600"/>
              </a:spcBef>
              <a:buClr>
                <a:srgbClr val="FF0000"/>
              </a:buClr>
              <a:buSzPct val="75000"/>
            </a:pPr>
            <a:r>
              <a:rPr kumimoji="1" lang="zh-CN" altLang="en-US" sz="2200" dirty="0">
                <a:solidFill>
                  <a:srgbClr val="FF0000"/>
                </a:solidFill>
                <a:ea typeface="黑体" pitchFamily="49" charset="-122"/>
              </a:rPr>
              <a:t>验证</a:t>
            </a:r>
            <a:endParaRPr kumimoji="1" lang="en-US" altLang="zh-CN" sz="2200" dirty="0">
              <a:solidFill>
                <a:srgbClr val="FF0000"/>
              </a:solidFill>
              <a:ea typeface="黑体" pitchFamily="49" charset="-122"/>
            </a:endParaRPr>
          </a:p>
          <a:p>
            <a:pPr marL="1588" lvl="2" indent="0" eaLnBrk="1" hangingPunct="1">
              <a:lnSpc>
                <a:spcPct val="150000"/>
              </a:lnSpc>
              <a:spcBef>
                <a:spcPts val="600"/>
              </a:spcBef>
              <a:buClr>
                <a:srgbClr val="FF0000"/>
              </a:buClr>
              <a:buSzPct val="75000"/>
            </a:pPr>
            <a:r>
              <a:rPr kumimoji="1" lang="zh-CN" altLang="en-US" sz="1800" dirty="0">
                <a:ea typeface="黑体" pitchFamily="49" charset="-122"/>
              </a:rPr>
              <a:t>理论分析</a:t>
            </a:r>
            <a:endParaRPr kumimoji="1" lang="en-US" altLang="zh-CN" sz="1800" dirty="0">
              <a:ea typeface="黑体" pitchFamily="49" charset="-122"/>
            </a:endParaRPr>
          </a:p>
          <a:p>
            <a:pPr marL="1588" lvl="2" indent="0" eaLnBrk="1" hangingPunct="1">
              <a:lnSpc>
                <a:spcPct val="150000"/>
              </a:lnSpc>
              <a:spcBef>
                <a:spcPts val="600"/>
              </a:spcBef>
              <a:buClr>
                <a:srgbClr val="FF0000"/>
              </a:buClr>
              <a:buSzPct val="75000"/>
            </a:pPr>
            <a:r>
              <a:rPr kumimoji="1" lang="zh-CN" altLang="en-US" sz="1800" dirty="0">
                <a:ea typeface="黑体" pitchFamily="49" charset="-122"/>
              </a:rPr>
              <a:t>仿真验证</a:t>
            </a:r>
            <a:endParaRPr kumimoji="1" lang="en-US" altLang="zh-CN" sz="1800" dirty="0">
              <a:ea typeface="黑体" pitchFamily="49" charset="-122"/>
            </a:endParaRPr>
          </a:p>
          <a:p>
            <a:pPr marL="1588" lvl="2" indent="0" eaLnBrk="1" hangingPunct="1">
              <a:lnSpc>
                <a:spcPct val="150000"/>
              </a:lnSpc>
              <a:spcBef>
                <a:spcPts val="600"/>
              </a:spcBef>
              <a:buClr>
                <a:srgbClr val="FF0000"/>
              </a:buClr>
              <a:buSzPct val="75000"/>
            </a:pPr>
            <a:r>
              <a:rPr kumimoji="1" lang="zh-CN" altLang="en-US" sz="1600" dirty="0">
                <a:ea typeface="黑体" pitchFamily="49" charset="-122"/>
              </a:rPr>
              <a:t>纯仿真</a:t>
            </a:r>
            <a:endParaRPr kumimoji="1" lang="en-US" altLang="zh-CN" sz="1600" dirty="0">
              <a:ea typeface="黑体" pitchFamily="49" charset="-122"/>
            </a:endParaRPr>
          </a:p>
          <a:p>
            <a:pPr marL="1588" lvl="2" indent="0" eaLnBrk="1" hangingPunct="1">
              <a:lnSpc>
                <a:spcPct val="150000"/>
              </a:lnSpc>
              <a:spcBef>
                <a:spcPts val="600"/>
              </a:spcBef>
              <a:buClr>
                <a:srgbClr val="FF0000"/>
              </a:buClr>
              <a:buSzPct val="75000"/>
            </a:pPr>
            <a:r>
              <a:rPr kumimoji="1" lang="zh-CN" altLang="en-US" sz="1600" dirty="0">
                <a:ea typeface="黑体" pitchFamily="49" charset="-122"/>
              </a:rPr>
              <a:t>半实物</a:t>
            </a:r>
            <a:endParaRPr kumimoji="1" lang="en-US" altLang="zh-CN" sz="1600" dirty="0">
              <a:ea typeface="黑体" pitchFamily="49" charset="-122"/>
            </a:endParaRPr>
          </a:p>
          <a:p>
            <a:pPr marL="1588" lvl="2" indent="0" eaLnBrk="1" hangingPunct="1">
              <a:lnSpc>
                <a:spcPct val="150000"/>
              </a:lnSpc>
              <a:spcBef>
                <a:spcPts val="600"/>
              </a:spcBef>
              <a:buClr>
                <a:srgbClr val="FF0000"/>
              </a:buClr>
              <a:buSzPct val="75000"/>
            </a:pPr>
            <a:r>
              <a:rPr kumimoji="1" lang="zh-CN" altLang="en-US" sz="1600" dirty="0">
                <a:ea typeface="黑体" pitchFamily="49" charset="-122"/>
              </a:rPr>
              <a:t>全实物</a:t>
            </a:r>
            <a:endParaRPr kumimoji="1" lang="en-US" altLang="zh-CN" sz="1600" dirty="0">
              <a:ea typeface="黑体" pitchFamily="49" charset="-122"/>
            </a:endParaRPr>
          </a:p>
        </p:txBody>
      </p:sp>
      <p:sp>
        <p:nvSpPr>
          <p:cNvPr id="38" name="TextBox 9">
            <a:extLst>
              <a:ext uri="{FF2B5EF4-FFF2-40B4-BE49-F238E27FC236}">
                <a16:creationId xmlns:a16="http://schemas.microsoft.com/office/drawing/2014/main" id="{190ED4FD-C652-4B5E-AF46-1BECA28E35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46435" y="1529388"/>
            <a:ext cx="483259" cy="459856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marL="355600" indent="-355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628650" indent="-2667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1588" lvl="2" indent="0" eaLnBrk="1" hangingPunct="1">
              <a:lnSpc>
                <a:spcPct val="150000"/>
              </a:lnSpc>
              <a:spcBef>
                <a:spcPts val="600"/>
              </a:spcBef>
              <a:buClr>
                <a:srgbClr val="FF0000"/>
              </a:buClr>
              <a:buSzPct val="75000"/>
            </a:pPr>
            <a:r>
              <a:rPr kumimoji="1" lang="zh-CN" altLang="en-US" sz="2200" dirty="0">
                <a:solidFill>
                  <a:srgbClr val="FF0000"/>
                </a:solidFill>
                <a:ea typeface="黑体" pitchFamily="49" charset="-122"/>
              </a:rPr>
              <a:t>应用</a:t>
            </a:r>
            <a:r>
              <a:rPr kumimoji="1" lang="zh-CN" altLang="en-US" sz="2200" dirty="0">
                <a:ea typeface="黑体" pitchFamily="49" charset="-122"/>
              </a:rPr>
              <a:t>至具体实际对象</a:t>
            </a:r>
            <a:endParaRPr kumimoji="1" lang="en-US" altLang="zh-CN" sz="2200" dirty="0">
              <a:ea typeface="黑体" pitchFamily="49" charset="-122"/>
            </a:endParaRPr>
          </a:p>
        </p:txBody>
      </p:sp>
      <p:sp>
        <p:nvSpPr>
          <p:cNvPr id="41" name="TextBox 9">
            <a:extLst>
              <a:ext uri="{FF2B5EF4-FFF2-40B4-BE49-F238E27FC236}">
                <a16:creationId xmlns:a16="http://schemas.microsoft.com/office/drawing/2014/main" id="{2F023E5E-065F-440E-A8CE-05E7CD2DF4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76320" y="1786537"/>
            <a:ext cx="534553" cy="409073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marL="355600" indent="-355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628650" indent="-2667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1588" lvl="2" indent="0" eaLnBrk="1" hangingPunct="1">
              <a:lnSpc>
                <a:spcPct val="150000"/>
              </a:lnSpc>
              <a:spcBef>
                <a:spcPts val="600"/>
              </a:spcBef>
              <a:buClr>
                <a:srgbClr val="FF0000"/>
              </a:buClr>
              <a:buSzPct val="75000"/>
            </a:pPr>
            <a:r>
              <a:rPr kumimoji="1" lang="zh-CN" altLang="en-US" sz="2200" dirty="0">
                <a:ea typeface="黑体" pitchFamily="49" charset="-122"/>
              </a:rPr>
              <a:t>设计好的闭环系统</a:t>
            </a:r>
            <a:endParaRPr kumimoji="1" lang="en-US" altLang="zh-CN" sz="2200" dirty="0">
              <a:ea typeface="黑体" pitchFamily="49" charset="-122"/>
            </a:endParaRPr>
          </a:p>
        </p:txBody>
      </p:sp>
      <p:sp>
        <p:nvSpPr>
          <p:cNvPr id="42" name="箭头: 右 41">
            <a:extLst>
              <a:ext uri="{FF2B5EF4-FFF2-40B4-BE49-F238E27FC236}">
                <a16:creationId xmlns:a16="http://schemas.microsoft.com/office/drawing/2014/main" id="{DCA11118-ABE1-4A27-8245-27ECC7155C0C}"/>
              </a:ext>
            </a:extLst>
          </p:cNvPr>
          <p:cNvSpPr/>
          <p:nvPr/>
        </p:nvSpPr>
        <p:spPr bwMode="auto">
          <a:xfrm>
            <a:off x="9594882" y="3586009"/>
            <a:ext cx="230797" cy="52102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3" name="箭头: 右 42">
            <a:extLst>
              <a:ext uri="{FF2B5EF4-FFF2-40B4-BE49-F238E27FC236}">
                <a16:creationId xmlns:a16="http://schemas.microsoft.com/office/drawing/2014/main" id="{52519DBE-67AC-4853-AA0C-6F4B974553FC}"/>
              </a:ext>
            </a:extLst>
          </p:cNvPr>
          <p:cNvSpPr/>
          <p:nvPr/>
        </p:nvSpPr>
        <p:spPr bwMode="auto">
          <a:xfrm>
            <a:off x="8515422" y="5491471"/>
            <a:ext cx="388890" cy="236311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4" name="箭头: 右 43">
            <a:extLst>
              <a:ext uri="{FF2B5EF4-FFF2-40B4-BE49-F238E27FC236}">
                <a16:creationId xmlns:a16="http://schemas.microsoft.com/office/drawing/2014/main" id="{F89605FA-34A2-4F7F-BD10-F449A0DFFC3E}"/>
              </a:ext>
            </a:extLst>
          </p:cNvPr>
          <p:cNvSpPr/>
          <p:nvPr/>
        </p:nvSpPr>
        <p:spPr bwMode="auto">
          <a:xfrm>
            <a:off x="8513451" y="2025377"/>
            <a:ext cx="388890" cy="236311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7" name="TextBox 9">
            <a:extLst>
              <a:ext uri="{FF2B5EF4-FFF2-40B4-BE49-F238E27FC236}">
                <a16:creationId xmlns:a16="http://schemas.microsoft.com/office/drawing/2014/main" id="{C6117247-8EB2-44FE-A648-6374111724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2900" y="1546095"/>
            <a:ext cx="1400852" cy="110799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marL="355600" indent="-355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628650" indent="-2667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1588" lvl="2" indent="0" eaLnBrk="1" hangingPunct="1">
              <a:spcBef>
                <a:spcPts val="600"/>
              </a:spcBef>
              <a:buClr>
                <a:srgbClr val="FF0000"/>
              </a:buClr>
              <a:buSzPct val="75000"/>
            </a:pPr>
            <a:r>
              <a:rPr kumimoji="1" lang="zh-CN" altLang="en-US" sz="2200" dirty="0">
                <a:ea typeface="黑体" pitchFamily="49" charset="-122"/>
              </a:rPr>
              <a:t>开环系统控制部分特征</a:t>
            </a:r>
            <a:endParaRPr kumimoji="1" lang="en-US" altLang="zh-CN" sz="2200" dirty="0">
              <a:ea typeface="黑体" pitchFamily="49" charset="-122"/>
            </a:endParaRPr>
          </a:p>
        </p:txBody>
      </p:sp>
      <p:sp>
        <p:nvSpPr>
          <p:cNvPr id="50" name="箭头: 右 49">
            <a:extLst>
              <a:ext uri="{FF2B5EF4-FFF2-40B4-BE49-F238E27FC236}">
                <a16:creationId xmlns:a16="http://schemas.microsoft.com/office/drawing/2014/main" id="{7F11CE59-5805-46DF-96ED-10C0FE956ADB}"/>
              </a:ext>
            </a:extLst>
          </p:cNvPr>
          <p:cNvSpPr/>
          <p:nvPr/>
        </p:nvSpPr>
        <p:spPr bwMode="auto">
          <a:xfrm>
            <a:off x="1960208" y="2026339"/>
            <a:ext cx="388890" cy="236311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1" name="箭头: 右 50">
            <a:extLst>
              <a:ext uri="{FF2B5EF4-FFF2-40B4-BE49-F238E27FC236}">
                <a16:creationId xmlns:a16="http://schemas.microsoft.com/office/drawing/2014/main" id="{43FA7097-1D92-4EAF-97C9-4771B078C402}"/>
              </a:ext>
            </a:extLst>
          </p:cNvPr>
          <p:cNvSpPr/>
          <p:nvPr/>
        </p:nvSpPr>
        <p:spPr bwMode="auto">
          <a:xfrm>
            <a:off x="1969814" y="5491471"/>
            <a:ext cx="388890" cy="236311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2" name="箭头: 右 51">
            <a:extLst>
              <a:ext uri="{FF2B5EF4-FFF2-40B4-BE49-F238E27FC236}">
                <a16:creationId xmlns:a16="http://schemas.microsoft.com/office/drawing/2014/main" id="{F1EC449F-7380-46F3-89A1-7C1327F234D3}"/>
              </a:ext>
            </a:extLst>
          </p:cNvPr>
          <p:cNvSpPr/>
          <p:nvPr/>
        </p:nvSpPr>
        <p:spPr bwMode="auto">
          <a:xfrm>
            <a:off x="3900249" y="2001839"/>
            <a:ext cx="388890" cy="236311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3" name="箭头: 右 52">
            <a:extLst>
              <a:ext uri="{FF2B5EF4-FFF2-40B4-BE49-F238E27FC236}">
                <a16:creationId xmlns:a16="http://schemas.microsoft.com/office/drawing/2014/main" id="{9D18C22D-F76D-42C6-99E7-653CDB6DDED1}"/>
              </a:ext>
            </a:extLst>
          </p:cNvPr>
          <p:cNvSpPr/>
          <p:nvPr/>
        </p:nvSpPr>
        <p:spPr bwMode="auto">
          <a:xfrm>
            <a:off x="3909855" y="5466971"/>
            <a:ext cx="388890" cy="236311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4" name="箭头: 右 53">
            <a:extLst>
              <a:ext uri="{FF2B5EF4-FFF2-40B4-BE49-F238E27FC236}">
                <a16:creationId xmlns:a16="http://schemas.microsoft.com/office/drawing/2014/main" id="{E30FEC3E-0657-4CDA-9C7C-4F422FDFDBA0}"/>
              </a:ext>
            </a:extLst>
          </p:cNvPr>
          <p:cNvSpPr/>
          <p:nvPr/>
        </p:nvSpPr>
        <p:spPr bwMode="auto">
          <a:xfrm>
            <a:off x="6197285" y="2001839"/>
            <a:ext cx="388890" cy="236311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5" name="箭头: 右 54">
            <a:extLst>
              <a:ext uri="{FF2B5EF4-FFF2-40B4-BE49-F238E27FC236}">
                <a16:creationId xmlns:a16="http://schemas.microsoft.com/office/drawing/2014/main" id="{07682192-473E-4F95-A781-E4823DA0032D}"/>
              </a:ext>
            </a:extLst>
          </p:cNvPr>
          <p:cNvSpPr/>
          <p:nvPr/>
        </p:nvSpPr>
        <p:spPr bwMode="auto">
          <a:xfrm>
            <a:off x="6206891" y="5466971"/>
            <a:ext cx="388890" cy="236311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6" name="箭头: 右 55">
            <a:extLst>
              <a:ext uri="{FF2B5EF4-FFF2-40B4-BE49-F238E27FC236}">
                <a16:creationId xmlns:a16="http://schemas.microsoft.com/office/drawing/2014/main" id="{BA64EE33-8B3D-421F-BD4F-9776EE13C593}"/>
              </a:ext>
            </a:extLst>
          </p:cNvPr>
          <p:cNvSpPr/>
          <p:nvPr/>
        </p:nvSpPr>
        <p:spPr bwMode="auto">
          <a:xfrm rot="5400000">
            <a:off x="4991311" y="2844078"/>
            <a:ext cx="388890" cy="236311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7" name="箭头: 右 56">
            <a:extLst>
              <a:ext uri="{FF2B5EF4-FFF2-40B4-BE49-F238E27FC236}">
                <a16:creationId xmlns:a16="http://schemas.microsoft.com/office/drawing/2014/main" id="{1819D651-440B-48B6-9B6F-9CA2CA34DB2E}"/>
              </a:ext>
            </a:extLst>
          </p:cNvPr>
          <p:cNvSpPr/>
          <p:nvPr/>
        </p:nvSpPr>
        <p:spPr bwMode="auto">
          <a:xfrm rot="16200000">
            <a:off x="6914303" y="4561371"/>
            <a:ext cx="388890" cy="236311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8" name="TextBox 17">
            <a:extLst>
              <a:ext uri="{FF2B5EF4-FFF2-40B4-BE49-F238E27FC236}">
                <a16:creationId xmlns:a16="http://schemas.microsoft.com/office/drawing/2014/main" id="{F586434F-026A-4300-A409-80A0D9E886EA}"/>
              </a:ext>
            </a:extLst>
          </p:cNvPr>
          <p:cNvSpPr txBox="1"/>
          <p:nvPr/>
        </p:nvSpPr>
        <p:spPr>
          <a:xfrm>
            <a:off x="7280327" y="4474344"/>
            <a:ext cx="6356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200" b="1" dirty="0"/>
              <a:t>No</a:t>
            </a:r>
            <a:endParaRPr lang="zh-CN" altLang="en-US" sz="2200" dirty="0"/>
          </a:p>
        </p:txBody>
      </p:sp>
    </p:spTree>
    <p:extLst>
      <p:ext uri="{BB962C8B-B14F-4D97-AF65-F5344CB8AC3E}">
        <p14:creationId xmlns:p14="http://schemas.microsoft.com/office/powerpoint/2010/main" val="1808616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3A29E5A-CA92-49C4-969B-FB2361A45697}" type="slidenum">
              <a:rPr lang="zh-CN" alt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10" name="Line 2"/>
          <p:cNvSpPr>
            <a:spLocks noChangeShapeType="1"/>
          </p:cNvSpPr>
          <p:nvPr/>
        </p:nvSpPr>
        <p:spPr bwMode="auto">
          <a:xfrm>
            <a:off x="913656" y="1134814"/>
            <a:ext cx="4419600" cy="0"/>
          </a:xfrm>
          <a:prstGeom prst="line">
            <a:avLst/>
          </a:prstGeom>
          <a:noFill/>
          <a:ln w="127000" cmpd="tri">
            <a:solidFill>
              <a:srgbClr val="000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839416" y="404664"/>
            <a:ext cx="8185150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kumimoji="1" lang="zh-CN" altLang="en-US" sz="3400" dirty="0">
                <a:latin typeface="黑体" panose="02010609060101010101" pitchFamily="49" charset="-122"/>
                <a:ea typeface="黑体" panose="02010609060101010101" pitchFamily="49" charset="-122"/>
              </a:rPr>
              <a:t>系统设计实验内容</a:t>
            </a:r>
            <a:endParaRPr kumimoji="1" lang="zh-CN" altLang="en-US" sz="2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8328A8A0-674A-490A-BA97-666FEB07FD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4465" y="1556792"/>
            <a:ext cx="1428432" cy="457945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marL="355600" indent="-355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628650" indent="-2667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1588" lvl="2" indent="0" eaLnBrk="1" hangingPunct="1">
              <a:lnSpc>
                <a:spcPct val="150000"/>
              </a:lnSpc>
              <a:spcBef>
                <a:spcPts val="600"/>
              </a:spcBef>
              <a:buClr>
                <a:srgbClr val="FF0000"/>
              </a:buClr>
              <a:buSzPct val="75000"/>
            </a:pPr>
            <a:r>
              <a:rPr kumimoji="1" lang="zh-CN" altLang="en-US" sz="2200" dirty="0">
                <a:ea typeface="黑体" pitchFamily="49" charset="-122"/>
              </a:rPr>
              <a:t>开环系统</a:t>
            </a:r>
            <a:endParaRPr kumimoji="1" lang="en-US" altLang="zh-CN" sz="2200" dirty="0">
              <a:ea typeface="黑体" pitchFamily="49" charset="-122"/>
            </a:endParaRPr>
          </a:p>
          <a:p>
            <a:pPr marL="1588" lvl="2" indent="0" eaLnBrk="1" hangingPunct="1">
              <a:lnSpc>
                <a:spcPct val="150000"/>
              </a:lnSpc>
              <a:spcBef>
                <a:spcPts val="600"/>
              </a:spcBef>
              <a:buClr>
                <a:srgbClr val="FF0000"/>
              </a:buClr>
              <a:buSzPct val="75000"/>
            </a:pPr>
            <a:endParaRPr kumimoji="1" lang="en-US" altLang="zh-CN" sz="1800" dirty="0">
              <a:ea typeface="黑体" pitchFamily="49" charset="-122"/>
            </a:endParaRPr>
          </a:p>
          <a:p>
            <a:pPr marL="1588" lvl="2" indent="0" eaLnBrk="1" hangingPunct="1">
              <a:lnSpc>
                <a:spcPct val="150000"/>
              </a:lnSpc>
              <a:spcBef>
                <a:spcPts val="600"/>
              </a:spcBef>
              <a:buClr>
                <a:srgbClr val="FF0000"/>
              </a:buClr>
              <a:buSzPct val="75000"/>
            </a:pPr>
            <a:endParaRPr kumimoji="1" lang="en-US" altLang="zh-CN" sz="1800" dirty="0">
              <a:ea typeface="黑体" pitchFamily="49" charset="-122"/>
            </a:endParaRPr>
          </a:p>
          <a:p>
            <a:pPr marL="1588" lvl="2" indent="0" eaLnBrk="1" hangingPunct="1">
              <a:lnSpc>
                <a:spcPct val="150000"/>
              </a:lnSpc>
              <a:spcBef>
                <a:spcPts val="600"/>
              </a:spcBef>
              <a:buClr>
                <a:srgbClr val="FF0000"/>
              </a:buClr>
              <a:buSzPct val="75000"/>
            </a:pPr>
            <a:endParaRPr kumimoji="1" lang="en-US" altLang="zh-CN" sz="1800" dirty="0">
              <a:ea typeface="黑体" pitchFamily="49" charset="-122"/>
            </a:endParaRPr>
          </a:p>
          <a:p>
            <a:pPr marL="1588" lvl="2" indent="0" eaLnBrk="1" hangingPunct="1">
              <a:lnSpc>
                <a:spcPct val="150000"/>
              </a:lnSpc>
              <a:spcBef>
                <a:spcPts val="600"/>
              </a:spcBef>
              <a:buClr>
                <a:srgbClr val="FF0000"/>
              </a:buClr>
              <a:buSzPct val="75000"/>
            </a:pPr>
            <a:endParaRPr kumimoji="1" lang="en-US" altLang="zh-CN" sz="1800" dirty="0">
              <a:ea typeface="黑体" pitchFamily="49" charset="-122"/>
            </a:endParaRPr>
          </a:p>
          <a:p>
            <a:pPr marL="1588" lvl="2" indent="0" eaLnBrk="1" hangingPunct="1">
              <a:lnSpc>
                <a:spcPct val="150000"/>
              </a:lnSpc>
              <a:spcBef>
                <a:spcPts val="600"/>
              </a:spcBef>
              <a:buClr>
                <a:srgbClr val="FF0000"/>
              </a:buClr>
              <a:buSzPct val="75000"/>
            </a:pPr>
            <a:endParaRPr kumimoji="1" lang="en-US" altLang="zh-CN" sz="1800" dirty="0">
              <a:ea typeface="黑体" pitchFamily="49" charset="-122"/>
            </a:endParaRPr>
          </a:p>
          <a:p>
            <a:pPr marL="1588" lvl="2" indent="0" eaLnBrk="1" hangingPunct="1">
              <a:lnSpc>
                <a:spcPct val="150000"/>
              </a:lnSpc>
              <a:spcBef>
                <a:spcPts val="600"/>
              </a:spcBef>
              <a:buClr>
                <a:srgbClr val="FF0000"/>
              </a:buClr>
              <a:buSzPct val="75000"/>
            </a:pPr>
            <a:r>
              <a:rPr kumimoji="1" lang="zh-CN" altLang="en-US" sz="2200" dirty="0">
                <a:ea typeface="黑体" pitchFamily="49" charset="-122"/>
              </a:rPr>
              <a:t>控制部分</a:t>
            </a:r>
            <a:endParaRPr kumimoji="1" lang="en-US" altLang="zh-CN" sz="2200" dirty="0">
              <a:ea typeface="黑体" pitchFamily="49" charset="-122"/>
            </a:endParaRPr>
          </a:p>
          <a:p>
            <a:pPr marL="1588" lvl="2" indent="0" eaLnBrk="1" hangingPunct="1">
              <a:lnSpc>
                <a:spcPct val="150000"/>
              </a:lnSpc>
              <a:spcBef>
                <a:spcPts val="600"/>
              </a:spcBef>
              <a:buClr>
                <a:srgbClr val="FF0000"/>
              </a:buClr>
              <a:buSzPct val="75000"/>
            </a:pPr>
            <a:endParaRPr kumimoji="1" lang="en-US" altLang="zh-CN" sz="1800" dirty="0">
              <a:ea typeface="黑体" pitchFamily="49" charset="-122"/>
            </a:endParaRPr>
          </a:p>
          <a:p>
            <a:pPr marL="1588" lvl="2" indent="0" eaLnBrk="1" hangingPunct="1">
              <a:lnSpc>
                <a:spcPct val="150000"/>
              </a:lnSpc>
              <a:spcBef>
                <a:spcPts val="600"/>
              </a:spcBef>
              <a:buClr>
                <a:srgbClr val="FF0000"/>
              </a:buClr>
              <a:buSzPct val="75000"/>
            </a:pPr>
            <a:endParaRPr kumimoji="1" lang="en-US" altLang="zh-CN" sz="1800" dirty="0">
              <a:ea typeface="黑体" pitchFamily="49" charset="-122"/>
            </a:endParaRPr>
          </a:p>
        </p:txBody>
      </p:sp>
      <p:sp>
        <p:nvSpPr>
          <p:cNvPr id="21" name="TextBox 9">
            <a:extLst>
              <a:ext uri="{FF2B5EF4-FFF2-40B4-BE49-F238E27FC236}">
                <a16:creationId xmlns:a16="http://schemas.microsoft.com/office/drawing/2014/main" id="{9A91AD1C-C2B0-4900-8DB5-D8368F4484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66261" y="4874367"/>
            <a:ext cx="1400852" cy="126188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marL="355600" indent="-355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628650" indent="-2667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1588" lvl="2" indent="0" eaLnBrk="1" hangingPunct="1">
              <a:spcBef>
                <a:spcPts val="600"/>
              </a:spcBef>
              <a:buClr>
                <a:srgbClr val="FF0000"/>
              </a:buClr>
              <a:buSzPct val="75000"/>
            </a:pPr>
            <a:r>
              <a:rPr kumimoji="1" lang="zh-CN" altLang="en-US" sz="2200" dirty="0">
                <a:ea typeface="黑体" pitchFamily="49" charset="-122"/>
              </a:rPr>
              <a:t>含有</a:t>
            </a:r>
            <a:endParaRPr kumimoji="1" lang="en-US" altLang="zh-CN" sz="2200" dirty="0">
              <a:ea typeface="黑体" pitchFamily="49" charset="-122"/>
            </a:endParaRPr>
          </a:p>
          <a:p>
            <a:pPr marL="1588" lvl="2" indent="0" eaLnBrk="1" hangingPunct="1">
              <a:spcBef>
                <a:spcPts val="600"/>
              </a:spcBef>
              <a:buClr>
                <a:srgbClr val="FF0000"/>
              </a:buClr>
              <a:buSzPct val="75000"/>
            </a:pPr>
            <a:r>
              <a:rPr kumimoji="1" lang="zh-CN" altLang="en-US" sz="2200" dirty="0">
                <a:ea typeface="黑体" pitchFamily="49" charset="-122"/>
              </a:rPr>
              <a:t>待设参数</a:t>
            </a:r>
            <a:endParaRPr kumimoji="1" lang="en-US" altLang="zh-CN" sz="2200" dirty="0">
              <a:ea typeface="黑体" pitchFamily="49" charset="-122"/>
            </a:endParaRPr>
          </a:p>
          <a:p>
            <a:pPr marL="1588" lvl="2" indent="0" eaLnBrk="1" hangingPunct="1">
              <a:spcBef>
                <a:spcPts val="600"/>
              </a:spcBef>
              <a:buClr>
                <a:srgbClr val="FF0000"/>
              </a:buClr>
              <a:buSzPct val="75000"/>
            </a:pPr>
            <a:r>
              <a:rPr kumimoji="1" lang="zh-CN" altLang="en-US" sz="2200" dirty="0">
                <a:ea typeface="黑体" pitchFamily="49" charset="-122"/>
              </a:rPr>
              <a:t>闭环系统</a:t>
            </a:r>
            <a:endParaRPr kumimoji="1" lang="en-US" altLang="zh-CN" sz="2200" dirty="0">
              <a:ea typeface="黑体" pitchFamily="49" charset="-122"/>
            </a:endParaRPr>
          </a:p>
        </p:txBody>
      </p:sp>
      <p:sp>
        <p:nvSpPr>
          <p:cNvPr id="22" name="TextBox 9">
            <a:extLst>
              <a:ext uri="{FF2B5EF4-FFF2-40B4-BE49-F238E27FC236}">
                <a16:creationId xmlns:a16="http://schemas.microsoft.com/office/drawing/2014/main" id="{37EEEE61-F00B-42F0-B5B2-290AD967BE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4948" y="3566632"/>
            <a:ext cx="5979626" cy="53937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marL="355600" indent="-355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628650" indent="-2667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1588" lvl="2" indent="0" eaLnBrk="1" hangingPunct="1">
              <a:lnSpc>
                <a:spcPct val="150000"/>
              </a:lnSpc>
              <a:spcBef>
                <a:spcPts val="600"/>
              </a:spcBef>
              <a:buClr>
                <a:srgbClr val="FF0000"/>
              </a:buClr>
              <a:buSzPct val="75000"/>
            </a:pPr>
            <a:r>
              <a:rPr kumimoji="1" lang="zh-CN" altLang="en-US" sz="2200" dirty="0">
                <a:ea typeface="黑体" pitchFamily="49" charset="-122"/>
              </a:rPr>
              <a:t>输出设计失败提示</a:t>
            </a:r>
            <a:endParaRPr kumimoji="1" lang="en-US" altLang="zh-CN" sz="2200" dirty="0">
              <a:ea typeface="黑体" pitchFamily="49" charset="-122"/>
            </a:endParaRPr>
          </a:p>
        </p:txBody>
      </p:sp>
      <p:sp>
        <p:nvSpPr>
          <p:cNvPr id="23" name="TextBox 9">
            <a:extLst>
              <a:ext uri="{FF2B5EF4-FFF2-40B4-BE49-F238E27FC236}">
                <a16:creationId xmlns:a16="http://schemas.microsoft.com/office/drawing/2014/main" id="{E790A1E4-9D99-49B4-9B9D-0CFC7C6735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5284" y="1558305"/>
            <a:ext cx="1698455" cy="112069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marL="355600" indent="-355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628650" indent="-2667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1588" lvl="2" indent="0" eaLnBrk="1" hangingPunct="1">
              <a:lnSpc>
                <a:spcPct val="150000"/>
              </a:lnSpc>
              <a:spcBef>
                <a:spcPts val="600"/>
              </a:spcBef>
              <a:buClr>
                <a:srgbClr val="FF0000"/>
              </a:buClr>
              <a:buSzPct val="75000"/>
            </a:pPr>
            <a:r>
              <a:rPr kumimoji="1" lang="zh-CN" altLang="en-US" sz="2200" dirty="0">
                <a:ea typeface="黑体" pitchFamily="49" charset="-122"/>
              </a:rPr>
              <a:t>验证控制器</a:t>
            </a:r>
            <a:endParaRPr kumimoji="1" lang="en-US" altLang="zh-CN" sz="2200" dirty="0">
              <a:ea typeface="黑体" pitchFamily="49" charset="-122"/>
            </a:endParaRPr>
          </a:p>
          <a:p>
            <a:pPr marL="1588" lvl="2" indent="0" eaLnBrk="1" hangingPunct="1">
              <a:lnSpc>
                <a:spcPct val="150000"/>
              </a:lnSpc>
              <a:spcBef>
                <a:spcPts val="600"/>
              </a:spcBef>
              <a:buClr>
                <a:srgbClr val="FF0000"/>
              </a:buClr>
              <a:buSzPct val="75000"/>
            </a:pPr>
            <a:r>
              <a:rPr kumimoji="1" lang="zh-CN" altLang="en-US" sz="2200" dirty="0">
                <a:ea typeface="黑体" pitchFamily="49" charset="-122"/>
              </a:rPr>
              <a:t>存在性条件</a:t>
            </a:r>
            <a:endParaRPr kumimoji="1" lang="en-US" altLang="zh-CN" sz="2200" dirty="0">
              <a:ea typeface="黑体" pitchFamily="49" charset="-122"/>
            </a:endParaRPr>
          </a:p>
        </p:txBody>
      </p:sp>
      <p:sp>
        <p:nvSpPr>
          <p:cNvPr id="24" name="TextBox 9">
            <a:extLst>
              <a:ext uri="{FF2B5EF4-FFF2-40B4-BE49-F238E27FC236}">
                <a16:creationId xmlns:a16="http://schemas.microsoft.com/office/drawing/2014/main" id="{94964ECF-EA55-49B4-811F-64AD02F4DD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5283" y="5015560"/>
            <a:ext cx="1698455" cy="112069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marL="355600" indent="-355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628650" indent="-2667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1588" lvl="2" indent="0" eaLnBrk="1" hangingPunct="1">
              <a:lnSpc>
                <a:spcPct val="150000"/>
              </a:lnSpc>
              <a:spcBef>
                <a:spcPts val="600"/>
              </a:spcBef>
              <a:buClr>
                <a:srgbClr val="FF0000"/>
              </a:buClr>
              <a:buSzPct val="75000"/>
            </a:pPr>
            <a:r>
              <a:rPr kumimoji="1" lang="zh-CN" altLang="en-US" sz="2200" dirty="0">
                <a:ea typeface="黑体" pitchFamily="49" charset="-122"/>
              </a:rPr>
              <a:t>建立控制器</a:t>
            </a:r>
            <a:endParaRPr kumimoji="1" lang="en-US" altLang="zh-CN" sz="2200" dirty="0">
              <a:ea typeface="黑体" pitchFamily="49" charset="-122"/>
            </a:endParaRPr>
          </a:p>
          <a:p>
            <a:pPr marL="1588" lvl="2" indent="0" eaLnBrk="1" hangingPunct="1">
              <a:lnSpc>
                <a:spcPct val="150000"/>
              </a:lnSpc>
              <a:spcBef>
                <a:spcPts val="600"/>
              </a:spcBef>
              <a:buClr>
                <a:srgbClr val="FF0000"/>
              </a:buClr>
              <a:buSzPct val="75000"/>
            </a:pPr>
            <a:r>
              <a:rPr kumimoji="1" lang="zh-CN" altLang="en-US" sz="2200" dirty="0">
                <a:ea typeface="黑体" pitchFamily="49" charset="-122"/>
              </a:rPr>
              <a:t>设计条件</a:t>
            </a:r>
            <a:endParaRPr kumimoji="1" lang="en-US" altLang="zh-CN" sz="2200" dirty="0">
              <a:ea typeface="黑体" pitchFamily="49" charset="-122"/>
            </a:endParaRPr>
          </a:p>
        </p:txBody>
      </p:sp>
      <p:sp>
        <p:nvSpPr>
          <p:cNvPr id="27" name="TextBox 17">
            <a:extLst>
              <a:ext uri="{FF2B5EF4-FFF2-40B4-BE49-F238E27FC236}">
                <a16:creationId xmlns:a16="http://schemas.microsoft.com/office/drawing/2014/main" id="{A44B9711-C8FF-48B4-A23E-DBB300E1730E}"/>
              </a:ext>
            </a:extLst>
          </p:cNvPr>
          <p:cNvSpPr txBox="1"/>
          <p:nvPr/>
        </p:nvSpPr>
        <p:spPr>
          <a:xfrm>
            <a:off x="6514925" y="1594490"/>
            <a:ext cx="7997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200" b="1" dirty="0"/>
              <a:t>Yes</a:t>
            </a:r>
            <a:endParaRPr lang="zh-CN" altLang="en-US" sz="2200" dirty="0"/>
          </a:p>
        </p:txBody>
      </p:sp>
      <p:sp>
        <p:nvSpPr>
          <p:cNvPr id="28" name="TextBox 17">
            <a:extLst>
              <a:ext uri="{FF2B5EF4-FFF2-40B4-BE49-F238E27FC236}">
                <a16:creationId xmlns:a16="http://schemas.microsoft.com/office/drawing/2014/main" id="{72282DFD-ED70-4A5B-BE1B-F96C5778A073}"/>
              </a:ext>
            </a:extLst>
          </p:cNvPr>
          <p:cNvSpPr txBox="1"/>
          <p:nvPr/>
        </p:nvSpPr>
        <p:spPr>
          <a:xfrm>
            <a:off x="6334531" y="2913949"/>
            <a:ext cx="7997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200" b="1" dirty="0"/>
              <a:t>No</a:t>
            </a:r>
            <a:endParaRPr lang="zh-CN" altLang="en-US" sz="2200" dirty="0"/>
          </a:p>
        </p:txBody>
      </p:sp>
      <p:sp>
        <p:nvSpPr>
          <p:cNvPr id="31" name="TextBox 9">
            <a:extLst>
              <a:ext uri="{FF2B5EF4-FFF2-40B4-BE49-F238E27FC236}">
                <a16:creationId xmlns:a16="http://schemas.microsoft.com/office/drawing/2014/main" id="{9E255EBE-2B09-43BF-93E4-87C89BFB3F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7433" y="1559692"/>
            <a:ext cx="1698455" cy="112069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marL="355600" indent="-355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628650" indent="-2667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1588" lvl="2" indent="0" eaLnBrk="1" hangingPunct="1">
              <a:lnSpc>
                <a:spcPct val="150000"/>
              </a:lnSpc>
              <a:spcBef>
                <a:spcPts val="600"/>
              </a:spcBef>
              <a:buClr>
                <a:srgbClr val="FF0000"/>
              </a:buClr>
              <a:buSzPct val="75000"/>
            </a:pPr>
            <a:r>
              <a:rPr kumimoji="1" lang="zh-CN" altLang="en-US" sz="2200" dirty="0">
                <a:ea typeface="黑体" pitchFamily="49" charset="-122"/>
              </a:rPr>
              <a:t>计算控制器</a:t>
            </a:r>
            <a:endParaRPr kumimoji="1" lang="en-US" altLang="zh-CN" sz="2200" dirty="0">
              <a:ea typeface="黑体" pitchFamily="49" charset="-122"/>
            </a:endParaRPr>
          </a:p>
          <a:p>
            <a:pPr marL="1588" lvl="2" indent="0" eaLnBrk="1" hangingPunct="1">
              <a:lnSpc>
                <a:spcPct val="150000"/>
              </a:lnSpc>
              <a:spcBef>
                <a:spcPts val="600"/>
              </a:spcBef>
              <a:buClr>
                <a:srgbClr val="FF0000"/>
              </a:buClr>
              <a:buSzPct val="75000"/>
            </a:pPr>
            <a:r>
              <a:rPr kumimoji="1" lang="zh-CN" altLang="en-US" sz="2200" dirty="0">
                <a:ea typeface="黑体" pitchFamily="49" charset="-122"/>
              </a:rPr>
              <a:t>相关参数</a:t>
            </a:r>
            <a:endParaRPr kumimoji="1" lang="en-US" altLang="zh-CN" sz="2200" dirty="0">
              <a:ea typeface="黑体" pitchFamily="49" charset="-122"/>
            </a:endParaRPr>
          </a:p>
        </p:txBody>
      </p:sp>
      <p:sp>
        <p:nvSpPr>
          <p:cNvPr id="34" name="TextBox 9">
            <a:extLst>
              <a:ext uri="{FF2B5EF4-FFF2-40B4-BE49-F238E27FC236}">
                <a16:creationId xmlns:a16="http://schemas.microsoft.com/office/drawing/2014/main" id="{2B7A66A8-5CE7-45FF-B0EA-5F66DB0FCF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9175" y="5015559"/>
            <a:ext cx="1698455" cy="112069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marL="355600" indent="-355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628650" indent="-2667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1588" lvl="2" indent="0" eaLnBrk="1" hangingPunct="1">
              <a:lnSpc>
                <a:spcPct val="150000"/>
              </a:lnSpc>
              <a:spcBef>
                <a:spcPts val="600"/>
              </a:spcBef>
              <a:buClr>
                <a:srgbClr val="FF0000"/>
              </a:buClr>
              <a:buSzPct val="75000"/>
            </a:pPr>
            <a:r>
              <a:rPr kumimoji="1" lang="zh-CN" altLang="en-US" sz="2200" dirty="0">
                <a:ea typeface="黑体" pitchFamily="49" charset="-122"/>
              </a:rPr>
              <a:t>验证条件</a:t>
            </a:r>
            <a:endParaRPr kumimoji="1" lang="en-US" altLang="zh-CN" sz="2200" dirty="0">
              <a:ea typeface="黑体" pitchFamily="49" charset="-122"/>
            </a:endParaRPr>
          </a:p>
          <a:p>
            <a:pPr marL="1588" lvl="2" indent="0" eaLnBrk="1" hangingPunct="1">
              <a:lnSpc>
                <a:spcPct val="150000"/>
              </a:lnSpc>
              <a:spcBef>
                <a:spcPts val="600"/>
              </a:spcBef>
              <a:buClr>
                <a:srgbClr val="FF0000"/>
              </a:buClr>
              <a:buSzPct val="75000"/>
            </a:pPr>
            <a:r>
              <a:rPr kumimoji="1" lang="zh-CN" altLang="en-US" sz="2200" dirty="0">
                <a:ea typeface="黑体" pitchFamily="49" charset="-122"/>
              </a:rPr>
              <a:t>计算参数</a:t>
            </a:r>
            <a:endParaRPr kumimoji="1" lang="en-US" altLang="zh-CN" sz="2200" dirty="0">
              <a:ea typeface="黑体" pitchFamily="49" charset="-122"/>
            </a:endParaRPr>
          </a:p>
        </p:txBody>
      </p:sp>
      <p:sp>
        <p:nvSpPr>
          <p:cNvPr id="36" name="TextBox 9">
            <a:extLst>
              <a:ext uri="{FF2B5EF4-FFF2-40B4-BE49-F238E27FC236}">
                <a16:creationId xmlns:a16="http://schemas.microsoft.com/office/drawing/2014/main" id="{CAD2377C-FE8B-44D2-B77F-6494C1DCA1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43777" y="2407954"/>
            <a:ext cx="1180815" cy="287713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marL="355600" indent="-355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628650" indent="-2667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1588" lvl="2" indent="0" eaLnBrk="1" hangingPunct="1">
              <a:lnSpc>
                <a:spcPct val="150000"/>
              </a:lnSpc>
              <a:spcBef>
                <a:spcPts val="600"/>
              </a:spcBef>
              <a:buClr>
                <a:srgbClr val="FF0000"/>
              </a:buClr>
              <a:buSzPct val="75000"/>
            </a:pPr>
            <a:r>
              <a:rPr kumimoji="1" lang="zh-CN" altLang="en-US" sz="2200" dirty="0">
                <a:ea typeface="黑体" pitchFamily="49" charset="-122"/>
              </a:rPr>
              <a:t>验证</a:t>
            </a:r>
            <a:endParaRPr kumimoji="1" lang="en-US" altLang="zh-CN" sz="2200" dirty="0">
              <a:ea typeface="黑体" pitchFamily="49" charset="-122"/>
            </a:endParaRPr>
          </a:p>
          <a:p>
            <a:pPr marL="1588" lvl="2" indent="0" eaLnBrk="1" hangingPunct="1">
              <a:lnSpc>
                <a:spcPct val="150000"/>
              </a:lnSpc>
              <a:spcBef>
                <a:spcPts val="600"/>
              </a:spcBef>
              <a:buClr>
                <a:srgbClr val="FF0000"/>
              </a:buClr>
              <a:buSzPct val="75000"/>
            </a:pPr>
            <a:r>
              <a:rPr kumimoji="1" lang="zh-CN" altLang="en-US" sz="1800" dirty="0">
                <a:ea typeface="黑体" pitchFamily="49" charset="-122"/>
              </a:rPr>
              <a:t>理论分析</a:t>
            </a:r>
            <a:endParaRPr kumimoji="1" lang="en-US" altLang="zh-CN" sz="1800" dirty="0">
              <a:ea typeface="黑体" pitchFamily="49" charset="-122"/>
            </a:endParaRPr>
          </a:p>
          <a:p>
            <a:pPr marL="1588" lvl="2" indent="0" eaLnBrk="1" hangingPunct="1">
              <a:lnSpc>
                <a:spcPct val="150000"/>
              </a:lnSpc>
              <a:spcBef>
                <a:spcPts val="600"/>
              </a:spcBef>
              <a:buClr>
                <a:srgbClr val="FF0000"/>
              </a:buClr>
              <a:buSzPct val="75000"/>
            </a:pPr>
            <a:r>
              <a:rPr kumimoji="1" lang="zh-CN" altLang="en-US" sz="1800" dirty="0">
                <a:ea typeface="黑体" pitchFamily="49" charset="-122"/>
              </a:rPr>
              <a:t>仿真验证</a:t>
            </a:r>
            <a:endParaRPr kumimoji="1" lang="en-US" altLang="zh-CN" sz="1800" dirty="0">
              <a:ea typeface="黑体" pitchFamily="49" charset="-122"/>
            </a:endParaRPr>
          </a:p>
          <a:p>
            <a:pPr marL="1588" lvl="2" indent="0" eaLnBrk="1" hangingPunct="1">
              <a:lnSpc>
                <a:spcPct val="150000"/>
              </a:lnSpc>
              <a:spcBef>
                <a:spcPts val="600"/>
              </a:spcBef>
              <a:buClr>
                <a:srgbClr val="FF0000"/>
              </a:buClr>
              <a:buSzPct val="75000"/>
            </a:pPr>
            <a:r>
              <a:rPr kumimoji="1" lang="zh-CN" altLang="en-US" sz="1600" dirty="0">
                <a:ea typeface="黑体" pitchFamily="49" charset="-122"/>
              </a:rPr>
              <a:t>纯仿真</a:t>
            </a:r>
            <a:endParaRPr kumimoji="1" lang="en-US" altLang="zh-CN" sz="1600" dirty="0">
              <a:ea typeface="黑体" pitchFamily="49" charset="-122"/>
            </a:endParaRPr>
          </a:p>
          <a:p>
            <a:pPr marL="1588" lvl="2" indent="0" eaLnBrk="1" hangingPunct="1">
              <a:lnSpc>
                <a:spcPct val="150000"/>
              </a:lnSpc>
              <a:spcBef>
                <a:spcPts val="600"/>
              </a:spcBef>
              <a:buClr>
                <a:srgbClr val="FF0000"/>
              </a:buClr>
              <a:buSzPct val="75000"/>
            </a:pPr>
            <a:endParaRPr kumimoji="1" lang="en-US" altLang="zh-CN" sz="1600" dirty="0">
              <a:ea typeface="黑体" pitchFamily="49" charset="-122"/>
            </a:endParaRPr>
          </a:p>
          <a:p>
            <a:pPr marL="1588" lvl="2" indent="0" eaLnBrk="1" hangingPunct="1">
              <a:lnSpc>
                <a:spcPct val="150000"/>
              </a:lnSpc>
              <a:spcBef>
                <a:spcPts val="600"/>
              </a:spcBef>
              <a:buClr>
                <a:srgbClr val="FF0000"/>
              </a:buClr>
              <a:buSzPct val="75000"/>
            </a:pPr>
            <a:endParaRPr kumimoji="1" lang="en-US" altLang="zh-CN" sz="1600" dirty="0">
              <a:ea typeface="黑体" pitchFamily="49" charset="-122"/>
            </a:endParaRPr>
          </a:p>
        </p:txBody>
      </p:sp>
      <p:sp>
        <p:nvSpPr>
          <p:cNvPr id="41" name="TextBox 9">
            <a:extLst>
              <a:ext uri="{FF2B5EF4-FFF2-40B4-BE49-F238E27FC236}">
                <a16:creationId xmlns:a16="http://schemas.microsoft.com/office/drawing/2014/main" id="{2F023E5E-065F-440E-A8CE-05E7CD2DF4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79681" y="1786537"/>
            <a:ext cx="534553" cy="409073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marL="355600" indent="-355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628650" indent="-2667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1588" lvl="2" indent="0" eaLnBrk="1" hangingPunct="1">
              <a:lnSpc>
                <a:spcPct val="150000"/>
              </a:lnSpc>
              <a:spcBef>
                <a:spcPts val="600"/>
              </a:spcBef>
              <a:buClr>
                <a:srgbClr val="FF0000"/>
              </a:buClr>
              <a:buSzPct val="75000"/>
            </a:pPr>
            <a:r>
              <a:rPr kumimoji="1" lang="zh-CN" altLang="en-US" sz="2200" dirty="0">
                <a:ea typeface="黑体" pitchFamily="49" charset="-122"/>
              </a:rPr>
              <a:t>设计好的闭环系统</a:t>
            </a:r>
            <a:endParaRPr kumimoji="1" lang="en-US" altLang="zh-CN" sz="2200" dirty="0">
              <a:ea typeface="黑体" pitchFamily="49" charset="-122"/>
            </a:endParaRPr>
          </a:p>
        </p:txBody>
      </p:sp>
      <p:sp>
        <p:nvSpPr>
          <p:cNvPr id="42" name="箭头: 右 41">
            <a:extLst>
              <a:ext uri="{FF2B5EF4-FFF2-40B4-BE49-F238E27FC236}">
                <a16:creationId xmlns:a16="http://schemas.microsoft.com/office/drawing/2014/main" id="{DCA11118-ABE1-4A27-8245-27ECC7155C0C}"/>
              </a:ext>
            </a:extLst>
          </p:cNvPr>
          <p:cNvSpPr/>
          <p:nvPr/>
        </p:nvSpPr>
        <p:spPr bwMode="auto">
          <a:xfrm>
            <a:off x="9998243" y="3586009"/>
            <a:ext cx="230797" cy="52102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3" name="箭头: 右 42">
            <a:extLst>
              <a:ext uri="{FF2B5EF4-FFF2-40B4-BE49-F238E27FC236}">
                <a16:creationId xmlns:a16="http://schemas.microsoft.com/office/drawing/2014/main" id="{52519DBE-67AC-4853-AA0C-6F4B974553FC}"/>
              </a:ext>
            </a:extLst>
          </p:cNvPr>
          <p:cNvSpPr/>
          <p:nvPr/>
        </p:nvSpPr>
        <p:spPr bwMode="auto">
          <a:xfrm>
            <a:off x="8918783" y="5491471"/>
            <a:ext cx="388890" cy="236311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4" name="箭头: 右 43">
            <a:extLst>
              <a:ext uri="{FF2B5EF4-FFF2-40B4-BE49-F238E27FC236}">
                <a16:creationId xmlns:a16="http://schemas.microsoft.com/office/drawing/2014/main" id="{F89605FA-34A2-4F7F-BD10-F449A0DFFC3E}"/>
              </a:ext>
            </a:extLst>
          </p:cNvPr>
          <p:cNvSpPr/>
          <p:nvPr/>
        </p:nvSpPr>
        <p:spPr bwMode="auto">
          <a:xfrm>
            <a:off x="8916812" y="2025377"/>
            <a:ext cx="388890" cy="236311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7" name="TextBox 9">
            <a:extLst>
              <a:ext uri="{FF2B5EF4-FFF2-40B4-BE49-F238E27FC236}">
                <a16:creationId xmlns:a16="http://schemas.microsoft.com/office/drawing/2014/main" id="{C6117247-8EB2-44FE-A648-6374111724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66261" y="1546095"/>
            <a:ext cx="1400852" cy="110799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marL="355600" indent="-355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628650" indent="-2667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1588" lvl="2" indent="0" eaLnBrk="1" hangingPunct="1">
              <a:spcBef>
                <a:spcPts val="600"/>
              </a:spcBef>
              <a:buClr>
                <a:srgbClr val="FF0000"/>
              </a:buClr>
              <a:buSzPct val="75000"/>
            </a:pPr>
            <a:r>
              <a:rPr kumimoji="1" lang="zh-CN" altLang="en-US" sz="2200" dirty="0">
                <a:ea typeface="黑体" pitchFamily="49" charset="-122"/>
              </a:rPr>
              <a:t>开环系统控制部分特征</a:t>
            </a:r>
            <a:endParaRPr kumimoji="1" lang="en-US" altLang="zh-CN" sz="2200" dirty="0">
              <a:ea typeface="黑体" pitchFamily="49" charset="-122"/>
            </a:endParaRPr>
          </a:p>
        </p:txBody>
      </p:sp>
      <p:sp>
        <p:nvSpPr>
          <p:cNvPr id="50" name="箭头: 右 49">
            <a:extLst>
              <a:ext uri="{FF2B5EF4-FFF2-40B4-BE49-F238E27FC236}">
                <a16:creationId xmlns:a16="http://schemas.microsoft.com/office/drawing/2014/main" id="{7F11CE59-5805-46DF-96ED-10C0FE956ADB}"/>
              </a:ext>
            </a:extLst>
          </p:cNvPr>
          <p:cNvSpPr/>
          <p:nvPr/>
        </p:nvSpPr>
        <p:spPr bwMode="auto">
          <a:xfrm>
            <a:off x="2363569" y="2026339"/>
            <a:ext cx="388890" cy="236311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1" name="箭头: 右 50">
            <a:extLst>
              <a:ext uri="{FF2B5EF4-FFF2-40B4-BE49-F238E27FC236}">
                <a16:creationId xmlns:a16="http://schemas.microsoft.com/office/drawing/2014/main" id="{43FA7097-1D92-4EAF-97C9-4771B078C402}"/>
              </a:ext>
            </a:extLst>
          </p:cNvPr>
          <p:cNvSpPr/>
          <p:nvPr/>
        </p:nvSpPr>
        <p:spPr bwMode="auto">
          <a:xfrm>
            <a:off x="2373175" y="5491471"/>
            <a:ext cx="388890" cy="236311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2" name="箭头: 右 51">
            <a:extLst>
              <a:ext uri="{FF2B5EF4-FFF2-40B4-BE49-F238E27FC236}">
                <a16:creationId xmlns:a16="http://schemas.microsoft.com/office/drawing/2014/main" id="{F1EC449F-7380-46F3-89A1-7C1327F234D3}"/>
              </a:ext>
            </a:extLst>
          </p:cNvPr>
          <p:cNvSpPr/>
          <p:nvPr/>
        </p:nvSpPr>
        <p:spPr bwMode="auto">
          <a:xfrm>
            <a:off x="4303610" y="2001839"/>
            <a:ext cx="388890" cy="236311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3" name="箭头: 右 52">
            <a:extLst>
              <a:ext uri="{FF2B5EF4-FFF2-40B4-BE49-F238E27FC236}">
                <a16:creationId xmlns:a16="http://schemas.microsoft.com/office/drawing/2014/main" id="{9D18C22D-F76D-42C6-99E7-653CDB6DDED1}"/>
              </a:ext>
            </a:extLst>
          </p:cNvPr>
          <p:cNvSpPr/>
          <p:nvPr/>
        </p:nvSpPr>
        <p:spPr bwMode="auto">
          <a:xfrm>
            <a:off x="4313216" y="5466971"/>
            <a:ext cx="388890" cy="236311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4" name="箭头: 右 53">
            <a:extLst>
              <a:ext uri="{FF2B5EF4-FFF2-40B4-BE49-F238E27FC236}">
                <a16:creationId xmlns:a16="http://schemas.microsoft.com/office/drawing/2014/main" id="{E30FEC3E-0657-4CDA-9C7C-4F422FDFDBA0}"/>
              </a:ext>
            </a:extLst>
          </p:cNvPr>
          <p:cNvSpPr/>
          <p:nvPr/>
        </p:nvSpPr>
        <p:spPr bwMode="auto">
          <a:xfrm>
            <a:off x="6600646" y="2001839"/>
            <a:ext cx="388890" cy="236311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5" name="箭头: 右 54">
            <a:extLst>
              <a:ext uri="{FF2B5EF4-FFF2-40B4-BE49-F238E27FC236}">
                <a16:creationId xmlns:a16="http://schemas.microsoft.com/office/drawing/2014/main" id="{07682192-473E-4F95-A781-E4823DA0032D}"/>
              </a:ext>
            </a:extLst>
          </p:cNvPr>
          <p:cNvSpPr/>
          <p:nvPr/>
        </p:nvSpPr>
        <p:spPr bwMode="auto">
          <a:xfrm>
            <a:off x="6610252" y="5466971"/>
            <a:ext cx="388890" cy="236311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6" name="箭头: 右 55">
            <a:extLst>
              <a:ext uri="{FF2B5EF4-FFF2-40B4-BE49-F238E27FC236}">
                <a16:creationId xmlns:a16="http://schemas.microsoft.com/office/drawing/2014/main" id="{BA64EE33-8B3D-421F-BD4F-9776EE13C593}"/>
              </a:ext>
            </a:extLst>
          </p:cNvPr>
          <p:cNvSpPr/>
          <p:nvPr/>
        </p:nvSpPr>
        <p:spPr bwMode="auto">
          <a:xfrm rot="5400000">
            <a:off x="5910256" y="3048726"/>
            <a:ext cx="684247" cy="164303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7" name="箭头: 右 56">
            <a:extLst>
              <a:ext uri="{FF2B5EF4-FFF2-40B4-BE49-F238E27FC236}">
                <a16:creationId xmlns:a16="http://schemas.microsoft.com/office/drawing/2014/main" id="{1819D651-440B-48B6-9B6F-9CA2CA34DB2E}"/>
              </a:ext>
            </a:extLst>
          </p:cNvPr>
          <p:cNvSpPr/>
          <p:nvPr/>
        </p:nvSpPr>
        <p:spPr bwMode="auto">
          <a:xfrm rot="16200000">
            <a:off x="7168001" y="4442291"/>
            <a:ext cx="657634" cy="205727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8" name="TextBox 17">
            <a:extLst>
              <a:ext uri="{FF2B5EF4-FFF2-40B4-BE49-F238E27FC236}">
                <a16:creationId xmlns:a16="http://schemas.microsoft.com/office/drawing/2014/main" id="{F586434F-026A-4300-A409-80A0D9E886EA}"/>
              </a:ext>
            </a:extLst>
          </p:cNvPr>
          <p:cNvSpPr txBox="1"/>
          <p:nvPr/>
        </p:nvSpPr>
        <p:spPr>
          <a:xfrm>
            <a:off x="6944225" y="4384527"/>
            <a:ext cx="6356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200" b="1" dirty="0"/>
              <a:t>No</a:t>
            </a:r>
            <a:endParaRPr lang="zh-CN" altLang="en-US" sz="2200" dirty="0"/>
          </a:p>
        </p:txBody>
      </p:sp>
      <p:sp>
        <p:nvSpPr>
          <p:cNvPr id="59" name="TextBox 17">
            <a:extLst>
              <a:ext uri="{FF2B5EF4-FFF2-40B4-BE49-F238E27FC236}">
                <a16:creationId xmlns:a16="http://schemas.microsoft.com/office/drawing/2014/main" id="{71CBDA24-C73E-4E47-8B45-0FA8097DD688}"/>
              </a:ext>
            </a:extLst>
          </p:cNvPr>
          <p:cNvSpPr txBox="1"/>
          <p:nvPr/>
        </p:nvSpPr>
        <p:spPr>
          <a:xfrm>
            <a:off x="4729556" y="2690714"/>
            <a:ext cx="15209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600" dirty="0">
                <a:solidFill>
                  <a:srgbClr val="FF0000"/>
                </a:solidFill>
              </a:rPr>
              <a:t>能控</a:t>
            </a:r>
            <a:r>
              <a:rPr lang="en-US" altLang="zh-CN" sz="1600" dirty="0">
                <a:solidFill>
                  <a:srgbClr val="FF0000"/>
                </a:solidFill>
              </a:rPr>
              <a:t>/</a:t>
            </a:r>
            <a:r>
              <a:rPr lang="zh-CN" altLang="en-US" sz="1600" dirty="0">
                <a:solidFill>
                  <a:srgbClr val="FF0000"/>
                </a:solidFill>
              </a:rPr>
              <a:t>能观判断</a:t>
            </a:r>
            <a:endParaRPr lang="en-US" altLang="zh-CN" sz="1600" dirty="0">
              <a:solidFill>
                <a:srgbClr val="FF0000"/>
              </a:solidFill>
            </a:endParaRPr>
          </a:p>
          <a:p>
            <a:pPr algn="l"/>
            <a:r>
              <a:rPr lang="zh-CN" altLang="en-US" sz="1600" dirty="0">
                <a:solidFill>
                  <a:srgbClr val="FF0000"/>
                </a:solidFill>
              </a:rPr>
              <a:t>能控</a:t>
            </a:r>
            <a:r>
              <a:rPr lang="en-US" altLang="zh-CN" sz="1600" dirty="0">
                <a:solidFill>
                  <a:srgbClr val="FF0000"/>
                </a:solidFill>
              </a:rPr>
              <a:t>/</a:t>
            </a:r>
            <a:r>
              <a:rPr lang="zh-CN" altLang="en-US" sz="1600" dirty="0">
                <a:solidFill>
                  <a:srgbClr val="FF0000"/>
                </a:solidFill>
              </a:rPr>
              <a:t>能观分解</a:t>
            </a:r>
          </a:p>
        </p:txBody>
      </p:sp>
      <p:sp>
        <p:nvSpPr>
          <p:cNvPr id="60" name="TextBox 17">
            <a:extLst>
              <a:ext uri="{FF2B5EF4-FFF2-40B4-BE49-F238E27FC236}">
                <a16:creationId xmlns:a16="http://schemas.microsoft.com/office/drawing/2014/main" id="{2FB33AF9-7D8E-41A6-AD5C-C0CFCDCEAFFE}"/>
              </a:ext>
            </a:extLst>
          </p:cNvPr>
          <p:cNvSpPr txBox="1"/>
          <p:nvPr/>
        </p:nvSpPr>
        <p:spPr>
          <a:xfrm>
            <a:off x="7147433" y="2708920"/>
            <a:ext cx="1694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FF0000"/>
                </a:solidFill>
              </a:rPr>
              <a:t>极点配置</a:t>
            </a:r>
            <a:endParaRPr lang="en-US" altLang="zh-CN" sz="1600" dirty="0">
              <a:solidFill>
                <a:srgbClr val="FF0000"/>
              </a:solidFill>
            </a:endParaRPr>
          </a:p>
          <a:p>
            <a:r>
              <a:rPr lang="en-US" altLang="zh-CN" sz="1600" dirty="0">
                <a:solidFill>
                  <a:srgbClr val="FF0000"/>
                </a:solidFill>
              </a:rPr>
              <a:t>acker()</a:t>
            </a:r>
            <a:r>
              <a:rPr lang="zh-CN" altLang="en-US" sz="1600" dirty="0">
                <a:solidFill>
                  <a:srgbClr val="FF0000"/>
                </a:solidFill>
              </a:rPr>
              <a:t>、</a:t>
            </a:r>
            <a:r>
              <a:rPr lang="en-US" altLang="zh-CN" sz="1600" dirty="0">
                <a:solidFill>
                  <a:srgbClr val="FF0000"/>
                </a:solidFill>
              </a:rPr>
              <a:t>place()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61" name="TextBox 17">
            <a:extLst>
              <a:ext uri="{FF2B5EF4-FFF2-40B4-BE49-F238E27FC236}">
                <a16:creationId xmlns:a16="http://schemas.microsoft.com/office/drawing/2014/main" id="{47107412-91A6-4F95-9581-2BC47B13A01E}"/>
              </a:ext>
            </a:extLst>
          </p:cNvPr>
          <p:cNvSpPr txBox="1"/>
          <p:nvPr/>
        </p:nvSpPr>
        <p:spPr>
          <a:xfrm>
            <a:off x="4765282" y="4447936"/>
            <a:ext cx="16984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600" dirty="0">
                <a:solidFill>
                  <a:srgbClr val="FF0000"/>
                </a:solidFill>
              </a:rPr>
              <a:t>基于李亚普洛夫稳定的</a:t>
            </a:r>
            <a:r>
              <a:rPr lang="en-US" altLang="zh-CN" sz="1600" dirty="0">
                <a:solidFill>
                  <a:srgbClr val="FF0000"/>
                </a:solidFill>
              </a:rPr>
              <a:t>LMI</a:t>
            </a:r>
            <a:r>
              <a:rPr lang="zh-CN" altLang="en-US" sz="1600" dirty="0">
                <a:solidFill>
                  <a:srgbClr val="FF0000"/>
                </a:solidFill>
              </a:rPr>
              <a:t>条件</a:t>
            </a:r>
          </a:p>
        </p:txBody>
      </p:sp>
      <p:sp>
        <p:nvSpPr>
          <p:cNvPr id="37" name="TextBox 17">
            <a:extLst>
              <a:ext uri="{FF2B5EF4-FFF2-40B4-BE49-F238E27FC236}">
                <a16:creationId xmlns:a16="http://schemas.microsoft.com/office/drawing/2014/main" id="{325E3391-A8CC-4099-9BC2-BB208516B4D2}"/>
              </a:ext>
            </a:extLst>
          </p:cNvPr>
          <p:cNvSpPr txBox="1"/>
          <p:nvPr/>
        </p:nvSpPr>
        <p:spPr>
          <a:xfrm>
            <a:off x="7537898" y="4674622"/>
            <a:ext cx="12916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</a:rPr>
              <a:t>LMI</a:t>
            </a:r>
            <a:r>
              <a:rPr lang="zh-CN" altLang="en-US" sz="1600" dirty="0">
                <a:solidFill>
                  <a:srgbClr val="FF0000"/>
                </a:solidFill>
              </a:rPr>
              <a:t>求解</a:t>
            </a:r>
          </a:p>
        </p:txBody>
      </p:sp>
      <p:sp>
        <p:nvSpPr>
          <p:cNvPr id="39" name="TextBox 17">
            <a:extLst>
              <a:ext uri="{FF2B5EF4-FFF2-40B4-BE49-F238E27FC236}">
                <a16:creationId xmlns:a16="http://schemas.microsoft.com/office/drawing/2014/main" id="{02435BEC-6D61-4A93-8A1D-090EB79B0C09}"/>
              </a:ext>
            </a:extLst>
          </p:cNvPr>
          <p:cNvSpPr txBox="1"/>
          <p:nvPr/>
        </p:nvSpPr>
        <p:spPr>
          <a:xfrm>
            <a:off x="882737" y="2204864"/>
            <a:ext cx="14220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FF0000"/>
                </a:solidFill>
              </a:rPr>
              <a:t>镇定</a:t>
            </a:r>
            <a:endParaRPr lang="en-US" altLang="zh-CN" sz="1600" dirty="0">
              <a:solidFill>
                <a:srgbClr val="FF0000"/>
              </a:solidFill>
            </a:endParaRPr>
          </a:p>
          <a:p>
            <a:r>
              <a:rPr lang="zh-CN" altLang="en-US" sz="1600" dirty="0">
                <a:solidFill>
                  <a:srgbClr val="FF0000"/>
                </a:solidFill>
              </a:rPr>
              <a:t>配置极点</a:t>
            </a:r>
            <a:endParaRPr lang="en-US" altLang="zh-CN" sz="1600" dirty="0">
              <a:solidFill>
                <a:srgbClr val="FF0000"/>
              </a:solidFill>
            </a:endParaRPr>
          </a:p>
          <a:p>
            <a:r>
              <a:rPr lang="zh-CN" altLang="en-US" sz="1600" dirty="0">
                <a:solidFill>
                  <a:srgbClr val="FF0000"/>
                </a:solidFill>
              </a:rPr>
              <a:t>观测器设计</a:t>
            </a:r>
          </a:p>
        </p:txBody>
      </p:sp>
      <p:sp>
        <p:nvSpPr>
          <p:cNvPr id="40" name="TextBox 17">
            <a:extLst>
              <a:ext uri="{FF2B5EF4-FFF2-40B4-BE49-F238E27FC236}">
                <a16:creationId xmlns:a16="http://schemas.microsoft.com/office/drawing/2014/main" id="{972A39FC-B100-4447-886D-A5AC359F4514}"/>
              </a:ext>
            </a:extLst>
          </p:cNvPr>
          <p:cNvSpPr txBox="1"/>
          <p:nvPr/>
        </p:nvSpPr>
        <p:spPr>
          <a:xfrm>
            <a:off x="882738" y="5013176"/>
            <a:ext cx="142203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FF0000"/>
                </a:solidFill>
              </a:rPr>
              <a:t>状态反馈</a:t>
            </a:r>
            <a:endParaRPr lang="en-US" altLang="zh-CN" sz="1600" dirty="0">
              <a:solidFill>
                <a:srgbClr val="FF0000"/>
              </a:solidFill>
            </a:endParaRPr>
          </a:p>
          <a:p>
            <a:endParaRPr lang="en-US" altLang="zh-CN" sz="1600" dirty="0">
              <a:solidFill>
                <a:srgbClr val="FF0000"/>
              </a:solidFill>
            </a:endParaRPr>
          </a:p>
          <a:p>
            <a:r>
              <a:rPr lang="zh-CN" altLang="en-US" sz="1600" dirty="0">
                <a:solidFill>
                  <a:srgbClr val="FF0000"/>
                </a:solidFill>
              </a:rPr>
              <a:t>基于观测器的状态反馈</a:t>
            </a:r>
          </a:p>
        </p:txBody>
      </p:sp>
      <p:sp>
        <p:nvSpPr>
          <p:cNvPr id="45" name="TextBox 17">
            <a:extLst>
              <a:ext uri="{FF2B5EF4-FFF2-40B4-BE49-F238E27FC236}">
                <a16:creationId xmlns:a16="http://schemas.microsoft.com/office/drawing/2014/main" id="{B5BE3E2D-3965-4888-9348-C2E82CF78C4A}"/>
              </a:ext>
            </a:extLst>
          </p:cNvPr>
          <p:cNvSpPr txBox="1"/>
          <p:nvPr/>
        </p:nvSpPr>
        <p:spPr>
          <a:xfrm>
            <a:off x="10243777" y="4530606"/>
            <a:ext cx="11683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>
                <a:solidFill>
                  <a:srgbClr val="FF0000"/>
                </a:solidFill>
              </a:rPr>
              <a:t>simulink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776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3A29E5A-CA92-49C4-969B-FB2361A45697}" type="slidenum">
              <a:rPr lang="zh-CN" alt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6148" name="Text Box 2"/>
          <p:cNvSpPr txBox="1">
            <a:spLocks noChangeArrowheads="1"/>
          </p:cNvSpPr>
          <p:nvPr/>
        </p:nvSpPr>
        <p:spPr bwMode="auto">
          <a:xfrm>
            <a:off x="1055440" y="764704"/>
            <a:ext cx="583264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4800" dirty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课内实验：设计部分</a:t>
            </a:r>
          </a:p>
        </p:txBody>
      </p:sp>
      <p:sp>
        <p:nvSpPr>
          <p:cNvPr id="6150" name="Line 5"/>
          <p:cNvSpPr>
            <a:spLocks noChangeShapeType="1"/>
          </p:cNvSpPr>
          <p:nvPr/>
        </p:nvSpPr>
        <p:spPr bwMode="auto">
          <a:xfrm>
            <a:off x="1055440" y="1844824"/>
            <a:ext cx="7618040" cy="0"/>
          </a:xfrm>
          <a:prstGeom prst="line">
            <a:avLst/>
          </a:prstGeom>
          <a:noFill/>
          <a:ln w="203200" cmpd="tri">
            <a:solidFill>
              <a:srgbClr val="800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1559496" y="1960487"/>
            <a:ext cx="8208912" cy="4411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itchFamily="34" charset="0"/>
              <a:defRPr sz="24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algn="l" eaLnBrk="1" hangingPunct="1">
              <a:lnSpc>
                <a:spcPct val="200000"/>
              </a:lnSpc>
              <a:spcAft>
                <a:spcPct val="50000"/>
              </a:spcAft>
            </a:pPr>
            <a:r>
              <a:rPr lang="en-US" b="1" dirty="0"/>
              <a:t>3.1  </a:t>
            </a:r>
            <a:r>
              <a:rPr lang="zh-CN" altLang="en-US" b="1" dirty="0"/>
              <a:t>系统设计一般流程</a:t>
            </a:r>
          </a:p>
          <a:p>
            <a:pPr algn="l" eaLnBrk="1" hangingPunct="1">
              <a:lnSpc>
                <a:spcPct val="200000"/>
              </a:lnSpc>
              <a:spcAft>
                <a:spcPct val="50000"/>
              </a:spcAft>
            </a:pPr>
            <a:r>
              <a:rPr lang="en-US" b="1" dirty="0">
                <a:solidFill>
                  <a:srgbClr val="0000FF"/>
                </a:solidFill>
              </a:rPr>
              <a:t>3.2  </a:t>
            </a:r>
            <a:r>
              <a:rPr lang="zh-CN" altLang="en-US" b="1" dirty="0">
                <a:solidFill>
                  <a:srgbClr val="0000FF"/>
                </a:solidFill>
              </a:rPr>
              <a:t>系统镇定设计</a:t>
            </a:r>
          </a:p>
          <a:p>
            <a:pPr algn="l" eaLnBrk="1" hangingPunct="1">
              <a:lnSpc>
                <a:spcPct val="200000"/>
              </a:lnSpc>
              <a:spcAft>
                <a:spcPct val="50000"/>
              </a:spcAft>
            </a:pPr>
            <a:r>
              <a:rPr lang="en-US" b="1" dirty="0"/>
              <a:t>3.3  </a:t>
            </a:r>
            <a:r>
              <a:rPr lang="zh-CN" altLang="en-US" b="1" dirty="0"/>
              <a:t>系统极点配置</a:t>
            </a:r>
            <a:endParaRPr lang="en-US" altLang="zh-CN" b="1" dirty="0"/>
          </a:p>
          <a:p>
            <a:pPr algn="l" eaLnBrk="1" hangingPunct="1">
              <a:lnSpc>
                <a:spcPct val="200000"/>
              </a:lnSpc>
              <a:spcAft>
                <a:spcPct val="50000"/>
              </a:spcAft>
            </a:pPr>
            <a:r>
              <a:rPr lang="en-US" altLang="zh-CN" b="1" dirty="0"/>
              <a:t>3.4 </a:t>
            </a:r>
            <a:r>
              <a:rPr lang="zh-CN" altLang="en-US" b="1" dirty="0"/>
              <a:t>系统状态观测器设计</a:t>
            </a:r>
            <a:endParaRPr lang="en-US" altLang="zh-CN" b="1" dirty="0"/>
          </a:p>
          <a:p>
            <a:pPr algn="l" eaLnBrk="1" hangingPunct="1">
              <a:lnSpc>
                <a:spcPct val="200000"/>
              </a:lnSpc>
              <a:spcAft>
                <a:spcPct val="50000"/>
              </a:spcAft>
            </a:pPr>
            <a:r>
              <a:rPr lang="en-US" altLang="zh-CN" b="1" dirty="0"/>
              <a:t>3.5 </a:t>
            </a:r>
            <a:r>
              <a:rPr lang="zh-CN" altLang="en-US" b="1" dirty="0"/>
              <a:t>基于状态观测器的状态反馈</a:t>
            </a:r>
          </a:p>
        </p:txBody>
      </p:sp>
    </p:spTree>
    <p:extLst>
      <p:ext uri="{BB962C8B-B14F-4D97-AF65-F5344CB8AC3E}">
        <p14:creationId xmlns:p14="http://schemas.microsoft.com/office/powerpoint/2010/main" val="11201596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3A29E5A-CA92-49C4-969B-FB2361A45697}" type="slidenum">
              <a:rPr lang="zh-CN" alt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10" name="Line 2"/>
          <p:cNvSpPr>
            <a:spLocks noChangeShapeType="1"/>
          </p:cNvSpPr>
          <p:nvPr/>
        </p:nvSpPr>
        <p:spPr bwMode="auto">
          <a:xfrm>
            <a:off x="913656" y="1134814"/>
            <a:ext cx="4419600" cy="0"/>
          </a:xfrm>
          <a:prstGeom prst="line">
            <a:avLst/>
          </a:prstGeom>
          <a:noFill/>
          <a:ln w="127000" cmpd="tri">
            <a:solidFill>
              <a:srgbClr val="000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839416" y="404664"/>
            <a:ext cx="8185150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kumimoji="1" lang="zh-CN" altLang="en-US" sz="3400" dirty="0">
                <a:latin typeface="黑体" panose="02010609060101010101" pitchFamily="49" charset="-122"/>
                <a:ea typeface="黑体" panose="02010609060101010101" pitchFamily="49" charset="-122"/>
              </a:rPr>
              <a:t>系统镇定设计：渐近稳定</a:t>
            </a:r>
            <a:endParaRPr kumimoji="1" lang="zh-CN" altLang="en-US" sz="2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TextBox 9">
            <a:extLst>
              <a:ext uri="{FF2B5EF4-FFF2-40B4-BE49-F238E27FC236}">
                <a16:creationId xmlns:a16="http://schemas.microsoft.com/office/drawing/2014/main" id="{7577A58C-F877-4F3D-8CD3-45F40B7DF0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3148" y="1268760"/>
            <a:ext cx="10467427" cy="535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55600" indent="-355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628650" indent="-2667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268288" lvl="2" algn="just" eaLnBrk="1" hangingPunct="1">
              <a:lnSpc>
                <a:spcPct val="150000"/>
              </a:lnSpc>
              <a:spcBef>
                <a:spcPts val="600"/>
              </a:spcBef>
              <a:buClr>
                <a:srgbClr val="FF0000"/>
              </a:buClr>
              <a:buSzPct val="75000"/>
              <a:buFont typeface="Wingdings" pitchFamily="2" charset="2"/>
              <a:buChar char="q"/>
            </a:pPr>
            <a:r>
              <a:rPr kumimoji="1" lang="zh-CN" altLang="en-US" sz="2200" dirty="0">
                <a:solidFill>
                  <a:srgbClr val="FF0000"/>
                </a:solidFill>
                <a:ea typeface="黑体" pitchFamily="49" charset="-122"/>
              </a:rPr>
              <a:t>内容：</a:t>
            </a:r>
            <a:r>
              <a:rPr kumimoji="1" lang="zh-CN" altLang="en-US" sz="2200" dirty="0">
                <a:ea typeface="黑体" pitchFamily="49" charset="-122"/>
              </a:rPr>
              <a:t>状态反馈（控制策略结构） </a:t>
            </a:r>
            <a:r>
              <a:rPr kumimoji="1" lang="en-US" altLang="zh-CN" sz="2200" dirty="0">
                <a:ea typeface="黑体" pitchFamily="49" charset="-122"/>
              </a:rPr>
              <a:t>+  LMI</a:t>
            </a:r>
            <a:r>
              <a:rPr kumimoji="1" lang="zh-CN" altLang="en-US" sz="2200" dirty="0">
                <a:ea typeface="黑体" pitchFamily="49" charset="-122"/>
              </a:rPr>
              <a:t>（增益求解方法）</a:t>
            </a:r>
            <a:r>
              <a:rPr kumimoji="1" lang="en-US" altLang="zh-CN" sz="2200" dirty="0">
                <a:ea typeface="黑体" pitchFamily="49" charset="-122"/>
              </a:rPr>
              <a:t>+ </a:t>
            </a:r>
            <a:r>
              <a:rPr kumimoji="1" lang="zh-CN" altLang="en-US" sz="2200" dirty="0">
                <a:ea typeface="黑体" pitchFamily="49" charset="-122"/>
              </a:rPr>
              <a:t>验证（</a:t>
            </a:r>
            <a:r>
              <a:rPr kumimoji="1" lang="en-US" altLang="zh-CN" sz="2200" dirty="0" err="1">
                <a:ea typeface="黑体" pitchFamily="49" charset="-122"/>
              </a:rPr>
              <a:t>simulink</a:t>
            </a:r>
            <a:r>
              <a:rPr kumimoji="1" lang="zh-CN" altLang="en-US" sz="2200" dirty="0">
                <a:ea typeface="黑体" pitchFamily="49" charset="-122"/>
              </a:rPr>
              <a:t>仿真）</a:t>
            </a:r>
            <a:endParaRPr kumimoji="1" lang="en-US" altLang="zh-CN" sz="2200" dirty="0">
              <a:ea typeface="黑体" pitchFamily="49" charset="-122"/>
            </a:endParaRP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8328A8A0-674A-490A-BA97-666FEB07FD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3148" y="1844824"/>
            <a:ext cx="3804696" cy="535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55600" indent="-355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628650" indent="-2667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344488" lvl="2" indent="-342900" algn="just" eaLnBrk="1" hangingPunct="1">
              <a:lnSpc>
                <a:spcPct val="150000"/>
              </a:lnSpc>
              <a:spcBef>
                <a:spcPts val="600"/>
              </a:spcBef>
              <a:buClr>
                <a:srgbClr val="FF0000"/>
              </a:buClr>
              <a:buSzPct val="75000"/>
              <a:buFont typeface="Wingdings" panose="05000000000000000000" pitchFamily="2" charset="2"/>
              <a:buChar char="Ø"/>
            </a:pPr>
            <a:r>
              <a:rPr kumimoji="1" lang="zh-CN" altLang="en-US" sz="2200" dirty="0">
                <a:solidFill>
                  <a:srgbClr val="FF0000"/>
                </a:solidFill>
                <a:ea typeface="黑体" pitchFamily="49" charset="-122"/>
              </a:rPr>
              <a:t>建立控制器设计条件</a:t>
            </a:r>
            <a:endParaRPr kumimoji="1" lang="en-US" altLang="zh-CN" sz="2200" dirty="0">
              <a:ea typeface="黑体" pitchFamily="49" charset="-122"/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F9788F46-6140-40B9-9A92-370B129CFD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063" y="2599684"/>
            <a:ext cx="2420787" cy="837378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1EFB3E60-0441-4B29-BDA2-76E76A1326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94453" y="2898011"/>
            <a:ext cx="2547745" cy="352590"/>
          </a:xfrm>
          <a:prstGeom prst="rect">
            <a:avLst/>
          </a:prstGeom>
        </p:spPr>
      </p:pic>
      <p:sp>
        <p:nvSpPr>
          <p:cNvPr id="21" name="右箭头 14">
            <a:extLst>
              <a:ext uri="{FF2B5EF4-FFF2-40B4-BE49-F238E27FC236}">
                <a16:creationId xmlns:a16="http://schemas.microsoft.com/office/drawing/2014/main" id="{24618BD7-B9EB-4D7F-99D4-607E54090DC6}"/>
              </a:ext>
            </a:extLst>
          </p:cNvPr>
          <p:cNvSpPr/>
          <p:nvPr/>
        </p:nvSpPr>
        <p:spPr bwMode="auto">
          <a:xfrm>
            <a:off x="2914668" y="2924772"/>
            <a:ext cx="571504" cy="285752"/>
          </a:xfrm>
          <a:prstGeom prst="rightArrow">
            <a:avLst/>
          </a:prstGeom>
          <a:solidFill>
            <a:srgbClr val="3399FF"/>
          </a:solidFill>
          <a:ln w="9525" cap="flat" cmpd="sng" algn="ctr">
            <a:solidFill>
              <a:schemeClr val="folHlink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folHlink">
                <a:gamma/>
                <a:shade val="60000"/>
                <a:invGamma/>
              </a:schemeClr>
            </a:outerShdw>
          </a:effectLst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itchFamily="34" charset="0"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黑体" pitchFamily="49" charset="-122"/>
            </a:endParaRPr>
          </a:p>
        </p:txBody>
      </p:sp>
      <p:graphicFrame>
        <p:nvGraphicFramePr>
          <p:cNvPr id="22" name="Object 7">
            <a:extLst>
              <a:ext uri="{FF2B5EF4-FFF2-40B4-BE49-F238E27FC236}">
                <a16:creationId xmlns:a16="http://schemas.microsoft.com/office/drawing/2014/main" id="{93AF38B9-0822-44CD-B8EA-6A97E415914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1311727"/>
              </p:ext>
            </p:extLst>
          </p:nvPr>
        </p:nvGraphicFramePr>
        <p:xfrm>
          <a:off x="8028676" y="5258368"/>
          <a:ext cx="3763963" cy="133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3020" name="Equation" r:id="rId6" imgW="2057400" imgH="723600" progId="Equation.DSMT4">
                  <p:embed/>
                </p:oleObj>
              </mc:Choice>
              <mc:Fallback>
                <p:oleObj name="Equation" r:id="rId6" imgW="2057400" imgH="723600" progId="Equation.DSMT4">
                  <p:embed/>
                  <p:pic>
                    <p:nvPicPr>
                      <p:cNvPr id="18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28676" y="5258368"/>
                        <a:ext cx="3763963" cy="1333500"/>
                      </a:xfrm>
                      <a:prstGeom prst="rect">
                        <a:avLst/>
                      </a:prstGeom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3" name="图片 22">
            <a:extLst>
              <a:ext uri="{FF2B5EF4-FFF2-40B4-BE49-F238E27FC236}">
                <a16:creationId xmlns:a16="http://schemas.microsoft.com/office/drawing/2014/main" id="{63B60496-1150-4AF2-862B-23307D5B592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27743" y="2337897"/>
            <a:ext cx="1259936" cy="535916"/>
          </a:xfrm>
          <a:prstGeom prst="rect">
            <a:avLst/>
          </a:prstGeom>
        </p:spPr>
      </p:pic>
      <p:graphicFrame>
        <p:nvGraphicFramePr>
          <p:cNvPr id="26" name="Object 7">
            <a:extLst>
              <a:ext uri="{FF2B5EF4-FFF2-40B4-BE49-F238E27FC236}">
                <a16:creationId xmlns:a16="http://schemas.microsoft.com/office/drawing/2014/main" id="{D61E4FC3-AE3B-4445-9D46-64BE7DB51F1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4868224"/>
              </p:ext>
            </p:extLst>
          </p:nvPr>
        </p:nvGraphicFramePr>
        <p:xfrm>
          <a:off x="7716959" y="2348880"/>
          <a:ext cx="4040188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3021" name="Equation" r:id="rId9" imgW="2209680" imgH="520560" progId="Equation.DSMT4">
                  <p:embed/>
                </p:oleObj>
              </mc:Choice>
              <mc:Fallback>
                <p:oleObj name="Equation" r:id="rId9" imgW="2209680" imgH="520560" progId="Equation.DSMT4">
                  <p:embed/>
                  <p:pic>
                    <p:nvPicPr>
                      <p:cNvPr id="22" name="Object 7">
                        <a:extLst>
                          <a:ext uri="{FF2B5EF4-FFF2-40B4-BE49-F238E27FC236}">
                            <a16:creationId xmlns:a16="http://schemas.microsoft.com/office/drawing/2014/main" id="{93AF38B9-0822-44CD-B8EA-6A97E415914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16959" y="2348880"/>
                        <a:ext cx="4040188" cy="95885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右箭头 14">
            <a:extLst>
              <a:ext uri="{FF2B5EF4-FFF2-40B4-BE49-F238E27FC236}">
                <a16:creationId xmlns:a16="http://schemas.microsoft.com/office/drawing/2014/main" id="{59CC6CBF-223A-47D7-A2B1-642280B836CA}"/>
              </a:ext>
            </a:extLst>
          </p:cNvPr>
          <p:cNvSpPr/>
          <p:nvPr/>
        </p:nvSpPr>
        <p:spPr bwMode="auto">
          <a:xfrm>
            <a:off x="6207678" y="2937412"/>
            <a:ext cx="1400489" cy="285754"/>
          </a:xfrm>
          <a:prstGeom prst="rightArrow">
            <a:avLst/>
          </a:prstGeom>
          <a:solidFill>
            <a:srgbClr val="3399FF"/>
          </a:solidFill>
          <a:ln w="9525" cap="flat" cmpd="sng" algn="ctr">
            <a:solidFill>
              <a:schemeClr val="folHlink"/>
            </a:solidFill>
            <a:prstDash val="solid"/>
            <a:round/>
            <a:headEnd type="none" w="med" len="med"/>
            <a:tailEnd type="none" w="med" len="med"/>
          </a:ln>
          <a:effectLst>
            <a:outerShdw dist="17961" dir="2700000" algn="ctr" rotWithShape="0">
              <a:schemeClr val="folHlink">
                <a:gamma/>
                <a:shade val="60000"/>
                <a:invGamma/>
              </a:schemeClr>
            </a:outerShdw>
          </a:effectLst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itchFamily="34" charset="0"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黑体" pitchFamily="49" charset="-122"/>
            </a:endParaRPr>
          </a:p>
        </p:txBody>
      </p:sp>
      <p:graphicFrame>
        <p:nvGraphicFramePr>
          <p:cNvPr id="28" name="Object 7">
            <a:extLst>
              <a:ext uri="{FF2B5EF4-FFF2-40B4-BE49-F238E27FC236}">
                <a16:creationId xmlns:a16="http://schemas.microsoft.com/office/drawing/2014/main" id="{957A033D-1113-4EB6-A169-0EAEF0C69EF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6228595"/>
              </p:ext>
            </p:extLst>
          </p:nvPr>
        </p:nvGraphicFramePr>
        <p:xfrm>
          <a:off x="7536160" y="3861048"/>
          <a:ext cx="4227513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3022" name="Equation" r:id="rId11" imgW="2311200" imgH="545760" progId="Equation.DSMT4">
                  <p:embed/>
                </p:oleObj>
              </mc:Choice>
              <mc:Fallback>
                <p:oleObj name="Equation" r:id="rId11" imgW="2311200" imgH="545760" progId="Equation.DSMT4">
                  <p:embed/>
                  <p:pic>
                    <p:nvPicPr>
                      <p:cNvPr id="26" name="Object 7">
                        <a:extLst>
                          <a:ext uri="{FF2B5EF4-FFF2-40B4-BE49-F238E27FC236}">
                            <a16:creationId xmlns:a16="http://schemas.microsoft.com/office/drawing/2014/main" id="{D61E4FC3-AE3B-4445-9D46-64BE7DB51F1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36160" y="3861048"/>
                        <a:ext cx="4227513" cy="1006475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箭头: 上下 1">
            <a:extLst>
              <a:ext uri="{FF2B5EF4-FFF2-40B4-BE49-F238E27FC236}">
                <a16:creationId xmlns:a16="http://schemas.microsoft.com/office/drawing/2014/main" id="{3EAE2A0C-0B89-40FB-BBFC-38DFCA89E663}"/>
              </a:ext>
            </a:extLst>
          </p:cNvPr>
          <p:cNvSpPr/>
          <p:nvPr/>
        </p:nvSpPr>
        <p:spPr bwMode="auto">
          <a:xfrm>
            <a:off x="8184232" y="3356992"/>
            <a:ext cx="288032" cy="460413"/>
          </a:xfrm>
          <a:prstGeom prst="upDownArrow">
            <a:avLst>
              <a:gd name="adj1" fmla="val 50000"/>
              <a:gd name="adj2" fmla="val 4225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graphicFrame>
        <p:nvGraphicFramePr>
          <p:cNvPr id="29" name="Object 7">
            <a:extLst>
              <a:ext uri="{FF2B5EF4-FFF2-40B4-BE49-F238E27FC236}">
                <a16:creationId xmlns:a16="http://schemas.microsoft.com/office/drawing/2014/main" id="{58F4E8F2-63A0-4190-BFDF-FC473510C0C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6116520"/>
              </p:ext>
            </p:extLst>
          </p:nvPr>
        </p:nvGraphicFramePr>
        <p:xfrm>
          <a:off x="627063" y="3919115"/>
          <a:ext cx="4575175" cy="2462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3023" name="Equation" r:id="rId13" imgW="3022560" imgH="1612800" progId="Equation.DSMT4">
                  <p:embed/>
                </p:oleObj>
              </mc:Choice>
              <mc:Fallback>
                <p:oleObj name="Equation" r:id="rId13" imgW="3022560" imgH="1612800" progId="Equation.DSMT4">
                  <p:embed/>
                  <p:pic>
                    <p:nvPicPr>
                      <p:cNvPr id="28" name="Object 7">
                        <a:extLst>
                          <a:ext uri="{FF2B5EF4-FFF2-40B4-BE49-F238E27FC236}">
                            <a16:creationId xmlns:a16="http://schemas.microsoft.com/office/drawing/2014/main" id="{957A033D-1113-4EB6-A169-0EAEF0C69EF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7063" y="3919115"/>
                        <a:ext cx="4575175" cy="2462213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箭头: 上下 29">
            <a:extLst>
              <a:ext uri="{FF2B5EF4-FFF2-40B4-BE49-F238E27FC236}">
                <a16:creationId xmlns:a16="http://schemas.microsoft.com/office/drawing/2014/main" id="{8B807DBB-76CA-4132-B65F-40362B28F7D4}"/>
              </a:ext>
            </a:extLst>
          </p:cNvPr>
          <p:cNvSpPr/>
          <p:nvPr/>
        </p:nvSpPr>
        <p:spPr bwMode="auto">
          <a:xfrm rot="5400000">
            <a:off x="6226321" y="3033395"/>
            <a:ext cx="285755" cy="2020888"/>
          </a:xfrm>
          <a:prstGeom prst="upDownArrow">
            <a:avLst>
              <a:gd name="adj1" fmla="val 50000"/>
              <a:gd name="adj2" fmla="val 4225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1" name="箭头: 上下 30">
            <a:extLst>
              <a:ext uri="{FF2B5EF4-FFF2-40B4-BE49-F238E27FC236}">
                <a16:creationId xmlns:a16="http://schemas.microsoft.com/office/drawing/2014/main" id="{8BC60959-1358-4771-A399-C0BF74B91393}"/>
              </a:ext>
            </a:extLst>
          </p:cNvPr>
          <p:cNvSpPr/>
          <p:nvPr/>
        </p:nvSpPr>
        <p:spPr bwMode="auto">
          <a:xfrm rot="5400000">
            <a:off x="6410291" y="4708085"/>
            <a:ext cx="244369" cy="2382238"/>
          </a:xfrm>
          <a:prstGeom prst="upDownArrow">
            <a:avLst>
              <a:gd name="adj1" fmla="val 50000"/>
              <a:gd name="adj2" fmla="val 4225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graphicFrame>
        <p:nvGraphicFramePr>
          <p:cNvPr id="32" name="Object 7">
            <a:extLst>
              <a:ext uri="{FF2B5EF4-FFF2-40B4-BE49-F238E27FC236}">
                <a16:creationId xmlns:a16="http://schemas.microsoft.com/office/drawing/2014/main" id="{B4E32E27-BAA7-4E68-8E9C-7756E39666C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0630293"/>
              </p:ext>
            </p:extLst>
          </p:nvPr>
        </p:nvGraphicFramePr>
        <p:xfrm>
          <a:off x="5522031" y="4956346"/>
          <a:ext cx="2020888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3024" name="Equation" r:id="rId15" imgW="1104840" imgH="469800" progId="Equation.DSMT4">
                  <p:embed/>
                </p:oleObj>
              </mc:Choice>
              <mc:Fallback>
                <p:oleObj name="Equation" r:id="rId15" imgW="1104840" imgH="469800" progId="Equation.DSMT4">
                  <p:embed/>
                  <p:pic>
                    <p:nvPicPr>
                      <p:cNvPr id="22" name="Object 7">
                        <a:extLst>
                          <a:ext uri="{FF2B5EF4-FFF2-40B4-BE49-F238E27FC236}">
                            <a16:creationId xmlns:a16="http://schemas.microsoft.com/office/drawing/2014/main" id="{93AF38B9-0822-44CD-B8EA-6A97E415914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2031" y="4956346"/>
                        <a:ext cx="2020888" cy="8667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TextBox 17">
            <a:extLst>
              <a:ext uri="{FF2B5EF4-FFF2-40B4-BE49-F238E27FC236}">
                <a16:creationId xmlns:a16="http://schemas.microsoft.com/office/drawing/2014/main" id="{5E52A06A-BBFF-4912-961A-9A96E9C98AFE}"/>
              </a:ext>
            </a:extLst>
          </p:cNvPr>
          <p:cNvSpPr txBox="1"/>
          <p:nvPr/>
        </p:nvSpPr>
        <p:spPr>
          <a:xfrm>
            <a:off x="9024566" y="5303660"/>
            <a:ext cx="25453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</a:rPr>
              <a:t>LMI</a:t>
            </a:r>
            <a:r>
              <a:rPr lang="zh-CN" altLang="en-US" sz="2000" dirty="0">
                <a:solidFill>
                  <a:srgbClr val="FF0000"/>
                </a:solidFill>
              </a:rPr>
              <a:t>求解</a:t>
            </a:r>
            <a:r>
              <a:rPr lang="en-US" altLang="zh-CN" sz="2000" dirty="0">
                <a:solidFill>
                  <a:srgbClr val="FF0000"/>
                </a:solidFill>
              </a:rPr>
              <a:t>: YALMIP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34" name="TextBox 17">
            <a:extLst>
              <a:ext uri="{FF2B5EF4-FFF2-40B4-BE49-F238E27FC236}">
                <a16:creationId xmlns:a16="http://schemas.microsoft.com/office/drawing/2014/main" id="{F82CF313-A9D2-4F9F-AF49-7E840D36A699}"/>
              </a:ext>
            </a:extLst>
          </p:cNvPr>
          <p:cNvSpPr txBox="1"/>
          <p:nvPr/>
        </p:nvSpPr>
        <p:spPr>
          <a:xfrm>
            <a:off x="9190150" y="3919115"/>
            <a:ext cx="25453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</a:rPr>
              <a:t>非</a:t>
            </a:r>
            <a:r>
              <a:rPr lang="en-US" altLang="zh-CN" sz="2000" dirty="0">
                <a:solidFill>
                  <a:srgbClr val="FF0000"/>
                </a:solidFill>
              </a:rPr>
              <a:t>LMI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23656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3A29E5A-CA92-49C4-969B-FB2361A45697}" type="slidenum">
              <a:rPr lang="zh-CN" alt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10" name="Line 2"/>
          <p:cNvSpPr>
            <a:spLocks noChangeShapeType="1"/>
          </p:cNvSpPr>
          <p:nvPr/>
        </p:nvSpPr>
        <p:spPr bwMode="auto">
          <a:xfrm>
            <a:off x="913656" y="1134814"/>
            <a:ext cx="4419600" cy="0"/>
          </a:xfrm>
          <a:prstGeom prst="line">
            <a:avLst/>
          </a:prstGeom>
          <a:noFill/>
          <a:ln w="127000" cmpd="tri">
            <a:solidFill>
              <a:srgbClr val="000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839416" y="404664"/>
            <a:ext cx="8185150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/>
            <a:r>
              <a:rPr kumimoji="1" lang="zh-CN" altLang="en-US" sz="3400" dirty="0">
                <a:latin typeface="黑体" panose="02010609060101010101" pitchFamily="49" charset="-122"/>
                <a:ea typeface="黑体" panose="02010609060101010101" pitchFamily="49" charset="-122"/>
              </a:rPr>
              <a:t>系统镇定设计：渐近稳定</a:t>
            </a:r>
            <a:endParaRPr kumimoji="1" lang="zh-CN" altLang="en-US" sz="2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4" name="Rectangle 5">
            <a:extLst>
              <a:ext uri="{FF2B5EF4-FFF2-40B4-BE49-F238E27FC236}">
                <a16:creationId xmlns:a16="http://schemas.microsoft.com/office/drawing/2014/main" id="{974821F6-1EE3-4082-A4CD-6799493F38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392" y="3248009"/>
            <a:ext cx="353826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2400" dirty="0"/>
              <a:t>例</a:t>
            </a:r>
            <a:r>
              <a:rPr lang="en-US" altLang="zh-CN" sz="2400" dirty="0"/>
              <a:t>3-1</a:t>
            </a:r>
            <a:r>
              <a:rPr lang="zh-CN" altLang="en-US" sz="2400" dirty="0"/>
              <a:t>：设计镇定控制器</a:t>
            </a:r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7C92A853-242A-4425-A292-FB4B4560E2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280" y="3853690"/>
            <a:ext cx="3672408" cy="1591534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4820FD58-BC96-4A54-98B8-CDA6BD9EBB7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416"/>
          <a:stretch/>
        </p:blipFill>
        <p:spPr>
          <a:xfrm>
            <a:off x="5447928" y="523491"/>
            <a:ext cx="6488647" cy="6120789"/>
          </a:xfrm>
          <a:prstGeom prst="rect">
            <a:avLst/>
          </a:prstGeom>
        </p:spPr>
      </p:pic>
      <p:sp>
        <p:nvSpPr>
          <p:cNvPr id="34" name="TextBox 9">
            <a:extLst>
              <a:ext uri="{FF2B5EF4-FFF2-40B4-BE49-F238E27FC236}">
                <a16:creationId xmlns:a16="http://schemas.microsoft.com/office/drawing/2014/main" id="{52B23AE3-4492-4475-B063-9D6EFD03E3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5400" y="1236900"/>
            <a:ext cx="4824536" cy="535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55600" indent="-355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628650" indent="-2667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268288" lvl="2" algn="just" eaLnBrk="1" hangingPunct="1">
              <a:lnSpc>
                <a:spcPct val="150000"/>
              </a:lnSpc>
              <a:spcBef>
                <a:spcPts val="600"/>
              </a:spcBef>
              <a:buClr>
                <a:srgbClr val="FF0000"/>
              </a:buClr>
              <a:buSzPct val="75000"/>
              <a:buFont typeface="Wingdings" pitchFamily="2" charset="2"/>
              <a:buChar char="q"/>
            </a:pPr>
            <a:r>
              <a:rPr kumimoji="1" lang="zh-CN" altLang="en-US" sz="2200" dirty="0">
                <a:solidFill>
                  <a:srgbClr val="FF0000"/>
                </a:solidFill>
                <a:ea typeface="黑体" pitchFamily="49" charset="-122"/>
              </a:rPr>
              <a:t>基于</a:t>
            </a:r>
            <a:r>
              <a:rPr kumimoji="1" lang="en-US" altLang="zh-CN" sz="2200" dirty="0">
                <a:solidFill>
                  <a:srgbClr val="FF0000"/>
                </a:solidFill>
                <a:ea typeface="黑体" pitchFamily="49" charset="-122"/>
              </a:rPr>
              <a:t>LMI</a:t>
            </a:r>
            <a:r>
              <a:rPr kumimoji="1" lang="zh-CN" altLang="en-US" sz="2200" dirty="0">
                <a:solidFill>
                  <a:srgbClr val="FF0000"/>
                </a:solidFill>
                <a:ea typeface="黑体" pitchFamily="49" charset="-122"/>
              </a:rPr>
              <a:t>设计镇定控制器</a:t>
            </a:r>
            <a:endParaRPr kumimoji="1" lang="en-US" altLang="zh-CN" sz="2200" dirty="0">
              <a:solidFill>
                <a:srgbClr val="FF0000"/>
              </a:solidFill>
              <a:ea typeface="黑体" pitchFamily="49" charset="-122"/>
            </a:endParaRPr>
          </a:p>
        </p:txBody>
      </p:sp>
      <p:graphicFrame>
        <p:nvGraphicFramePr>
          <p:cNvPr id="35" name="Object 7">
            <a:extLst>
              <a:ext uri="{FF2B5EF4-FFF2-40B4-BE49-F238E27FC236}">
                <a16:creationId xmlns:a16="http://schemas.microsoft.com/office/drawing/2014/main" id="{C07C911A-992D-49D9-AD58-2966091A2A6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8704576"/>
              </p:ext>
            </p:extLst>
          </p:nvPr>
        </p:nvGraphicFramePr>
        <p:xfrm>
          <a:off x="839416" y="1830292"/>
          <a:ext cx="3971925" cy="71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3542" name="Equation" r:id="rId6" imgW="2895480" imgH="520560" progId="Equation.DSMT4">
                  <p:embed/>
                </p:oleObj>
              </mc:Choice>
              <mc:Fallback>
                <p:oleObj name="Equation" r:id="rId6" imgW="2895480" imgH="520560" progId="Equation.DSMT4">
                  <p:embed/>
                  <p:pic>
                    <p:nvPicPr>
                      <p:cNvPr id="22" name="Object 7">
                        <a:extLst>
                          <a:ext uri="{FF2B5EF4-FFF2-40B4-BE49-F238E27FC236}">
                            <a16:creationId xmlns:a16="http://schemas.microsoft.com/office/drawing/2014/main" id="{93AF38B9-0822-44CD-B8EA-6A97E415914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9416" y="1830292"/>
                        <a:ext cx="3971925" cy="719138"/>
                      </a:xfrm>
                      <a:prstGeom prst="rect">
                        <a:avLst/>
                      </a:prstGeom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TextBox 17">
            <a:extLst>
              <a:ext uri="{FF2B5EF4-FFF2-40B4-BE49-F238E27FC236}">
                <a16:creationId xmlns:a16="http://schemas.microsoft.com/office/drawing/2014/main" id="{810F1D9A-AE09-481C-92ED-697117240E5C}"/>
              </a:ext>
            </a:extLst>
          </p:cNvPr>
          <p:cNvSpPr txBox="1"/>
          <p:nvPr/>
        </p:nvSpPr>
        <p:spPr>
          <a:xfrm>
            <a:off x="551384" y="2780928"/>
            <a:ext cx="25453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dirty="0">
                <a:solidFill>
                  <a:srgbClr val="FF0000"/>
                </a:solidFill>
              </a:rPr>
              <a:t>YALMIP</a:t>
            </a:r>
            <a:r>
              <a:rPr lang="zh-CN" altLang="en-US" sz="2000" dirty="0">
                <a:solidFill>
                  <a:srgbClr val="FF0000"/>
                </a:solidFill>
              </a:rPr>
              <a:t>工具箱</a:t>
            </a:r>
          </a:p>
        </p:txBody>
      </p:sp>
      <p:sp>
        <p:nvSpPr>
          <p:cNvPr id="37" name="Rectangle 5">
            <a:extLst>
              <a:ext uri="{FF2B5EF4-FFF2-40B4-BE49-F238E27FC236}">
                <a16:creationId xmlns:a16="http://schemas.microsoft.com/office/drawing/2014/main" id="{2911D2C8-CF57-4F38-9344-4D00DC19DD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701" y="6057039"/>
            <a:ext cx="459919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2400" dirty="0"/>
              <a:t>结果与验证（略），自己完成</a:t>
            </a:r>
          </a:p>
        </p:txBody>
      </p:sp>
    </p:spTree>
    <p:extLst>
      <p:ext uri="{BB962C8B-B14F-4D97-AF65-F5344CB8AC3E}">
        <p14:creationId xmlns:p14="http://schemas.microsoft.com/office/powerpoint/2010/main" val="2096076319"/>
      </p:ext>
    </p:extLst>
  </p:cSld>
  <p:clrMapOvr>
    <a:masterClrMapping/>
  </p:clrMapOvr>
</p:sld>
</file>

<file path=ppt/theme/theme1.xml><?xml version="1.0" encoding="utf-8"?>
<a:theme xmlns:a="http://schemas.openxmlformats.org/drawingml/2006/main" name="Capsules">
  <a:themeElements>
    <a:clrScheme name="Capsules 2">
      <a:dk1>
        <a:srgbClr val="003366"/>
      </a:dk1>
      <a:lt1>
        <a:srgbClr val="FFFFFF"/>
      </a:lt1>
      <a:dk2>
        <a:srgbClr val="006666"/>
      </a:dk2>
      <a:lt2>
        <a:srgbClr val="003366"/>
      </a:lt2>
      <a:accent1>
        <a:srgbClr val="99CC99"/>
      </a:accent1>
      <a:accent2>
        <a:srgbClr val="33CCCC"/>
      </a:accent2>
      <a:accent3>
        <a:srgbClr val="FFFFFF"/>
      </a:accent3>
      <a:accent4>
        <a:srgbClr val="002A56"/>
      </a:accent4>
      <a:accent5>
        <a:srgbClr val="CAE2CA"/>
      </a:accent5>
      <a:accent6>
        <a:srgbClr val="2DB9B9"/>
      </a:accent6>
      <a:hlink>
        <a:srgbClr val="666699"/>
      </a:hlink>
      <a:folHlink>
        <a:srgbClr val="CC99FF"/>
      </a:folHlink>
    </a:clrScheme>
    <a:fontScheme name="Capsules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Capsules 1">
        <a:dk1>
          <a:srgbClr val="000066"/>
        </a:dk1>
        <a:lt1>
          <a:srgbClr val="FFFFEB"/>
        </a:lt1>
        <a:dk2>
          <a:srgbClr val="336699"/>
        </a:dk2>
        <a:lt2>
          <a:srgbClr val="FFFFEB"/>
        </a:lt2>
        <a:accent1>
          <a:srgbClr val="666699"/>
        </a:accent1>
        <a:accent2>
          <a:srgbClr val="99CCFF"/>
        </a:accent2>
        <a:accent3>
          <a:srgbClr val="ADB8CA"/>
        </a:accent3>
        <a:accent4>
          <a:srgbClr val="DADAC9"/>
        </a:accent4>
        <a:accent5>
          <a:srgbClr val="B8B8CA"/>
        </a:accent5>
        <a:accent6>
          <a:srgbClr val="8AB9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2">
        <a:dk1>
          <a:srgbClr val="003366"/>
        </a:dk1>
        <a:lt1>
          <a:srgbClr val="FFFFFF"/>
        </a:lt1>
        <a:dk2>
          <a:srgbClr val="006666"/>
        </a:dk2>
        <a:lt2>
          <a:srgbClr val="003366"/>
        </a:lt2>
        <a:accent1>
          <a:srgbClr val="99CC99"/>
        </a:accent1>
        <a:accent2>
          <a:srgbClr val="33CCCC"/>
        </a:accent2>
        <a:accent3>
          <a:srgbClr val="FFFFFF"/>
        </a:accent3>
        <a:accent4>
          <a:srgbClr val="002A56"/>
        </a:accent4>
        <a:accent5>
          <a:srgbClr val="CAE2CA"/>
        </a:accent5>
        <a:accent6>
          <a:srgbClr val="2DB9B9"/>
        </a:accent6>
        <a:hlink>
          <a:srgbClr val="666699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4">
        <a:dk1>
          <a:srgbClr val="000000"/>
        </a:dk1>
        <a:lt1>
          <a:srgbClr val="FFFFFF"/>
        </a:lt1>
        <a:dk2>
          <a:srgbClr val="9900CC"/>
        </a:dk2>
        <a:lt2>
          <a:srgbClr val="0033CC"/>
        </a:lt2>
        <a:accent1>
          <a:srgbClr val="FFCC66"/>
        </a:accent1>
        <a:accent2>
          <a:srgbClr val="33CC33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2DB92D"/>
        </a:accent6>
        <a:hlink>
          <a:srgbClr val="9900CC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Designs\Soaring.pot</Template>
  <TotalTime>22724</TotalTime>
  <Pages>0</Pages>
  <Words>1012</Words>
  <Characters>0</Characters>
  <Application>Microsoft Office PowerPoint</Application>
  <DocSecurity>0</DocSecurity>
  <PresentationFormat>宽屏</PresentationFormat>
  <Lines>0</Lines>
  <Paragraphs>246</Paragraphs>
  <Slides>22</Slides>
  <Notes>22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9" baseType="lpstr">
      <vt:lpstr>黑体</vt:lpstr>
      <vt:lpstr>楷体</vt:lpstr>
      <vt:lpstr>Arial</vt:lpstr>
      <vt:lpstr>Times New Roman</vt:lpstr>
      <vt:lpstr>Wingdings</vt:lpstr>
      <vt:lpstr>Capsules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Wu</dc:creator>
  <cp:lastModifiedBy>hp</cp:lastModifiedBy>
  <cp:revision>5706</cp:revision>
  <cp:lastPrinted>2017-03-06T18:52:37Z</cp:lastPrinted>
  <dcterms:created xsi:type="dcterms:W3CDTF">2003-10-30T00:43:46Z</dcterms:created>
  <dcterms:modified xsi:type="dcterms:W3CDTF">2023-09-20T12:00:59Z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2052-6.6.0.2228</vt:lpwstr>
  </property>
</Properties>
</file>