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305" r:id="rId3"/>
    <p:sldId id="311" r:id="rId4"/>
    <p:sldId id="272" r:id="rId5"/>
    <p:sldId id="284" r:id="rId6"/>
    <p:sldId id="285" r:id="rId7"/>
    <p:sldId id="275" r:id="rId8"/>
    <p:sldId id="287" r:id="rId9"/>
    <p:sldId id="301" r:id="rId10"/>
    <p:sldId id="300" r:id="rId11"/>
    <p:sldId id="299" r:id="rId12"/>
    <p:sldId id="280" r:id="rId13"/>
    <p:sldId id="296" r:id="rId14"/>
    <p:sldId id="302" r:id="rId15"/>
    <p:sldId id="304" r:id="rId16"/>
    <p:sldId id="303" r:id="rId17"/>
    <p:sldId id="294" r:id="rId18"/>
    <p:sldId id="290" r:id="rId19"/>
    <p:sldId id="292" r:id="rId20"/>
    <p:sldId id="314" r:id="rId21"/>
    <p:sldId id="315" r:id="rId22"/>
    <p:sldId id="268" r:id="rId23"/>
    <p:sldId id="269" r:id="rId24"/>
    <p:sldId id="27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78" autoAdjust="0"/>
  </p:normalViewPr>
  <p:slideViewPr>
    <p:cSldViewPr>
      <p:cViewPr varScale="1">
        <p:scale>
          <a:sx n="79" d="100"/>
          <a:sy n="79" d="100"/>
        </p:scale>
        <p:origin x="108" y="6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7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32B59-22DD-4CE1-9F39-7CB77D232AC2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46233-4BFD-442F-A901-5D24D9BB79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44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6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baseline="0" dirty="0"/>
              <a:t>Talk to this slide for no more than 1 minute!  Remember: ALL designs must handle errors!  </a:t>
            </a:r>
            <a:r>
              <a:rPr lang="en-US" sz="1200" b="0" baseline="0" dirty="0"/>
              <a:t>You may have to think about what they might be!</a:t>
            </a:r>
            <a:endParaRPr lang="en-US" sz="1200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2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If this section is not relevant to your project then delete this slide.  If relevant, </a:t>
            </a:r>
            <a:r>
              <a:rPr lang="en-US" sz="1200" b="1" baseline="0" dirty="0"/>
              <a:t>talk to this slide for no more than 1 minute!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2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47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These are interfaces between the </a:t>
            </a:r>
            <a:r>
              <a:rPr lang="en-US" b="1" baseline="0" dirty="0"/>
              <a:t>USER</a:t>
            </a:r>
            <a:r>
              <a:rPr lang="en-US" baseline="0" dirty="0"/>
              <a:t> and your </a:t>
            </a:r>
            <a:r>
              <a:rPr lang="en-US" b="1" baseline="0" dirty="0"/>
              <a:t>SYSTEM</a:t>
            </a:r>
            <a:r>
              <a:rPr lang="en-US" baseline="0" dirty="0"/>
              <a:t>.  </a:t>
            </a:r>
            <a:endParaRPr lang="en-US" sz="1200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2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These are interfaces </a:t>
            </a:r>
            <a:r>
              <a:rPr lang="en-US" b="1" baseline="0" dirty="0"/>
              <a:t>between one piece (or language) of software and another </a:t>
            </a:r>
            <a:r>
              <a:rPr lang="en-US" baseline="0" dirty="0"/>
              <a:t>due to your design.  If this section is not relevant to your project then delete this slide.  </a:t>
            </a:r>
            <a:endParaRPr lang="en-US" sz="1200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2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These are interfaces </a:t>
            </a:r>
            <a:r>
              <a:rPr lang="en-US" b="1" baseline="0" dirty="0"/>
              <a:t>between two pieces of hardware</a:t>
            </a:r>
            <a:r>
              <a:rPr lang="en-US" baseline="0" dirty="0"/>
              <a:t>, e.g., you connected a sensor to a pi.  If this section is not relevant to your project then delete this slide.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2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These are interfaces </a:t>
            </a:r>
            <a:r>
              <a:rPr lang="en-US" b="1" baseline="0" dirty="0"/>
              <a:t>between two mechanical systems </a:t>
            </a:r>
            <a:r>
              <a:rPr lang="en-US" baseline="0" dirty="0"/>
              <a:t>like a motor and a generator.  If this section is not relevant to your project then delete this slide.  FEW projects have mechanical interfaces.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2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List the boundary conditions and make sure your Sponsor agrees that they are indeed boundary conditions.  Talk </a:t>
            </a:r>
            <a:r>
              <a:rPr lang="en-US" sz="1200" b="1" baseline="0" dirty="0"/>
              <a:t>to this slide for no more than 1 minute!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2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baseline="0" dirty="0"/>
              <a:t>This is where you need to spend the majority of your time.  You’ll need several slides to cover 2.13.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24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What platforms does your system run on?  If this section is not relevant to your project then delete this slide.  If relevant, </a:t>
            </a:r>
            <a:r>
              <a:rPr lang="en-US" sz="1200" b="1" baseline="0" dirty="0"/>
              <a:t>talk to this slide for no more than 1 minute!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2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</a:t>
            </a:r>
            <a:r>
              <a:rPr lang="en-US" baseline="0" dirty="0"/>
              <a:t> the problem and the project in clear terms.  </a:t>
            </a:r>
            <a:r>
              <a:rPr lang="en-US" u="sng" baseline="0" dirty="0"/>
              <a:t>Use a graphic if at all possible.  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151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What platforms does your system run on?  If this section is not relevant to your project then delete this slide.  If relevant, </a:t>
            </a:r>
            <a:r>
              <a:rPr lang="en-US" sz="1200" b="1" baseline="0" dirty="0"/>
              <a:t>talk to this slide for no more than 1 minute!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56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What platforms does your system run on?  If this section is not relevant to your project then delete this slide.  If relevant, </a:t>
            </a:r>
            <a:r>
              <a:rPr lang="en-US" sz="1200" b="1" baseline="0" dirty="0"/>
              <a:t>talk to this slide for no more than 1 minute!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181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Word this carefully – OK</a:t>
            </a:r>
            <a:r>
              <a:rPr lang="en-US" baseline="0" dirty="0"/>
              <a:t> to ask questions and seek resolution during the IDR.  </a:t>
            </a:r>
            <a:r>
              <a:rPr lang="en-US" b="1" baseline="0" dirty="0"/>
              <a:t>CLASS DELIVERABLES and/or team meetings ARE *NOT* CHALLENGES!!!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008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through this at a good pace.  You could spend 30 minutes on this alone – don’t.  </a:t>
            </a:r>
            <a:r>
              <a:rPr lang="en-US" b="1" u="sng" dirty="0"/>
              <a:t>Just give an overview.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348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level tasks!  DO</a:t>
            </a:r>
            <a:r>
              <a:rPr lang="en-US" baseline="0" dirty="0"/>
              <a:t> NOT enter items like, “order 100 </a:t>
            </a:r>
            <a:r>
              <a:rPr lang="en-US" baseline="0"/>
              <a:t>ohm resistors.”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6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your project into the larger context.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32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no stretch goals then delete the text box on the right, and expand the one on the left.  </a:t>
            </a:r>
            <a:r>
              <a:rPr lang="en-US" b="1" u="sng" dirty="0"/>
              <a:t>DO NOT ELABORATE ON THE GOALS, JUST STATE THEM QUICKLY AND MOVE ON!!!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37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BRIEF</a:t>
            </a:r>
            <a:r>
              <a:rPr lang="en-US" dirty="0"/>
              <a:t> DESCRIPTIONS!!!!!     Go over this </a:t>
            </a:r>
            <a:r>
              <a:rPr lang="en-US" b="1" u="sng" dirty="0"/>
              <a:t>VERY</a:t>
            </a:r>
            <a:r>
              <a:rPr lang="en-US" dirty="0"/>
              <a:t> quickly!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96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the major milestones.  </a:t>
            </a:r>
            <a:r>
              <a:rPr lang="en-US" dirty="0">
                <a:solidFill>
                  <a:srgbClr val="FF0000"/>
                </a:solidFill>
              </a:rPr>
              <a:t>They are milestones SPECIFIC to </a:t>
            </a:r>
            <a:r>
              <a:rPr lang="en-US" b="1" u="sng" dirty="0">
                <a:solidFill>
                  <a:srgbClr val="FF0000"/>
                </a:solidFill>
              </a:rPr>
              <a:t>YOUR</a:t>
            </a:r>
            <a:r>
              <a:rPr lang="en-US" dirty="0">
                <a:solidFill>
                  <a:srgbClr val="FF0000"/>
                </a:solidFill>
              </a:rPr>
              <a:t> project</a:t>
            </a:r>
            <a:r>
              <a:rPr lang="en-US" baseline="0" dirty="0">
                <a:solidFill>
                  <a:srgbClr val="FF0000"/>
                </a:solidFill>
              </a:rPr>
              <a:t> and </a:t>
            </a:r>
            <a:r>
              <a:rPr lang="en-US" b="1" u="sng" baseline="0" dirty="0">
                <a:solidFill>
                  <a:srgbClr val="FF0000"/>
                </a:solidFill>
              </a:rPr>
              <a:t>NOT</a:t>
            </a:r>
            <a:r>
              <a:rPr lang="en-US" baseline="0" dirty="0">
                <a:solidFill>
                  <a:srgbClr val="FF0000"/>
                </a:solidFill>
              </a:rPr>
              <a:t> deliverables for the class!!! 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0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the MAJOR deliverables</a:t>
            </a:r>
            <a:r>
              <a:rPr lang="en-US" baseline="0" dirty="0"/>
              <a:t> only.  These are the deliverables for your </a:t>
            </a:r>
            <a:r>
              <a:rPr lang="en-US" b="1" u="sng" baseline="0" dirty="0"/>
              <a:t>PROJECT</a:t>
            </a:r>
            <a:r>
              <a:rPr lang="en-US" baseline="0" dirty="0"/>
              <a:t> and </a:t>
            </a:r>
            <a:r>
              <a:rPr lang="en-US" b="1" u="sng" baseline="0" dirty="0"/>
              <a:t>NOT</a:t>
            </a:r>
            <a:r>
              <a:rPr lang="en-US" baseline="0" dirty="0"/>
              <a:t> for the class!  E.g., </a:t>
            </a:r>
            <a:r>
              <a:rPr lang="en-US" b="1" baseline="0" dirty="0"/>
              <a:t>don’t</a:t>
            </a:r>
            <a:r>
              <a:rPr lang="en-US" baseline="0" dirty="0"/>
              <a:t> list “Functional Spec”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61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82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If this section is not relevant to your project then delete this slide.  If relevant, </a:t>
            </a:r>
            <a:r>
              <a:rPr lang="en-US" sz="1200" b="1" baseline="0" dirty="0"/>
              <a:t>talk to this slide for no more than 1 minute!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4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2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9027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49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55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13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80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8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2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9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8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71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9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4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4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C3E9225-84BD-4B3F-B0EB-B0643F347C25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325537"/>
            <a:ext cx="2538984" cy="42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23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7851648" cy="1260474"/>
          </a:xfrm>
          <a:solidFill>
            <a:schemeClr val="accent5">
              <a:lumMod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1.12 Software defined radio</a:t>
            </a:r>
            <a:br>
              <a:rPr lang="en-US" dirty="0"/>
            </a:br>
            <a:r>
              <a:rPr lang="en-US" dirty="0"/>
              <a:t>Initial Design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495800"/>
            <a:ext cx="7854696" cy="914400"/>
          </a:xfrm>
          <a:noFill/>
        </p:spPr>
        <p:txBody>
          <a:bodyPr>
            <a:normAutofit lnSpcReduction="10000"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Sponsor: Texas State University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Faculty Advisor: Dr. Stapleton</a:t>
            </a:r>
          </a:p>
        </p:txBody>
      </p:sp>
      <p:pic>
        <p:nvPicPr>
          <p:cNvPr id="1026" name="Picture 2" descr="Image result for software defined radio charlie morris">
            <a:extLst>
              <a:ext uri="{FF2B5EF4-FFF2-40B4-BE49-F238E27FC236}">
                <a16:creationId xmlns:a16="http://schemas.microsoft.com/office/drawing/2014/main" id="{422E4118-0E32-4CC9-8903-9597FDDE6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41" y="2045515"/>
            <a:ext cx="3033124" cy="227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exas state university">
            <a:extLst>
              <a:ext uri="{FF2B5EF4-FFF2-40B4-BE49-F238E27FC236}">
                <a16:creationId xmlns:a16="http://schemas.microsoft.com/office/drawing/2014/main" id="{36B98626-2AAD-4085-930D-B71596802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41" y="5410200"/>
            <a:ext cx="3216166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88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2.3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676400"/>
            <a:ext cx="7429499" cy="4114801"/>
          </a:xfrm>
        </p:spPr>
        <p:txBody>
          <a:bodyPr/>
          <a:lstStyle/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 will bound the tunable frequencies by looping the frequency selector over the 3.500MHz – 4.000MHz range and the 14.000MHz – 15.350MHz range.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Pre-set options for license level will be made available to limit the transmission range. </a:t>
            </a:r>
          </a:p>
        </p:txBody>
      </p:sp>
    </p:spTree>
    <p:extLst>
      <p:ext uri="{BB962C8B-B14F-4D97-AF65-F5344CB8AC3E}">
        <p14:creationId xmlns:p14="http://schemas.microsoft.com/office/powerpoint/2010/main" val="540270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2.4 Safety &amp;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 case will be used to limit accidental contact with components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An LED power indicator will be visible to warn the user the device is on. </a:t>
            </a:r>
          </a:p>
        </p:txBody>
      </p:sp>
    </p:spTree>
    <p:extLst>
      <p:ext uri="{BB962C8B-B14F-4D97-AF65-F5344CB8AC3E}">
        <p14:creationId xmlns:p14="http://schemas.microsoft.com/office/powerpoint/2010/main" val="540270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You may need to have a block diagram – of various levels – available throughout the presentation to illustrate elements of the design!</a:t>
            </a:r>
          </a:p>
        </p:txBody>
      </p:sp>
    </p:spTree>
    <p:extLst>
      <p:ext uri="{BB962C8B-B14F-4D97-AF65-F5344CB8AC3E}">
        <p14:creationId xmlns:p14="http://schemas.microsoft.com/office/powerpoint/2010/main" val="2675152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2.61 – User Interfaces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Control components (Rotary switches, Rotary encoder, potentiometer, and multi pole switches) will be accessible to modify operation</a:t>
            </a:r>
          </a:p>
          <a:p>
            <a:r>
              <a:rPr lang="en-US" dirty="0">
                <a:solidFill>
                  <a:schemeClr val="bg1"/>
                </a:solidFill>
              </a:rPr>
              <a:t>An LED screen will be visible to allow the user to see frequency selection or other digital choices.  </a:t>
            </a:r>
          </a:p>
        </p:txBody>
      </p:sp>
    </p:spTree>
    <p:extLst>
      <p:ext uri="{BB962C8B-B14F-4D97-AF65-F5344CB8AC3E}">
        <p14:creationId xmlns:p14="http://schemas.microsoft.com/office/powerpoint/2010/main" val="540270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2.62 – Software Interfaces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Audio board and </a:t>
            </a:r>
            <a:r>
              <a:rPr lang="en-US" dirty="0" err="1">
                <a:solidFill>
                  <a:schemeClr val="bg1"/>
                </a:solidFill>
              </a:rPr>
              <a:t>Teesny</a:t>
            </a:r>
            <a:r>
              <a:rPr lang="en-US" dirty="0">
                <a:solidFill>
                  <a:schemeClr val="bg1"/>
                </a:solidFill>
              </a:rPr>
              <a:t> Communicate with I2c</a:t>
            </a:r>
          </a:p>
          <a:p>
            <a:r>
              <a:rPr lang="en-US" dirty="0">
                <a:solidFill>
                  <a:schemeClr val="bg1"/>
                </a:solidFill>
              </a:rPr>
              <a:t>Arduino IDE (1.8.7) with </a:t>
            </a:r>
            <a:r>
              <a:rPr lang="en-US" dirty="0" err="1">
                <a:solidFill>
                  <a:schemeClr val="bg1"/>
                </a:solidFill>
              </a:rPr>
              <a:t>Teesny</a:t>
            </a:r>
            <a:r>
              <a:rPr lang="en-US" dirty="0">
                <a:solidFill>
                  <a:schemeClr val="bg1"/>
                </a:solidFill>
              </a:rPr>
              <a:t> loader application (1.44) to create, compile, and load code</a:t>
            </a:r>
          </a:p>
          <a:p>
            <a:r>
              <a:rPr lang="en-US" dirty="0">
                <a:solidFill>
                  <a:schemeClr val="bg1"/>
                </a:solidFill>
              </a:rPr>
              <a:t>Stretch goal: Raspbian operating system. </a:t>
            </a:r>
          </a:p>
        </p:txBody>
      </p:sp>
    </p:spTree>
    <p:extLst>
      <p:ext uri="{BB962C8B-B14F-4D97-AF65-F5344CB8AC3E}">
        <p14:creationId xmlns:p14="http://schemas.microsoft.com/office/powerpoint/2010/main" val="540270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2.63 – Hardware Interfaces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>
                <a:solidFill>
                  <a:srgbClr val="FF0000"/>
                </a:solidFill>
              </a:rPr>
              <a:t>(look at schematic/block diagram?) </a:t>
            </a:r>
          </a:p>
        </p:txBody>
      </p:sp>
    </p:spTree>
    <p:extLst>
      <p:ext uri="{BB962C8B-B14F-4D97-AF65-F5344CB8AC3E}">
        <p14:creationId xmlns:p14="http://schemas.microsoft.com/office/powerpoint/2010/main" val="540270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2.64 – Mechanical Interfaces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>
                <a:solidFill>
                  <a:srgbClr val="FF0000"/>
                </a:solidFill>
              </a:rPr>
              <a:t>Mechanical only systems, not electro-mechanical like the switches and relays</a:t>
            </a:r>
          </a:p>
        </p:txBody>
      </p:sp>
    </p:spTree>
    <p:extLst>
      <p:ext uri="{BB962C8B-B14F-4D97-AF65-F5344CB8AC3E}">
        <p14:creationId xmlns:p14="http://schemas.microsoft.com/office/powerpoint/2010/main" val="540270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2.7 Boundary Conditions &amp;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70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2.8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70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2.9 Software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Arduino environment 1.8.7, with the Teensy loader application 1.44 addon on windows 10,</a:t>
            </a:r>
          </a:p>
          <a:p>
            <a:r>
              <a:rPr lang="en-US" dirty="0">
                <a:solidFill>
                  <a:schemeClr val="bg1"/>
                </a:solidFill>
              </a:rPr>
              <a:t>Stretch goal: Raspbian</a:t>
            </a:r>
          </a:p>
        </p:txBody>
      </p:sp>
    </p:spTree>
    <p:extLst>
      <p:ext uri="{BB962C8B-B14F-4D97-AF65-F5344CB8AC3E}">
        <p14:creationId xmlns:p14="http://schemas.microsoft.com/office/powerpoint/2010/main" val="54027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b="1" i="1" dirty="0"/>
              <a:t>Software Defined Radio High Frequency (HF) Transceiver</a:t>
            </a:r>
          </a:p>
          <a:p>
            <a:endParaRPr lang="en-US" sz="3600" b="1" i="1" dirty="0">
              <a:solidFill>
                <a:srgbClr val="FF0000"/>
              </a:solidFill>
            </a:endParaRPr>
          </a:p>
          <a:p>
            <a:r>
              <a:rPr lang="en-US" sz="3600" b="1" i="1" dirty="0"/>
              <a:t>Non-Portable Half Duplex Radio Communications on the HF Band</a:t>
            </a:r>
          </a:p>
          <a:p>
            <a:pPr marL="0" indent="0">
              <a:buNone/>
            </a:pPr>
            <a:endParaRPr lang="en-US" sz="3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533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2.10 Service, Support &amp;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 repository of code by version of schematic will be available on a repository. </a:t>
            </a:r>
          </a:p>
          <a:p>
            <a:r>
              <a:rPr lang="en-US" dirty="0">
                <a:solidFill>
                  <a:schemeClr val="bg1"/>
                </a:solidFill>
              </a:rPr>
              <a:t>Components will be easy to access, and clean. </a:t>
            </a:r>
          </a:p>
        </p:txBody>
      </p:sp>
    </p:spTree>
    <p:extLst>
      <p:ext uri="{BB962C8B-B14F-4D97-AF65-F5344CB8AC3E}">
        <p14:creationId xmlns:p14="http://schemas.microsoft.com/office/powerpoint/2010/main" val="3037040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2.11 Expandability or Customization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Not in scope of project? Functional spec v1.2</a:t>
            </a:r>
          </a:p>
        </p:txBody>
      </p:sp>
    </p:spTree>
    <p:extLst>
      <p:ext uri="{BB962C8B-B14F-4D97-AF65-F5344CB8AC3E}">
        <p14:creationId xmlns:p14="http://schemas.microsoft.com/office/powerpoint/2010/main" val="1197772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Challenges &amp;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Ø"/>
            </a:pPr>
            <a:r>
              <a:rPr lang="en-US" dirty="0"/>
              <a:t>Our simulations are not matching our actual devices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The amplifier simulation is not matching the actual build</a:t>
            </a:r>
          </a:p>
        </p:txBody>
      </p:sp>
    </p:spTree>
    <p:extLst>
      <p:ext uri="{BB962C8B-B14F-4D97-AF65-F5344CB8AC3E}">
        <p14:creationId xmlns:p14="http://schemas.microsoft.com/office/powerpoint/2010/main" val="1975700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56488"/>
          </a:xfrm>
        </p:spPr>
        <p:txBody>
          <a:bodyPr/>
          <a:lstStyle/>
          <a:p>
            <a:pPr algn="ctr"/>
            <a:r>
              <a:rPr lang="en-US" dirty="0"/>
              <a:t>Project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3891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100" b="1" u="sng" dirty="0"/>
              <a:t>Simulations</a:t>
            </a:r>
            <a:r>
              <a:rPr lang="en-US" sz="2100" dirty="0"/>
              <a:t> of analog components completed for:</a:t>
            </a:r>
          </a:p>
          <a:p>
            <a:pPr lvl="1">
              <a:buFont typeface="Wingdings" pitchFamily="2" charset="2"/>
              <a:buChar char="Ø"/>
            </a:pPr>
            <a:endParaRPr lang="en-US" sz="1700" b="1" u="sng" dirty="0"/>
          </a:p>
          <a:p>
            <a:pPr>
              <a:buFont typeface="Wingdings" pitchFamily="2" charset="2"/>
              <a:buChar char="Ø"/>
            </a:pPr>
            <a:r>
              <a:rPr lang="en-US" sz="2100" b="1" u="sng" dirty="0"/>
              <a:t>Analysis</a:t>
            </a:r>
            <a:r>
              <a:rPr lang="en-US" sz="2100" dirty="0"/>
              <a:t> of electronic components completed for:</a:t>
            </a:r>
          </a:p>
          <a:p>
            <a:pPr lvl="1">
              <a:buFont typeface="Wingdings" pitchFamily="2" charset="2"/>
              <a:buChar char="Ø"/>
            </a:pPr>
            <a:r>
              <a:rPr lang="en-US" sz="1700" dirty="0"/>
              <a:t>Amplifier, </a:t>
            </a:r>
          </a:p>
          <a:p>
            <a:pPr>
              <a:buFont typeface="Wingdings" pitchFamily="2" charset="2"/>
              <a:buChar char="Ø"/>
            </a:pPr>
            <a:r>
              <a:rPr lang="en-US" sz="2100" b="1" u="sng" dirty="0"/>
              <a:t>Research</a:t>
            </a:r>
            <a:r>
              <a:rPr lang="en-US" sz="2100" dirty="0"/>
              <a:t> completed for:</a:t>
            </a:r>
          </a:p>
          <a:p>
            <a:pPr lvl="1">
              <a:buFont typeface="Wingdings" pitchFamily="2" charset="2"/>
              <a:buChar char="Ø"/>
            </a:pPr>
            <a:r>
              <a:rPr lang="en-US" sz="1700" dirty="0"/>
              <a:t>Single sideband signal</a:t>
            </a:r>
          </a:p>
          <a:p>
            <a:pPr lvl="1">
              <a:buFont typeface="Wingdings" pitchFamily="2" charset="2"/>
              <a:buChar char="Ø"/>
            </a:pPr>
            <a:r>
              <a:rPr lang="en-US" sz="1700" dirty="0"/>
              <a:t>Signal flow through device</a:t>
            </a:r>
          </a:p>
          <a:p>
            <a:pPr lvl="1">
              <a:buFont typeface="Wingdings" pitchFamily="2" charset="2"/>
              <a:buChar char="Ø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421278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304800"/>
            <a:ext cx="7429499" cy="1371600"/>
          </a:xfrm>
        </p:spPr>
        <p:txBody>
          <a:bodyPr/>
          <a:lstStyle/>
          <a:p>
            <a:pPr algn="ctr"/>
            <a:r>
              <a:rPr lang="en-US" dirty="0"/>
              <a:t>Future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058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Tasks Planned for the Completion of the project: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Order parts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Assemble analog components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Test analog components against simulations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Test digital signal processing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Combine parts for Software Defined Radio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Received signal test for Software Defined Radio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61544"/>
            <a:ext cx="8915400" cy="1362456"/>
          </a:xfrm>
        </p:spPr>
        <p:txBody>
          <a:bodyPr>
            <a:normAutofit/>
          </a:bodyPr>
          <a:lstStyle/>
          <a:p>
            <a:r>
              <a:rPr lang="en-US" sz="5000" dirty="0"/>
              <a:t>block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AA5B4-D96F-432F-955C-2A1B285361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42875"/>
            <a:ext cx="4008120" cy="4765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949491-D106-4F92-B7F0-DE72B1C73917}"/>
              </a:ext>
            </a:extLst>
          </p:cNvPr>
          <p:cNvSpPr txBox="1"/>
          <p:nvPr/>
        </p:nvSpPr>
        <p:spPr>
          <a:xfrm>
            <a:off x="4495800" y="1542875"/>
            <a:ext cx="419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NE612 : RF Mixers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SN74HC74 : D Flip Flop Network, Clock Divider and Quadrature Generator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SI5351: Voltage Controlled Oscillator, Sets the Carrier Wave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Audio Transformer: Audio Signal Isolator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46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Project Goals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9280"/>
            <a:ext cx="4040188" cy="659352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pPr algn="ctr"/>
            <a:r>
              <a:rPr lang="en-US" dirty="0"/>
              <a:t>Goals of Project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2555080"/>
            <a:ext cx="4040188" cy="384572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To create a Half-Duplex Software Defined Radio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To make an educational tool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649919" y="1776227"/>
            <a:ext cx="4041775" cy="41672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Stretch Goals of Project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92947"/>
            <a:ext cx="4041775" cy="384572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To make a PCB for the radio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To make it operable for 4 hours on 12V battery power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To make a build kit for the radio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3D printed Case for safety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Have an operable 3.5mm headphone Jack</a:t>
            </a:r>
          </a:p>
        </p:txBody>
      </p:sp>
    </p:spTree>
    <p:extLst>
      <p:ext uri="{BB962C8B-B14F-4D97-AF65-F5344CB8AC3E}">
        <p14:creationId xmlns:p14="http://schemas.microsoft.com/office/powerpoint/2010/main" val="46087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&amp; Responsibilities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89995"/>
              </p:ext>
            </p:extLst>
          </p:nvPr>
        </p:nvGraphicFramePr>
        <p:xfrm>
          <a:off x="457200" y="263144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James Bell, Project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Coding for microcontroller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Samuel Hussey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Zachary Schneiderman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868806"/>
          </a:xfrm>
        </p:spPr>
        <p:txBody>
          <a:bodyPr/>
          <a:lstStyle/>
          <a:p>
            <a:pPr algn="ctr"/>
            <a:r>
              <a:rPr lang="en-US" dirty="0"/>
              <a:t>Project-Specific Milestones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190663"/>
              </p:ext>
            </p:extLst>
          </p:nvPr>
        </p:nvGraphicFramePr>
        <p:xfrm>
          <a:off x="457200" y="1600200"/>
          <a:ext cx="8229600" cy="454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050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Completion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Person(s)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06">
                <a:tc>
                  <a:txBody>
                    <a:bodyPr/>
                    <a:lstStyle/>
                    <a:p>
                      <a:r>
                        <a:rPr lang="en-US" dirty="0"/>
                        <a:t>Simulation of analog components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10/22/18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Samuel Hussey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06">
                <a:tc>
                  <a:txBody>
                    <a:bodyPr/>
                    <a:lstStyle/>
                    <a:p>
                      <a:r>
                        <a:rPr lang="en-US" dirty="0"/>
                        <a:t>Signal Flow 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10/22/18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James Bell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508">
                <a:tc>
                  <a:txBody>
                    <a:bodyPr/>
                    <a:lstStyle/>
                    <a:p>
                      <a:r>
                        <a:rPr lang="en-US" dirty="0"/>
                        <a:t>Parts List and Specifications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10/22/18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Zachary Schneiderman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406">
                <a:tc>
                  <a:txBody>
                    <a:bodyPr/>
                    <a:lstStyle/>
                    <a:p>
                      <a:r>
                        <a:rPr lang="en-US" dirty="0"/>
                        <a:t>Order Parts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10/25/18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James Bell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20806"/>
                  </a:ext>
                </a:extLst>
              </a:tr>
              <a:tr h="770508">
                <a:tc>
                  <a:txBody>
                    <a:bodyPr/>
                    <a:lstStyle/>
                    <a:p>
                      <a:r>
                        <a:rPr lang="en-US" dirty="0"/>
                        <a:t>Analog component testing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11/19/18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Zachary Schneiderman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406">
                <a:tc>
                  <a:txBody>
                    <a:bodyPr/>
                    <a:lstStyle/>
                    <a:p>
                      <a:r>
                        <a:rPr lang="en-US" dirty="0"/>
                        <a:t>Radio receive testing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11/25/18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James Bell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406">
                <a:tc>
                  <a:txBody>
                    <a:bodyPr/>
                    <a:lstStyle/>
                    <a:p>
                      <a:r>
                        <a:rPr lang="en-US" dirty="0"/>
                        <a:t>Radio transmit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12/5/18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Samuel Hussey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25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224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56488"/>
          </a:xfrm>
        </p:spPr>
        <p:txBody>
          <a:bodyPr/>
          <a:lstStyle/>
          <a:p>
            <a:pPr algn="ctr"/>
            <a:r>
              <a:rPr lang="en-US" dirty="0"/>
              <a:t>Project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63584"/>
            <a:ext cx="8001000" cy="239881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Analog component simulations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Analog component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Digital signal processing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Radio receiving test and verification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Radio transmission test and verification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C15742-01C7-4870-81B0-8A4C9656D3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025026"/>
            <a:ext cx="2438400" cy="268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1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Specification Review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3214688"/>
            <a:ext cx="7772400" cy="150971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2.2 Administration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No Administrative Functions</a:t>
            </a:r>
          </a:p>
        </p:txBody>
      </p:sp>
    </p:spTree>
    <p:extLst>
      <p:ext uri="{BB962C8B-B14F-4D97-AF65-F5344CB8AC3E}">
        <p14:creationId xmlns:p14="http://schemas.microsoft.com/office/powerpoint/2010/main" val="540270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1466</TotalTime>
  <Words>1120</Words>
  <Application>Microsoft Office PowerPoint</Application>
  <PresentationFormat>On-screen Show (4:3)</PresentationFormat>
  <Paragraphs>170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Trebuchet MS</vt:lpstr>
      <vt:lpstr>Tw Cen MT</vt:lpstr>
      <vt:lpstr>Wingdings</vt:lpstr>
      <vt:lpstr>Circuit</vt:lpstr>
      <vt:lpstr>1.12 Software defined radio Initial Design Review</vt:lpstr>
      <vt:lpstr>Project Overview</vt:lpstr>
      <vt:lpstr>block diagram</vt:lpstr>
      <vt:lpstr>Project Goals</vt:lpstr>
      <vt:lpstr>Roles &amp; Responsibilities</vt:lpstr>
      <vt:lpstr>Project-Specific Milestones</vt:lpstr>
      <vt:lpstr>Project Deliverables</vt:lpstr>
      <vt:lpstr>Functional Specification Review </vt:lpstr>
      <vt:lpstr>2.2 Administration Functions</vt:lpstr>
      <vt:lpstr>2.3 Error Handling</vt:lpstr>
      <vt:lpstr>2.4 Safety &amp; Security</vt:lpstr>
      <vt:lpstr>PowerPoint Presentation</vt:lpstr>
      <vt:lpstr>2.61 – User Interfaces </vt:lpstr>
      <vt:lpstr>2.62 – Software Interfaces </vt:lpstr>
      <vt:lpstr>2.63 – Hardware Interfaces </vt:lpstr>
      <vt:lpstr>2.64 – Mechanical Interfaces </vt:lpstr>
      <vt:lpstr>2.7 Boundary Conditions &amp; Constraints</vt:lpstr>
      <vt:lpstr>2.8 Performance</vt:lpstr>
      <vt:lpstr>2.9 Software Platforms</vt:lpstr>
      <vt:lpstr>2.10 Service, Support &amp; Maintenance</vt:lpstr>
      <vt:lpstr>2.11 Expandability or Customization</vt:lpstr>
      <vt:lpstr> Challenges &amp; Concerns</vt:lpstr>
      <vt:lpstr>Project Progress</vt:lpstr>
      <vt:lpstr>Future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Glider</dc:title>
  <dc:creator>Internet Access</dc:creator>
  <cp:lastModifiedBy>Bell, James S</cp:lastModifiedBy>
  <cp:revision>197</cp:revision>
  <dcterms:created xsi:type="dcterms:W3CDTF">2012-10-18T04:42:06Z</dcterms:created>
  <dcterms:modified xsi:type="dcterms:W3CDTF">2018-10-17T20:15:48Z</dcterms:modified>
</cp:coreProperties>
</file>