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33" d="100"/>
          <a:sy n="33" d="100"/>
        </p:scale>
        <p:origin x="312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5CF2-F18D-4AB8-A303-7E26D43E19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A1D9-0FC1-4D50-B759-D44469B4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AB8F6-633E-48BE-94FB-7177345E90EA}"/>
              </a:ext>
            </a:extLst>
          </p:cNvPr>
          <p:cNvSpPr txBox="1"/>
          <p:nvPr/>
        </p:nvSpPr>
        <p:spPr>
          <a:xfrm>
            <a:off x="11421179" y="485322"/>
            <a:ext cx="21048841" cy="1323439"/>
          </a:xfrm>
          <a:prstGeom prst="rect">
            <a:avLst/>
          </a:prstGeom>
          <a:solidFill>
            <a:srgbClr val="501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E1.12 – Software Defined Radio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0DEA3-FDE7-4655-8DCD-7F83BAAA6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2" y="525079"/>
            <a:ext cx="10074085" cy="457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FA14B-0A4A-4832-B379-D22832A4B930}"/>
              </a:ext>
            </a:extLst>
          </p:cNvPr>
          <p:cNvSpPr txBox="1"/>
          <p:nvPr/>
        </p:nvSpPr>
        <p:spPr>
          <a:xfrm>
            <a:off x="416302" y="4596377"/>
            <a:ext cx="10074085" cy="1015663"/>
          </a:xfrm>
          <a:prstGeom prst="rect">
            <a:avLst/>
          </a:prstGeom>
          <a:solidFill>
            <a:srgbClr val="501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5EB27-2D96-4973-8B46-B0F50A4ECD1A}"/>
              </a:ext>
            </a:extLst>
          </p:cNvPr>
          <p:cNvSpPr txBox="1"/>
          <p:nvPr/>
        </p:nvSpPr>
        <p:spPr>
          <a:xfrm>
            <a:off x="467474" y="5664788"/>
            <a:ext cx="10022913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 this project the team will build and test a high frequency software defined radio. With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radio will be capable of receiving and transmitting on the North American 20-meter and 80-meter amateur radio bands.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will perform transmissions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will show the frequency currently tuned to on an LCD.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will have a frequency tuning knob.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Its estimated unit cost should be less than $300.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signal received will be as understandable and clear as possible within the limits of our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device will have a volume control for the speaker.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device will have the option to select amateur license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Optional: Higher power amplifier for transmission.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Optional: Have the ability to run on an alternate power source such as a battery.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Optional: Be able to run with a Teensy or a Raspberry 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Optional: Should have a headphone jack.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F281E-7AE8-4373-A038-EB956034DA33}"/>
              </a:ext>
            </a:extLst>
          </p:cNvPr>
          <p:cNvSpPr txBox="1"/>
          <p:nvPr/>
        </p:nvSpPr>
        <p:spPr>
          <a:xfrm>
            <a:off x="416302" y="12171401"/>
            <a:ext cx="10015813" cy="1938992"/>
          </a:xfrm>
          <a:prstGeom prst="rect">
            <a:avLst/>
          </a:prstGeom>
          <a:solidFill>
            <a:srgbClr val="501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Boundary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F8D5F-FD41-4D54-A142-BE9801F4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198" y="14183067"/>
            <a:ext cx="8452055" cy="8678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DC71A-A640-47AB-96AB-A91219CF8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196" y="4897351"/>
            <a:ext cx="8452057" cy="867870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264E6A-CAAB-4C30-83DF-2DAAF9E86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79663"/>
              </p:ext>
            </p:extLst>
          </p:nvPr>
        </p:nvGraphicFramePr>
        <p:xfrm>
          <a:off x="406416" y="14110393"/>
          <a:ext cx="10074084" cy="804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7042">
                  <a:extLst>
                    <a:ext uri="{9D8B030D-6E8A-4147-A177-3AD203B41FA5}">
                      <a16:colId xmlns:a16="http://schemas.microsoft.com/office/drawing/2014/main" val="1325747471"/>
                    </a:ext>
                  </a:extLst>
                </a:gridCol>
                <a:gridCol w="5037042">
                  <a:extLst>
                    <a:ext uri="{9D8B030D-6E8A-4147-A177-3AD203B41FA5}">
                      <a16:colId xmlns:a16="http://schemas.microsoft.com/office/drawing/2014/main" val="3399127081"/>
                    </a:ext>
                  </a:extLst>
                </a:gridCol>
              </a:tblGrid>
              <a:tr h="125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Boundary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913329"/>
                  </a:ext>
                </a:extLst>
              </a:tr>
              <a:tr h="33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device should operate around the US specification of 120V AC 60Hz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input power must be minimum 100V AC 50Hz, and cannot exceed 240V AC 60Hz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015003"/>
                  </a:ext>
                </a:extLst>
              </a:tr>
              <a:tr h="33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RF Amplifiers Gain will be 15-20 at 3.5MHz and 12-15 at 14.5MHz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RF Amplifiers Gain cannot exceed 60 over the 3.5-14.5MHz band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650159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NE612 will receive RF frequencies of 3.5-14.5MHz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NE612 can receive 0-500MHz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154793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Teensy will receive 5V from a linear voltage regulator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Teensy can receive 2.7-5.5V for </a:t>
                      </a:r>
                      <a:r>
                        <a:rPr lang="en-US" sz="2400" dirty="0" err="1">
                          <a:effectLst/>
                        </a:rPr>
                        <a:t>Vcc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087234"/>
                  </a:ext>
                </a:extLst>
              </a:tr>
              <a:tr h="33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radio will only operate on frequencies from 3.5-4.0MHz and 14.00-14.35MHz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radio can tune to any frequency on the HF band, 3Mhz to 30Mhz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973982"/>
                  </a:ext>
                </a:extLst>
              </a:tr>
              <a:tr h="33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Teensy will amplify the microphone signals from 0-20dB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Teensy can amplify the microphone signals by 0-63dB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281060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lineout gain of the Teensy will be 13-20dB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lineout gain of the Teensy can be 13-31dB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903368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typical transmit power will be between 18-25mW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maximum transmit power cannot exceed 31mW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953875"/>
                  </a:ext>
                </a:extLst>
              </a:tr>
              <a:tr h="33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 radio will transmit signals from the microphone to the antenna in under 100ms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radio cannot exceed a 500ms delay as it would make radio conversation difficult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82890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7098CC9-B317-4E5C-855E-50384BD4740A}"/>
              </a:ext>
            </a:extLst>
          </p:cNvPr>
          <p:cNvSpPr/>
          <p:nvPr/>
        </p:nvSpPr>
        <p:spPr>
          <a:xfrm>
            <a:off x="10972800" y="15720536"/>
            <a:ext cx="219456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Our simulations are not matching our actual devices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amplifier simulation is not matching the actual build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 additional power amplifier will be necessary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original design will not be able to transmit long distances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5B1CF-CC90-46A6-9A8F-DD47A7E50C76}"/>
              </a:ext>
            </a:extLst>
          </p:cNvPr>
          <p:cNvSpPr txBox="1"/>
          <p:nvPr/>
        </p:nvSpPr>
        <p:spPr>
          <a:xfrm>
            <a:off x="380830" y="22157113"/>
            <a:ext cx="1009967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Some of the challenges we have faced so far have included: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Simulations not matching up with physical circuits, was particularly a problem with our RF Amplifier.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Extra parts needed to be ordered because the wrong form factor mixers were ordered, and a toroid core was broken in shipping.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None of the group members have experience with RF design, so extensive research and consulting has been necessary.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267DC8-3423-4747-8E46-4C1F02067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079" y="448879"/>
            <a:ext cx="2582217" cy="32030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58688B-5765-4070-8E34-EC4812477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6746" y="448879"/>
            <a:ext cx="3181351" cy="32030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4323F8-5EB1-46EC-8694-592FC25AE99E}"/>
              </a:ext>
            </a:extLst>
          </p:cNvPr>
          <p:cNvSpPr txBox="1"/>
          <p:nvPr/>
        </p:nvSpPr>
        <p:spPr>
          <a:xfrm>
            <a:off x="36983078" y="3874840"/>
            <a:ext cx="2582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Engineer</a:t>
            </a:r>
          </a:p>
          <a:p>
            <a:pPr algn="ctr"/>
            <a:r>
              <a:rPr lang="en-US" sz="2400" dirty="0"/>
              <a:t>Samuel Hussey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8BE65-D5D9-4CAF-9508-83B92E96056A}"/>
              </a:ext>
            </a:extLst>
          </p:cNvPr>
          <p:cNvSpPr txBox="1"/>
          <p:nvPr/>
        </p:nvSpPr>
        <p:spPr>
          <a:xfrm>
            <a:off x="39736746" y="3843470"/>
            <a:ext cx="318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Engineer</a:t>
            </a:r>
          </a:p>
          <a:p>
            <a:pPr algn="ctr"/>
            <a:r>
              <a:rPr lang="en-US" sz="2400" dirty="0"/>
              <a:t>Zachary Schneiderman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8DEE8-7E18-4272-B7A1-BAD346F11222}"/>
              </a:ext>
            </a:extLst>
          </p:cNvPr>
          <p:cNvSpPr txBox="1"/>
          <p:nvPr/>
        </p:nvSpPr>
        <p:spPr>
          <a:xfrm>
            <a:off x="33860029" y="3843471"/>
            <a:ext cx="326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Project Manager</a:t>
            </a:r>
          </a:p>
          <a:p>
            <a:pPr algn="ctr"/>
            <a:r>
              <a:rPr lang="en-US" sz="2400" dirty="0"/>
              <a:t>James Bell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901FE-38A9-49CE-B8D5-424E2129621E}"/>
              </a:ext>
            </a:extLst>
          </p:cNvPr>
          <p:cNvSpPr txBox="1"/>
          <p:nvPr/>
        </p:nvSpPr>
        <p:spPr>
          <a:xfrm>
            <a:off x="35069699" y="23130209"/>
            <a:ext cx="710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RF Amplifier Gain and Attenuation Testing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5E59211-C071-4F86-BFF4-C6BA1E0C5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196" y="448879"/>
            <a:ext cx="2634433" cy="3203079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B424ECA7-6BC8-46C5-B452-1C2E40913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77197" y="23702939"/>
            <a:ext cx="8452056" cy="758354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29B338C-E3CF-4132-A618-488C6C8A65A8}"/>
              </a:ext>
            </a:extLst>
          </p:cNvPr>
          <p:cNvSpPr txBox="1"/>
          <p:nvPr/>
        </p:nvSpPr>
        <p:spPr>
          <a:xfrm>
            <a:off x="34410783" y="13648728"/>
            <a:ext cx="808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Quadrature Generator Output with Sample Square Wave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E60B6A3-C29D-4BCE-A3A3-72AA0DBC8798}"/>
              </a:ext>
            </a:extLst>
          </p:cNvPr>
          <p:cNvSpPr txBox="1"/>
          <p:nvPr/>
        </p:nvSpPr>
        <p:spPr>
          <a:xfrm rot="10800000" flipH="1" flipV="1">
            <a:off x="35646070" y="31579196"/>
            <a:ext cx="595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RF Amplifier Post Test with Access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6CAAA3-9197-4D9A-AB83-F8F321450706}"/>
              </a:ext>
            </a:extLst>
          </p:cNvPr>
          <p:cNvSpPr txBox="1"/>
          <p:nvPr/>
        </p:nvSpPr>
        <p:spPr>
          <a:xfrm>
            <a:off x="11863629" y="2774886"/>
            <a:ext cx="20163937" cy="1015663"/>
          </a:xfrm>
          <a:prstGeom prst="rect">
            <a:avLst/>
          </a:prstGeom>
          <a:solidFill>
            <a:srgbClr val="501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10308C-2DDD-4DFC-A9EC-DACA69857D13}"/>
              </a:ext>
            </a:extLst>
          </p:cNvPr>
          <p:cNvSpPr txBox="1"/>
          <p:nvPr/>
        </p:nvSpPr>
        <p:spPr>
          <a:xfrm>
            <a:off x="11863629" y="4064406"/>
            <a:ext cx="20163937" cy="5570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 Software Defined Radio is a HAM radio that is implementing primarily in software using, rather than traditionally in hardware. Some of the benefits to this design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Modified more easily, only requires change in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More expandable and flexible. RF Frontend can be changed with minimal change to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Less expensive to buy and create yourself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We have been sponsored to create a Software Defined Radio, based on a pre-existing design created by a radio enthusiast who posted the design online, named Charlie Morris.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We are basing our project on his design, with modifications to include some sponsor requirements, our own personal designs, as well as some improvements.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EAB074-19B0-40C0-9C88-922FEEBB8516}"/>
              </a:ext>
            </a:extLst>
          </p:cNvPr>
          <p:cNvSpPr txBox="1"/>
          <p:nvPr/>
        </p:nvSpPr>
        <p:spPr>
          <a:xfrm>
            <a:off x="11957400" y="10132653"/>
            <a:ext cx="9575245" cy="1015663"/>
          </a:xfrm>
          <a:prstGeom prst="rect">
            <a:avLst/>
          </a:prstGeom>
          <a:solidFill>
            <a:srgbClr val="501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2F1650-F174-4DC5-BBB6-CC4B49DD1EEB}"/>
              </a:ext>
            </a:extLst>
          </p:cNvPr>
          <p:cNvSpPr txBox="1"/>
          <p:nvPr/>
        </p:nvSpPr>
        <p:spPr>
          <a:xfrm>
            <a:off x="11957400" y="11297654"/>
            <a:ext cx="9575245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Significant research has had to be done in understanding radio receiving and transmitting. Including modulation, in depth amplifiers and filtering.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Fully tested and implemented RF Amplifier.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Low Pass Filters have been tested and implemented.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Quadrature and Clock Generator has been implemented.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Existing software has begun to be modified for our design.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2ACA66-CF28-45A7-A1CB-C1879396F9D8}"/>
              </a:ext>
            </a:extLst>
          </p:cNvPr>
          <p:cNvSpPr txBox="1"/>
          <p:nvPr/>
        </p:nvSpPr>
        <p:spPr>
          <a:xfrm>
            <a:off x="22358557" y="10132653"/>
            <a:ext cx="9772598" cy="1015663"/>
          </a:xfrm>
          <a:prstGeom prst="rect">
            <a:avLst/>
          </a:prstGeom>
          <a:solidFill>
            <a:srgbClr val="501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Semester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0E54B-AA6A-4C3F-BD0A-CAC69C3835F4}"/>
              </a:ext>
            </a:extLst>
          </p:cNvPr>
          <p:cNvSpPr txBox="1"/>
          <p:nvPr/>
        </p:nvSpPr>
        <p:spPr>
          <a:xfrm>
            <a:off x="22358557" y="11297654"/>
            <a:ext cx="977259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Expand software for our user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Need to finish receive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Need to begin transmit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Implement higher power amplifier, ideally 5W for long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Begin on stretch goals, time permitting.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DD0425-89BD-428E-9ED1-3F5D7E22E92B}"/>
              </a:ext>
            </a:extLst>
          </p:cNvPr>
          <p:cNvSpPr txBox="1"/>
          <p:nvPr/>
        </p:nvSpPr>
        <p:spPr>
          <a:xfrm>
            <a:off x="380830" y="25505388"/>
            <a:ext cx="10051285" cy="1015663"/>
          </a:xfrm>
          <a:prstGeom prst="rect">
            <a:avLst/>
          </a:prstGeom>
          <a:solidFill>
            <a:srgbClr val="501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2607B-4336-4197-921B-5CEFC138B461}"/>
              </a:ext>
            </a:extLst>
          </p:cNvPr>
          <p:cNvSpPr txBox="1"/>
          <p:nvPr/>
        </p:nvSpPr>
        <p:spPr>
          <a:xfrm>
            <a:off x="356637" y="26588838"/>
            <a:ext cx="1009967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Project Manager:</a:t>
            </a:r>
            <a:r>
              <a:rPr lang="en-US" sz="3600" dirty="0">
                <a:solidFill>
                  <a:srgbClr val="000000"/>
                </a:solidFill>
              </a:rPr>
              <a:t> James Bell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D2 Advisor: </a:t>
            </a:r>
            <a:r>
              <a:rPr lang="en-US" sz="3600" dirty="0">
                <a:solidFill>
                  <a:srgbClr val="000000"/>
                </a:solidFill>
              </a:rPr>
              <a:t>Thomas Cowden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Course Advisor: </a:t>
            </a:r>
            <a:r>
              <a:rPr lang="en-US" sz="3600" dirty="0">
                <a:solidFill>
                  <a:srgbClr val="000000"/>
                </a:solidFill>
              </a:rPr>
              <a:t>Dr. </a:t>
            </a:r>
            <a:r>
              <a:rPr lang="en-US" sz="3600" dirty="0" err="1">
                <a:solidFill>
                  <a:srgbClr val="000000"/>
                </a:solidFill>
              </a:rPr>
              <a:t>Semih</a:t>
            </a:r>
            <a:r>
              <a:rPr lang="en-US" sz="3600" dirty="0">
                <a:solidFill>
                  <a:srgbClr val="000000"/>
                </a:solidFill>
              </a:rPr>
              <a:t> Aslan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Faculty Advisor: </a:t>
            </a:r>
            <a:r>
              <a:rPr lang="en-US" sz="3600" dirty="0">
                <a:solidFill>
                  <a:srgbClr val="000000"/>
                </a:solidFill>
              </a:rPr>
              <a:t>Dr. William Stapleton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Special Thanks to:</a:t>
            </a:r>
            <a:r>
              <a:rPr lang="en-US" sz="3600" dirty="0">
                <a:solidFill>
                  <a:srgbClr val="000000"/>
                </a:solidFill>
              </a:rPr>
              <a:t> Dr. Rich </a:t>
            </a:r>
            <a:r>
              <a:rPr lang="en-US" sz="3600" dirty="0" err="1">
                <a:solidFill>
                  <a:srgbClr val="000000"/>
                </a:solidFill>
              </a:rPr>
              <a:t>Compeau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							   Charles Morris</a:t>
            </a:r>
          </a:p>
          <a:p>
            <a:r>
              <a:rPr lang="en-US" sz="3600" dirty="0">
                <a:solidFill>
                  <a:srgbClr val="000000"/>
                </a:solidFill>
              </a:rPr>
              <a:t>							  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D853DE-345A-4177-9651-810A5A095A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57400" y="15479285"/>
            <a:ext cx="20070166" cy="147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763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James S</dc:creator>
  <cp:lastModifiedBy>Schneiderman, Zachary A</cp:lastModifiedBy>
  <cp:revision>22</cp:revision>
  <dcterms:created xsi:type="dcterms:W3CDTF">2018-11-18T22:51:22Z</dcterms:created>
  <dcterms:modified xsi:type="dcterms:W3CDTF">2018-11-28T20:17:07Z</dcterms:modified>
</cp:coreProperties>
</file>