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24"/>
  </p:notesMasterIdLst>
  <p:sldIdLst>
    <p:sldId id="256" r:id="rId2"/>
    <p:sldId id="305" r:id="rId3"/>
    <p:sldId id="316" r:id="rId4"/>
    <p:sldId id="311" r:id="rId5"/>
    <p:sldId id="272" r:id="rId6"/>
    <p:sldId id="284" r:id="rId7"/>
    <p:sldId id="285" r:id="rId8"/>
    <p:sldId id="275" r:id="rId9"/>
    <p:sldId id="287" r:id="rId10"/>
    <p:sldId id="300" r:id="rId11"/>
    <p:sldId id="299" r:id="rId12"/>
    <p:sldId id="296" r:id="rId13"/>
    <p:sldId id="302" r:id="rId14"/>
    <p:sldId id="304" r:id="rId15"/>
    <p:sldId id="294" r:id="rId16"/>
    <p:sldId id="290" r:id="rId17"/>
    <p:sldId id="292" r:id="rId18"/>
    <p:sldId id="314" r:id="rId19"/>
    <p:sldId id="315" r:id="rId20"/>
    <p:sldId id="268" r:id="rId21"/>
    <p:sldId id="269" r:id="rId22"/>
    <p:sldId id="270" r:id="rId2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317" autoAdjust="0"/>
    <p:restoredTop sz="93178" autoAdjust="0"/>
  </p:normalViewPr>
  <p:slideViewPr>
    <p:cSldViewPr>
      <p:cViewPr varScale="1">
        <p:scale>
          <a:sx n="106" d="100"/>
          <a:sy n="106" d="100"/>
        </p:scale>
        <p:origin x="1440" y="108"/>
      </p:cViewPr>
      <p:guideLst>
        <p:guide orient="horz" pos="2160"/>
        <p:guide pos="2880"/>
      </p:guideLst>
    </p:cSldViewPr>
  </p:slideViewPr>
  <p:notesTextViewPr>
    <p:cViewPr>
      <p:scale>
        <a:sx n="1" d="1"/>
        <a:sy n="1" d="1"/>
      </p:scale>
      <p:origin x="0" y="0"/>
    </p:cViewPr>
  </p:notesTextViewPr>
  <p:sorterViewPr>
    <p:cViewPr varScale="1">
      <p:scale>
        <a:sx n="1" d="1"/>
        <a:sy n="1" d="1"/>
      </p:scale>
      <p:origin x="0" y="-279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9A32B59-22DD-4CE1-9F39-7CB77D232AC2}" type="datetimeFigureOut">
              <a:rPr lang="en-US" smtClean="0"/>
              <a:pPr/>
              <a:t>10/19/2018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A246233-4BFD-442F-A901-5D24D9BB790D}" type="slidenum">
              <a:rPr lang="en-US" smtClean="0"/>
              <a:pPr/>
              <a:t>‹#›</a:t>
            </a:fld>
            <a:endParaRPr lang="en-US"/>
          </a:p>
        </p:txBody>
      </p:sp>
    </p:spTree>
    <p:extLst>
      <p:ext uri="{BB962C8B-B14F-4D97-AF65-F5344CB8AC3E}">
        <p14:creationId xmlns:p14="http://schemas.microsoft.com/office/powerpoint/2010/main" val="9019442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A246233-4BFD-442F-A901-5D24D9BB790D}" type="slidenum">
              <a:rPr lang="en-US" smtClean="0"/>
              <a:pPr/>
              <a:t>1</a:t>
            </a:fld>
            <a:endParaRPr lang="en-US"/>
          </a:p>
        </p:txBody>
      </p:sp>
    </p:spTree>
    <p:extLst>
      <p:ext uri="{BB962C8B-B14F-4D97-AF65-F5344CB8AC3E}">
        <p14:creationId xmlns:p14="http://schemas.microsoft.com/office/powerpoint/2010/main" val="6170463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If this section is not relevant to your project then delete this slide.  If relevant, </a:t>
            </a:r>
            <a:r>
              <a:rPr lang="en-US" sz="1200" b="1" baseline="0" dirty="0"/>
              <a:t>talk to this slide for no more than 1 minute!</a:t>
            </a:r>
          </a:p>
        </p:txBody>
      </p:sp>
      <p:sp>
        <p:nvSpPr>
          <p:cNvPr id="4" name="Slide Number Placeholder 3"/>
          <p:cNvSpPr>
            <a:spLocks noGrp="1"/>
          </p:cNvSpPr>
          <p:nvPr>
            <p:ph type="sldNum" sz="quarter" idx="10"/>
          </p:nvPr>
        </p:nvSpPr>
        <p:spPr/>
        <p:txBody>
          <a:bodyPr/>
          <a:lstStyle/>
          <a:p>
            <a:fld id="{EA246233-4BFD-442F-A901-5D24D9BB790D}" type="slidenum">
              <a:rPr lang="en-US" smtClean="0"/>
              <a:pPr/>
              <a:t>11</a:t>
            </a:fld>
            <a:endParaRPr lang="en-US"/>
          </a:p>
        </p:txBody>
      </p:sp>
    </p:spTree>
    <p:extLst>
      <p:ext uri="{BB962C8B-B14F-4D97-AF65-F5344CB8AC3E}">
        <p14:creationId xmlns:p14="http://schemas.microsoft.com/office/powerpoint/2010/main" val="9116924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These are interfaces between the </a:t>
            </a:r>
            <a:r>
              <a:rPr lang="en-US" b="1" baseline="0" dirty="0"/>
              <a:t>USER</a:t>
            </a:r>
            <a:r>
              <a:rPr lang="en-US" baseline="0" dirty="0"/>
              <a:t> and your </a:t>
            </a:r>
            <a:r>
              <a:rPr lang="en-US" b="1" baseline="0" dirty="0"/>
              <a:t>SYSTEM</a:t>
            </a:r>
            <a:r>
              <a:rPr lang="en-US" baseline="0" dirty="0"/>
              <a:t>.  </a:t>
            </a:r>
            <a:endParaRPr lang="en-US" sz="1200" b="1" baseline="0" dirty="0"/>
          </a:p>
        </p:txBody>
      </p:sp>
      <p:sp>
        <p:nvSpPr>
          <p:cNvPr id="4" name="Slide Number Placeholder 3"/>
          <p:cNvSpPr>
            <a:spLocks noGrp="1"/>
          </p:cNvSpPr>
          <p:nvPr>
            <p:ph type="sldNum" sz="quarter" idx="10"/>
          </p:nvPr>
        </p:nvSpPr>
        <p:spPr/>
        <p:txBody>
          <a:bodyPr/>
          <a:lstStyle/>
          <a:p>
            <a:fld id="{EA246233-4BFD-442F-A901-5D24D9BB790D}" type="slidenum">
              <a:rPr lang="en-US" smtClean="0"/>
              <a:pPr/>
              <a:t>12</a:t>
            </a:fld>
            <a:endParaRPr lang="en-US"/>
          </a:p>
        </p:txBody>
      </p:sp>
    </p:spTree>
    <p:extLst>
      <p:ext uri="{BB962C8B-B14F-4D97-AF65-F5344CB8AC3E}">
        <p14:creationId xmlns:p14="http://schemas.microsoft.com/office/powerpoint/2010/main" val="9116924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These are interfaces </a:t>
            </a:r>
            <a:r>
              <a:rPr lang="en-US" b="1" baseline="0" dirty="0"/>
              <a:t>between one piece (or language) of software and another </a:t>
            </a:r>
            <a:r>
              <a:rPr lang="en-US" baseline="0" dirty="0"/>
              <a:t>due to your design.  If this section is not relevant to your project then delete this slide.  </a:t>
            </a:r>
            <a:endParaRPr lang="en-US" sz="1200" b="1" baseline="0" dirty="0"/>
          </a:p>
        </p:txBody>
      </p:sp>
      <p:sp>
        <p:nvSpPr>
          <p:cNvPr id="4" name="Slide Number Placeholder 3"/>
          <p:cNvSpPr>
            <a:spLocks noGrp="1"/>
          </p:cNvSpPr>
          <p:nvPr>
            <p:ph type="sldNum" sz="quarter" idx="10"/>
          </p:nvPr>
        </p:nvSpPr>
        <p:spPr/>
        <p:txBody>
          <a:bodyPr/>
          <a:lstStyle/>
          <a:p>
            <a:fld id="{EA246233-4BFD-442F-A901-5D24D9BB790D}" type="slidenum">
              <a:rPr lang="en-US" smtClean="0"/>
              <a:pPr/>
              <a:t>13</a:t>
            </a:fld>
            <a:endParaRPr lang="en-US"/>
          </a:p>
        </p:txBody>
      </p:sp>
    </p:spTree>
    <p:extLst>
      <p:ext uri="{BB962C8B-B14F-4D97-AF65-F5344CB8AC3E}">
        <p14:creationId xmlns:p14="http://schemas.microsoft.com/office/powerpoint/2010/main" val="9116924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These are interfaces </a:t>
            </a:r>
            <a:r>
              <a:rPr lang="en-US" b="1" baseline="0" dirty="0"/>
              <a:t>between two pieces of hardware</a:t>
            </a:r>
            <a:r>
              <a:rPr lang="en-US" baseline="0" dirty="0"/>
              <a:t>, e.g., you connected a sensor to a pi.  If this section is not relevant to your project then delete this slide.  </a:t>
            </a:r>
          </a:p>
        </p:txBody>
      </p:sp>
      <p:sp>
        <p:nvSpPr>
          <p:cNvPr id="4" name="Slide Number Placeholder 3"/>
          <p:cNvSpPr>
            <a:spLocks noGrp="1"/>
          </p:cNvSpPr>
          <p:nvPr>
            <p:ph type="sldNum" sz="quarter" idx="10"/>
          </p:nvPr>
        </p:nvSpPr>
        <p:spPr/>
        <p:txBody>
          <a:bodyPr/>
          <a:lstStyle/>
          <a:p>
            <a:fld id="{EA246233-4BFD-442F-A901-5D24D9BB790D}" type="slidenum">
              <a:rPr lang="en-US" smtClean="0"/>
              <a:pPr/>
              <a:t>14</a:t>
            </a:fld>
            <a:endParaRPr lang="en-US"/>
          </a:p>
        </p:txBody>
      </p:sp>
    </p:spTree>
    <p:extLst>
      <p:ext uri="{BB962C8B-B14F-4D97-AF65-F5344CB8AC3E}">
        <p14:creationId xmlns:p14="http://schemas.microsoft.com/office/powerpoint/2010/main" val="9116924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List the boundary conditions and make sure your Sponsor agrees that they are indeed boundary conditions.  Talk </a:t>
            </a:r>
            <a:r>
              <a:rPr lang="en-US" sz="1200" b="1" baseline="0" dirty="0"/>
              <a:t>to this slide for no more than 1 minute!</a:t>
            </a:r>
          </a:p>
          <a:p>
            <a:endParaRPr lang="en-US" baseline="0" dirty="0"/>
          </a:p>
        </p:txBody>
      </p:sp>
      <p:sp>
        <p:nvSpPr>
          <p:cNvPr id="4" name="Slide Number Placeholder 3"/>
          <p:cNvSpPr>
            <a:spLocks noGrp="1"/>
          </p:cNvSpPr>
          <p:nvPr>
            <p:ph type="sldNum" sz="quarter" idx="10"/>
          </p:nvPr>
        </p:nvSpPr>
        <p:spPr/>
        <p:txBody>
          <a:bodyPr/>
          <a:lstStyle/>
          <a:p>
            <a:fld id="{EA246233-4BFD-442F-A901-5D24D9BB790D}" type="slidenum">
              <a:rPr lang="en-US" smtClean="0"/>
              <a:pPr/>
              <a:t>15</a:t>
            </a:fld>
            <a:endParaRPr lang="en-US"/>
          </a:p>
        </p:txBody>
      </p:sp>
    </p:spTree>
    <p:extLst>
      <p:ext uri="{BB962C8B-B14F-4D97-AF65-F5344CB8AC3E}">
        <p14:creationId xmlns:p14="http://schemas.microsoft.com/office/powerpoint/2010/main" val="9116924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1" baseline="0" dirty="0"/>
              <a:t>This is where you need to spend the majority of your time.  You’ll need several slides to cover 2.13.  </a:t>
            </a:r>
          </a:p>
        </p:txBody>
      </p:sp>
      <p:sp>
        <p:nvSpPr>
          <p:cNvPr id="4" name="Slide Number Placeholder 3"/>
          <p:cNvSpPr>
            <a:spLocks noGrp="1"/>
          </p:cNvSpPr>
          <p:nvPr>
            <p:ph type="sldNum" sz="quarter" idx="10"/>
          </p:nvPr>
        </p:nvSpPr>
        <p:spPr/>
        <p:txBody>
          <a:bodyPr/>
          <a:lstStyle/>
          <a:p>
            <a:fld id="{EA246233-4BFD-442F-A901-5D24D9BB790D}" type="slidenum">
              <a:rPr lang="en-US" smtClean="0"/>
              <a:pPr/>
              <a:t>16</a:t>
            </a:fld>
            <a:endParaRPr lang="en-US"/>
          </a:p>
        </p:txBody>
      </p:sp>
    </p:spTree>
    <p:extLst>
      <p:ext uri="{BB962C8B-B14F-4D97-AF65-F5344CB8AC3E}">
        <p14:creationId xmlns:p14="http://schemas.microsoft.com/office/powerpoint/2010/main" val="9116924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What platforms does your system run on?  If this section is not relevant to your project then delete this slide.  If relevant, </a:t>
            </a:r>
            <a:r>
              <a:rPr lang="en-US" sz="1200" b="1" baseline="0" dirty="0"/>
              <a:t>talk to this slide for no more than 1 minute!</a:t>
            </a:r>
          </a:p>
        </p:txBody>
      </p:sp>
      <p:sp>
        <p:nvSpPr>
          <p:cNvPr id="4" name="Slide Number Placeholder 3"/>
          <p:cNvSpPr>
            <a:spLocks noGrp="1"/>
          </p:cNvSpPr>
          <p:nvPr>
            <p:ph type="sldNum" sz="quarter" idx="10"/>
          </p:nvPr>
        </p:nvSpPr>
        <p:spPr/>
        <p:txBody>
          <a:bodyPr/>
          <a:lstStyle/>
          <a:p>
            <a:fld id="{EA246233-4BFD-442F-A901-5D24D9BB790D}" type="slidenum">
              <a:rPr lang="en-US" smtClean="0"/>
              <a:pPr/>
              <a:t>17</a:t>
            </a:fld>
            <a:endParaRPr lang="en-US"/>
          </a:p>
        </p:txBody>
      </p:sp>
    </p:spTree>
    <p:extLst>
      <p:ext uri="{BB962C8B-B14F-4D97-AF65-F5344CB8AC3E}">
        <p14:creationId xmlns:p14="http://schemas.microsoft.com/office/powerpoint/2010/main" val="9116924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What platforms does your system run on?  If this section is not relevant to your project then delete this slide.  If relevant, </a:t>
            </a:r>
            <a:r>
              <a:rPr lang="en-US" sz="1200" b="1" baseline="0" dirty="0"/>
              <a:t>talk to this slide for no more than 1 minute!</a:t>
            </a:r>
          </a:p>
        </p:txBody>
      </p:sp>
      <p:sp>
        <p:nvSpPr>
          <p:cNvPr id="4" name="Slide Number Placeholder 3"/>
          <p:cNvSpPr>
            <a:spLocks noGrp="1"/>
          </p:cNvSpPr>
          <p:nvPr>
            <p:ph type="sldNum" sz="quarter" idx="10"/>
          </p:nvPr>
        </p:nvSpPr>
        <p:spPr/>
        <p:txBody>
          <a:bodyPr/>
          <a:lstStyle/>
          <a:p>
            <a:fld id="{EA246233-4BFD-442F-A901-5D24D9BB790D}" type="slidenum">
              <a:rPr lang="en-US" smtClean="0"/>
              <a:pPr/>
              <a:t>18</a:t>
            </a:fld>
            <a:endParaRPr lang="en-US"/>
          </a:p>
        </p:txBody>
      </p:sp>
    </p:spTree>
    <p:extLst>
      <p:ext uri="{BB962C8B-B14F-4D97-AF65-F5344CB8AC3E}">
        <p14:creationId xmlns:p14="http://schemas.microsoft.com/office/powerpoint/2010/main" val="32323567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What platforms does your system run on?  If this section is not relevant to your project then delete this slide.  If relevant, </a:t>
            </a:r>
            <a:r>
              <a:rPr lang="en-US" sz="1200" b="1" baseline="0" dirty="0"/>
              <a:t>talk to this slide for no more than 1 minute!</a:t>
            </a:r>
          </a:p>
        </p:txBody>
      </p:sp>
      <p:sp>
        <p:nvSpPr>
          <p:cNvPr id="4" name="Slide Number Placeholder 3"/>
          <p:cNvSpPr>
            <a:spLocks noGrp="1"/>
          </p:cNvSpPr>
          <p:nvPr>
            <p:ph type="sldNum" sz="quarter" idx="10"/>
          </p:nvPr>
        </p:nvSpPr>
        <p:spPr/>
        <p:txBody>
          <a:bodyPr/>
          <a:lstStyle/>
          <a:p>
            <a:fld id="{EA246233-4BFD-442F-A901-5D24D9BB790D}" type="slidenum">
              <a:rPr lang="en-US" smtClean="0"/>
              <a:pPr/>
              <a:t>19</a:t>
            </a:fld>
            <a:endParaRPr lang="en-US"/>
          </a:p>
        </p:txBody>
      </p:sp>
    </p:spTree>
    <p:extLst>
      <p:ext uri="{BB962C8B-B14F-4D97-AF65-F5344CB8AC3E}">
        <p14:creationId xmlns:p14="http://schemas.microsoft.com/office/powerpoint/2010/main" val="35713181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Word this carefully – OK</a:t>
            </a:r>
            <a:r>
              <a:rPr lang="en-US" baseline="0" dirty="0"/>
              <a:t> to ask questions and seek resolution during the IDR.  </a:t>
            </a:r>
            <a:r>
              <a:rPr lang="en-US" b="1" baseline="0" dirty="0"/>
              <a:t>CLASS DELIVERABLES and/or team meetings ARE *NOT* CHALLENGES!!!</a:t>
            </a:r>
            <a:endParaRPr lang="en-US" b="1" dirty="0"/>
          </a:p>
        </p:txBody>
      </p:sp>
      <p:sp>
        <p:nvSpPr>
          <p:cNvPr id="4" name="Slide Number Placeholder 3"/>
          <p:cNvSpPr>
            <a:spLocks noGrp="1"/>
          </p:cNvSpPr>
          <p:nvPr>
            <p:ph type="sldNum" sz="quarter" idx="10"/>
          </p:nvPr>
        </p:nvSpPr>
        <p:spPr/>
        <p:txBody>
          <a:bodyPr/>
          <a:lstStyle/>
          <a:p>
            <a:fld id="{EA246233-4BFD-442F-A901-5D24D9BB790D}" type="slidenum">
              <a:rPr lang="en-US" smtClean="0"/>
              <a:pPr/>
              <a:t>20</a:t>
            </a:fld>
            <a:endParaRPr lang="en-US"/>
          </a:p>
        </p:txBody>
      </p:sp>
    </p:spTree>
    <p:extLst>
      <p:ext uri="{BB962C8B-B14F-4D97-AF65-F5344CB8AC3E}">
        <p14:creationId xmlns:p14="http://schemas.microsoft.com/office/powerpoint/2010/main" val="25392008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State</a:t>
            </a:r>
            <a:r>
              <a:rPr lang="en-US" baseline="0" dirty="0"/>
              <a:t> the problem and the project in clear terms.  </a:t>
            </a:r>
            <a:r>
              <a:rPr lang="en-US" u="sng" baseline="0" dirty="0"/>
              <a:t>Use a graphic if at all possible.  </a:t>
            </a:r>
            <a:endParaRPr lang="en-US" u="sng" dirty="0"/>
          </a:p>
        </p:txBody>
      </p:sp>
      <p:sp>
        <p:nvSpPr>
          <p:cNvPr id="4" name="Slide Number Placeholder 3"/>
          <p:cNvSpPr>
            <a:spLocks noGrp="1"/>
          </p:cNvSpPr>
          <p:nvPr>
            <p:ph type="sldNum" sz="quarter" idx="10"/>
          </p:nvPr>
        </p:nvSpPr>
        <p:spPr/>
        <p:txBody>
          <a:bodyPr/>
          <a:lstStyle/>
          <a:p>
            <a:fld id="{EA246233-4BFD-442F-A901-5D24D9BB790D}" type="slidenum">
              <a:rPr lang="en-US" smtClean="0"/>
              <a:pPr/>
              <a:t>2</a:t>
            </a:fld>
            <a:endParaRPr lang="en-US"/>
          </a:p>
        </p:txBody>
      </p:sp>
    </p:spTree>
    <p:extLst>
      <p:ext uri="{BB962C8B-B14F-4D97-AF65-F5344CB8AC3E}">
        <p14:creationId xmlns:p14="http://schemas.microsoft.com/office/powerpoint/2010/main" val="27577151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 through this at a good pace.  You could spend 30 minutes on this alone – don’t.  </a:t>
            </a:r>
            <a:r>
              <a:rPr lang="en-US" b="1" u="sng" dirty="0"/>
              <a:t>Just give an overview.</a:t>
            </a:r>
          </a:p>
        </p:txBody>
      </p:sp>
      <p:sp>
        <p:nvSpPr>
          <p:cNvPr id="4" name="Slide Number Placeholder 3"/>
          <p:cNvSpPr>
            <a:spLocks noGrp="1"/>
          </p:cNvSpPr>
          <p:nvPr>
            <p:ph type="sldNum" sz="quarter" idx="10"/>
          </p:nvPr>
        </p:nvSpPr>
        <p:spPr/>
        <p:txBody>
          <a:bodyPr/>
          <a:lstStyle/>
          <a:p>
            <a:fld id="{EA246233-4BFD-442F-A901-5D24D9BB790D}" type="slidenum">
              <a:rPr lang="en-US" smtClean="0"/>
              <a:pPr/>
              <a:t>21</a:t>
            </a:fld>
            <a:endParaRPr lang="en-US"/>
          </a:p>
        </p:txBody>
      </p:sp>
    </p:spTree>
    <p:extLst>
      <p:ext uri="{BB962C8B-B14F-4D97-AF65-F5344CB8AC3E}">
        <p14:creationId xmlns:p14="http://schemas.microsoft.com/office/powerpoint/2010/main" val="19112348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High level tasks!  DO</a:t>
            </a:r>
            <a:r>
              <a:rPr lang="en-US" baseline="0" dirty="0"/>
              <a:t> NOT enter items like, “order 100 </a:t>
            </a:r>
            <a:r>
              <a:rPr lang="en-US" baseline="0"/>
              <a:t>ohm resistors.”</a:t>
            </a:r>
            <a:endParaRPr lang="en-US" dirty="0"/>
          </a:p>
        </p:txBody>
      </p:sp>
      <p:sp>
        <p:nvSpPr>
          <p:cNvPr id="4" name="Slide Number Placeholder 3"/>
          <p:cNvSpPr>
            <a:spLocks noGrp="1"/>
          </p:cNvSpPr>
          <p:nvPr>
            <p:ph type="sldNum" sz="quarter" idx="10"/>
          </p:nvPr>
        </p:nvSpPr>
        <p:spPr/>
        <p:txBody>
          <a:bodyPr/>
          <a:lstStyle/>
          <a:p>
            <a:fld id="{EA246233-4BFD-442F-A901-5D24D9BB790D}" type="slidenum">
              <a:rPr lang="en-US" smtClean="0"/>
              <a:pPr/>
              <a:t>22</a:t>
            </a:fld>
            <a:endParaRPr lang="en-US"/>
          </a:p>
        </p:txBody>
      </p:sp>
    </p:spTree>
    <p:extLst>
      <p:ext uri="{BB962C8B-B14F-4D97-AF65-F5344CB8AC3E}">
        <p14:creationId xmlns:p14="http://schemas.microsoft.com/office/powerpoint/2010/main" val="4169867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Put your project into the larger context.</a:t>
            </a:r>
          </a:p>
        </p:txBody>
      </p:sp>
      <p:sp>
        <p:nvSpPr>
          <p:cNvPr id="4" name="Slide Number Placeholder 3"/>
          <p:cNvSpPr>
            <a:spLocks noGrp="1"/>
          </p:cNvSpPr>
          <p:nvPr>
            <p:ph type="sldNum" sz="quarter" idx="10"/>
          </p:nvPr>
        </p:nvSpPr>
        <p:spPr/>
        <p:txBody>
          <a:bodyPr/>
          <a:lstStyle/>
          <a:p>
            <a:fld id="{EA246233-4BFD-442F-A901-5D24D9BB790D}" type="slidenum">
              <a:rPr lang="en-US" smtClean="0"/>
              <a:pPr/>
              <a:t>4</a:t>
            </a:fld>
            <a:endParaRPr lang="en-US"/>
          </a:p>
        </p:txBody>
      </p:sp>
    </p:spTree>
    <p:extLst>
      <p:ext uri="{BB962C8B-B14F-4D97-AF65-F5344CB8AC3E}">
        <p14:creationId xmlns:p14="http://schemas.microsoft.com/office/powerpoint/2010/main" val="37223326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no stretch goals then delete the text box on the right, and expand the one on the left.  </a:t>
            </a:r>
            <a:r>
              <a:rPr lang="en-US" b="1" u="sng" dirty="0"/>
              <a:t>DO NOT ELABORATE ON THE GOALS, JUST STATE THEM QUICKLY AND MOVE ON!!!</a:t>
            </a:r>
            <a:endParaRPr lang="en-US" dirty="0"/>
          </a:p>
        </p:txBody>
      </p:sp>
      <p:sp>
        <p:nvSpPr>
          <p:cNvPr id="4" name="Slide Number Placeholder 3"/>
          <p:cNvSpPr>
            <a:spLocks noGrp="1"/>
          </p:cNvSpPr>
          <p:nvPr>
            <p:ph type="sldNum" sz="quarter" idx="10"/>
          </p:nvPr>
        </p:nvSpPr>
        <p:spPr/>
        <p:txBody>
          <a:bodyPr/>
          <a:lstStyle/>
          <a:p>
            <a:fld id="{EA246233-4BFD-442F-A901-5D24D9BB790D}" type="slidenum">
              <a:rPr lang="en-US" smtClean="0"/>
              <a:pPr/>
              <a:t>5</a:t>
            </a:fld>
            <a:endParaRPr lang="en-US"/>
          </a:p>
        </p:txBody>
      </p:sp>
    </p:spTree>
    <p:extLst>
      <p:ext uri="{BB962C8B-B14F-4D97-AF65-F5344CB8AC3E}">
        <p14:creationId xmlns:p14="http://schemas.microsoft.com/office/powerpoint/2010/main" val="10852379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u="sng" dirty="0"/>
              <a:t>BRIEF</a:t>
            </a:r>
            <a:r>
              <a:rPr lang="en-US" dirty="0"/>
              <a:t> DESCRIPTIONS!!!!!     Go over this </a:t>
            </a:r>
            <a:r>
              <a:rPr lang="en-US" b="1" u="sng" dirty="0"/>
              <a:t>VERY</a:t>
            </a:r>
            <a:r>
              <a:rPr lang="en-US" dirty="0"/>
              <a:t> quickly!</a:t>
            </a:r>
          </a:p>
        </p:txBody>
      </p:sp>
      <p:sp>
        <p:nvSpPr>
          <p:cNvPr id="4" name="Slide Number Placeholder 3"/>
          <p:cNvSpPr>
            <a:spLocks noGrp="1"/>
          </p:cNvSpPr>
          <p:nvPr>
            <p:ph type="sldNum" sz="quarter" idx="10"/>
          </p:nvPr>
        </p:nvSpPr>
        <p:spPr/>
        <p:txBody>
          <a:bodyPr/>
          <a:lstStyle/>
          <a:p>
            <a:fld id="{EA246233-4BFD-442F-A901-5D24D9BB790D}" type="slidenum">
              <a:rPr lang="en-US" smtClean="0"/>
              <a:pPr/>
              <a:t>6</a:t>
            </a:fld>
            <a:endParaRPr lang="en-US"/>
          </a:p>
        </p:txBody>
      </p:sp>
    </p:spTree>
    <p:extLst>
      <p:ext uri="{BB962C8B-B14F-4D97-AF65-F5344CB8AC3E}">
        <p14:creationId xmlns:p14="http://schemas.microsoft.com/office/powerpoint/2010/main" val="15349962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List the major milestones.  </a:t>
            </a:r>
            <a:r>
              <a:rPr lang="en-US" dirty="0">
                <a:solidFill>
                  <a:srgbClr val="FF0000"/>
                </a:solidFill>
              </a:rPr>
              <a:t>They are milestones SPECIFIC to </a:t>
            </a:r>
            <a:r>
              <a:rPr lang="en-US" b="1" u="sng" dirty="0">
                <a:solidFill>
                  <a:srgbClr val="FF0000"/>
                </a:solidFill>
              </a:rPr>
              <a:t>YOUR</a:t>
            </a:r>
            <a:r>
              <a:rPr lang="en-US" dirty="0">
                <a:solidFill>
                  <a:srgbClr val="FF0000"/>
                </a:solidFill>
              </a:rPr>
              <a:t> project</a:t>
            </a:r>
            <a:r>
              <a:rPr lang="en-US" baseline="0" dirty="0">
                <a:solidFill>
                  <a:srgbClr val="FF0000"/>
                </a:solidFill>
              </a:rPr>
              <a:t> and </a:t>
            </a:r>
            <a:r>
              <a:rPr lang="en-US" b="1" u="sng" baseline="0" dirty="0">
                <a:solidFill>
                  <a:srgbClr val="FF0000"/>
                </a:solidFill>
              </a:rPr>
              <a:t>NOT</a:t>
            </a:r>
            <a:r>
              <a:rPr lang="en-US" baseline="0" dirty="0">
                <a:solidFill>
                  <a:srgbClr val="FF0000"/>
                </a:solidFill>
              </a:rPr>
              <a:t> deliverables for the class!!!  </a:t>
            </a:r>
            <a:endParaRPr lang="en-US" dirty="0">
              <a:solidFill>
                <a:srgbClr val="FF0000"/>
              </a:solidFill>
            </a:endParaRPr>
          </a:p>
          <a:p>
            <a:endParaRPr lang="en-US" dirty="0"/>
          </a:p>
        </p:txBody>
      </p:sp>
      <p:sp>
        <p:nvSpPr>
          <p:cNvPr id="4" name="Slide Number Placeholder 3"/>
          <p:cNvSpPr>
            <a:spLocks noGrp="1"/>
          </p:cNvSpPr>
          <p:nvPr>
            <p:ph type="sldNum" sz="quarter" idx="10"/>
          </p:nvPr>
        </p:nvSpPr>
        <p:spPr/>
        <p:txBody>
          <a:bodyPr/>
          <a:lstStyle/>
          <a:p>
            <a:fld id="{EA246233-4BFD-442F-A901-5D24D9BB790D}" type="slidenum">
              <a:rPr lang="en-US" smtClean="0"/>
              <a:pPr/>
              <a:t>7</a:t>
            </a:fld>
            <a:endParaRPr lang="en-US"/>
          </a:p>
        </p:txBody>
      </p:sp>
    </p:spTree>
    <p:extLst>
      <p:ext uri="{BB962C8B-B14F-4D97-AF65-F5344CB8AC3E}">
        <p14:creationId xmlns:p14="http://schemas.microsoft.com/office/powerpoint/2010/main" val="12968806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List the MAJOR deliverables</a:t>
            </a:r>
            <a:r>
              <a:rPr lang="en-US" baseline="0" dirty="0"/>
              <a:t> only.  These are the deliverables for your </a:t>
            </a:r>
            <a:r>
              <a:rPr lang="en-US" b="1" u="sng" baseline="0" dirty="0"/>
              <a:t>PROJECT</a:t>
            </a:r>
            <a:r>
              <a:rPr lang="en-US" baseline="0" dirty="0"/>
              <a:t> and </a:t>
            </a:r>
            <a:r>
              <a:rPr lang="en-US" b="1" u="sng" baseline="0" dirty="0"/>
              <a:t>NOT</a:t>
            </a:r>
            <a:r>
              <a:rPr lang="en-US" baseline="0" dirty="0"/>
              <a:t> for the class!  E.g., </a:t>
            </a:r>
            <a:r>
              <a:rPr lang="en-US" b="1" baseline="0" dirty="0"/>
              <a:t>don’t</a:t>
            </a:r>
            <a:r>
              <a:rPr lang="en-US" baseline="0" dirty="0"/>
              <a:t> list “Functional Spec” etc.</a:t>
            </a:r>
            <a:endParaRPr lang="en-US" dirty="0"/>
          </a:p>
        </p:txBody>
      </p:sp>
      <p:sp>
        <p:nvSpPr>
          <p:cNvPr id="4" name="Slide Number Placeholder 3"/>
          <p:cNvSpPr>
            <a:spLocks noGrp="1"/>
          </p:cNvSpPr>
          <p:nvPr>
            <p:ph type="sldNum" sz="quarter" idx="10"/>
          </p:nvPr>
        </p:nvSpPr>
        <p:spPr/>
        <p:txBody>
          <a:bodyPr/>
          <a:lstStyle/>
          <a:p>
            <a:fld id="{EA246233-4BFD-442F-A901-5D24D9BB790D}" type="slidenum">
              <a:rPr lang="en-US" smtClean="0"/>
              <a:pPr/>
              <a:t>8</a:t>
            </a:fld>
            <a:endParaRPr lang="en-US"/>
          </a:p>
        </p:txBody>
      </p:sp>
    </p:spTree>
    <p:extLst>
      <p:ext uri="{BB962C8B-B14F-4D97-AF65-F5344CB8AC3E}">
        <p14:creationId xmlns:p14="http://schemas.microsoft.com/office/powerpoint/2010/main" val="20670610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EA246233-4BFD-442F-A901-5D24D9BB790D}" type="slidenum">
              <a:rPr lang="en-US" smtClean="0"/>
              <a:pPr/>
              <a:t>9</a:t>
            </a:fld>
            <a:endParaRPr lang="en-US"/>
          </a:p>
        </p:txBody>
      </p:sp>
    </p:spTree>
    <p:extLst>
      <p:ext uri="{BB962C8B-B14F-4D97-AF65-F5344CB8AC3E}">
        <p14:creationId xmlns:p14="http://schemas.microsoft.com/office/powerpoint/2010/main" val="20334828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baseline="0" dirty="0"/>
              <a:t>Talk to this slide for no more than 1 minute!  Remember: ALL designs must handle errors!  </a:t>
            </a:r>
            <a:r>
              <a:rPr lang="en-US" sz="1200" b="0" baseline="0" dirty="0"/>
              <a:t>You may have to think about what they might be!</a:t>
            </a:r>
            <a:endParaRPr lang="en-US" sz="1200" b="1" baseline="0" dirty="0"/>
          </a:p>
        </p:txBody>
      </p:sp>
      <p:sp>
        <p:nvSpPr>
          <p:cNvPr id="4" name="Slide Number Placeholder 3"/>
          <p:cNvSpPr>
            <a:spLocks noGrp="1"/>
          </p:cNvSpPr>
          <p:nvPr>
            <p:ph type="sldNum" sz="quarter" idx="10"/>
          </p:nvPr>
        </p:nvSpPr>
        <p:spPr/>
        <p:txBody>
          <a:bodyPr/>
          <a:lstStyle/>
          <a:p>
            <a:fld id="{EA246233-4BFD-442F-A901-5D24D9BB790D}" type="slidenum">
              <a:rPr lang="en-US" smtClean="0"/>
              <a:pPr/>
              <a:t>10</a:t>
            </a:fld>
            <a:endParaRPr lang="en-US"/>
          </a:p>
        </p:txBody>
      </p:sp>
    </p:spTree>
    <p:extLst>
      <p:ext uri="{BB962C8B-B14F-4D97-AF65-F5344CB8AC3E}">
        <p14:creationId xmlns:p14="http://schemas.microsoft.com/office/powerpoint/2010/main" val="91169243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2"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1" y="-1"/>
            <a:ext cx="9144002"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66" name="Group 65"/>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67"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68"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9"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0"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71"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2"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3"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4"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5"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6"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7"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8"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9"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0"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1"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2"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3"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4"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5"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6"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7"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8"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9"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0"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1"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2"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3"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4"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5"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96"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7"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8"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9"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0"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1"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2"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3"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4"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5"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6"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7"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08"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9"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0"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1"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2"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3"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4"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5"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6"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7"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8"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9"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0"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900238" y="1122363"/>
            <a:ext cx="6593681"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900238" y="3602038"/>
            <a:ext cx="6593681"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5801052" y="5410202"/>
            <a:ext cx="2057400" cy="365125"/>
          </a:xfrm>
        </p:spPr>
        <p:txBody>
          <a:bodyPr/>
          <a:lstStyle/>
          <a:p>
            <a:fld id="{39E9CFBF-03C4-405F-A4D3-6E3533EF1611}" type="datetimeFigureOut">
              <a:rPr lang="en-US" smtClean="0"/>
              <a:pPr/>
              <a:t>10/19/2018</a:t>
            </a:fld>
            <a:endParaRPr lang="en-US"/>
          </a:p>
        </p:txBody>
      </p:sp>
      <p:sp>
        <p:nvSpPr>
          <p:cNvPr id="5" name="Footer Placeholder 4"/>
          <p:cNvSpPr>
            <a:spLocks noGrp="1"/>
          </p:cNvSpPr>
          <p:nvPr>
            <p:ph type="ftr" sz="quarter" idx="11"/>
          </p:nvPr>
        </p:nvSpPr>
        <p:spPr>
          <a:xfrm>
            <a:off x="1900237" y="5410202"/>
            <a:ext cx="3843665" cy="365125"/>
          </a:xfrm>
        </p:spPr>
        <p:txBody>
          <a:bodyPr/>
          <a:lstStyle/>
          <a:p>
            <a:endParaRPr lang="en-US"/>
          </a:p>
        </p:txBody>
      </p:sp>
      <p:sp>
        <p:nvSpPr>
          <p:cNvPr id="6" name="Slide Number Placeholder 5"/>
          <p:cNvSpPr>
            <a:spLocks noGrp="1"/>
          </p:cNvSpPr>
          <p:nvPr>
            <p:ph type="sldNum" sz="quarter" idx="12"/>
          </p:nvPr>
        </p:nvSpPr>
        <p:spPr>
          <a:xfrm>
            <a:off x="7915603" y="5410200"/>
            <a:ext cx="578317" cy="365125"/>
          </a:xfrm>
        </p:spPr>
        <p:txBody>
          <a:bodyPr/>
          <a:lstStyle/>
          <a:p>
            <a:fld id="{F938C673-5ACE-4D89-BA00-7196B34518A1}" type="slidenum">
              <a:rPr lang="en-US" smtClean="0"/>
              <a:pPr/>
              <a:t>‹#›</a:t>
            </a:fld>
            <a:endParaRPr lang="en-US"/>
          </a:p>
        </p:txBody>
      </p:sp>
    </p:spTree>
    <p:extLst>
      <p:ext uri="{BB962C8B-B14F-4D97-AF65-F5344CB8AC3E}">
        <p14:creationId xmlns:p14="http://schemas.microsoft.com/office/powerpoint/2010/main" val="26604994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58" y="4304665"/>
            <a:ext cx="7434266"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56058" y="606426"/>
            <a:ext cx="7434266" cy="3299778"/>
          </a:xfrm>
          <a:prstGeom prst="round2DiagRect">
            <a:avLst>
              <a:gd name="adj1" fmla="val 5101"/>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856024" y="5124020"/>
            <a:ext cx="7433144"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9E9CFBF-03C4-405F-A4D3-6E3533EF1611}" type="datetimeFigureOut">
              <a:rPr lang="en-US" smtClean="0"/>
              <a:pPr/>
              <a:t>10/19/2018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38C673-5ACE-4D89-BA00-7196B34518A1}" type="slidenum">
              <a:rPr lang="en-US" smtClean="0"/>
              <a:pPr/>
              <a:t>‹#›</a:t>
            </a:fld>
            <a:endParaRPr lang="en-US"/>
          </a:p>
        </p:txBody>
      </p:sp>
    </p:spTree>
    <p:extLst>
      <p:ext uri="{BB962C8B-B14F-4D97-AF65-F5344CB8AC3E}">
        <p14:creationId xmlns:p14="http://schemas.microsoft.com/office/powerpoint/2010/main" val="10070491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93" y="609600"/>
            <a:ext cx="7429466"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856058" y="4419600"/>
            <a:ext cx="7428344"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9E9CFBF-03C4-405F-A4D3-6E3533EF1611}" type="datetimeFigureOut">
              <a:rPr lang="en-US" smtClean="0"/>
              <a:pPr/>
              <a:t>10/19/2018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38C673-5ACE-4D89-BA00-7196B34518A1}" type="slidenum">
              <a:rPr lang="en-US" smtClean="0"/>
              <a:pPr/>
              <a:t>‹#›</a:t>
            </a:fld>
            <a:endParaRPr lang="en-US"/>
          </a:p>
        </p:txBody>
      </p:sp>
    </p:spTree>
    <p:extLst>
      <p:ext uri="{BB962C8B-B14F-4D97-AF65-F5344CB8AC3E}">
        <p14:creationId xmlns:p14="http://schemas.microsoft.com/office/powerpoint/2010/main" val="5417842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59" y="609600"/>
            <a:ext cx="6977064"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290484" y="3365557"/>
            <a:ext cx="6564224"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856058" y="4309919"/>
            <a:ext cx="74295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9E9CFBF-03C4-405F-A4D3-6E3533EF1611}" type="datetimeFigureOut">
              <a:rPr lang="en-US" smtClean="0"/>
              <a:pPr/>
              <a:t>10/19/2018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38C673-5ACE-4D89-BA00-7196B34518A1}" type="slidenum">
              <a:rPr lang="en-US" smtClean="0"/>
              <a:pPr/>
              <a:t>‹#›</a:t>
            </a:fld>
            <a:endParaRPr lang="en-US"/>
          </a:p>
        </p:txBody>
      </p:sp>
      <p:sp>
        <p:nvSpPr>
          <p:cNvPr id="52" name="TextBox 51"/>
          <p:cNvSpPr txBox="1"/>
          <p:nvPr/>
        </p:nvSpPr>
        <p:spPr>
          <a:xfrm>
            <a:off x="696579" y="718458"/>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53" name="TextBox 52"/>
          <p:cNvSpPr txBox="1"/>
          <p:nvPr/>
        </p:nvSpPr>
        <p:spPr>
          <a:xfrm>
            <a:off x="7817473" y="2764972"/>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Tree>
    <p:extLst>
      <p:ext uri="{BB962C8B-B14F-4D97-AF65-F5344CB8AC3E}">
        <p14:creationId xmlns:p14="http://schemas.microsoft.com/office/powerpoint/2010/main" val="42312623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56058" y="2134042"/>
            <a:ext cx="74295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856023" y="4657655"/>
            <a:ext cx="7428379"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9E9CFBF-03C4-405F-A4D3-6E3533EF1611}" type="datetimeFigureOut">
              <a:rPr lang="en-US" smtClean="0"/>
              <a:pPr/>
              <a:t>10/19/2018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38C673-5ACE-4D89-BA00-7196B34518A1}" type="slidenum">
              <a:rPr lang="en-US" smtClean="0"/>
              <a:pPr/>
              <a:t>‹#›</a:t>
            </a:fld>
            <a:endParaRPr lang="en-US"/>
          </a:p>
        </p:txBody>
      </p:sp>
    </p:spTree>
    <p:extLst>
      <p:ext uri="{BB962C8B-B14F-4D97-AF65-F5344CB8AC3E}">
        <p14:creationId xmlns:p14="http://schemas.microsoft.com/office/powerpoint/2010/main" val="30387205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56060" y="609600"/>
            <a:ext cx="7429499"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856058" y="2674463"/>
            <a:ext cx="2397674"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856059" y="3360263"/>
            <a:ext cx="2396432"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3386075" y="2677635"/>
            <a:ext cx="2388289"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3386075" y="3363435"/>
            <a:ext cx="238895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5889332" y="2674463"/>
            <a:ext cx="2396226"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5889332" y="3360263"/>
            <a:ext cx="2396226"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39E9CFBF-03C4-405F-A4D3-6E3533EF1611}" type="datetimeFigureOut">
              <a:rPr lang="en-US" smtClean="0"/>
              <a:pPr/>
              <a:t>10/19/2018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938C673-5ACE-4D89-BA00-7196B34518A1}" type="slidenum">
              <a:rPr lang="en-US" smtClean="0"/>
              <a:pPr/>
              <a:t>‹#›</a:t>
            </a:fld>
            <a:endParaRPr lang="en-US"/>
          </a:p>
        </p:txBody>
      </p:sp>
    </p:spTree>
    <p:extLst>
      <p:ext uri="{BB962C8B-B14F-4D97-AF65-F5344CB8AC3E}">
        <p14:creationId xmlns:p14="http://schemas.microsoft.com/office/powerpoint/2010/main" val="24846673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56059" y="609600"/>
            <a:ext cx="74294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856060" y="4404596"/>
            <a:ext cx="239643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856060" y="2666998"/>
            <a:ext cx="239643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8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856060" y="4980859"/>
            <a:ext cx="239643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3366790" y="4404596"/>
            <a:ext cx="24003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3366790" y="2666998"/>
            <a:ext cx="2399205"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8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3365695" y="4980857"/>
            <a:ext cx="24003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5889426" y="4404595"/>
            <a:ext cx="2393056"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5889332" y="2666998"/>
            <a:ext cx="2396227"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8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5889332" y="4980855"/>
            <a:ext cx="2396226"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39E9CFBF-03C4-405F-A4D3-6E3533EF1611}" type="datetimeFigureOut">
              <a:rPr lang="en-US" smtClean="0"/>
              <a:pPr/>
              <a:t>10/19/2018</a:t>
            </a:fld>
            <a:endParaRPr lang="en-US"/>
          </a:p>
        </p:txBody>
      </p:sp>
      <p:sp>
        <p:nvSpPr>
          <p:cNvPr id="4" name="Footer Placeholder 3"/>
          <p:cNvSpPr>
            <a:spLocks noGrp="1"/>
          </p:cNvSpPr>
          <p:nvPr>
            <p:ph type="ftr" sz="quarter" idx="11"/>
          </p:nvPr>
        </p:nvSpPr>
        <p:spPr/>
        <p:txBody>
          <a:bodyPr/>
          <a:lstStyle>
            <a:lvl1pPr>
              <a:defRPr cap="all" baseline="0"/>
            </a:lvl1pPr>
          </a:lstStyle>
          <a:p>
            <a:endParaRPr lang="en-US"/>
          </a:p>
        </p:txBody>
      </p:sp>
      <p:sp>
        <p:nvSpPr>
          <p:cNvPr id="5" name="Slide Number Placeholder 4"/>
          <p:cNvSpPr>
            <a:spLocks noGrp="1"/>
          </p:cNvSpPr>
          <p:nvPr>
            <p:ph type="sldNum" sz="quarter" idx="12"/>
          </p:nvPr>
        </p:nvSpPr>
        <p:spPr/>
        <p:txBody>
          <a:bodyPr/>
          <a:lstStyle/>
          <a:p>
            <a:fld id="{F938C673-5ACE-4D89-BA00-7196B34518A1}" type="slidenum">
              <a:rPr lang="en-US" smtClean="0"/>
              <a:pPr/>
              <a:t>‹#›</a:t>
            </a:fld>
            <a:endParaRPr lang="en-US"/>
          </a:p>
        </p:txBody>
      </p:sp>
    </p:spTree>
    <p:extLst>
      <p:ext uri="{BB962C8B-B14F-4D97-AF65-F5344CB8AC3E}">
        <p14:creationId xmlns:p14="http://schemas.microsoft.com/office/powerpoint/2010/main" val="27985206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E9CFBF-03C4-405F-A4D3-6E3533EF1611}" type="datetimeFigureOut">
              <a:rPr lang="en-US" smtClean="0"/>
              <a:pPr/>
              <a:t>10/19/2018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38C673-5ACE-4D89-BA00-7196B34518A1}" type="slidenum">
              <a:rPr lang="en-US" smtClean="0"/>
              <a:pPr/>
              <a:t>‹#›</a:t>
            </a:fld>
            <a:endParaRPr lang="en-US"/>
          </a:p>
        </p:txBody>
      </p:sp>
    </p:spTree>
    <p:extLst>
      <p:ext uri="{BB962C8B-B14F-4D97-AF65-F5344CB8AC3E}">
        <p14:creationId xmlns:p14="http://schemas.microsoft.com/office/powerpoint/2010/main" val="29682506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1" y="609600"/>
            <a:ext cx="1503758"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56057" y="609600"/>
            <a:ext cx="5811443"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E9CFBF-03C4-405F-A4D3-6E3533EF1611}" type="datetimeFigureOut">
              <a:rPr lang="en-US" smtClean="0"/>
              <a:pPr/>
              <a:t>10/19/2018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38C673-5ACE-4D89-BA00-7196B34518A1}" type="slidenum">
              <a:rPr lang="en-US" smtClean="0"/>
              <a:pPr/>
              <a:t>‹#›</a:t>
            </a:fld>
            <a:endParaRPr lang="en-US"/>
          </a:p>
        </p:txBody>
      </p:sp>
    </p:spTree>
    <p:extLst>
      <p:ext uri="{BB962C8B-B14F-4D97-AF65-F5344CB8AC3E}">
        <p14:creationId xmlns:p14="http://schemas.microsoft.com/office/powerpoint/2010/main" val="20837088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7" name="Title 1"/>
          <p:cNvSpPr>
            <a:spLocks noGrp="1"/>
          </p:cNvSpPr>
          <p:nvPr>
            <p:ph type="title"/>
          </p:nvPr>
        </p:nvSpPr>
        <p:spPr>
          <a:xfrm>
            <a:off x="856060" y="618518"/>
            <a:ext cx="7429499" cy="1478570"/>
          </a:xfrm>
        </p:spPr>
        <p:txBody>
          <a:bodyPr/>
          <a:lstStyle/>
          <a:p>
            <a:r>
              <a:rPr lang="en-US"/>
              <a:t>Click to edit Master title style</a:t>
            </a:r>
            <a:endParaRPr lang="en-US" dirty="0"/>
          </a:p>
        </p:txBody>
      </p:sp>
      <p:sp>
        <p:nvSpPr>
          <p:cNvPr id="48" name="Content Placeholder 2"/>
          <p:cNvSpPr>
            <a:spLocks noGrp="1"/>
          </p:cNvSpPr>
          <p:nvPr>
            <p:ph idx="1"/>
          </p:nvPr>
        </p:nvSpPr>
        <p:spPr>
          <a:xfrm>
            <a:off x="856060" y="2249487"/>
            <a:ext cx="742949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Date Placeholder 3"/>
          <p:cNvSpPr>
            <a:spLocks noGrp="1"/>
          </p:cNvSpPr>
          <p:nvPr>
            <p:ph type="dt" sz="half" idx="10"/>
          </p:nvPr>
        </p:nvSpPr>
        <p:spPr>
          <a:xfrm>
            <a:off x="5592691" y="5883277"/>
            <a:ext cx="2057400" cy="365125"/>
          </a:xfrm>
        </p:spPr>
        <p:txBody>
          <a:bodyPr/>
          <a:lstStyle/>
          <a:p>
            <a:fld id="{39E9CFBF-03C4-405F-A4D3-6E3533EF1611}" type="datetimeFigureOut">
              <a:rPr lang="en-US" smtClean="0"/>
              <a:pPr/>
              <a:t>10/19/2018</a:t>
            </a:fld>
            <a:endParaRPr lang="en-US"/>
          </a:p>
        </p:txBody>
      </p:sp>
      <p:sp>
        <p:nvSpPr>
          <p:cNvPr id="50" name="Footer Placeholder 4"/>
          <p:cNvSpPr>
            <a:spLocks noGrp="1"/>
          </p:cNvSpPr>
          <p:nvPr>
            <p:ph type="ftr" sz="quarter" idx="11"/>
          </p:nvPr>
        </p:nvSpPr>
        <p:spPr>
          <a:xfrm>
            <a:off x="856059" y="5883276"/>
            <a:ext cx="4679482" cy="365125"/>
          </a:xfrm>
        </p:spPr>
        <p:txBody>
          <a:bodyPr/>
          <a:lstStyle/>
          <a:p>
            <a:endParaRPr lang="en-US"/>
          </a:p>
        </p:txBody>
      </p:sp>
      <p:sp>
        <p:nvSpPr>
          <p:cNvPr id="51" name="Slide Number Placeholder 5"/>
          <p:cNvSpPr>
            <a:spLocks noGrp="1"/>
          </p:cNvSpPr>
          <p:nvPr>
            <p:ph type="sldNum" sz="quarter" idx="12"/>
          </p:nvPr>
        </p:nvSpPr>
        <p:spPr>
          <a:xfrm>
            <a:off x="7707241" y="5883275"/>
            <a:ext cx="578317" cy="365125"/>
          </a:xfrm>
        </p:spPr>
        <p:txBody>
          <a:bodyPr/>
          <a:lstStyle/>
          <a:p>
            <a:fld id="{F938C673-5ACE-4D89-BA00-7196B34518A1}" type="slidenum">
              <a:rPr lang="en-US" smtClean="0"/>
              <a:pPr/>
              <a:t>‹#›</a:t>
            </a:fld>
            <a:endParaRPr lang="en-US"/>
          </a:p>
        </p:txBody>
      </p:sp>
    </p:spTree>
    <p:extLst>
      <p:ext uri="{BB962C8B-B14F-4D97-AF65-F5344CB8AC3E}">
        <p14:creationId xmlns:p14="http://schemas.microsoft.com/office/powerpoint/2010/main" val="23878575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56058" y="1419227"/>
            <a:ext cx="74295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856058" y="4424362"/>
            <a:ext cx="74295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9E9CFBF-03C4-405F-A4D3-6E3533EF1611}" type="datetimeFigureOut">
              <a:rPr lang="en-US" smtClean="0"/>
              <a:pPr/>
              <a:t>10/19/2018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38C673-5ACE-4D89-BA00-7196B34518A1}" type="slidenum">
              <a:rPr lang="en-US" smtClean="0"/>
              <a:pPr/>
              <a:t>‹#›</a:t>
            </a:fld>
            <a:endParaRPr lang="en-US"/>
          </a:p>
        </p:txBody>
      </p:sp>
    </p:spTree>
    <p:extLst>
      <p:ext uri="{BB962C8B-B14F-4D97-AF65-F5344CB8AC3E}">
        <p14:creationId xmlns:p14="http://schemas.microsoft.com/office/powerpoint/2010/main" val="14401128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56058" y="2249486"/>
            <a:ext cx="3658792"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1" y="2249486"/>
            <a:ext cx="3656408"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9E9CFBF-03C4-405F-A4D3-6E3533EF1611}" type="datetimeFigureOut">
              <a:rPr lang="en-US" smtClean="0"/>
              <a:pPr/>
              <a:t>10/19/2018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38C673-5ACE-4D89-BA00-7196B34518A1}" type="slidenum">
              <a:rPr lang="en-US" smtClean="0"/>
              <a:pPr/>
              <a:t>‹#›</a:t>
            </a:fld>
            <a:endParaRPr lang="en-US"/>
          </a:p>
        </p:txBody>
      </p:sp>
    </p:spTree>
    <p:extLst>
      <p:ext uri="{BB962C8B-B14F-4D97-AF65-F5344CB8AC3E}">
        <p14:creationId xmlns:p14="http://schemas.microsoft.com/office/powerpoint/2010/main" val="30385864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6058" y="619127"/>
            <a:ext cx="74295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78902" y="2249486"/>
            <a:ext cx="3435949"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56058" y="3073398"/>
            <a:ext cx="3658793"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51992" y="2249485"/>
            <a:ext cx="3433565"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3073398"/>
            <a:ext cx="3656408"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9E9CFBF-03C4-405F-A4D3-6E3533EF1611}" type="datetimeFigureOut">
              <a:rPr lang="en-US" smtClean="0"/>
              <a:pPr/>
              <a:t>10/19/2018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938C673-5ACE-4D89-BA00-7196B34518A1}" type="slidenum">
              <a:rPr lang="en-US" smtClean="0"/>
              <a:pPr/>
              <a:t>‹#›</a:t>
            </a:fld>
            <a:endParaRPr lang="en-US"/>
          </a:p>
        </p:txBody>
      </p:sp>
    </p:spTree>
    <p:extLst>
      <p:ext uri="{BB962C8B-B14F-4D97-AF65-F5344CB8AC3E}">
        <p14:creationId xmlns:p14="http://schemas.microsoft.com/office/powerpoint/2010/main" val="21340808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9E9CFBF-03C4-405F-A4D3-6E3533EF1611}" type="datetimeFigureOut">
              <a:rPr lang="en-US" smtClean="0"/>
              <a:pPr/>
              <a:t>10/19/2018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938C673-5ACE-4D89-BA00-7196B34518A1}" type="slidenum">
              <a:rPr lang="en-US" smtClean="0"/>
              <a:pPr/>
              <a:t>‹#›</a:t>
            </a:fld>
            <a:endParaRPr lang="en-US"/>
          </a:p>
        </p:txBody>
      </p:sp>
    </p:spTree>
    <p:extLst>
      <p:ext uri="{BB962C8B-B14F-4D97-AF65-F5344CB8AC3E}">
        <p14:creationId xmlns:p14="http://schemas.microsoft.com/office/powerpoint/2010/main" val="25166368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E9CFBF-03C4-405F-A4D3-6E3533EF1611}" type="datetimeFigureOut">
              <a:rPr lang="en-US" smtClean="0"/>
              <a:pPr/>
              <a:t>10/19/2018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938C673-5ACE-4D89-BA00-7196B34518A1}" type="slidenum">
              <a:rPr lang="en-US" smtClean="0"/>
              <a:pPr/>
              <a:t>‹#›</a:t>
            </a:fld>
            <a:endParaRPr lang="en-US"/>
          </a:p>
        </p:txBody>
      </p:sp>
    </p:spTree>
    <p:extLst>
      <p:ext uri="{BB962C8B-B14F-4D97-AF65-F5344CB8AC3E}">
        <p14:creationId xmlns:p14="http://schemas.microsoft.com/office/powerpoint/2010/main" val="30303405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029" y="609601"/>
            <a:ext cx="2892028"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67150" y="592666"/>
            <a:ext cx="4418407"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0029" y="2249486"/>
            <a:ext cx="2892028"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9E9CFBF-03C4-405F-A4D3-6E3533EF1611}" type="datetimeFigureOut">
              <a:rPr lang="en-US" smtClean="0"/>
              <a:pPr/>
              <a:t>10/19/2018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38C673-5ACE-4D89-BA00-7196B34518A1}" type="slidenum">
              <a:rPr lang="en-US" smtClean="0"/>
              <a:pPr/>
              <a:t>‹#›</a:t>
            </a:fld>
            <a:endParaRPr lang="en-US"/>
          </a:p>
        </p:txBody>
      </p:sp>
    </p:spTree>
    <p:extLst>
      <p:ext uri="{BB962C8B-B14F-4D97-AF65-F5344CB8AC3E}">
        <p14:creationId xmlns:p14="http://schemas.microsoft.com/office/powerpoint/2010/main" val="37249477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61" y="609600"/>
            <a:ext cx="3753962"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32866" y="609600"/>
            <a:ext cx="3452693" cy="5181602"/>
          </a:xfrm>
          <a:prstGeom prst="round2DiagRect">
            <a:avLst>
              <a:gd name="adj1" fmla="val 6074"/>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856059" y="2249486"/>
            <a:ext cx="3753964"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9E9CFBF-03C4-405F-A4D3-6E3533EF1611}" type="datetimeFigureOut">
              <a:rPr lang="en-US" smtClean="0"/>
              <a:pPr/>
              <a:t>10/19/2018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38C673-5ACE-4D89-BA00-7196B34518A1}" type="slidenum">
              <a:rPr lang="en-US" smtClean="0"/>
              <a:pPr/>
              <a:t>‹#›</a:t>
            </a:fld>
            <a:endParaRPr lang="en-US"/>
          </a:p>
        </p:txBody>
      </p:sp>
    </p:spTree>
    <p:extLst>
      <p:ext uri="{BB962C8B-B14F-4D97-AF65-F5344CB8AC3E}">
        <p14:creationId xmlns:p14="http://schemas.microsoft.com/office/powerpoint/2010/main" val="13958718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8" name="Group 7"/>
          <p:cNvGrpSpPr/>
          <p:nvPr/>
        </p:nvGrpSpPr>
        <p:grpSpPr>
          <a:xfrm>
            <a:off x="-14288" y="0"/>
            <a:ext cx="9041774" cy="6858001"/>
            <a:chOff x="-14288" y="0"/>
            <a:chExt cx="9041774"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8352798"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1" y="-1"/>
            <a:ext cx="9144002" cy="6858001"/>
          </a:xfrm>
          <a:prstGeom prst="rect">
            <a:avLst/>
          </a:prstGeom>
          <a:noFill/>
          <a:extLst>
            <a:ext uri="{909E8E84-426E-40dd-AFC4-6F175D3DCCD1}">
              <a14:hiddenFill xmlns="" xmlns:a14="http://schemas.microsoft.com/office/drawing/2010/main">
                <a:solidFill>
                  <a:srgbClr val="FFFFFF"/>
                </a:solidFill>
              </a14:hiddenFill>
            </a:ext>
          </a:extLst>
        </p:spPr>
      </p:pic>
      <p:sp>
        <p:nvSpPr>
          <p:cNvPr id="2" name="Title Placeholder 1"/>
          <p:cNvSpPr>
            <a:spLocks noGrp="1"/>
          </p:cNvSpPr>
          <p:nvPr>
            <p:ph type="title"/>
          </p:nvPr>
        </p:nvSpPr>
        <p:spPr>
          <a:xfrm>
            <a:off x="856060" y="618518"/>
            <a:ext cx="7429499"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856060" y="2249487"/>
            <a:ext cx="74294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592691" y="5883277"/>
            <a:ext cx="20574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9E9CFBF-03C4-405F-A4D3-6E3533EF1611}" type="datetimeFigureOut">
              <a:rPr lang="en-US" smtClean="0"/>
              <a:pPr/>
              <a:t>10/19/2018</a:t>
            </a:fld>
            <a:endParaRPr lang="en-US"/>
          </a:p>
        </p:txBody>
      </p:sp>
      <p:sp>
        <p:nvSpPr>
          <p:cNvPr id="5" name="Footer Placeholder 4"/>
          <p:cNvSpPr>
            <a:spLocks noGrp="1"/>
          </p:cNvSpPr>
          <p:nvPr>
            <p:ph type="ftr" sz="quarter" idx="3"/>
          </p:nvPr>
        </p:nvSpPr>
        <p:spPr>
          <a:xfrm>
            <a:off x="856059" y="5883276"/>
            <a:ext cx="4679482"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707241" y="5883275"/>
            <a:ext cx="578317"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938C673-5ACE-4D89-BA00-7196B34518A1}" type="slidenum">
              <a:rPr lang="en-US" smtClean="0"/>
              <a:pPr/>
              <a:t>‹#›</a:t>
            </a:fld>
            <a:endParaRPr lang="en-US"/>
          </a:p>
        </p:txBody>
      </p:sp>
      <p:pic>
        <p:nvPicPr>
          <p:cNvPr id="48" name="Picture 47">
            <a:extLst>
              <a:ext uri="{FF2B5EF4-FFF2-40B4-BE49-F238E27FC236}">
                <a16:creationId xmlns:a16="http://schemas.microsoft.com/office/drawing/2014/main" id="{AB824B1C-4E68-4CB1-AF80-7C52282736B6}"/>
              </a:ext>
            </a:extLst>
          </p:cNvPr>
          <p:cNvPicPr>
            <a:picLocks noChangeAspect="1"/>
          </p:cNvPicPr>
          <p:nvPr userDrawn="1"/>
        </p:nvPicPr>
        <p:blipFill>
          <a:blip r:embed="rId20" cstate="print">
            <a:extLst>
              <a:ext uri="{28A0092B-C50C-407E-A947-70E740481C1C}">
                <a14:useLocalDpi xmlns:a14="http://schemas.microsoft.com/office/drawing/2010/main" val="0"/>
              </a:ext>
            </a:extLst>
          </a:blip>
          <a:stretch>
            <a:fillRect/>
          </a:stretch>
        </p:blipFill>
        <p:spPr>
          <a:xfrm>
            <a:off x="6477000" y="6325537"/>
            <a:ext cx="2538984" cy="426750"/>
          </a:xfrm>
          <a:prstGeom prst="rect">
            <a:avLst/>
          </a:prstGeom>
        </p:spPr>
      </p:pic>
    </p:spTree>
    <p:extLst>
      <p:ext uri="{BB962C8B-B14F-4D97-AF65-F5344CB8AC3E}">
        <p14:creationId xmlns:p14="http://schemas.microsoft.com/office/powerpoint/2010/main" val="418941578"/>
      </p:ext>
    </p:extLst>
  </p:cSld>
  <p:clrMap bg1="dk1" tx1="lt1" bg2="dk2" tx2="lt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 id="2147483768" r:id="rId12"/>
    <p:sldLayoutId id="2147483769" r:id="rId13"/>
    <p:sldLayoutId id="2147483770" r:id="rId14"/>
    <p:sldLayoutId id="2147483771" r:id="rId15"/>
    <p:sldLayoutId id="2147483772" r:id="rId16"/>
    <p:sldLayoutId id="2147483773" r:id="rId17"/>
  </p:sldLayoutIdLst>
  <p:txStyles>
    <p:titleStyle>
      <a:lvl1pPr algn="l" defTabSz="914400" rtl="0" eaLnBrk="1" latinLnBrk="0" hangingPunct="1">
        <a:lnSpc>
          <a:spcPct val="90000"/>
        </a:lnSpc>
        <a:spcBef>
          <a:spcPct val="0"/>
        </a:spcBef>
        <a:buNone/>
        <a:defRPr sz="3600" kern="1200" cap="all" baseline="0">
          <a:solidFill>
            <a:schemeClr val="tx1"/>
          </a:solidFill>
          <a:effectLst>
            <a:outerShdw blurRad="114300" dist="38100" dir="2700000" algn="tl">
              <a:srgbClr val="000000">
                <a:alpha val="26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effectLst>
            <a:outerShdw blurRad="127000" dist="38100" dir="2700000" algn="tl">
              <a:srgbClr val="000000">
                <a:alpha val="33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27000" dist="38100" dir="2700000" algn="tl">
              <a:srgbClr val="000000">
                <a:alpha val="33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effectLst>
            <a:outerShdw blurRad="127000" dist="38100" dir="2700000" algn="tl">
              <a:srgbClr val="000000">
                <a:alpha val="33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27000" dist="38100" dir="2700000" algn="tl">
              <a:srgbClr val="000000">
                <a:alpha val="33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27000" dist="38100" dir="2700000" algn="tl">
              <a:srgbClr val="000000">
                <a:alpha val="33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duotone>
              <a:schemeClr val="bg2">
                <a:shade val="88000"/>
                <a:hueMod val="106000"/>
                <a:satMod val="140000"/>
                <a:lumMod val="54000"/>
              </a:schemeClr>
              <a:schemeClr val="bg2">
                <a:tint val="98000"/>
                <a:hueMod val="90000"/>
                <a:satMod val="150000"/>
                <a:lumMod val="160000"/>
              </a:schemeClr>
            </a:duotone>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57200" y="609600"/>
            <a:ext cx="7851648" cy="1260474"/>
          </a:xfrm>
          <a:solidFill>
            <a:schemeClr val="accent5">
              <a:lumMod val="50000"/>
            </a:schemeClr>
          </a:solidFill>
        </p:spPr>
        <p:txBody>
          <a:bodyPr>
            <a:normAutofit fontScale="90000"/>
          </a:bodyPr>
          <a:lstStyle/>
          <a:p>
            <a:pPr algn="ctr"/>
            <a:r>
              <a:rPr lang="en-US" dirty="0"/>
              <a:t>1.12 Software defined radio</a:t>
            </a:r>
            <a:br>
              <a:rPr lang="en-US" dirty="0"/>
            </a:br>
            <a:r>
              <a:rPr lang="en-US" dirty="0"/>
              <a:t>Initial Design Review</a:t>
            </a:r>
          </a:p>
        </p:txBody>
      </p:sp>
      <p:sp>
        <p:nvSpPr>
          <p:cNvPr id="3" name="Subtitle 2"/>
          <p:cNvSpPr>
            <a:spLocks noGrp="1"/>
          </p:cNvSpPr>
          <p:nvPr>
            <p:ph type="subTitle" idx="1"/>
          </p:nvPr>
        </p:nvSpPr>
        <p:spPr>
          <a:xfrm>
            <a:off x="533400" y="4495800"/>
            <a:ext cx="7854696" cy="914400"/>
          </a:xfrm>
          <a:noFill/>
        </p:spPr>
        <p:txBody>
          <a:bodyPr>
            <a:normAutofit lnSpcReduction="10000"/>
          </a:bodyPr>
          <a:lstStyle/>
          <a:p>
            <a:pPr algn="ctr"/>
            <a:r>
              <a:rPr lang="en-US" sz="2000" dirty="0">
                <a:solidFill>
                  <a:schemeClr val="tx1"/>
                </a:solidFill>
              </a:rPr>
              <a:t>Sponsor: Texas State University</a:t>
            </a:r>
          </a:p>
          <a:p>
            <a:pPr algn="ctr"/>
            <a:r>
              <a:rPr lang="en-US" sz="2000" dirty="0">
                <a:solidFill>
                  <a:schemeClr val="tx1"/>
                </a:solidFill>
              </a:rPr>
              <a:t>Faculty Advisor: Dr. Stapleton</a:t>
            </a:r>
          </a:p>
        </p:txBody>
      </p:sp>
      <p:pic>
        <p:nvPicPr>
          <p:cNvPr id="1026" name="Picture 2" descr="Image result for software defined radio charlie morris">
            <a:extLst>
              <a:ext uri="{FF2B5EF4-FFF2-40B4-BE49-F238E27FC236}">
                <a16:creationId xmlns:a16="http://schemas.microsoft.com/office/drawing/2014/main" id="{422E4118-0E32-4CC9-8903-9597FDDE6A60}"/>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774941" y="2045515"/>
            <a:ext cx="3033124" cy="227484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texas state university">
            <a:extLst>
              <a:ext uri="{FF2B5EF4-FFF2-40B4-BE49-F238E27FC236}">
                <a16:creationId xmlns:a16="http://schemas.microsoft.com/office/drawing/2014/main" id="{36B98626-2AAD-4085-930D-B71596802B5D}"/>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774941" y="5410200"/>
            <a:ext cx="3216166" cy="1295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88847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chemeClr val="bg1"/>
                </a:solidFill>
              </a:rPr>
              <a:t>2.3 Error Handling</a:t>
            </a:r>
          </a:p>
        </p:txBody>
      </p:sp>
      <p:sp>
        <p:nvSpPr>
          <p:cNvPr id="3" name="Content Placeholder 2"/>
          <p:cNvSpPr>
            <a:spLocks noGrp="1"/>
          </p:cNvSpPr>
          <p:nvPr>
            <p:ph idx="1"/>
          </p:nvPr>
        </p:nvSpPr>
        <p:spPr>
          <a:xfrm>
            <a:off x="856060" y="1676400"/>
            <a:ext cx="7429499" cy="4114801"/>
          </a:xfrm>
        </p:spPr>
        <p:txBody>
          <a:bodyPr>
            <a:normAutofit/>
          </a:bodyPr>
          <a:lstStyle/>
          <a:p>
            <a:endParaRPr lang="en-US" i="1" dirty="0">
              <a:solidFill>
                <a:srgbClr val="FF0000"/>
              </a:solidFill>
            </a:endParaRPr>
          </a:p>
          <a:p>
            <a:r>
              <a:rPr lang="en-US" dirty="0">
                <a:solidFill>
                  <a:schemeClr val="bg1"/>
                </a:solidFill>
              </a:rPr>
              <a:t>We will bound the tunable frequencies by looping the frequency selector over the 3.500MHz – 4.000MHz range and the 14.000MHz – 14.350MHz range. </a:t>
            </a:r>
          </a:p>
          <a:p>
            <a:r>
              <a:rPr lang="en-US" dirty="0">
                <a:solidFill>
                  <a:schemeClr val="bg1"/>
                </a:solidFill>
              </a:rPr>
              <a:t>A multi pole turn switch will be set by the user to correspond to their license level, this will limit some functionality of the radio</a:t>
            </a:r>
          </a:p>
        </p:txBody>
      </p:sp>
    </p:spTree>
    <p:extLst>
      <p:ext uri="{BB962C8B-B14F-4D97-AF65-F5344CB8AC3E}">
        <p14:creationId xmlns:p14="http://schemas.microsoft.com/office/powerpoint/2010/main" val="5402702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chemeClr val="bg1"/>
                </a:solidFill>
              </a:rPr>
              <a:t>2.4 Safety &amp; Security</a:t>
            </a:r>
          </a:p>
        </p:txBody>
      </p:sp>
      <p:sp>
        <p:nvSpPr>
          <p:cNvPr id="3" name="Content Placeholder 2"/>
          <p:cNvSpPr>
            <a:spLocks noGrp="1"/>
          </p:cNvSpPr>
          <p:nvPr>
            <p:ph idx="1"/>
          </p:nvPr>
        </p:nvSpPr>
        <p:spPr>
          <a:xfrm>
            <a:off x="856060" y="1712912"/>
            <a:ext cx="7429499" cy="3048001"/>
          </a:xfrm>
        </p:spPr>
        <p:txBody>
          <a:bodyPr/>
          <a:lstStyle/>
          <a:p>
            <a:endParaRPr lang="en-US" i="1" dirty="0">
              <a:solidFill>
                <a:srgbClr val="FF0000"/>
              </a:solidFill>
            </a:endParaRPr>
          </a:p>
          <a:p>
            <a:r>
              <a:rPr lang="en-US" dirty="0">
                <a:solidFill>
                  <a:schemeClr val="bg1"/>
                </a:solidFill>
              </a:rPr>
              <a:t>A case will be used to limit accidental contact with components</a:t>
            </a:r>
          </a:p>
          <a:p>
            <a:r>
              <a:rPr lang="en-US" dirty="0">
                <a:solidFill>
                  <a:schemeClr val="bg1"/>
                </a:solidFill>
              </a:rPr>
              <a:t>An LED power indicator will be visible to warn the user the device is on. </a:t>
            </a:r>
          </a:p>
        </p:txBody>
      </p:sp>
    </p:spTree>
    <p:extLst>
      <p:ext uri="{BB962C8B-B14F-4D97-AF65-F5344CB8AC3E}">
        <p14:creationId xmlns:p14="http://schemas.microsoft.com/office/powerpoint/2010/main" val="5402702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chemeClr val="bg1"/>
                </a:solidFill>
              </a:rPr>
              <a:t>2.61 – User Interfaces </a:t>
            </a:r>
          </a:p>
        </p:txBody>
      </p:sp>
      <p:sp>
        <p:nvSpPr>
          <p:cNvPr id="3" name="Content Placeholder 2"/>
          <p:cNvSpPr>
            <a:spLocks noGrp="1"/>
          </p:cNvSpPr>
          <p:nvPr>
            <p:ph idx="1"/>
          </p:nvPr>
        </p:nvSpPr>
        <p:spPr>
          <a:xfrm>
            <a:off x="856059" y="1447800"/>
            <a:ext cx="7429499" cy="3541714"/>
          </a:xfrm>
        </p:spPr>
        <p:txBody>
          <a:bodyPr>
            <a:normAutofit/>
          </a:bodyPr>
          <a:lstStyle/>
          <a:p>
            <a:pPr marL="0" indent="0">
              <a:buNone/>
            </a:pPr>
            <a:endParaRPr lang="en-US" i="1" dirty="0">
              <a:solidFill>
                <a:srgbClr val="FF0000"/>
              </a:solidFill>
            </a:endParaRPr>
          </a:p>
          <a:p>
            <a:r>
              <a:rPr lang="en-US" dirty="0">
                <a:solidFill>
                  <a:schemeClr val="bg1"/>
                </a:solidFill>
              </a:rPr>
              <a:t>Control components (Rotary switches, Rotary encoder, potentiometer, and multi pole switches) will be accessible to modify operation</a:t>
            </a:r>
          </a:p>
          <a:p>
            <a:r>
              <a:rPr lang="en-US" dirty="0">
                <a:solidFill>
                  <a:schemeClr val="bg1"/>
                </a:solidFill>
              </a:rPr>
              <a:t>An LED screen will be visible to allow the user to see frequency selection or other digital choices.  </a:t>
            </a:r>
          </a:p>
        </p:txBody>
      </p:sp>
    </p:spTree>
    <p:extLst>
      <p:ext uri="{BB962C8B-B14F-4D97-AF65-F5344CB8AC3E}">
        <p14:creationId xmlns:p14="http://schemas.microsoft.com/office/powerpoint/2010/main" val="5402702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chemeClr val="bg1"/>
                </a:solidFill>
              </a:rPr>
              <a:t>2.62 – Software Interfaces </a:t>
            </a:r>
          </a:p>
        </p:txBody>
      </p:sp>
      <p:sp>
        <p:nvSpPr>
          <p:cNvPr id="3" name="Content Placeholder 2"/>
          <p:cNvSpPr>
            <a:spLocks noGrp="1"/>
          </p:cNvSpPr>
          <p:nvPr>
            <p:ph idx="1"/>
          </p:nvPr>
        </p:nvSpPr>
        <p:spPr>
          <a:xfrm>
            <a:off x="856060" y="1981200"/>
            <a:ext cx="7429499" cy="3541714"/>
          </a:xfrm>
        </p:spPr>
        <p:txBody>
          <a:bodyPr/>
          <a:lstStyle/>
          <a:p>
            <a:r>
              <a:rPr lang="en-US" dirty="0">
                <a:solidFill>
                  <a:schemeClr val="bg1"/>
                </a:solidFill>
              </a:rPr>
              <a:t>The Teensy and Audio Shield to communicate over I2S</a:t>
            </a:r>
          </a:p>
          <a:p>
            <a:r>
              <a:rPr lang="en-US" dirty="0">
                <a:solidFill>
                  <a:schemeClr val="bg1"/>
                </a:solidFill>
              </a:rPr>
              <a:t>Arduino IDE (1.8.7) with Teensy loader application (1.44) to create, compile, and load code</a:t>
            </a:r>
          </a:p>
          <a:p>
            <a:r>
              <a:rPr lang="en-US" dirty="0">
                <a:solidFill>
                  <a:schemeClr val="bg1"/>
                </a:solidFill>
              </a:rPr>
              <a:t>Stretch goal: Raspbian operating system. </a:t>
            </a:r>
          </a:p>
        </p:txBody>
      </p:sp>
    </p:spTree>
    <p:extLst>
      <p:ext uri="{BB962C8B-B14F-4D97-AF65-F5344CB8AC3E}">
        <p14:creationId xmlns:p14="http://schemas.microsoft.com/office/powerpoint/2010/main" val="5402702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chemeClr val="bg1"/>
                </a:solidFill>
              </a:rPr>
              <a:t>2.63 – Hardware Interfaces </a:t>
            </a:r>
          </a:p>
        </p:txBody>
      </p:sp>
      <p:sp>
        <p:nvSpPr>
          <p:cNvPr id="3" name="Content Placeholder 2"/>
          <p:cNvSpPr>
            <a:spLocks noGrp="1"/>
          </p:cNvSpPr>
          <p:nvPr>
            <p:ph idx="1"/>
          </p:nvPr>
        </p:nvSpPr>
        <p:spPr>
          <a:xfrm>
            <a:off x="856060" y="2057400"/>
            <a:ext cx="7429499" cy="3541714"/>
          </a:xfrm>
        </p:spPr>
        <p:txBody>
          <a:bodyPr/>
          <a:lstStyle/>
          <a:p>
            <a:r>
              <a:rPr lang="en-GB" dirty="0">
                <a:solidFill>
                  <a:schemeClr val="bg1"/>
                </a:solidFill>
              </a:rPr>
              <a:t>The Teensy and audio shield will be connected to the rotary encoder, LCD, SI5351 clock generator, audio transformers, microphone, and speaker</a:t>
            </a:r>
          </a:p>
          <a:p>
            <a:r>
              <a:rPr lang="en-GB" dirty="0">
                <a:solidFill>
                  <a:schemeClr val="bg1"/>
                </a:solidFill>
              </a:rPr>
              <a:t>The antenna will feed the received signal into the NE612 mixers which will then interface with the SN74HC74 and SI5351</a:t>
            </a:r>
            <a:endParaRPr lang="en-US" i="1" dirty="0">
              <a:solidFill>
                <a:schemeClr val="bg1"/>
              </a:solidFill>
            </a:endParaRPr>
          </a:p>
        </p:txBody>
      </p:sp>
    </p:spTree>
    <p:extLst>
      <p:ext uri="{BB962C8B-B14F-4D97-AF65-F5344CB8AC3E}">
        <p14:creationId xmlns:p14="http://schemas.microsoft.com/office/powerpoint/2010/main" val="5402702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48454"/>
            <a:ext cx="8229600" cy="1143000"/>
          </a:xfrm>
        </p:spPr>
        <p:txBody>
          <a:bodyPr>
            <a:normAutofit/>
          </a:bodyPr>
          <a:lstStyle/>
          <a:p>
            <a:r>
              <a:rPr lang="en-US" dirty="0">
                <a:solidFill>
                  <a:schemeClr val="bg1"/>
                </a:solidFill>
              </a:rPr>
              <a:t>2.7 Boundary Conditions &amp; Constraints</a:t>
            </a:r>
          </a:p>
        </p:txBody>
      </p:sp>
      <p:sp>
        <p:nvSpPr>
          <p:cNvPr id="3" name="Content Placeholder 2"/>
          <p:cNvSpPr>
            <a:spLocks noGrp="1"/>
          </p:cNvSpPr>
          <p:nvPr>
            <p:ph idx="1"/>
          </p:nvPr>
        </p:nvSpPr>
        <p:spPr/>
        <p:txBody>
          <a:bodyPr/>
          <a:lstStyle/>
          <a:p>
            <a:endParaRPr lang="en-US" i="1" dirty="0">
              <a:solidFill>
                <a:schemeClr val="bg1"/>
              </a:solidFill>
            </a:endParaRPr>
          </a:p>
          <a:p>
            <a:endParaRPr lang="en-US" i="1" dirty="0">
              <a:solidFill>
                <a:schemeClr val="bg1"/>
              </a:solidFill>
            </a:endParaRPr>
          </a:p>
        </p:txBody>
      </p:sp>
      <p:graphicFrame>
        <p:nvGraphicFramePr>
          <p:cNvPr id="4" name="Table 3">
            <a:extLst>
              <a:ext uri="{FF2B5EF4-FFF2-40B4-BE49-F238E27FC236}">
                <a16:creationId xmlns:a16="http://schemas.microsoft.com/office/drawing/2014/main" id="{4CCFF073-CD64-4A76-A8BA-13D5399B226F}"/>
              </a:ext>
            </a:extLst>
          </p:cNvPr>
          <p:cNvGraphicFramePr>
            <a:graphicFrameLocks noGrp="1"/>
          </p:cNvGraphicFramePr>
          <p:nvPr>
            <p:extLst>
              <p:ext uri="{D42A27DB-BD31-4B8C-83A1-F6EECF244321}">
                <p14:modId xmlns:p14="http://schemas.microsoft.com/office/powerpoint/2010/main" val="3099171459"/>
              </p:ext>
            </p:extLst>
          </p:nvPr>
        </p:nvGraphicFramePr>
        <p:xfrm>
          <a:off x="702273" y="1527173"/>
          <a:ext cx="7602140" cy="722313"/>
        </p:xfrm>
        <a:graphic>
          <a:graphicData uri="http://schemas.openxmlformats.org/drawingml/2006/table">
            <a:tbl>
              <a:tblPr firstRow="1" firstCol="1" bandRow="1">
                <a:tableStyleId>{5C22544A-7EE6-4342-B048-85BDC9FD1C3A}</a:tableStyleId>
              </a:tblPr>
              <a:tblGrid>
                <a:gridCol w="3801070">
                  <a:extLst>
                    <a:ext uri="{9D8B030D-6E8A-4147-A177-3AD203B41FA5}">
                      <a16:colId xmlns:a16="http://schemas.microsoft.com/office/drawing/2014/main" val="4164788423"/>
                    </a:ext>
                  </a:extLst>
                </a:gridCol>
                <a:gridCol w="3801070">
                  <a:extLst>
                    <a:ext uri="{9D8B030D-6E8A-4147-A177-3AD203B41FA5}">
                      <a16:colId xmlns:a16="http://schemas.microsoft.com/office/drawing/2014/main" val="3890187726"/>
                    </a:ext>
                  </a:extLst>
                </a:gridCol>
              </a:tblGrid>
              <a:tr h="240771">
                <a:tc>
                  <a:txBody>
                    <a:bodyPr/>
                    <a:lstStyle/>
                    <a:p>
                      <a:pPr marL="0" marR="0" algn="ctr">
                        <a:spcBef>
                          <a:spcPts val="0"/>
                        </a:spcBef>
                        <a:spcAft>
                          <a:spcPts val="0"/>
                        </a:spcAft>
                      </a:pPr>
                      <a:r>
                        <a:rPr lang="en-US" sz="1200" dirty="0">
                          <a:solidFill>
                            <a:schemeClr val="bg1"/>
                          </a:solidFill>
                          <a:effectLst/>
                        </a:rPr>
                        <a:t>Boundary</a:t>
                      </a:r>
                      <a:endParaRPr lang="en-US" sz="120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solidFill>
                            <a:schemeClr val="bg1"/>
                          </a:solidFill>
                          <a:effectLst/>
                        </a:rPr>
                        <a:t>Constraint</a:t>
                      </a:r>
                      <a:endParaRPr lang="en-US" sz="120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969224666"/>
                  </a:ext>
                </a:extLst>
              </a:tr>
              <a:tr h="481542">
                <a:tc>
                  <a:txBody>
                    <a:bodyPr/>
                    <a:lstStyle/>
                    <a:p>
                      <a:pPr marL="0" marR="0" algn="l">
                        <a:spcBef>
                          <a:spcPts val="0"/>
                        </a:spcBef>
                        <a:spcAft>
                          <a:spcPts val="0"/>
                        </a:spcAft>
                      </a:pPr>
                      <a:r>
                        <a:rPr lang="en-US" sz="1200" dirty="0">
                          <a:solidFill>
                            <a:schemeClr val="bg1"/>
                          </a:solidFill>
                          <a:effectLst/>
                        </a:rPr>
                        <a:t>The radio will only operate on frequencies from 3.5-4.0MHz and 14.00-14.35MHz</a:t>
                      </a:r>
                      <a:endParaRPr lang="en-US" sz="120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solidFill>
                      <a:schemeClr val="bg2">
                        <a:lumMod val="20000"/>
                        <a:lumOff val="80000"/>
                      </a:schemeClr>
                    </a:solidFill>
                  </a:tcPr>
                </a:tc>
                <a:tc>
                  <a:txBody>
                    <a:bodyPr/>
                    <a:lstStyle/>
                    <a:p>
                      <a:pPr marL="0" marR="0" algn="l">
                        <a:spcBef>
                          <a:spcPts val="0"/>
                        </a:spcBef>
                        <a:spcAft>
                          <a:spcPts val="0"/>
                        </a:spcAft>
                      </a:pPr>
                      <a:r>
                        <a:rPr lang="en-US" sz="1200" dirty="0">
                          <a:solidFill>
                            <a:schemeClr val="bg1"/>
                          </a:solidFill>
                          <a:effectLst/>
                        </a:rPr>
                        <a:t>The radio can tune to any frequency on the HF band, 3Mhz to 30Mhz</a:t>
                      </a:r>
                      <a:endParaRPr lang="en-US" sz="120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solidFill>
                      <a:schemeClr val="bg2">
                        <a:lumMod val="20000"/>
                        <a:lumOff val="80000"/>
                      </a:schemeClr>
                    </a:solidFill>
                  </a:tcPr>
                </a:tc>
                <a:extLst>
                  <a:ext uri="{0D108BD9-81ED-4DB2-BD59-A6C34878D82A}">
                    <a16:rowId xmlns:a16="http://schemas.microsoft.com/office/drawing/2014/main" val="1317967054"/>
                  </a:ext>
                </a:extLst>
              </a:tr>
            </a:tbl>
          </a:graphicData>
        </a:graphic>
      </p:graphicFrame>
      <p:graphicFrame>
        <p:nvGraphicFramePr>
          <p:cNvPr id="5" name="Table 4">
            <a:extLst>
              <a:ext uri="{FF2B5EF4-FFF2-40B4-BE49-F238E27FC236}">
                <a16:creationId xmlns:a16="http://schemas.microsoft.com/office/drawing/2014/main" id="{AAECFA13-69EF-46FC-8AC7-B907F28550BF}"/>
              </a:ext>
            </a:extLst>
          </p:cNvPr>
          <p:cNvGraphicFramePr>
            <a:graphicFrameLocks noGrp="1"/>
          </p:cNvGraphicFramePr>
          <p:nvPr>
            <p:extLst>
              <p:ext uri="{D42A27DB-BD31-4B8C-83A1-F6EECF244321}">
                <p14:modId xmlns:p14="http://schemas.microsoft.com/office/powerpoint/2010/main" val="2569235270"/>
              </p:ext>
            </p:extLst>
          </p:nvPr>
        </p:nvGraphicFramePr>
        <p:xfrm>
          <a:off x="702273" y="2231626"/>
          <a:ext cx="7602140" cy="722313"/>
        </p:xfrm>
        <a:graphic>
          <a:graphicData uri="http://schemas.openxmlformats.org/drawingml/2006/table">
            <a:tbl>
              <a:tblPr firstRow="1" firstCol="1" bandRow="1">
                <a:tableStyleId>{5C22544A-7EE6-4342-B048-85BDC9FD1C3A}</a:tableStyleId>
              </a:tblPr>
              <a:tblGrid>
                <a:gridCol w="3801070">
                  <a:extLst>
                    <a:ext uri="{9D8B030D-6E8A-4147-A177-3AD203B41FA5}">
                      <a16:colId xmlns:a16="http://schemas.microsoft.com/office/drawing/2014/main" val="3246174150"/>
                    </a:ext>
                  </a:extLst>
                </a:gridCol>
                <a:gridCol w="3801070">
                  <a:extLst>
                    <a:ext uri="{9D8B030D-6E8A-4147-A177-3AD203B41FA5}">
                      <a16:colId xmlns:a16="http://schemas.microsoft.com/office/drawing/2014/main" val="2653862485"/>
                    </a:ext>
                  </a:extLst>
                </a:gridCol>
              </a:tblGrid>
              <a:tr h="240771">
                <a:tc>
                  <a:txBody>
                    <a:bodyPr/>
                    <a:lstStyle/>
                    <a:p>
                      <a:pPr marL="0" marR="0" algn="ctr">
                        <a:spcBef>
                          <a:spcPts val="0"/>
                        </a:spcBef>
                        <a:spcAft>
                          <a:spcPts val="0"/>
                        </a:spcAft>
                      </a:pPr>
                      <a:r>
                        <a:rPr lang="en-US" sz="1200" dirty="0">
                          <a:solidFill>
                            <a:schemeClr val="bg1"/>
                          </a:solidFill>
                          <a:effectLst/>
                        </a:rPr>
                        <a:t>Boundary</a:t>
                      </a:r>
                      <a:endParaRPr lang="en-US" sz="120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solidFill>
                            <a:schemeClr val="bg1"/>
                          </a:solidFill>
                          <a:effectLst/>
                        </a:rPr>
                        <a:t>Constraint</a:t>
                      </a:r>
                      <a:endParaRPr lang="en-US" sz="120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343070017"/>
                  </a:ext>
                </a:extLst>
              </a:tr>
              <a:tr h="481542">
                <a:tc>
                  <a:txBody>
                    <a:bodyPr/>
                    <a:lstStyle/>
                    <a:p>
                      <a:pPr marL="0" marR="0" algn="l">
                        <a:spcBef>
                          <a:spcPts val="0"/>
                        </a:spcBef>
                        <a:spcAft>
                          <a:spcPts val="0"/>
                        </a:spcAft>
                      </a:pPr>
                      <a:r>
                        <a:rPr lang="en-US" sz="1200" dirty="0">
                          <a:solidFill>
                            <a:schemeClr val="bg1"/>
                          </a:solidFill>
                          <a:effectLst/>
                        </a:rPr>
                        <a:t>The Teensy will amplify the microphone signals from 0-20dB</a:t>
                      </a:r>
                      <a:endParaRPr lang="en-US" sz="120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solidFill>
                      <a:schemeClr val="bg2">
                        <a:lumMod val="20000"/>
                        <a:lumOff val="80000"/>
                      </a:schemeClr>
                    </a:solidFill>
                  </a:tcPr>
                </a:tc>
                <a:tc>
                  <a:txBody>
                    <a:bodyPr/>
                    <a:lstStyle/>
                    <a:p>
                      <a:pPr marL="0" marR="0" algn="l">
                        <a:spcBef>
                          <a:spcPts val="0"/>
                        </a:spcBef>
                        <a:spcAft>
                          <a:spcPts val="0"/>
                        </a:spcAft>
                      </a:pPr>
                      <a:r>
                        <a:rPr lang="en-US" sz="1200" dirty="0">
                          <a:solidFill>
                            <a:schemeClr val="bg1"/>
                          </a:solidFill>
                          <a:effectLst/>
                        </a:rPr>
                        <a:t>The Teensy can amplify the microphone signals by 0-63dB</a:t>
                      </a:r>
                      <a:endParaRPr lang="en-US" sz="120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solidFill>
                      <a:schemeClr val="bg2">
                        <a:lumMod val="20000"/>
                        <a:lumOff val="80000"/>
                      </a:schemeClr>
                    </a:solidFill>
                  </a:tcPr>
                </a:tc>
                <a:extLst>
                  <a:ext uri="{0D108BD9-81ED-4DB2-BD59-A6C34878D82A}">
                    <a16:rowId xmlns:a16="http://schemas.microsoft.com/office/drawing/2014/main" val="2967074249"/>
                  </a:ext>
                </a:extLst>
              </a:tr>
            </a:tbl>
          </a:graphicData>
        </a:graphic>
      </p:graphicFrame>
      <p:graphicFrame>
        <p:nvGraphicFramePr>
          <p:cNvPr id="6" name="Table 5">
            <a:extLst>
              <a:ext uri="{FF2B5EF4-FFF2-40B4-BE49-F238E27FC236}">
                <a16:creationId xmlns:a16="http://schemas.microsoft.com/office/drawing/2014/main" id="{57AD374B-CF7C-4CAA-8C33-28241F5C60C0}"/>
              </a:ext>
            </a:extLst>
          </p:cNvPr>
          <p:cNvGraphicFramePr>
            <a:graphicFrameLocks noGrp="1"/>
          </p:cNvGraphicFramePr>
          <p:nvPr>
            <p:extLst>
              <p:ext uri="{D42A27DB-BD31-4B8C-83A1-F6EECF244321}">
                <p14:modId xmlns:p14="http://schemas.microsoft.com/office/powerpoint/2010/main" val="508207276"/>
              </p:ext>
            </p:extLst>
          </p:nvPr>
        </p:nvGraphicFramePr>
        <p:xfrm>
          <a:off x="700702" y="2940423"/>
          <a:ext cx="7602140" cy="758033"/>
        </p:xfrm>
        <a:graphic>
          <a:graphicData uri="http://schemas.openxmlformats.org/drawingml/2006/table">
            <a:tbl>
              <a:tblPr firstRow="1" firstCol="1" bandRow="1">
                <a:tableStyleId>{5C22544A-7EE6-4342-B048-85BDC9FD1C3A}</a:tableStyleId>
              </a:tblPr>
              <a:tblGrid>
                <a:gridCol w="3801070">
                  <a:extLst>
                    <a:ext uri="{9D8B030D-6E8A-4147-A177-3AD203B41FA5}">
                      <a16:colId xmlns:a16="http://schemas.microsoft.com/office/drawing/2014/main" val="902501667"/>
                    </a:ext>
                  </a:extLst>
                </a:gridCol>
                <a:gridCol w="3801070">
                  <a:extLst>
                    <a:ext uri="{9D8B030D-6E8A-4147-A177-3AD203B41FA5}">
                      <a16:colId xmlns:a16="http://schemas.microsoft.com/office/drawing/2014/main" val="2153113156"/>
                    </a:ext>
                  </a:extLst>
                </a:gridCol>
              </a:tblGrid>
              <a:tr h="252678">
                <a:tc>
                  <a:txBody>
                    <a:bodyPr/>
                    <a:lstStyle/>
                    <a:p>
                      <a:pPr marL="0" marR="0" algn="ctr">
                        <a:spcBef>
                          <a:spcPts val="0"/>
                        </a:spcBef>
                        <a:spcAft>
                          <a:spcPts val="0"/>
                        </a:spcAft>
                      </a:pPr>
                      <a:r>
                        <a:rPr lang="en-US" sz="1200" dirty="0">
                          <a:solidFill>
                            <a:schemeClr val="bg1"/>
                          </a:solidFill>
                          <a:effectLst/>
                        </a:rPr>
                        <a:t>Boundary</a:t>
                      </a:r>
                      <a:endParaRPr lang="en-US" sz="120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solidFill>
                            <a:schemeClr val="bg1"/>
                          </a:solidFill>
                          <a:effectLst/>
                        </a:rPr>
                        <a:t>Constraint</a:t>
                      </a:r>
                      <a:endParaRPr lang="en-US" sz="120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210486544"/>
                  </a:ext>
                </a:extLst>
              </a:tr>
              <a:tr h="505355">
                <a:tc>
                  <a:txBody>
                    <a:bodyPr/>
                    <a:lstStyle/>
                    <a:p>
                      <a:pPr marL="0" marR="0" algn="l">
                        <a:spcBef>
                          <a:spcPts val="0"/>
                        </a:spcBef>
                        <a:spcAft>
                          <a:spcPts val="0"/>
                        </a:spcAft>
                      </a:pPr>
                      <a:r>
                        <a:rPr lang="en-US" sz="1200" dirty="0">
                          <a:solidFill>
                            <a:schemeClr val="bg1"/>
                          </a:solidFill>
                          <a:effectLst/>
                        </a:rPr>
                        <a:t>The typical transmit power will be between 18-25mW</a:t>
                      </a:r>
                      <a:endParaRPr lang="en-US" sz="120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solidFill>
                      <a:schemeClr val="bg2">
                        <a:lumMod val="20000"/>
                        <a:lumOff val="80000"/>
                      </a:schemeClr>
                    </a:solidFill>
                  </a:tcPr>
                </a:tc>
                <a:tc>
                  <a:txBody>
                    <a:bodyPr/>
                    <a:lstStyle/>
                    <a:p>
                      <a:pPr marL="0" marR="0" algn="l">
                        <a:spcBef>
                          <a:spcPts val="0"/>
                        </a:spcBef>
                        <a:spcAft>
                          <a:spcPts val="0"/>
                        </a:spcAft>
                      </a:pPr>
                      <a:r>
                        <a:rPr lang="en-US" sz="1200" dirty="0">
                          <a:solidFill>
                            <a:schemeClr val="bg1"/>
                          </a:solidFill>
                          <a:effectLst/>
                        </a:rPr>
                        <a:t>The maximum transmit power cannot exceed 31mW</a:t>
                      </a:r>
                      <a:endParaRPr lang="en-US" sz="120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solidFill>
                      <a:schemeClr val="bg2">
                        <a:lumMod val="20000"/>
                        <a:lumOff val="80000"/>
                      </a:schemeClr>
                    </a:solidFill>
                  </a:tcPr>
                </a:tc>
                <a:extLst>
                  <a:ext uri="{0D108BD9-81ED-4DB2-BD59-A6C34878D82A}">
                    <a16:rowId xmlns:a16="http://schemas.microsoft.com/office/drawing/2014/main" val="1770424268"/>
                  </a:ext>
                </a:extLst>
              </a:tr>
            </a:tbl>
          </a:graphicData>
        </a:graphic>
      </p:graphicFrame>
      <p:graphicFrame>
        <p:nvGraphicFramePr>
          <p:cNvPr id="7" name="Table 6">
            <a:extLst>
              <a:ext uri="{FF2B5EF4-FFF2-40B4-BE49-F238E27FC236}">
                <a16:creationId xmlns:a16="http://schemas.microsoft.com/office/drawing/2014/main" id="{15B7D15F-3E81-4677-B1A7-3078EEC97ACD}"/>
              </a:ext>
            </a:extLst>
          </p:cNvPr>
          <p:cNvGraphicFramePr>
            <a:graphicFrameLocks noGrp="1"/>
          </p:cNvGraphicFramePr>
          <p:nvPr>
            <p:extLst>
              <p:ext uri="{D42A27DB-BD31-4B8C-83A1-F6EECF244321}">
                <p14:modId xmlns:p14="http://schemas.microsoft.com/office/powerpoint/2010/main" val="748288115"/>
              </p:ext>
            </p:extLst>
          </p:nvPr>
        </p:nvGraphicFramePr>
        <p:xfrm>
          <a:off x="700702" y="3698455"/>
          <a:ext cx="7602140" cy="653256"/>
        </p:xfrm>
        <a:graphic>
          <a:graphicData uri="http://schemas.openxmlformats.org/drawingml/2006/table">
            <a:tbl>
              <a:tblPr firstRow="1" firstCol="1" bandRow="1">
                <a:tableStyleId>{5C22544A-7EE6-4342-B048-85BDC9FD1C3A}</a:tableStyleId>
              </a:tblPr>
              <a:tblGrid>
                <a:gridCol w="3801070">
                  <a:extLst>
                    <a:ext uri="{9D8B030D-6E8A-4147-A177-3AD203B41FA5}">
                      <a16:colId xmlns:a16="http://schemas.microsoft.com/office/drawing/2014/main" val="3630593566"/>
                    </a:ext>
                  </a:extLst>
                </a:gridCol>
                <a:gridCol w="3801070">
                  <a:extLst>
                    <a:ext uri="{9D8B030D-6E8A-4147-A177-3AD203B41FA5}">
                      <a16:colId xmlns:a16="http://schemas.microsoft.com/office/drawing/2014/main" val="2248443720"/>
                    </a:ext>
                  </a:extLst>
                </a:gridCol>
              </a:tblGrid>
              <a:tr h="217752">
                <a:tc>
                  <a:txBody>
                    <a:bodyPr/>
                    <a:lstStyle/>
                    <a:p>
                      <a:pPr marL="0" marR="0" algn="ctr">
                        <a:spcBef>
                          <a:spcPts val="0"/>
                        </a:spcBef>
                        <a:spcAft>
                          <a:spcPts val="0"/>
                        </a:spcAft>
                      </a:pPr>
                      <a:r>
                        <a:rPr lang="en-US" sz="1200" dirty="0">
                          <a:solidFill>
                            <a:schemeClr val="bg1"/>
                          </a:solidFill>
                          <a:effectLst/>
                        </a:rPr>
                        <a:t>Boundary</a:t>
                      </a:r>
                      <a:endParaRPr lang="en-US" sz="120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solidFill>
                            <a:schemeClr val="bg1"/>
                          </a:solidFill>
                          <a:effectLst/>
                        </a:rPr>
                        <a:t>Constraint</a:t>
                      </a:r>
                      <a:endParaRPr lang="en-US" sz="120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428955018"/>
                  </a:ext>
                </a:extLst>
              </a:tr>
              <a:tr h="435504">
                <a:tc>
                  <a:txBody>
                    <a:bodyPr/>
                    <a:lstStyle/>
                    <a:p>
                      <a:pPr marL="0" marR="0" algn="l">
                        <a:spcBef>
                          <a:spcPts val="0"/>
                        </a:spcBef>
                        <a:spcAft>
                          <a:spcPts val="0"/>
                        </a:spcAft>
                      </a:pPr>
                      <a:r>
                        <a:rPr lang="en-US" sz="1200" dirty="0">
                          <a:solidFill>
                            <a:schemeClr val="bg1"/>
                          </a:solidFill>
                          <a:effectLst/>
                        </a:rPr>
                        <a:t>The radio will transmit signals from the microphone to the antenna in under 100ms</a:t>
                      </a:r>
                      <a:endParaRPr lang="en-US" sz="120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solidFill>
                      <a:schemeClr val="bg2">
                        <a:lumMod val="20000"/>
                        <a:lumOff val="80000"/>
                      </a:schemeClr>
                    </a:solidFill>
                  </a:tcPr>
                </a:tc>
                <a:tc>
                  <a:txBody>
                    <a:bodyPr/>
                    <a:lstStyle/>
                    <a:p>
                      <a:pPr marL="0" marR="0" algn="l">
                        <a:spcBef>
                          <a:spcPts val="0"/>
                        </a:spcBef>
                        <a:spcAft>
                          <a:spcPts val="0"/>
                        </a:spcAft>
                      </a:pPr>
                      <a:r>
                        <a:rPr lang="en-US" sz="1200" dirty="0">
                          <a:solidFill>
                            <a:schemeClr val="bg1"/>
                          </a:solidFill>
                          <a:effectLst/>
                        </a:rPr>
                        <a:t>The radio cannot exceed a 500ms delay as it would make radio conversation difficult</a:t>
                      </a:r>
                      <a:endParaRPr lang="en-US" sz="120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solidFill>
                      <a:schemeClr val="bg2">
                        <a:lumMod val="20000"/>
                        <a:lumOff val="80000"/>
                      </a:schemeClr>
                    </a:solidFill>
                  </a:tcPr>
                </a:tc>
                <a:extLst>
                  <a:ext uri="{0D108BD9-81ED-4DB2-BD59-A6C34878D82A}">
                    <a16:rowId xmlns:a16="http://schemas.microsoft.com/office/drawing/2014/main" val="4109316339"/>
                  </a:ext>
                </a:extLst>
              </a:tr>
            </a:tbl>
          </a:graphicData>
        </a:graphic>
      </p:graphicFrame>
      <p:graphicFrame>
        <p:nvGraphicFramePr>
          <p:cNvPr id="8" name="Table 7">
            <a:extLst>
              <a:ext uri="{FF2B5EF4-FFF2-40B4-BE49-F238E27FC236}">
                <a16:creationId xmlns:a16="http://schemas.microsoft.com/office/drawing/2014/main" id="{16CBEE0E-2D20-432B-A269-1652750DC3AD}"/>
              </a:ext>
            </a:extLst>
          </p:cNvPr>
          <p:cNvGraphicFramePr>
            <a:graphicFrameLocks noGrp="1"/>
          </p:cNvGraphicFramePr>
          <p:nvPr>
            <p:extLst>
              <p:ext uri="{D42A27DB-BD31-4B8C-83A1-F6EECF244321}">
                <p14:modId xmlns:p14="http://schemas.microsoft.com/office/powerpoint/2010/main" val="691503803"/>
              </p:ext>
            </p:extLst>
          </p:nvPr>
        </p:nvGraphicFramePr>
        <p:xfrm>
          <a:off x="695203" y="4351711"/>
          <a:ext cx="7602140" cy="653255"/>
        </p:xfrm>
        <a:graphic>
          <a:graphicData uri="http://schemas.openxmlformats.org/drawingml/2006/table">
            <a:tbl>
              <a:tblPr firstRow="1" firstCol="1" bandRow="1">
                <a:tableStyleId>{5C22544A-7EE6-4342-B048-85BDC9FD1C3A}</a:tableStyleId>
              </a:tblPr>
              <a:tblGrid>
                <a:gridCol w="3801070">
                  <a:extLst>
                    <a:ext uri="{9D8B030D-6E8A-4147-A177-3AD203B41FA5}">
                      <a16:colId xmlns:a16="http://schemas.microsoft.com/office/drawing/2014/main" val="3925605967"/>
                    </a:ext>
                  </a:extLst>
                </a:gridCol>
                <a:gridCol w="3801070">
                  <a:extLst>
                    <a:ext uri="{9D8B030D-6E8A-4147-A177-3AD203B41FA5}">
                      <a16:colId xmlns:a16="http://schemas.microsoft.com/office/drawing/2014/main" val="3500143838"/>
                    </a:ext>
                  </a:extLst>
                </a:gridCol>
              </a:tblGrid>
              <a:tr h="217752">
                <a:tc>
                  <a:txBody>
                    <a:bodyPr/>
                    <a:lstStyle/>
                    <a:p>
                      <a:pPr marL="0" marR="0" algn="ctr">
                        <a:spcBef>
                          <a:spcPts val="0"/>
                        </a:spcBef>
                        <a:spcAft>
                          <a:spcPts val="0"/>
                        </a:spcAft>
                      </a:pPr>
                      <a:r>
                        <a:rPr lang="en-US" sz="1200">
                          <a:solidFill>
                            <a:schemeClr val="bg1"/>
                          </a:solidFill>
                          <a:effectLst/>
                        </a:rPr>
                        <a:t>Boundary</a:t>
                      </a:r>
                      <a:endParaRPr lang="en-US" sz="120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solidFill>
                            <a:schemeClr val="bg1"/>
                          </a:solidFill>
                          <a:effectLst/>
                        </a:rPr>
                        <a:t>Constraint</a:t>
                      </a:r>
                      <a:endParaRPr lang="en-US" sz="120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239990402"/>
                  </a:ext>
                </a:extLst>
              </a:tr>
              <a:tr h="435503">
                <a:tc>
                  <a:txBody>
                    <a:bodyPr/>
                    <a:lstStyle/>
                    <a:p>
                      <a:pPr marL="0" marR="0">
                        <a:spcBef>
                          <a:spcPts val="0"/>
                        </a:spcBef>
                        <a:spcAft>
                          <a:spcPts val="0"/>
                        </a:spcAft>
                      </a:pPr>
                      <a:r>
                        <a:rPr lang="en-US" sz="1200" dirty="0">
                          <a:solidFill>
                            <a:schemeClr val="bg1"/>
                          </a:solidFill>
                          <a:effectLst/>
                        </a:rPr>
                        <a:t>The device should operate around the US specification of 120V AC 60Hz</a:t>
                      </a:r>
                      <a:endParaRPr lang="en-US" sz="120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solidFill>
                      <a:schemeClr val="bg2">
                        <a:lumMod val="20000"/>
                        <a:lumOff val="80000"/>
                      </a:schemeClr>
                    </a:solidFill>
                  </a:tcPr>
                </a:tc>
                <a:tc>
                  <a:txBody>
                    <a:bodyPr/>
                    <a:lstStyle/>
                    <a:p>
                      <a:pPr marL="0" marR="0">
                        <a:spcBef>
                          <a:spcPts val="0"/>
                        </a:spcBef>
                        <a:spcAft>
                          <a:spcPts val="0"/>
                        </a:spcAft>
                      </a:pPr>
                      <a:r>
                        <a:rPr lang="en-US" sz="1200" dirty="0">
                          <a:solidFill>
                            <a:schemeClr val="bg1"/>
                          </a:solidFill>
                          <a:effectLst/>
                        </a:rPr>
                        <a:t>The input power must be minimum 100V AC 50Hz, and cannot exceed 240V AC 60Hz</a:t>
                      </a:r>
                      <a:endParaRPr lang="en-US" sz="120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solidFill>
                      <a:schemeClr val="bg2">
                        <a:lumMod val="20000"/>
                        <a:lumOff val="80000"/>
                      </a:schemeClr>
                    </a:solidFill>
                  </a:tcPr>
                </a:tc>
                <a:extLst>
                  <a:ext uri="{0D108BD9-81ED-4DB2-BD59-A6C34878D82A}">
                    <a16:rowId xmlns:a16="http://schemas.microsoft.com/office/drawing/2014/main" val="768855740"/>
                  </a:ext>
                </a:extLst>
              </a:tr>
            </a:tbl>
          </a:graphicData>
        </a:graphic>
      </p:graphicFrame>
      <p:graphicFrame>
        <p:nvGraphicFramePr>
          <p:cNvPr id="9" name="Table 8">
            <a:extLst>
              <a:ext uri="{FF2B5EF4-FFF2-40B4-BE49-F238E27FC236}">
                <a16:creationId xmlns:a16="http://schemas.microsoft.com/office/drawing/2014/main" id="{53E63F52-2F4E-4DAF-9423-C81DF40483C7}"/>
              </a:ext>
            </a:extLst>
          </p:cNvPr>
          <p:cNvGraphicFramePr>
            <a:graphicFrameLocks noGrp="1"/>
          </p:cNvGraphicFramePr>
          <p:nvPr>
            <p:extLst>
              <p:ext uri="{D42A27DB-BD31-4B8C-83A1-F6EECF244321}">
                <p14:modId xmlns:p14="http://schemas.microsoft.com/office/powerpoint/2010/main" val="2788105942"/>
              </p:ext>
            </p:extLst>
          </p:nvPr>
        </p:nvGraphicFramePr>
        <p:xfrm>
          <a:off x="702273" y="5013287"/>
          <a:ext cx="7602140" cy="644933"/>
        </p:xfrm>
        <a:graphic>
          <a:graphicData uri="http://schemas.openxmlformats.org/drawingml/2006/table">
            <a:tbl>
              <a:tblPr firstRow="1" firstCol="1" bandRow="1">
                <a:tableStyleId>{5C22544A-7EE6-4342-B048-85BDC9FD1C3A}</a:tableStyleId>
              </a:tblPr>
              <a:tblGrid>
                <a:gridCol w="3801070">
                  <a:extLst>
                    <a:ext uri="{9D8B030D-6E8A-4147-A177-3AD203B41FA5}">
                      <a16:colId xmlns:a16="http://schemas.microsoft.com/office/drawing/2014/main" val="929426676"/>
                    </a:ext>
                  </a:extLst>
                </a:gridCol>
                <a:gridCol w="3801070">
                  <a:extLst>
                    <a:ext uri="{9D8B030D-6E8A-4147-A177-3AD203B41FA5}">
                      <a16:colId xmlns:a16="http://schemas.microsoft.com/office/drawing/2014/main" val="894104694"/>
                    </a:ext>
                  </a:extLst>
                </a:gridCol>
              </a:tblGrid>
              <a:tr h="214978">
                <a:tc>
                  <a:txBody>
                    <a:bodyPr/>
                    <a:lstStyle/>
                    <a:p>
                      <a:pPr marL="0" marR="0" algn="ctr">
                        <a:spcBef>
                          <a:spcPts val="0"/>
                        </a:spcBef>
                        <a:spcAft>
                          <a:spcPts val="0"/>
                        </a:spcAft>
                      </a:pPr>
                      <a:r>
                        <a:rPr lang="en-US" sz="1200">
                          <a:solidFill>
                            <a:schemeClr val="bg1"/>
                          </a:solidFill>
                          <a:effectLst/>
                        </a:rPr>
                        <a:t>Boundary</a:t>
                      </a:r>
                      <a:endParaRPr lang="en-US" sz="120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solidFill>
                            <a:schemeClr val="bg1"/>
                          </a:solidFill>
                          <a:effectLst/>
                        </a:rPr>
                        <a:t>Constraint</a:t>
                      </a:r>
                      <a:endParaRPr lang="en-US" sz="120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12881301"/>
                  </a:ext>
                </a:extLst>
              </a:tr>
              <a:tr h="429955">
                <a:tc>
                  <a:txBody>
                    <a:bodyPr/>
                    <a:lstStyle/>
                    <a:p>
                      <a:pPr marL="0" marR="0">
                        <a:spcBef>
                          <a:spcPts val="0"/>
                        </a:spcBef>
                        <a:spcAft>
                          <a:spcPts val="0"/>
                        </a:spcAft>
                      </a:pPr>
                      <a:r>
                        <a:rPr lang="en-US" sz="1200" dirty="0">
                          <a:solidFill>
                            <a:schemeClr val="bg1"/>
                          </a:solidFill>
                          <a:effectLst/>
                        </a:rPr>
                        <a:t>The RF Amplifiers Gain will be 15-20 at 3.5MHz and 12-15 at 14.5MHz</a:t>
                      </a:r>
                      <a:endParaRPr lang="en-US" sz="120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solidFill>
                      <a:schemeClr val="bg2">
                        <a:lumMod val="20000"/>
                        <a:lumOff val="80000"/>
                      </a:schemeClr>
                    </a:solidFill>
                  </a:tcPr>
                </a:tc>
                <a:tc>
                  <a:txBody>
                    <a:bodyPr/>
                    <a:lstStyle/>
                    <a:p>
                      <a:pPr marL="0" marR="0" algn="ctr">
                        <a:spcBef>
                          <a:spcPts val="0"/>
                        </a:spcBef>
                        <a:spcAft>
                          <a:spcPts val="0"/>
                        </a:spcAft>
                      </a:pPr>
                      <a:r>
                        <a:rPr lang="en-US" sz="1200" dirty="0">
                          <a:solidFill>
                            <a:schemeClr val="bg1"/>
                          </a:solidFill>
                          <a:effectLst/>
                        </a:rPr>
                        <a:t>The RF Amplifiers Gain cannot exceed 60 over the 3.5-14.5MHz band</a:t>
                      </a:r>
                      <a:endParaRPr lang="en-US" sz="120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solidFill>
                      <a:schemeClr val="bg2">
                        <a:lumMod val="20000"/>
                        <a:lumOff val="80000"/>
                      </a:schemeClr>
                    </a:solidFill>
                  </a:tcPr>
                </a:tc>
                <a:extLst>
                  <a:ext uri="{0D108BD9-81ED-4DB2-BD59-A6C34878D82A}">
                    <a16:rowId xmlns:a16="http://schemas.microsoft.com/office/drawing/2014/main" val="3245048260"/>
                  </a:ext>
                </a:extLst>
              </a:tr>
            </a:tbl>
          </a:graphicData>
        </a:graphic>
      </p:graphicFrame>
    </p:spTree>
    <p:extLst>
      <p:ext uri="{BB962C8B-B14F-4D97-AF65-F5344CB8AC3E}">
        <p14:creationId xmlns:p14="http://schemas.microsoft.com/office/powerpoint/2010/main" val="5402702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6059" y="353248"/>
            <a:ext cx="7429499" cy="1478570"/>
          </a:xfrm>
        </p:spPr>
        <p:txBody>
          <a:bodyPr/>
          <a:lstStyle/>
          <a:p>
            <a:pPr algn="ctr"/>
            <a:r>
              <a:rPr lang="en-US" dirty="0">
                <a:solidFill>
                  <a:schemeClr val="bg1"/>
                </a:solidFill>
              </a:rPr>
              <a:t>2.8 Performance</a:t>
            </a:r>
          </a:p>
        </p:txBody>
      </p:sp>
      <p:sp>
        <p:nvSpPr>
          <p:cNvPr id="3" name="Content Placeholder 2"/>
          <p:cNvSpPr>
            <a:spLocks noGrp="1"/>
          </p:cNvSpPr>
          <p:nvPr>
            <p:ph idx="1"/>
          </p:nvPr>
        </p:nvSpPr>
        <p:spPr>
          <a:xfrm>
            <a:off x="856060" y="1828800"/>
            <a:ext cx="7429499" cy="3541714"/>
          </a:xfrm>
        </p:spPr>
        <p:txBody>
          <a:bodyPr/>
          <a:lstStyle/>
          <a:p>
            <a:r>
              <a:rPr lang="en-US" dirty="0">
                <a:solidFill>
                  <a:schemeClr val="bg1"/>
                </a:solidFill>
              </a:rPr>
              <a:t>Will operate on 12VDC from power supply connected to outlet</a:t>
            </a:r>
          </a:p>
          <a:p>
            <a:r>
              <a:rPr lang="en-US" dirty="0">
                <a:solidFill>
                  <a:schemeClr val="bg1"/>
                </a:solidFill>
              </a:rPr>
              <a:t>BP filters and Teensy will only allow reception/transmission of 3.5MHz-4.0MHz and 14.0MHz-14.35MHz</a:t>
            </a:r>
          </a:p>
          <a:p>
            <a:r>
              <a:rPr lang="en-US" dirty="0">
                <a:solidFill>
                  <a:schemeClr val="bg1"/>
                </a:solidFill>
              </a:rPr>
              <a:t>Latency under 100ms</a:t>
            </a:r>
          </a:p>
        </p:txBody>
      </p:sp>
    </p:spTree>
    <p:extLst>
      <p:ext uri="{BB962C8B-B14F-4D97-AF65-F5344CB8AC3E}">
        <p14:creationId xmlns:p14="http://schemas.microsoft.com/office/powerpoint/2010/main" val="5402702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chemeClr val="bg1"/>
                </a:solidFill>
              </a:rPr>
              <a:t>2.9 Software Platforms</a:t>
            </a:r>
          </a:p>
        </p:txBody>
      </p:sp>
      <p:sp>
        <p:nvSpPr>
          <p:cNvPr id="3" name="Content Placeholder 2"/>
          <p:cNvSpPr>
            <a:spLocks noGrp="1"/>
          </p:cNvSpPr>
          <p:nvPr>
            <p:ph idx="1"/>
          </p:nvPr>
        </p:nvSpPr>
        <p:spPr>
          <a:xfrm>
            <a:off x="856059" y="1676400"/>
            <a:ext cx="7429499" cy="2398712"/>
          </a:xfrm>
        </p:spPr>
        <p:txBody>
          <a:bodyPr/>
          <a:lstStyle/>
          <a:p>
            <a:endParaRPr lang="en-US" i="1" dirty="0">
              <a:solidFill>
                <a:srgbClr val="FF0000"/>
              </a:solidFill>
            </a:endParaRPr>
          </a:p>
          <a:p>
            <a:r>
              <a:rPr lang="en-US" dirty="0">
                <a:solidFill>
                  <a:schemeClr val="bg1"/>
                </a:solidFill>
              </a:rPr>
              <a:t>Arduino environment 1.8.7, with the Teensy loader application 1.44 addon on windows 10,</a:t>
            </a:r>
          </a:p>
          <a:p>
            <a:r>
              <a:rPr lang="en-US" dirty="0">
                <a:solidFill>
                  <a:schemeClr val="bg1"/>
                </a:solidFill>
              </a:rPr>
              <a:t>Stretch goal: Raspbian</a:t>
            </a:r>
          </a:p>
        </p:txBody>
      </p:sp>
    </p:spTree>
    <p:extLst>
      <p:ext uri="{BB962C8B-B14F-4D97-AF65-F5344CB8AC3E}">
        <p14:creationId xmlns:p14="http://schemas.microsoft.com/office/powerpoint/2010/main" val="5402702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a:solidFill>
                  <a:schemeClr val="bg1"/>
                </a:solidFill>
              </a:rPr>
              <a:t>2.10 Service, Support &amp; Maintenance</a:t>
            </a:r>
          </a:p>
        </p:txBody>
      </p:sp>
      <p:sp>
        <p:nvSpPr>
          <p:cNvPr id="3" name="Content Placeholder 2"/>
          <p:cNvSpPr>
            <a:spLocks noGrp="1"/>
          </p:cNvSpPr>
          <p:nvPr>
            <p:ph idx="1"/>
          </p:nvPr>
        </p:nvSpPr>
        <p:spPr>
          <a:xfrm>
            <a:off x="856060" y="1752600"/>
            <a:ext cx="7429499" cy="3541714"/>
          </a:xfrm>
        </p:spPr>
        <p:txBody>
          <a:bodyPr/>
          <a:lstStyle/>
          <a:p>
            <a:endParaRPr lang="en-US" i="1" dirty="0">
              <a:solidFill>
                <a:srgbClr val="FF0000"/>
              </a:solidFill>
            </a:endParaRPr>
          </a:p>
          <a:p>
            <a:r>
              <a:rPr lang="en-US" dirty="0">
                <a:solidFill>
                  <a:schemeClr val="bg1"/>
                </a:solidFill>
              </a:rPr>
              <a:t>A repository of code by version of schematic will be available on a repository. </a:t>
            </a:r>
          </a:p>
          <a:p>
            <a:r>
              <a:rPr lang="en-US" dirty="0">
                <a:solidFill>
                  <a:schemeClr val="bg1"/>
                </a:solidFill>
              </a:rPr>
              <a:t>Components will be easy to access, and clean. </a:t>
            </a:r>
          </a:p>
        </p:txBody>
      </p:sp>
    </p:spTree>
    <p:extLst>
      <p:ext uri="{BB962C8B-B14F-4D97-AF65-F5344CB8AC3E}">
        <p14:creationId xmlns:p14="http://schemas.microsoft.com/office/powerpoint/2010/main" val="30370404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a:solidFill>
                  <a:schemeClr val="bg1"/>
                </a:solidFill>
              </a:rPr>
              <a:t>2.11 Expandability or Customization</a:t>
            </a:r>
          </a:p>
        </p:txBody>
      </p:sp>
      <p:sp>
        <p:nvSpPr>
          <p:cNvPr id="3" name="Content Placeholder 2"/>
          <p:cNvSpPr>
            <a:spLocks noGrp="1"/>
          </p:cNvSpPr>
          <p:nvPr>
            <p:ph idx="1"/>
          </p:nvPr>
        </p:nvSpPr>
        <p:spPr/>
        <p:txBody>
          <a:bodyPr/>
          <a:lstStyle/>
          <a:p>
            <a:r>
              <a:rPr lang="en-GB" dirty="0">
                <a:solidFill>
                  <a:schemeClr val="bg1"/>
                </a:solidFill>
              </a:rPr>
              <a:t>The device will be an educational tool, meaning it can be easily modified, expanded, or customized in any way the user sees fit but is not designed with that in mind. Only the initial schematics and code for the microcontroller will be provided. </a:t>
            </a:r>
            <a:endParaRPr lang="en-US" dirty="0">
              <a:solidFill>
                <a:schemeClr val="bg1"/>
              </a:solidFill>
            </a:endParaRPr>
          </a:p>
        </p:txBody>
      </p:sp>
    </p:spTree>
    <p:extLst>
      <p:ext uri="{BB962C8B-B14F-4D97-AF65-F5344CB8AC3E}">
        <p14:creationId xmlns:p14="http://schemas.microsoft.com/office/powerpoint/2010/main" val="11977725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chemeClr val="bg1"/>
                </a:solidFill>
              </a:rPr>
              <a:t>Project Overview</a:t>
            </a:r>
          </a:p>
        </p:txBody>
      </p:sp>
      <p:sp>
        <p:nvSpPr>
          <p:cNvPr id="3" name="Content Placeholder 2"/>
          <p:cNvSpPr>
            <a:spLocks noGrp="1"/>
          </p:cNvSpPr>
          <p:nvPr>
            <p:ph idx="1"/>
          </p:nvPr>
        </p:nvSpPr>
        <p:spPr/>
        <p:txBody>
          <a:bodyPr>
            <a:normAutofit/>
          </a:bodyPr>
          <a:lstStyle/>
          <a:p>
            <a:r>
              <a:rPr lang="en-US" sz="3600" dirty="0">
                <a:solidFill>
                  <a:schemeClr val="bg1"/>
                </a:solidFill>
              </a:rPr>
              <a:t>Software Defined Radio High Frequency (HF) Transceiver</a:t>
            </a:r>
          </a:p>
          <a:p>
            <a:r>
              <a:rPr lang="en-US" sz="3600" dirty="0">
                <a:solidFill>
                  <a:schemeClr val="bg1"/>
                </a:solidFill>
              </a:rPr>
              <a:t>Non-Portable Half Duplex Radio Communications on the HF Band</a:t>
            </a:r>
          </a:p>
          <a:p>
            <a:pPr marL="0" indent="0">
              <a:buNone/>
            </a:pPr>
            <a:endParaRPr lang="en-US" sz="3600" dirty="0">
              <a:solidFill>
                <a:srgbClr val="FF0000"/>
              </a:solidFill>
            </a:endParaRPr>
          </a:p>
        </p:txBody>
      </p:sp>
    </p:spTree>
    <p:extLst>
      <p:ext uri="{BB962C8B-B14F-4D97-AF65-F5344CB8AC3E}">
        <p14:creationId xmlns:p14="http://schemas.microsoft.com/office/powerpoint/2010/main" val="13125339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chemeClr val="bg1"/>
                </a:solidFill>
              </a:rPr>
              <a:t> Challenges &amp; Concerns</a:t>
            </a:r>
          </a:p>
        </p:txBody>
      </p:sp>
      <p:sp>
        <p:nvSpPr>
          <p:cNvPr id="3" name="Content Placeholder 2"/>
          <p:cNvSpPr>
            <a:spLocks noGrp="1"/>
          </p:cNvSpPr>
          <p:nvPr>
            <p:ph idx="1"/>
          </p:nvPr>
        </p:nvSpPr>
        <p:spPr/>
        <p:txBody>
          <a:bodyPr/>
          <a:lstStyle/>
          <a:p>
            <a:pPr lvl="1">
              <a:buFont typeface="Wingdings" pitchFamily="2" charset="2"/>
              <a:buChar char="Ø"/>
            </a:pPr>
            <a:r>
              <a:rPr lang="en-US" dirty="0">
                <a:solidFill>
                  <a:schemeClr val="bg1"/>
                </a:solidFill>
              </a:rPr>
              <a:t>Our simulations are not matching our actual devices</a:t>
            </a:r>
          </a:p>
          <a:p>
            <a:pPr lvl="2">
              <a:buFont typeface="Wingdings" pitchFamily="2" charset="2"/>
              <a:buChar char="Ø"/>
            </a:pPr>
            <a:r>
              <a:rPr lang="en-US" dirty="0">
                <a:solidFill>
                  <a:schemeClr val="bg1"/>
                </a:solidFill>
              </a:rPr>
              <a:t>The amplifier simulation is not matching the actual build</a:t>
            </a:r>
          </a:p>
          <a:p>
            <a:pPr marL="914400" lvl="2" indent="0">
              <a:buNone/>
            </a:pPr>
            <a:endParaRPr lang="en-US" dirty="0">
              <a:solidFill>
                <a:schemeClr val="bg1"/>
              </a:solidFill>
            </a:endParaRPr>
          </a:p>
          <a:p>
            <a:pPr lvl="1">
              <a:buFont typeface="Wingdings" pitchFamily="2" charset="2"/>
              <a:buChar char="Ø"/>
            </a:pPr>
            <a:r>
              <a:rPr lang="en-US" dirty="0">
                <a:solidFill>
                  <a:schemeClr val="bg1"/>
                </a:solidFill>
              </a:rPr>
              <a:t>An additional power amplifier will be necessary</a:t>
            </a:r>
          </a:p>
          <a:p>
            <a:pPr lvl="2">
              <a:buFont typeface="Wingdings" pitchFamily="2" charset="2"/>
              <a:buChar char="Ø"/>
            </a:pPr>
            <a:r>
              <a:rPr lang="en-US" dirty="0">
                <a:solidFill>
                  <a:schemeClr val="bg1"/>
                </a:solidFill>
              </a:rPr>
              <a:t>The original design will not be able to transmit long distances</a:t>
            </a:r>
          </a:p>
        </p:txBody>
      </p:sp>
    </p:spTree>
    <p:extLst>
      <p:ext uri="{BB962C8B-B14F-4D97-AF65-F5344CB8AC3E}">
        <p14:creationId xmlns:p14="http://schemas.microsoft.com/office/powerpoint/2010/main" val="19757009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856488"/>
          </a:xfrm>
        </p:spPr>
        <p:txBody>
          <a:bodyPr/>
          <a:lstStyle/>
          <a:p>
            <a:pPr algn="ctr"/>
            <a:r>
              <a:rPr lang="en-US" dirty="0">
                <a:solidFill>
                  <a:schemeClr val="bg1"/>
                </a:solidFill>
              </a:rPr>
              <a:t>Project Progress</a:t>
            </a:r>
          </a:p>
        </p:txBody>
      </p:sp>
      <p:sp>
        <p:nvSpPr>
          <p:cNvPr id="3" name="Content Placeholder 2"/>
          <p:cNvSpPr>
            <a:spLocks noGrp="1"/>
          </p:cNvSpPr>
          <p:nvPr>
            <p:ph idx="1"/>
          </p:nvPr>
        </p:nvSpPr>
        <p:spPr>
          <a:xfrm>
            <a:off x="927980" y="1600200"/>
            <a:ext cx="8229600" cy="4389120"/>
          </a:xfrm>
        </p:spPr>
        <p:txBody>
          <a:bodyPr>
            <a:normAutofit/>
          </a:bodyPr>
          <a:lstStyle/>
          <a:p>
            <a:pPr>
              <a:buFont typeface="Wingdings" pitchFamily="2" charset="2"/>
              <a:buChar char="Ø"/>
            </a:pPr>
            <a:r>
              <a:rPr lang="en-US" sz="2100" b="1" u="sng" dirty="0">
                <a:solidFill>
                  <a:schemeClr val="bg1"/>
                </a:solidFill>
              </a:rPr>
              <a:t>Simulations</a:t>
            </a:r>
            <a:r>
              <a:rPr lang="en-US" sz="2100" dirty="0">
                <a:solidFill>
                  <a:schemeClr val="bg1"/>
                </a:solidFill>
              </a:rPr>
              <a:t> of analog components completed for:</a:t>
            </a:r>
          </a:p>
          <a:p>
            <a:pPr lvl="1">
              <a:buFont typeface="Wingdings" pitchFamily="2" charset="2"/>
              <a:buChar char="Ø"/>
            </a:pPr>
            <a:r>
              <a:rPr lang="en-US" sz="1700" dirty="0">
                <a:solidFill>
                  <a:schemeClr val="bg1"/>
                </a:solidFill>
              </a:rPr>
              <a:t>Radio Frequency Amplifier</a:t>
            </a:r>
          </a:p>
          <a:p>
            <a:pPr lvl="1">
              <a:buFont typeface="Wingdings" pitchFamily="2" charset="2"/>
              <a:buChar char="Ø"/>
            </a:pPr>
            <a:r>
              <a:rPr lang="en-US" sz="1700" dirty="0">
                <a:solidFill>
                  <a:schemeClr val="bg1"/>
                </a:solidFill>
              </a:rPr>
              <a:t>Band Pass Filters</a:t>
            </a:r>
          </a:p>
          <a:p>
            <a:pPr>
              <a:buFont typeface="Wingdings" pitchFamily="2" charset="2"/>
              <a:buChar char="Ø"/>
            </a:pPr>
            <a:r>
              <a:rPr lang="en-US" sz="2100" b="1" u="sng" dirty="0">
                <a:solidFill>
                  <a:schemeClr val="bg1"/>
                </a:solidFill>
              </a:rPr>
              <a:t>Analysis</a:t>
            </a:r>
            <a:r>
              <a:rPr lang="en-US" sz="2100" dirty="0">
                <a:solidFill>
                  <a:schemeClr val="bg1"/>
                </a:solidFill>
              </a:rPr>
              <a:t> of electronic components completed for:</a:t>
            </a:r>
          </a:p>
          <a:p>
            <a:pPr lvl="1">
              <a:buFont typeface="Wingdings" pitchFamily="2" charset="2"/>
              <a:buChar char="Ø"/>
            </a:pPr>
            <a:r>
              <a:rPr lang="en-US" sz="1700" dirty="0">
                <a:solidFill>
                  <a:schemeClr val="bg1"/>
                </a:solidFill>
              </a:rPr>
              <a:t>Amplifier</a:t>
            </a:r>
          </a:p>
          <a:p>
            <a:pPr>
              <a:buFont typeface="Wingdings" pitchFamily="2" charset="2"/>
              <a:buChar char="Ø"/>
            </a:pPr>
            <a:r>
              <a:rPr lang="en-US" sz="2100" b="1" u="sng" dirty="0">
                <a:solidFill>
                  <a:schemeClr val="bg1"/>
                </a:solidFill>
              </a:rPr>
              <a:t>Research</a:t>
            </a:r>
            <a:r>
              <a:rPr lang="en-US" sz="2100" dirty="0">
                <a:solidFill>
                  <a:schemeClr val="bg1"/>
                </a:solidFill>
              </a:rPr>
              <a:t> completed for:</a:t>
            </a:r>
          </a:p>
          <a:p>
            <a:pPr lvl="1">
              <a:buFont typeface="Wingdings" pitchFamily="2" charset="2"/>
              <a:buChar char="Ø"/>
            </a:pPr>
            <a:r>
              <a:rPr lang="en-US" sz="1700" dirty="0">
                <a:solidFill>
                  <a:schemeClr val="bg1"/>
                </a:solidFill>
              </a:rPr>
              <a:t>Signal flow through device</a:t>
            </a:r>
          </a:p>
          <a:p>
            <a:pPr lvl="1">
              <a:buFont typeface="Wingdings" pitchFamily="2" charset="2"/>
              <a:buChar char="Ø"/>
            </a:pPr>
            <a:endParaRPr lang="en-US" sz="1700" dirty="0">
              <a:solidFill>
                <a:schemeClr val="bg1"/>
              </a:solidFill>
            </a:endParaRPr>
          </a:p>
        </p:txBody>
      </p:sp>
    </p:spTree>
    <p:extLst>
      <p:ext uri="{BB962C8B-B14F-4D97-AF65-F5344CB8AC3E}">
        <p14:creationId xmlns:p14="http://schemas.microsoft.com/office/powerpoint/2010/main" val="14212785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6060" y="304800"/>
            <a:ext cx="7429499" cy="1371600"/>
          </a:xfrm>
        </p:spPr>
        <p:txBody>
          <a:bodyPr/>
          <a:lstStyle/>
          <a:p>
            <a:pPr algn="ctr"/>
            <a:r>
              <a:rPr lang="en-US" dirty="0">
                <a:solidFill>
                  <a:schemeClr val="bg1"/>
                </a:solidFill>
              </a:rPr>
              <a:t>Future Tasks</a:t>
            </a:r>
          </a:p>
        </p:txBody>
      </p:sp>
      <p:sp>
        <p:nvSpPr>
          <p:cNvPr id="3" name="Content Placeholder 2"/>
          <p:cNvSpPr>
            <a:spLocks noGrp="1"/>
          </p:cNvSpPr>
          <p:nvPr>
            <p:ph idx="1"/>
          </p:nvPr>
        </p:nvSpPr>
        <p:spPr>
          <a:xfrm>
            <a:off x="897308" y="1502121"/>
            <a:ext cx="7830740" cy="5029200"/>
          </a:xfrm>
        </p:spPr>
        <p:txBody>
          <a:bodyPr>
            <a:normAutofit/>
          </a:bodyPr>
          <a:lstStyle/>
          <a:p>
            <a:pPr marL="0" indent="0">
              <a:buNone/>
            </a:pPr>
            <a:r>
              <a:rPr lang="en-US" dirty="0">
                <a:solidFill>
                  <a:schemeClr val="bg1"/>
                </a:solidFill>
              </a:rPr>
              <a:t>Tasks Planned for the Completion of the project:</a:t>
            </a:r>
          </a:p>
          <a:p>
            <a:pPr>
              <a:buFont typeface="Wingdings" pitchFamily="2" charset="2"/>
              <a:buChar char="Ø"/>
            </a:pPr>
            <a:r>
              <a:rPr lang="en-US" dirty="0">
                <a:solidFill>
                  <a:schemeClr val="bg1"/>
                </a:solidFill>
              </a:rPr>
              <a:t>Order parts</a:t>
            </a:r>
          </a:p>
          <a:p>
            <a:pPr>
              <a:buFont typeface="Wingdings" pitchFamily="2" charset="2"/>
              <a:buChar char="Ø"/>
            </a:pPr>
            <a:r>
              <a:rPr lang="en-US" dirty="0">
                <a:solidFill>
                  <a:schemeClr val="bg1"/>
                </a:solidFill>
              </a:rPr>
              <a:t>Assemble analog components</a:t>
            </a:r>
          </a:p>
          <a:p>
            <a:pPr>
              <a:buFont typeface="Wingdings" pitchFamily="2" charset="2"/>
              <a:buChar char="Ø"/>
            </a:pPr>
            <a:r>
              <a:rPr lang="en-US" dirty="0">
                <a:solidFill>
                  <a:schemeClr val="bg1"/>
                </a:solidFill>
              </a:rPr>
              <a:t>Test analog components against simulations</a:t>
            </a:r>
          </a:p>
          <a:p>
            <a:pPr>
              <a:buFont typeface="Wingdings" pitchFamily="2" charset="2"/>
              <a:buChar char="Ø"/>
            </a:pPr>
            <a:r>
              <a:rPr lang="en-US" dirty="0">
                <a:solidFill>
                  <a:schemeClr val="bg1"/>
                </a:solidFill>
              </a:rPr>
              <a:t>Test digital signal processing</a:t>
            </a:r>
          </a:p>
          <a:p>
            <a:pPr>
              <a:buFont typeface="Wingdings" pitchFamily="2" charset="2"/>
              <a:buChar char="Ø"/>
            </a:pPr>
            <a:r>
              <a:rPr lang="en-US" dirty="0">
                <a:solidFill>
                  <a:schemeClr val="bg1"/>
                </a:solidFill>
              </a:rPr>
              <a:t>Combine parts for Software Defined Radio</a:t>
            </a:r>
          </a:p>
          <a:p>
            <a:pPr>
              <a:buFont typeface="Wingdings" pitchFamily="2" charset="2"/>
              <a:buChar char="Ø"/>
            </a:pPr>
            <a:r>
              <a:rPr lang="en-US" dirty="0">
                <a:solidFill>
                  <a:schemeClr val="bg1"/>
                </a:solidFill>
              </a:rPr>
              <a:t>Received signal test for Software Defined Radio</a:t>
            </a:r>
          </a:p>
          <a:p>
            <a:pPr marL="0" indent="0">
              <a:buNone/>
            </a:pPr>
            <a:endParaRPr lang="en-US" dirty="0">
              <a:solidFill>
                <a:schemeClr val="bg1"/>
              </a:solidFill>
            </a:endParaRPr>
          </a:p>
          <a:p>
            <a:pPr marL="0" indent="0">
              <a:buNone/>
            </a:pPr>
            <a:endParaRPr lang="en-US" dirty="0">
              <a:solidFill>
                <a:schemeClr val="bg1"/>
              </a:solidFill>
            </a:endParaRPr>
          </a:p>
        </p:txBody>
      </p:sp>
    </p:spTree>
    <p:extLst>
      <p:ext uri="{BB962C8B-B14F-4D97-AF65-F5344CB8AC3E}">
        <p14:creationId xmlns:p14="http://schemas.microsoft.com/office/powerpoint/2010/main" val="3794713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Top level block diagram</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0140" y="2097088"/>
            <a:ext cx="7841338" cy="3895327"/>
          </a:xfrm>
          <a:prstGeom prst="rect">
            <a:avLst/>
          </a:prstGeom>
        </p:spPr>
      </p:pic>
    </p:spTree>
    <p:extLst>
      <p:ext uri="{BB962C8B-B14F-4D97-AF65-F5344CB8AC3E}">
        <p14:creationId xmlns:p14="http://schemas.microsoft.com/office/powerpoint/2010/main" val="2459521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161544"/>
            <a:ext cx="8915400" cy="1362456"/>
          </a:xfrm>
        </p:spPr>
        <p:txBody>
          <a:bodyPr>
            <a:normAutofit/>
          </a:bodyPr>
          <a:lstStyle/>
          <a:p>
            <a:r>
              <a:rPr lang="en-US" sz="5000" dirty="0">
                <a:solidFill>
                  <a:schemeClr val="bg1"/>
                </a:solidFill>
              </a:rPr>
              <a:t>block diagram</a:t>
            </a:r>
          </a:p>
        </p:txBody>
      </p:sp>
      <p:pic>
        <p:nvPicPr>
          <p:cNvPr id="5" name="Picture 4">
            <a:extLst>
              <a:ext uri="{FF2B5EF4-FFF2-40B4-BE49-F238E27FC236}">
                <a16:creationId xmlns:a16="http://schemas.microsoft.com/office/drawing/2014/main" id="{127AA5B4-D96F-432F-955C-2A1B28536139}"/>
              </a:ext>
            </a:extLst>
          </p:cNvPr>
          <p:cNvPicPr/>
          <p:nvPr/>
        </p:nvPicPr>
        <p:blipFill>
          <a:blip r:embed="rId3">
            <a:extLst>
              <a:ext uri="{28A0092B-C50C-407E-A947-70E740481C1C}">
                <a14:useLocalDpi xmlns:a14="http://schemas.microsoft.com/office/drawing/2010/main" val="0"/>
              </a:ext>
            </a:extLst>
          </a:blip>
          <a:stretch>
            <a:fillRect/>
          </a:stretch>
        </p:blipFill>
        <p:spPr>
          <a:xfrm>
            <a:off x="152400" y="1542875"/>
            <a:ext cx="4008120" cy="4765675"/>
          </a:xfrm>
          <a:prstGeom prst="rect">
            <a:avLst/>
          </a:prstGeom>
        </p:spPr>
      </p:pic>
      <p:sp>
        <p:nvSpPr>
          <p:cNvPr id="6" name="TextBox 5">
            <a:extLst>
              <a:ext uri="{FF2B5EF4-FFF2-40B4-BE49-F238E27FC236}">
                <a16:creationId xmlns:a16="http://schemas.microsoft.com/office/drawing/2014/main" id="{11949491-D106-4F92-B7F0-DE72B1C73917}"/>
              </a:ext>
            </a:extLst>
          </p:cNvPr>
          <p:cNvSpPr txBox="1"/>
          <p:nvPr/>
        </p:nvSpPr>
        <p:spPr>
          <a:xfrm>
            <a:off x="4495800" y="1542875"/>
            <a:ext cx="4191000" cy="4247317"/>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rPr>
              <a:t>NE612 : RF Mixers</a:t>
            </a:r>
            <a:br>
              <a:rPr lang="en-US" dirty="0">
                <a:solidFill>
                  <a:schemeClr val="bg1"/>
                </a:solidFill>
              </a:rPr>
            </a:br>
            <a:endParaRPr lang="en-US" dirty="0">
              <a:solidFill>
                <a:schemeClr val="bg1"/>
              </a:solidFill>
            </a:endParaRPr>
          </a:p>
          <a:p>
            <a:pPr marL="285750" indent="-285750">
              <a:buFont typeface="Arial" panose="020B0604020202020204" pitchFamily="34" charset="0"/>
              <a:buChar char="•"/>
            </a:pPr>
            <a:r>
              <a:rPr lang="en-US" dirty="0">
                <a:solidFill>
                  <a:schemeClr val="bg1"/>
                </a:solidFill>
              </a:rPr>
              <a:t>SN74HC74 : D Flip Flop Network, Clock Divider and Quadrature Generator</a:t>
            </a:r>
            <a:br>
              <a:rPr lang="en-US" dirty="0">
                <a:solidFill>
                  <a:schemeClr val="bg1"/>
                </a:solidFill>
              </a:rPr>
            </a:br>
            <a:endParaRPr lang="en-US" dirty="0">
              <a:solidFill>
                <a:schemeClr val="bg1"/>
              </a:solidFill>
            </a:endParaRPr>
          </a:p>
          <a:p>
            <a:pPr marL="285750" indent="-285750">
              <a:buFont typeface="Arial" panose="020B0604020202020204" pitchFamily="34" charset="0"/>
              <a:buChar char="•"/>
            </a:pPr>
            <a:r>
              <a:rPr lang="en-US" dirty="0">
                <a:solidFill>
                  <a:schemeClr val="bg1"/>
                </a:solidFill>
              </a:rPr>
              <a:t>SI5351: Voltage Controlled Oscillator, Sets the Carrier Wave Frequency</a:t>
            </a: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r>
              <a:rPr lang="en-US" dirty="0">
                <a:solidFill>
                  <a:schemeClr val="bg1"/>
                </a:solidFill>
              </a:rPr>
              <a:t>Audio Transformer: Audio Signal Isolator</a:t>
            </a: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r>
              <a:rPr lang="en-US" dirty="0">
                <a:solidFill>
                  <a:schemeClr val="bg1"/>
                </a:solidFill>
              </a:rPr>
              <a:t>Teensy: Main microcontroller, handles signal processing and tuning</a:t>
            </a:r>
            <a:br>
              <a:rPr lang="en-US" dirty="0"/>
            </a:b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9940466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2669"/>
            <a:ext cx="8229600" cy="1143000"/>
          </a:xfrm>
        </p:spPr>
        <p:txBody>
          <a:bodyPr/>
          <a:lstStyle/>
          <a:p>
            <a:pPr algn="ctr"/>
            <a:r>
              <a:rPr lang="en-US" dirty="0">
                <a:solidFill>
                  <a:schemeClr val="bg1"/>
                </a:solidFill>
              </a:rPr>
              <a:t>Project Goals</a:t>
            </a:r>
          </a:p>
        </p:txBody>
      </p:sp>
      <p:sp>
        <p:nvSpPr>
          <p:cNvPr id="3" name="Text Placeholder 2"/>
          <p:cNvSpPr>
            <a:spLocks noGrp="1"/>
          </p:cNvSpPr>
          <p:nvPr>
            <p:ph type="body" idx="1"/>
          </p:nvPr>
        </p:nvSpPr>
        <p:spPr>
          <a:xfrm>
            <a:off x="464745" y="1159853"/>
            <a:ext cx="4036882" cy="516547"/>
          </a:xfrm>
        </p:spPr>
        <p:txBody>
          <a:bodyPr>
            <a:noAutofit/>
          </a:bodyPr>
          <a:lstStyle/>
          <a:p>
            <a:endParaRPr lang="en-US" sz="2000" dirty="0">
              <a:solidFill>
                <a:schemeClr val="bg1"/>
              </a:solidFill>
            </a:endParaRPr>
          </a:p>
          <a:p>
            <a:pPr algn="ctr"/>
            <a:r>
              <a:rPr lang="en-US" dirty="0">
                <a:solidFill>
                  <a:schemeClr val="bg1"/>
                </a:solidFill>
              </a:rPr>
              <a:t>Goals of Project</a:t>
            </a:r>
          </a:p>
        </p:txBody>
      </p:sp>
      <p:sp>
        <p:nvSpPr>
          <p:cNvPr id="5" name="Content Placeholder 4"/>
          <p:cNvSpPr>
            <a:spLocks noGrp="1"/>
          </p:cNvSpPr>
          <p:nvPr>
            <p:ph sz="half" idx="2"/>
          </p:nvPr>
        </p:nvSpPr>
        <p:spPr>
          <a:xfrm>
            <a:off x="457200" y="1756611"/>
            <a:ext cx="4040188" cy="3845720"/>
          </a:xfrm>
        </p:spPr>
        <p:txBody>
          <a:bodyPr>
            <a:normAutofit/>
          </a:bodyPr>
          <a:lstStyle/>
          <a:p>
            <a:pPr>
              <a:buFont typeface="Wingdings" pitchFamily="2" charset="2"/>
              <a:buChar char="Ø"/>
            </a:pPr>
            <a:r>
              <a:rPr lang="en-US" sz="2000" dirty="0">
                <a:solidFill>
                  <a:schemeClr val="bg1"/>
                </a:solidFill>
              </a:rPr>
              <a:t>To create a Half-Duplex Software Defined Radio</a:t>
            </a:r>
          </a:p>
          <a:p>
            <a:pPr>
              <a:buFont typeface="Wingdings" pitchFamily="2" charset="2"/>
              <a:buChar char="Ø"/>
            </a:pPr>
            <a:r>
              <a:rPr lang="en-US" sz="2000" dirty="0">
                <a:solidFill>
                  <a:schemeClr val="bg1"/>
                </a:solidFill>
              </a:rPr>
              <a:t>To make an educational tool </a:t>
            </a:r>
          </a:p>
          <a:p>
            <a:pPr>
              <a:buFont typeface="Wingdings" pitchFamily="2" charset="2"/>
              <a:buChar char="Ø"/>
            </a:pPr>
            <a:endParaRPr lang="en-US" dirty="0"/>
          </a:p>
        </p:txBody>
      </p:sp>
      <p:sp>
        <p:nvSpPr>
          <p:cNvPr id="4" name="Text Placeholder 3"/>
          <p:cNvSpPr>
            <a:spLocks noGrp="1"/>
          </p:cNvSpPr>
          <p:nvPr>
            <p:ph type="body" sz="quarter" idx="3"/>
          </p:nvPr>
        </p:nvSpPr>
        <p:spPr>
          <a:xfrm>
            <a:off x="4586335" y="1259680"/>
            <a:ext cx="4041775" cy="416720"/>
          </a:xfrm>
        </p:spPr>
        <p:txBody>
          <a:bodyPr>
            <a:normAutofit lnSpcReduction="10000"/>
          </a:bodyPr>
          <a:lstStyle/>
          <a:p>
            <a:pPr algn="ctr"/>
            <a:r>
              <a:rPr lang="en-US" dirty="0">
                <a:solidFill>
                  <a:schemeClr val="bg1"/>
                </a:solidFill>
              </a:rPr>
              <a:t>Stretch Goals of Project</a:t>
            </a:r>
          </a:p>
        </p:txBody>
      </p:sp>
      <p:sp>
        <p:nvSpPr>
          <p:cNvPr id="6" name="Content Placeholder 5"/>
          <p:cNvSpPr>
            <a:spLocks noGrp="1"/>
          </p:cNvSpPr>
          <p:nvPr>
            <p:ph sz="quarter" idx="4"/>
          </p:nvPr>
        </p:nvSpPr>
        <p:spPr>
          <a:xfrm>
            <a:off x="4586335" y="1756611"/>
            <a:ext cx="4041775" cy="3845720"/>
          </a:xfrm>
        </p:spPr>
        <p:txBody>
          <a:bodyPr>
            <a:normAutofit/>
          </a:bodyPr>
          <a:lstStyle/>
          <a:p>
            <a:pPr>
              <a:buFont typeface="Wingdings" pitchFamily="2" charset="2"/>
              <a:buChar char="Ø"/>
            </a:pPr>
            <a:r>
              <a:rPr lang="en-US" sz="2000" dirty="0">
                <a:solidFill>
                  <a:schemeClr val="bg1"/>
                </a:solidFill>
              </a:rPr>
              <a:t>To make a PCB for the radio</a:t>
            </a:r>
          </a:p>
          <a:p>
            <a:pPr>
              <a:buFont typeface="Wingdings" pitchFamily="2" charset="2"/>
              <a:buChar char="Ø"/>
            </a:pPr>
            <a:r>
              <a:rPr lang="en-US" sz="2000" dirty="0">
                <a:solidFill>
                  <a:schemeClr val="bg1"/>
                </a:solidFill>
              </a:rPr>
              <a:t>To make it operable for 4 hours on 12V battery power</a:t>
            </a:r>
          </a:p>
          <a:p>
            <a:pPr>
              <a:buFont typeface="Wingdings" pitchFamily="2" charset="2"/>
              <a:buChar char="Ø"/>
            </a:pPr>
            <a:r>
              <a:rPr lang="en-US" sz="2000" dirty="0">
                <a:solidFill>
                  <a:schemeClr val="bg1"/>
                </a:solidFill>
              </a:rPr>
              <a:t>To make a build kit for the radio</a:t>
            </a:r>
          </a:p>
          <a:p>
            <a:pPr>
              <a:buFont typeface="Wingdings" pitchFamily="2" charset="2"/>
              <a:buChar char="Ø"/>
            </a:pPr>
            <a:r>
              <a:rPr lang="en-US" sz="2000" dirty="0">
                <a:solidFill>
                  <a:schemeClr val="bg1"/>
                </a:solidFill>
              </a:rPr>
              <a:t>3D printed Case for safety</a:t>
            </a:r>
          </a:p>
          <a:p>
            <a:pPr>
              <a:buFont typeface="Wingdings" pitchFamily="2" charset="2"/>
              <a:buChar char="Ø"/>
            </a:pPr>
            <a:r>
              <a:rPr lang="en-US" sz="2000" dirty="0">
                <a:solidFill>
                  <a:schemeClr val="bg1"/>
                </a:solidFill>
              </a:rPr>
              <a:t>Have an operable 3.5mm headphone Jack</a:t>
            </a:r>
          </a:p>
        </p:txBody>
      </p:sp>
    </p:spTree>
    <p:extLst>
      <p:ext uri="{BB962C8B-B14F-4D97-AF65-F5344CB8AC3E}">
        <p14:creationId xmlns:p14="http://schemas.microsoft.com/office/powerpoint/2010/main" val="4608723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Roles &amp; Responsibilities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307947926"/>
              </p:ext>
            </p:extLst>
          </p:nvPr>
        </p:nvGraphicFramePr>
        <p:xfrm>
          <a:off x="457200" y="2631440"/>
          <a:ext cx="8229600" cy="1483360"/>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370840">
                <a:tc>
                  <a:txBody>
                    <a:bodyPr/>
                    <a:lstStyle/>
                    <a:p>
                      <a:r>
                        <a:rPr lang="en-US" dirty="0"/>
                        <a:t>NAME</a:t>
                      </a:r>
                    </a:p>
                  </a:txBody>
                  <a:tcPr/>
                </a:tc>
                <a:tc>
                  <a:txBody>
                    <a:bodyPr/>
                    <a:lstStyle/>
                    <a:p>
                      <a:r>
                        <a:rPr lang="en-US" dirty="0"/>
                        <a:t>ROLE</a:t>
                      </a:r>
                    </a:p>
                  </a:txBody>
                  <a:tcPr/>
                </a:tc>
                <a:extLst>
                  <a:ext uri="{0D108BD9-81ED-4DB2-BD59-A6C34878D82A}">
                    <a16:rowId xmlns:a16="http://schemas.microsoft.com/office/drawing/2014/main" val="10000"/>
                  </a:ext>
                </a:extLst>
              </a:tr>
              <a:tr h="370840">
                <a:tc>
                  <a:txBody>
                    <a:bodyPr/>
                    <a:lstStyle/>
                    <a:p>
                      <a:r>
                        <a:rPr lang="en-US" dirty="0"/>
                        <a:t>James Bell, Project Manager</a:t>
                      </a:r>
                    </a:p>
                  </a:txBody>
                  <a:tcPr/>
                </a:tc>
                <a:tc>
                  <a:txBody>
                    <a:bodyPr/>
                    <a:lstStyle/>
                    <a:p>
                      <a:r>
                        <a:rPr lang="en-US" dirty="0"/>
                        <a:t>Coding for microcontroller </a:t>
                      </a:r>
                    </a:p>
                  </a:txBody>
                  <a:tcPr/>
                </a:tc>
                <a:extLst>
                  <a:ext uri="{0D108BD9-81ED-4DB2-BD59-A6C34878D82A}">
                    <a16:rowId xmlns:a16="http://schemas.microsoft.com/office/drawing/2014/main" val="10001"/>
                  </a:ext>
                </a:extLst>
              </a:tr>
              <a:tr h="370840">
                <a:tc>
                  <a:txBody>
                    <a:bodyPr/>
                    <a:lstStyle/>
                    <a:p>
                      <a:r>
                        <a:rPr lang="en-US" dirty="0"/>
                        <a:t>Samuel Hussey</a:t>
                      </a:r>
                    </a:p>
                  </a:txBody>
                  <a:tcPr/>
                </a:tc>
                <a:tc>
                  <a:txBody>
                    <a:bodyPr/>
                    <a:lstStyle/>
                    <a:p>
                      <a:r>
                        <a:rPr lang="en-US" dirty="0"/>
                        <a:t>SPICE</a:t>
                      </a:r>
                      <a:r>
                        <a:rPr lang="en-US" baseline="0" dirty="0"/>
                        <a:t> design and simulations </a:t>
                      </a:r>
                      <a:endParaRPr lang="en-US" dirty="0"/>
                    </a:p>
                  </a:txBody>
                  <a:tcPr/>
                </a:tc>
                <a:extLst>
                  <a:ext uri="{0D108BD9-81ED-4DB2-BD59-A6C34878D82A}">
                    <a16:rowId xmlns:a16="http://schemas.microsoft.com/office/drawing/2014/main" val="10002"/>
                  </a:ext>
                </a:extLst>
              </a:tr>
              <a:tr h="370840">
                <a:tc>
                  <a:txBody>
                    <a:bodyPr/>
                    <a:lstStyle/>
                    <a:p>
                      <a:r>
                        <a:rPr lang="en-US" dirty="0"/>
                        <a:t>Zachary Schneiderman</a:t>
                      </a:r>
                    </a:p>
                  </a:txBody>
                  <a:tcPr/>
                </a:tc>
                <a:tc>
                  <a:txBody>
                    <a:bodyPr/>
                    <a:lstStyle/>
                    <a:p>
                      <a:r>
                        <a:rPr lang="en-US" dirty="0"/>
                        <a:t>Circuit design and test</a:t>
                      </a:r>
                    </a:p>
                  </a:txBody>
                  <a:tcPr/>
                </a:tc>
                <a:extLst>
                  <a:ext uri="{0D108BD9-81ED-4DB2-BD59-A6C34878D82A}">
                    <a16:rowId xmlns:a16="http://schemas.microsoft.com/office/drawing/2014/main" val="10003"/>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868806"/>
          </a:xfrm>
        </p:spPr>
        <p:txBody>
          <a:bodyPr/>
          <a:lstStyle/>
          <a:p>
            <a:pPr algn="ctr"/>
            <a:r>
              <a:rPr lang="en-US" dirty="0">
                <a:solidFill>
                  <a:schemeClr val="bg1"/>
                </a:solidFill>
              </a:rPr>
              <a:t>Project-Specific Milestones</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595190663"/>
              </p:ext>
            </p:extLst>
          </p:nvPr>
        </p:nvGraphicFramePr>
        <p:xfrm>
          <a:off x="457200" y="1600200"/>
          <a:ext cx="8229600" cy="4543554"/>
        </p:xfrm>
        <a:graphic>
          <a:graphicData uri="http://schemas.openxmlformats.org/drawingml/2006/table">
            <a:tbl>
              <a:tblPr firstRow="1" bandRow="1">
                <a:tableStyleId>{5C22544A-7EE6-4342-B048-85BDC9FD1C3A}</a:tableStyleId>
              </a:tblPr>
              <a:tblGrid>
                <a:gridCol w="51054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600200">
                  <a:extLst>
                    <a:ext uri="{9D8B030D-6E8A-4147-A177-3AD203B41FA5}">
                      <a16:colId xmlns:a16="http://schemas.microsoft.com/office/drawing/2014/main" val="20002"/>
                    </a:ext>
                  </a:extLst>
                </a:gridCol>
              </a:tblGrid>
              <a:tr h="770508">
                <a:tc>
                  <a:txBody>
                    <a:bodyPr/>
                    <a:lstStyle/>
                    <a:p>
                      <a:endParaRPr lang="en-US" dirty="0"/>
                    </a:p>
                    <a:p>
                      <a:r>
                        <a:rPr lang="en-US" dirty="0"/>
                        <a:t>MILESTONE</a:t>
                      </a:r>
                    </a:p>
                  </a:txBody>
                  <a:tcPr/>
                </a:tc>
                <a:tc>
                  <a:txBody>
                    <a:bodyPr/>
                    <a:lstStyle/>
                    <a:p>
                      <a:pPr algn="ctr"/>
                      <a:r>
                        <a:rPr lang="en-US" dirty="0"/>
                        <a:t>Completion Date</a:t>
                      </a:r>
                    </a:p>
                  </a:txBody>
                  <a:tcPr/>
                </a:tc>
                <a:tc>
                  <a:txBody>
                    <a:bodyPr/>
                    <a:lstStyle/>
                    <a:p>
                      <a:endParaRPr lang="en-US" dirty="0"/>
                    </a:p>
                    <a:p>
                      <a:r>
                        <a:rPr lang="en-US" dirty="0"/>
                        <a:t>Person(s)</a:t>
                      </a:r>
                    </a:p>
                  </a:txBody>
                  <a:tcPr/>
                </a:tc>
                <a:extLst>
                  <a:ext uri="{0D108BD9-81ED-4DB2-BD59-A6C34878D82A}">
                    <a16:rowId xmlns:a16="http://schemas.microsoft.com/office/drawing/2014/main" val="10000"/>
                  </a:ext>
                </a:extLst>
              </a:tr>
              <a:tr h="446406">
                <a:tc>
                  <a:txBody>
                    <a:bodyPr/>
                    <a:lstStyle/>
                    <a:p>
                      <a:r>
                        <a:rPr lang="en-US" dirty="0"/>
                        <a:t>Simulation of analog components </a:t>
                      </a:r>
                    </a:p>
                  </a:txBody>
                  <a:tcPr/>
                </a:tc>
                <a:tc>
                  <a:txBody>
                    <a:bodyPr/>
                    <a:lstStyle/>
                    <a:p>
                      <a:r>
                        <a:rPr lang="en-US" dirty="0"/>
                        <a:t>10/22/18</a:t>
                      </a:r>
                    </a:p>
                  </a:txBody>
                  <a:tcPr/>
                </a:tc>
                <a:tc>
                  <a:txBody>
                    <a:bodyPr/>
                    <a:lstStyle/>
                    <a:p>
                      <a:r>
                        <a:rPr lang="en-US" dirty="0"/>
                        <a:t>Samuel Hussey</a:t>
                      </a:r>
                    </a:p>
                  </a:txBody>
                  <a:tcPr/>
                </a:tc>
                <a:extLst>
                  <a:ext uri="{0D108BD9-81ED-4DB2-BD59-A6C34878D82A}">
                    <a16:rowId xmlns:a16="http://schemas.microsoft.com/office/drawing/2014/main" val="10001"/>
                  </a:ext>
                </a:extLst>
              </a:tr>
              <a:tr h="446406">
                <a:tc>
                  <a:txBody>
                    <a:bodyPr/>
                    <a:lstStyle/>
                    <a:p>
                      <a:r>
                        <a:rPr lang="en-US" dirty="0"/>
                        <a:t>Signal Flow chart</a:t>
                      </a:r>
                    </a:p>
                  </a:txBody>
                  <a:tcPr/>
                </a:tc>
                <a:tc>
                  <a:txBody>
                    <a:bodyPr/>
                    <a:lstStyle/>
                    <a:p>
                      <a:r>
                        <a:rPr lang="en-US" dirty="0"/>
                        <a:t>10/22/18</a:t>
                      </a:r>
                    </a:p>
                  </a:txBody>
                  <a:tcPr/>
                </a:tc>
                <a:tc>
                  <a:txBody>
                    <a:bodyPr/>
                    <a:lstStyle/>
                    <a:p>
                      <a:r>
                        <a:rPr lang="en-US" dirty="0"/>
                        <a:t>James Bell</a:t>
                      </a:r>
                    </a:p>
                  </a:txBody>
                  <a:tcPr/>
                </a:tc>
                <a:extLst>
                  <a:ext uri="{0D108BD9-81ED-4DB2-BD59-A6C34878D82A}">
                    <a16:rowId xmlns:a16="http://schemas.microsoft.com/office/drawing/2014/main" val="10002"/>
                  </a:ext>
                </a:extLst>
              </a:tr>
              <a:tr h="770508">
                <a:tc>
                  <a:txBody>
                    <a:bodyPr/>
                    <a:lstStyle/>
                    <a:p>
                      <a:r>
                        <a:rPr lang="en-US" dirty="0"/>
                        <a:t>Parts List and Specifications </a:t>
                      </a:r>
                    </a:p>
                  </a:txBody>
                  <a:tcPr/>
                </a:tc>
                <a:tc>
                  <a:txBody>
                    <a:bodyPr/>
                    <a:lstStyle/>
                    <a:p>
                      <a:r>
                        <a:rPr lang="en-US" dirty="0"/>
                        <a:t>10/22/18</a:t>
                      </a:r>
                    </a:p>
                  </a:txBody>
                  <a:tcPr/>
                </a:tc>
                <a:tc>
                  <a:txBody>
                    <a:bodyPr/>
                    <a:lstStyle/>
                    <a:p>
                      <a:r>
                        <a:rPr lang="en-US" dirty="0"/>
                        <a:t>Zachary Schneiderman</a:t>
                      </a:r>
                    </a:p>
                  </a:txBody>
                  <a:tcPr/>
                </a:tc>
                <a:extLst>
                  <a:ext uri="{0D108BD9-81ED-4DB2-BD59-A6C34878D82A}">
                    <a16:rowId xmlns:a16="http://schemas.microsoft.com/office/drawing/2014/main" val="10003"/>
                  </a:ext>
                </a:extLst>
              </a:tr>
              <a:tr h="446406">
                <a:tc>
                  <a:txBody>
                    <a:bodyPr/>
                    <a:lstStyle/>
                    <a:p>
                      <a:r>
                        <a:rPr lang="en-US" dirty="0"/>
                        <a:t>Order Parts</a:t>
                      </a:r>
                    </a:p>
                  </a:txBody>
                  <a:tcPr/>
                </a:tc>
                <a:tc>
                  <a:txBody>
                    <a:bodyPr/>
                    <a:lstStyle/>
                    <a:p>
                      <a:r>
                        <a:rPr lang="en-US" dirty="0"/>
                        <a:t>10/25/18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James Bell</a:t>
                      </a:r>
                    </a:p>
                  </a:txBody>
                  <a:tcPr/>
                </a:tc>
                <a:extLst>
                  <a:ext uri="{0D108BD9-81ED-4DB2-BD59-A6C34878D82A}">
                    <a16:rowId xmlns:a16="http://schemas.microsoft.com/office/drawing/2014/main" val="2127320806"/>
                  </a:ext>
                </a:extLst>
              </a:tr>
              <a:tr h="770508">
                <a:tc>
                  <a:txBody>
                    <a:bodyPr/>
                    <a:lstStyle/>
                    <a:p>
                      <a:r>
                        <a:rPr lang="en-US" dirty="0"/>
                        <a:t>Analog component testing </a:t>
                      </a:r>
                    </a:p>
                  </a:txBody>
                  <a:tcPr/>
                </a:tc>
                <a:tc>
                  <a:txBody>
                    <a:bodyPr/>
                    <a:lstStyle/>
                    <a:p>
                      <a:r>
                        <a:rPr lang="en-US" dirty="0"/>
                        <a:t>11/19/18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Zachary Schneiderman</a:t>
                      </a:r>
                    </a:p>
                  </a:txBody>
                  <a:tcPr/>
                </a:tc>
                <a:extLst>
                  <a:ext uri="{0D108BD9-81ED-4DB2-BD59-A6C34878D82A}">
                    <a16:rowId xmlns:a16="http://schemas.microsoft.com/office/drawing/2014/main" val="10004"/>
                  </a:ext>
                </a:extLst>
              </a:tr>
              <a:tr h="446406">
                <a:tc>
                  <a:txBody>
                    <a:bodyPr/>
                    <a:lstStyle/>
                    <a:p>
                      <a:r>
                        <a:rPr lang="en-US" dirty="0"/>
                        <a:t>Radio receive testing </a:t>
                      </a:r>
                    </a:p>
                  </a:txBody>
                  <a:tcPr/>
                </a:tc>
                <a:tc>
                  <a:txBody>
                    <a:bodyPr/>
                    <a:lstStyle/>
                    <a:p>
                      <a:r>
                        <a:rPr lang="en-US" dirty="0"/>
                        <a:t>11/25/18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James Bell</a:t>
                      </a:r>
                    </a:p>
                  </a:txBody>
                  <a:tcPr/>
                </a:tc>
                <a:extLst>
                  <a:ext uri="{0D108BD9-81ED-4DB2-BD59-A6C34878D82A}">
                    <a16:rowId xmlns:a16="http://schemas.microsoft.com/office/drawing/2014/main" val="10005"/>
                  </a:ext>
                </a:extLst>
              </a:tr>
              <a:tr h="446406">
                <a:tc>
                  <a:txBody>
                    <a:bodyPr/>
                    <a:lstStyle/>
                    <a:p>
                      <a:r>
                        <a:rPr lang="en-US" dirty="0"/>
                        <a:t>Radio transmit testing</a:t>
                      </a:r>
                    </a:p>
                  </a:txBody>
                  <a:tcPr/>
                </a:tc>
                <a:tc>
                  <a:txBody>
                    <a:bodyPr/>
                    <a:lstStyle/>
                    <a:p>
                      <a:r>
                        <a:rPr lang="en-US" dirty="0"/>
                        <a:t>12/5/18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Samuel Hussey</a:t>
                      </a:r>
                    </a:p>
                  </a:txBody>
                  <a:tcPr/>
                </a:tc>
                <a:extLst>
                  <a:ext uri="{0D108BD9-81ED-4DB2-BD59-A6C34878D82A}">
                    <a16:rowId xmlns:a16="http://schemas.microsoft.com/office/drawing/2014/main" val="1332125469"/>
                  </a:ext>
                </a:extLst>
              </a:tr>
            </a:tbl>
          </a:graphicData>
        </a:graphic>
      </p:graphicFrame>
    </p:spTree>
    <p:extLst>
      <p:ext uri="{BB962C8B-B14F-4D97-AF65-F5344CB8AC3E}">
        <p14:creationId xmlns:p14="http://schemas.microsoft.com/office/powerpoint/2010/main" val="12702249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856488"/>
          </a:xfrm>
        </p:spPr>
        <p:txBody>
          <a:bodyPr/>
          <a:lstStyle/>
          <a:p>
            <a:pPr algn="ctr"/>
            <a:r>
              <a:rPr lang="en-US" dirty="0">
                <a:solidFill>
                  <a:schemeClr val="bg1"/>
                </a:solidFill>
              </a:rPr>
              <a:t>Project Deliverables</a:t>
            </a:r>
          </a:p>
        </p:txBody>
      </p:sp>
      <p:sp>
        <p:nvSpPr>
          <p:cNvPr id="3" name="Content Placeholder 2"/>
          <p:cNvSpPr>
            <a:spLocks noGrp="1"/>
          </p:cNvSpPr>
          <p:nvPr>
            <p:ph idx="1"/>
          </p:nvPr>
        </p:nvSpPr>
        <p:spPr>
          <a:xfrm>
            <a:off x="685800" y="1563584"/>
            <a:ext cx="8001000" cy="2398816"/>
          </a:xfrm>
        </p:spPr>
        <p:txBody>
          <a:bodyPr>
            <a:normAutofit fontScale="92500" lnSpcReduction="20000"/>
          </a:bodyPr>
          <a:lstStyle/>
          <a:p>
            <a:pPr marL="514350" indent="-514350">
              <a:buFont typeface="+mj-lt"/>
              <a:buAutoNum type="arabicPeriod"/>
            </a:pPr>
            <a:r>
              <a:rPr lang="en-US" dirty="0">
                <a:solidFill>
                  <a:schemeClr val="bg1"/>
                </a:solidFill>
              </a:rPr>
              <a:t>Analog component simulations</a:t>
            </a:r>
          </a:p>
          <a:p>
            <a:pPr marL="514350" indent="-514350">
              <a:buFont typeface="+mj-lt"/>
              <a:buAutoNum type="arabicPeriod"/>
            </a:pPr>
            <a:r>
              <a:rPr lang="en-US" dirty="0">
                <a:solidFill>
                  <a:schemeClr val="bg1"/>
                </a:solidFill>
              </a:rPr>
              <a:t>Analog component testing</a:t>
            </a:r>
          </a:p>
          <a:p>
            <a:pPr marL="514350" indent="-514350">
              <a:buFont typeface="+mj-lt"/>
              <a:buAutoNum type="arabicPeriod"/>
            </a:pPr>
            <a:r>
              <a:rPr lang="en-US" dirty="0">
                <a:solidFill>
                  <a:schemeClr val="bg1"/>
                </a:solidFill>
              </a:rPr>
              <a:t>Digital signal processing testing</a:t>
            </a:r>
          </a:p>
          <a:p>
            <a:pPr marL="514350" indent="-514350">
              <a:buFont typeface="+mj-lt"/>
              <a:buAutoNum type="arabicPeriod"/>
            </a:pPr>
            <a:r>
              <a:rPr lang="en-US" dirty="0">
                <a:solidFill>
                  <a:schemeClr val="bg1"/>
                </a:solidFill>
              </a:rPr>
              <a:t>Radio receiving test and verification</a:t>
            </a:r>
          </a:p>
          <a:p>
            <a:pPr marL="514350" indent="-514350">
              <a:buFont typeface="+mj-lt"/>
              <a:buAutoNum type="arabicPeriod"/>
            </a:pPr>
            <a:r>
              <a:rPr lang="en-US" dirty="0">
                <a:solidFill>
                  <a:schemeClr val="bg1"/>
                </a:solidFill>
              </a:rPr>
              <a:t>Radio transmission test and verification</a:t>
            </a:r>
          </a:p>
          <a:p>
            <a:pPr>
              <a:buFont typeface="Wingdings" pitchFamily="2" charset="2"/>
              <a:buChar char="Ø"/>
            </a:pPr>
            <a:endParaRPr lang="en-US" dirty="0"/>
          </a:p>
          <a:p>
            <a:pPr marL="0" indent="0">
              <a:buNone/>
            </a:pPr>
            <a:endParaRPr lang="en-US" dirty="0"/>
          </a:p>
          <a:p>
            <a:pPr>
              <a:buFont typeface="Wingdings" pitchFamily="2" charset="2"/>
              <a:buChar char="Ø"/>
            </a:pPr>
            <a:endParaRPr lang="en-US" dirty="0"/>
          </a:p>
          <a:p>
            <a:pPr>
              <a:buFont typeface="Wingdings" pitchFamily="2" charset="2"/>
              <a:buChar char="Ø"/>
            </a:pPr>
            <a:endParaRPr lang="en-US" dirty="0"/>
          </a:p>
        </p:txBody>
      </p:sp>
      <p:pic>
        <p:nvPicPr>
          <p:cNvPr id="9" name="Picture 8">
            <a:extLst>
              <a:ext uri="{FF2B5EF4-FFF2-40B4-BE49-F238E27FC236}">
                <a16:creationId xmlns:a16="http://schemas.microsoft.com/office/drawing/2014/main" id="{0FC15742-01C7-4870-81B0-8A4C9656D3E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00400" y="4025026"/>
            <a:ext cx="2438400" cy="2684477"/>
          </a:xfrm>
          <a:prstGeom prst="rect">
            <a:avLst/>
          </a:prstGeom>
        </p:spPr>
      </p:pic>
    </p:spTree>
    <p:extLst>
      <p:ext uri="{BB962C8B-B14F-4D97-AF65-F5344CB8AC3E}">
        <p14:creationId xmlns:p14="http://schemas.microsoft.com/office/powerpoint/2010/main" val="24210167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6058" y="1419227"/>
            <a:ext cx="7429500" cy="2009773"/>
          </a:xfrm>
        </p:spPr>
        <p:txBody>
          <a:bodyPr/>
          <a:lstStyle/>
          <a:p>
            <a:pPr algn="ctr"/>
            <a:r>
              <a:rPr lang="en-US" dirty="0">
                <a:solidFill>
                  <a:schemeClr val="bg1"/>
                </a:solidFill>
              </a:rPr>
              <a:t>Functional Specification Review </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88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82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97ECCC31-8429-4523-BE8D-8F09B7A4D4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TM04033919[[fn=Circuit]]</Template>
  <TotalTime>2082</TotalTime>
  <Words>1325</Words>
  <Application>Microsoft Office PowerPoint</Application>
  <PresentationFormat>On-screen Show (4:3)</PresentationFormat>
  <Paragraphs>191</Paragraphs>
  <Slides>22</Slides>
  <Notes>21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Calibri</vt:lpstr>
      <vt:lpstr>Times New Roman</vt:lpstr>
      <vt:lpstr>Trebuchet MS</vt:lpstr>
      <vt:lpstr>Tw Cen MT</vt:lpstr>
      <vt:lpstr>Wingdings</vt:lpstr>
      <vt:lpstr>Circuit</vt:lpstr>
      <vt:lpstr>1.12 Software defined radio Initial Design Review</vt:lpstr>
      <vt:lpstr>Project Overview</vt:lpstr>
      <vt:lpstr>Top level block diagram</vt:lpstr>
      <vt:lpstr>block diagram</vt:lpstr>
      <vt:lpstr>Project Goals</vt:lpstr>
      <vt:lpstr>Roles &amp; Responsibilities</vt:lpstr>
      <vt:lpstr>Project-Specific Milestones</vt:lpstr>
      <vt:lpstr>Project Deliverables</vt:lpstr>
      <vt:lpstr>Functional Specification Review </vt:lpstr>
      <vt:lpstr>2.3 Error Handling</vt:lpstr>
      <vt:lpstr>2.4 Safety &amp; Security</vt:lpstr>
      <vt:lpstr>2.61 – User Interfaces </vt:lpstr>
      <vt:lpstr>2.62 – Software Interfaces </vt:lpstr>
      <vt:lpstr>2.63 – Hardware Interfaces </vt:lpstr>
      <vt:lpstr>2.7 Boundary Conditions &amp; Constraints</vt:lpstr>
      <vt:lpstr>2.8 Performance</vt:lpstr>
      <vt:lpstr>2.9 Software Platforms</vt:lpstr>
      <vt:lpstr>2.10 Service, Support &amp; Maintenance</vt:lpstr>
      <vt:lpstr>2.11 Expandability or Customization</vt:lpstr>
      <vt:lpstr> Challenges &amp; Concerns</vt:lpstr>
      <vt:lpstr>Project Progress</vt:lpstr>
      <vt:lpstr>Future Tasks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Solar Glider</dc:title>
  <dc:creator>Internet Access</dc:creator>
  <cp:lastModifiedBy>Bell, James S</cp:lastModifiedBy>
  <cp:revision>218</cp:revision>
  <dcterms:created xsi:type="dcterms:W3CDTF">2012-10-18T04:42:06Z</dcterms:created>
  <dcterms:modified xsi:type="dcterms:W3CDTF">2018-10-20T00:50:08Z</dcterms:modified>
</cp:coreProperties>
</file>