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0" r:id="rId13"/>
    <p:sldId id="271" r:id="rId14"/>
    <p:sldId id="268" r:id="rId15"/>
    <p:sldId id="269"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7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127531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55258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91691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0532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178908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39089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409725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9394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9838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8778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39356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67467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0650" y="903288"/>
            <a:ext cx="9144000" cy="2387600"/>
          </a:xfrm>
        </p:spPr>
        <p:txBody>
          <a:bodyPr/>
          <a:lstStyle/>
          <a:p>
            <a:r>
              <a:rPr lang="zh-CN" altLang="en-US" b="1" dirty="0"/>
              <a:t>各地</a:t>
            </a:r>
            <a:r>
              <a:rPr lang="zh-CN" altLang="en-US" b="1" dirty="0" smtClean="0"/>
              <a:t>住房维修资金</a:t>
            </a:r>
            <a:r>
              <a:rPr lang="en-US" altLang="zh-CN" b="1" dirty="0" smtClean="0"/>
              <a:t/>
            </a:r>
            <a:br>
              <a:rPr lang="en-US" altLang="zh-CN" b="1" dirty="0" smtClean="0"/>
            </a:br>
            <a:r>
              <a:rPr lang="zh-CN" altLang="en-US" b="1" dirty="0" smtClean="0"/>
              <a:t>管理与使用现状初探</a:t>
            </a:r>
            <a:endParaRPr lang="zh-CN" altLang="en-US" b="1" dirty="0"/>
          </a:p>
        </p:txBody>
      </p:sp>
      <p:sp>
        <p:nvSpPr>
          <p:cNvPr id="3" name="副标题 2"/>
          <p:cNvSpPr>
            <a:spLocks noGrp="1"/>
          </p:cNvSpPr>
          <p:nvPr>
            <p:ph type="subTitle" idx="1"/>
          </p:nvPr>
        </p:nvSpPr>
        <p:spPr>
          <a:xfrm>
            <a:off x="2476500" y="5145088"/>
            <a:ext cx="9144000" cy="846137"/>
          </a:xfrm>
        </p:spPr>
        <p:txBody>
          <a:bodyPr/>
          <a:lstStyle/>
          <a:p>
            <a:pPr algn="r"/>
            <a:r>
              <a:rPr lang="en-US" altLang="zh-CN" dirty="0" smtClean="0"/>
              <a:t>2021.01.25</a:t>
            </a:r>
            <a:endParaRPr lang="zh-CN" altLang="en-US" dirty="0"/>
          </a:p>
        </p:txBody>
      </p:sp>
    </p:spTree>
    <p:extLst>
      <p:ext uri="{BB962C8B-B14F-4D97-AF65-F5344CB8AC3E}">
        <p14:creationId xmlns:p14="http://schemas.microsoft.com/office/powerpoint/2010/main" val="124510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936" y="101338"/>
            <a:ext cx="10515600" cy="1325563"/>
          </a:xfrm>
        </p:spPr>
        <p:txBody>
          <a:bodyPr/>
          <a:lstStyle/>
          <a:p>
            <a:r>
              <a:rPr lang="zh-CN" altLang="en-US" b="1" dirty="0" smtClean="0"/>
              <a:t>成都市</a:t>
            </a:r>
            <a:endParaRPr lang="zh-CN" altLang="en-US" b="1" dirty="0"/>
          </a:p>
        </p:txBody>
      </p:sp>
      <p:pic>
        <p:nvPicPr>
          <p:cNvPr id="4" name="图片 3"/>
          <p:cNvPicPr>
            <a:picLocks noChangeAspect="1"/>
          </p:cNvPicPr>
          <p:nvPr/>
        </p:nvPicPr>
        <p:blipFill>
          <a:blip r:embed="rId2"/>
          <a:stretch>
            <a:fillRect/>
          </a:stretch>
        </p:blipFill>
        <p:spPr>
          <a:xfrm>
            <a:off x="1226916" y="1012964"/>
            <a:ext cx="8194876" cy="5752695"/>
          </a:xfrm>
          <a:prstGeom prst="rect">
            <a:avLst/>
          </a:prstGeom>
        </p:spPr>
      </p:pic>
    </p:spTree>
    <p:extLst>
      <p:ext uri="{BB962C8B-B14F-4D97-AF65-F5344CB8AC3E}">
        <p14:creationId xmlns:p14="http://schemas.microsoft.com/office/powerpoint/2010/main" val="58663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stretch>
            <a:fillRect/>
          </a:stretch>
        </p:blipFill>
        <p:spPr>
          <a:xfrm>
            <a:off x="838200" y="3842655"/>
            <a:ext cx="10927828" cy="2743340"/>
          </a:xfrm>
          <a:prstGeom prst="rect">
            <a:avLst/>
          </a:prstGeom>
        </p:spPr>
      </p:pic>
      <p:pic>
        <p:nvPicPr>
          <p:cNvPr id="4" name="图片 3"/>
          <p:cNvPicPr>
            <a:picLocks noChangeAspect="1"/>
          </p:cNvPicPr>
          <p:nvPr/>
        </p:nvPicPr>
        <p:blipFill rotWithShape="1">
          <a:blip r:embed="rId3"/>
          <a:srcRect b="45337"/>
          <a:stretch/>
        </p:blipFill>
        <p:spPr>
          <a:xfrm>
            <a:off x="676154" y="122057"/>
            <a:ext cx="9423527" cy="3720598"/>
          </a:xfrm>
          <a:prstGeom prst="rect">
            <a:avLst/>
          </a:prstGeom>
        </p:spPr>
      </p:pic>
    </p:spTree>
    <p:extLst>
      <p:ext uri="{BB962C8B-B14F-4D97-AF65-F5344CB8AC3E}">
        <p14:creationId xmlns:p14="http://schemas.microsoft.com/office/powerpoint/2010/main" val="3486897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350" y="88900"/>
            <a:ext cx="10515600" cy="1325563"/>
          </a:xfrm>
        </p:spPr>
        <p:txBody>
          <a:bodyPr/>
          <a:lstStyle/>
          <a:p>
            <a:r>
              <a:rPr lang="zh-CN" altLang="en-US" b="1" dirty="0" smtClean="0"/>
              <a:t>总结</a:t>
            </a:r>
            <a:endParaRPr lang="zh-CN" altLang="en-US" b="1"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15458" y="1186802"/>
            <a:ext cx="11961084" cy="5213998"/>
          </a:xfrm>
          <a:prstGeom prst="rect">
            <a:avLst/>
          </a:prstGeom>
        </p:spPr>
      </p:pic>
    </p:spTree>
    <p:extLst>
      <p:ext uri="{BB962C8B-B14F-4D97-AF65-F5344CB8AC3E}">
        <p14:creationId xmlns:p14="http://schemas.microsoft.com/office/powerpoint/2010/main" val="751258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76083" y="1027906"/>
            <a:ext cx="11439833" cy="5396878"/>
          </a:xfrm>
          <a:prstGeom prst="rect">
            <a:avLst/>
          </a:prstGeom>
        </p:spPr>
      </p:pic>
    </p:spTree>
    <p:extLst>
      <p:ext uri="{BB962C8B-B14F-4D97-AF65-F5344CB8AC3E}">
        <p14:creationId xmlns:p14="http://schemas.microsoft.com/office/powerpoint/2010/main" val="2931888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048" y="18473"/>
            <a:ext cx="10515600" cy="1325563"/>
          </a:xfrm>
        </p:spPr>
        <p:txBody>
          <a:bodyPr/>
          <a:lstStyle/>
          <a:p>
            <a:r>
              <a:rPr lang="zh-CN" altLang="en-US" b="1" dirty="0" smtClean="0"/>
              <a:t>“双</a:t>
            </a:r>
            <a:r>
              <a:rPr lang="en-US" altLang="zh-CN" b="1" dirty="0" smtClean="0"/>
              <a:t>2/3</a:t>
            </a:r>
            <a:r>
              <a:rPr lang="zh-CN" altLang="en-US" b="1" dirty="0" smtClean="0"/>
              <a:t>”将成为</a:t>
            </a:r>
            <a:r>
              <a:rPr lang="zh-CN" altLang="en-US" b="1" dirty="0" smtClean="0"/>
              <a:t>过去，地方法规待跟进</a:t>
            </a:r>
            <a:endParaRPr lang="zh-CN" altLang="en-US" b="1" dirty="0"/>
          </a:p>
        </p:txBody>
      </p:sp>
      <p:sp>
        <p:nvSpPr>
          <p:cNvPr id="3" name="内容占位符 2"/>
          <p:cNvSpPr>
            <a:spLocks noGrp="1"/>
          </p:cNvSpPr>
          <p:nvPr>
            <p:ph idx="1"/>
          </p:nvPr>
        </p:nvSpPr>
        <p:spPr>
          <a:xfrm>
            <a:off x="459048" y="1064433"/>
            <a:ext cx="10515600" cy="4351338"/>
          </a:xfrm>
        </p:spPr>
        <p:txBody>
          <a:bodyPr/>
          <a:lstStyle/>
          <a:p>
            <a:r>
              <a:rPr lang="en-US" altLang="zh-CN" dirty="0" smtClean="0"/>
              <a:t>《</a:t>
            </a:r>
            <a:r>
              <a:rPr lang="zh-CN" altLang="en-US" dirty="0" smtClean="0"/>
              <a:t>物权法</a:t>
            </a:r>
            <a:r>
              <a:rPr lang="en-US" altLang="zh-CN" dirty="0" smtClean="0"/>
              <a:t>》</a:t>
            </a:r>
            <a:endParaRPr lang="en-US" altLang="zh-CN" dirty="0"/>
          </a:p>
          <a:p>
            <a:pPr lvl="1"/>
            <a:endParaRPr lang="en-US" altLang="zh-CN" dirty="0" smtClean="0"/>
          </a:p>
          <a:p>
            <a:pPr lvl="1"/>
            <a:endParaRPr lang="zh-CN" altLang="en-US" dirty="0"/>
          </a:p>
        </p:txBody>
      </p:sp>
      <p:sp>
        <p:nvSpPr>
          <p:cNvPr id="5" name="矩形 4"/>
          <p:cNvSpPr/>
          <p:nvPr/>
        </p:nvSpPr>
        <p:spPr>
          <a:xfrm>
            <a:off x="729673" y="1564021"/>
            <a:ext cx="11249890" cy="1815882"/>
          </a:xfrm>
          <a:prstGeom prst="rect">
            <a:avLst/>
          </a:prstGeom>
        </p:spPr>
        <p:txBody>
          <a:bodyPr wrap="square">
            <a:spAutoFit/>
          </a:bodyPr>
          <a:lstStyle/>
          <a:p>
            <a:pPr marR="413385" algn="just">
              <a:spcAft>
                <a:spcPts val="0"/>
              </a:spcAft>
            </a:pP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第七十六条 </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业主决定建筑区划内重大事项及表决权</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下列事项由业主共同决定：（一）制定和修改业主大会议事规则；（二）制定和修改建筑物及其附属设施的管理规约；（三）选举业主委员会或者更换业主委员会成员；（四）选聘和解聘物业服务企业或者其他管理人；</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（五）</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筹集和</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使用建筑物及其附属设施的维修资金</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；（六）改建、重建建筑物及其附属设施；（七）有关共有和共同管理权利的其他重大事项。</a:t>
            </a:r>
            <a:r>
              <a:rPr lang="en-US" altLang="zh-CN" sz="1600" kern="100" dirty="0">
                <a:solidFill>
                  <a:srgbClr val="000000"/>
                </a:solidFill>
                <a:latin typeface="Calibri" panose="020F0502020204030204" pitchFamily="34" charset="0"/>
                <a:ea typeface="楷体" panose="02010609060101010101" pitchFamily="49"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第五项</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和第六项规定的事项，</a:t>
            </a:r>
            <a:r>
              <a:rPr lang="zh-CN" altLang="zh-CN" sz="1600"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应当经专有部分</a:t>
            </a:r>
            <a:r>
              <a:rPr lang="zh-CN" altLang="zh-CN" sz="1600" b="1"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占建筑物总面积三分之二以上的业主且占总人数三分之二以上的业主同意</a:t>
            </a:r>
            <a:r>
              <a:rPr lang="zh-CN" altLang="zh-CN" sz="1600"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决定前款其他事项，应当经专有部分占建筑物总面积过半数的业主且占总人数过半数的业主同意。</a:t>
            </a:r>
            <a:endParaRPr lang="zh-CN" altLang="zh-CN" sz="1600" kern="100" dirty="0">
              <a:latin typeface="等线" panose="02010600030101010101" pitchFamily="2" charset="-122"/>
              <a:cs typeface="Times New Roman" panose="02020603050405020304" pitchFamily="18" charset="0"/>
            </a:endParaRPr>
          </a:p>
        </p:txBody>
      </p:sp>
      <p:sp>
        <p:nvSpPr>
          <p:cNvPr id="8" name="内容占位符 2"/>
          <p:cNvSpPr txBox="1">
            <a:spLocks/>
          </p:cNvSpPr>
          <p:nvPr/>
        </p:nvSpPr>
        <p:spPr>
          <a:xfrm>
            <a:off x="459048" y="36218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a:t>
            </a:r>
            <a:r>
              <a:rPr lang="zh-CN" altLang="en-US" dirty="0" smtClean="0"/>
              <a:t>物权法</a:t>
            </a:r>
            <a:r>
              <a:rPr lang="en-US" altLang="zh-CN" dirty="0" smtClean="0"/>
              <a:t>》(2021</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日生效</a:t>
            </a:r>
            <a:r>
              <a:rPr lang="en-US" altLang="zh-CN" dirty="0" smtClean="0"/>
              <a:t>)</a:t>
            </a:r>
          </a:p>
          <a:p>
            <a:pPr lvl="1"/>
            <a:endParaRPr lang="en-US" altLang="zh-CN" dirty="0" smtClean="0"/>
          </a:p>
          <a:p>
            <a:pPr lvl="1"/>
            <a:endParaRPr lang="zh-CN" altLang="en-US" dirty="0"/>
          </a:p>
        </p:txBody>
      </p:sp>
      <p:sp>
        <p:nvSpPr>
          <p:cNvPr id="10" name="矩形 9"/>
          <p:cNvSpPr/>
          <p:nvPr/>
        </p:nvSpPr>
        <p:spPr>
          <a:xfrm>
            <a:off x="740758" y="4138498"/>
            <a:ext cx="10989424" cy="2062103"/>
          </a:xfrm>
          <a:prstGeom prst="rect">
            <a:avLst/>
          </a:prstGeom>
        </p:spPr>
        <p:txBody>
          <a:bodyPr wrap="square">
            <a:spAutoFit/>
          </a:bodyPr>
          <a:lstStyle/>
          <a:p>
            <a:pPr marR="413385" algn="just">
              <a:spcAft>
                <a:spcPts val="0"/>
              </a:spcAft>
            </a:pP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第二百七十八条</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下列事项由业主共同决定：（一）制定和修改业主大会议事规则；（二）制定和修改管理规约；（三）选举业主委员会或者更换业主委员会成员；（四）选聘和解聘物业服务企业或者其他管理人；</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（五）使用建筑物及其附属设施的维修资金</a:t>
            </a:r>
            <a:r>
              <a:rPr lang="zh-CN" altLang="zh-CN" sz="1600" kern="100" dirty="0">
                <a:solidFill>
                  <a:srgbClr val="000000"/>
                </a:solidFill>
                <a:effectLst>
                  <a:outerShdw blurRad="38100" dist="38100" dir="2700000" algn="tl">
                    <a:srgbClr val="000000">
                      <a:alpha val="43137"/>
                    </a:srgbClr>
                  </a:outerShdw>
                </a:effectLst>
                <a:latin typeface="等线" panose="02010600030101010101" pitchFamily="2" charset="-122"/>
                <a:ea typeface="楷体" panose="02010609060101010101" pitchFamily="49" charset="-122"/>
                <a:cs typeface="Times New Roman" panose="02020603050405020304" pitchFamily="18" charset="0"/>
              </a:rPr>
              <a:t>；</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（六）筹集建筑物及其附属设施的维修资金；（七）改建、重建建筑物及其附属设施；（八）改变共有部分的用途或者利用共有部分从事经营活动；（九）有关共有和共同管理权利的其他重大事项。</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业主共同决定事项，</a:t>
            </a: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应当由专有部分面积占比三分之二以上的业主且人数占比三分之二以上的业主</a:t>
            </a:r>
            <a:r>
              <a:rPr lang="zh-CN" altLang="zh-CN" sz="1600" b="1" u="sng"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参与表决</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a:t>
            </a: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第六项至第八项</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规定的事项，应当经参与表决专有部分面积四分之三以上的业主且参与表决人数四分之三以上的业主同意。决定前款</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其他事项</a:t>
            </a:r>
            <a:r>
              <a:rPr lang="zh-CN" altLang="zh-CN" sz="1600"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，应当经参与表决</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专有部分面积过半数的业主且参与表决人数过半数的业主</a:t>
            </a:r>
            <a:r>
              <a:rPr lang="zh-CN" altLang="zh-CN" sz="1600" b="1"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同意</a:t>
            </a:r>
            <a:r>
              <a:rPr lang="zh-CN" altLang="zh-CN" sz="1600"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a:t>
            </a:r>
            <a:endParaRPr lang="zh-CN" altLang="zh-CN" sz="1600" kern="100" dirty="0">
              <a:solidFill>
                <a:srgbClr val="C00000"/>
              </a:solidFill>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5787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应急</a:t>
            </a:r>
            <a:r>
              <a:rPr lang="zh-CN" altLang="en-US" b="1" dirty="0" smtClean="0"/>
              <a:t>使用</a:t>
            </a:r>
            <a:r>
              <a:rPr lang="zh-CN" altLang="en-US" b="1" dirty="0" smtClean="0"/>
              <a:t>可避开业主表决</a:t>
            </a:r>
            <a:endParaRPr lang="zh-CN" altLang="en-US" b="1" dirty="0"/>
          </a:p>
        </p:txBody>
      </p:sp>
      <p:sp>
        <p:nvSpPr>
          <p:cNvPr id="3" name="内容占位符 2"/>
          <p:cNvSpPr>
            <a:spLocks noGrp="1"/>
          </p:cNvSpPr>
          <p:nvPr>
            <p:ph idx="1"/>
          </p:nvPr>
        </p:nvSpPr>
        <p:spPr>
          <a:xfrm>
            <a:off x="921327" y="1576244"/>
            <a:ext cx="10515600" cy="4351338"/>
          </a:xfrm>
        </p:spPr>
        <p:txBody>
          <a:bodyPr/>
          <a:lstStyle/>
          <a:p>
            <a:r>
              <a:rPr lang="zh-CN" altLang="en-US" b="1" dirty="0"/>
              <a:t>应急使用</a:t>
            </a:r>
            <a:r>
              <a:rPr lang="zh-CN" altLang="en-US" dirty="0"/>
              <a:t>是指采取应急程序事前</a:t>
            </a:r>
            <a:r>
              <a:rPr lang="zh-CN" altLang="en-US" b="1" dirty="0"/>
              <a:t>不用表决</a:t>
            </a:r>
            <a:r>
              <a:rPr lang="zh-CN" altLang="en-US" dirty="0"/>
              <a:t>、事后公示的使用方式</a:t>
            </a:r>
            <a:r>
              <a:rPr lang="zh-CN" altLang="en-US" dirty="0" smtClean="0"/>
              <a:t>。</a:t>
            </a:r>
            <a:endParaRPr lang="en-US" altLang="zh-CN" dirty="0" smtClean="0"/>
          </a:p>
          <a:p>
            <a:r>
              <a:rPr lang="zh-CN" altLang="en-US" dirty="0" smtClean="0"/>
              <a:t>适用应急使用的情况往往是突发重大安全隐患，如</a:t>
            </a:r>
            <a:endParaRPr lang="en-US" altLang="zh-CN" dirty="0" smtClean="0"/>
          </a:p>
          <a:p>
            <a:pPr lvl="1"/>
            <a:r>
              <a:rPr lang="zh-CN" altLang="en-US" dirty="0"/>
              <a:t>天台或外墙严重</a:t>
            </a:r>
            <a:r>
              <a:rPr lang="zh-CN" altLang="en-US" dirty="0" smtClean="0"/>
              <a:t>渗漏</a:t>
            </a:r>
            <a:endParaRPr lang="en-US" altLang="zh-CN" dirty="0" smtClean="0"/>
          </a:p>
          <a:p>
            <a:pPr lvl="1"/>
            <a:r>
              <a:rPr lang="zh-CN" altLang="en-US" dirty="0" smtClean="0"/>
              <a:t>电梯</a:t>
            </a:r>
            <a:r>
              <a:rPr lang="zh-CN" altLang="en-US" dirty="0"/>
              <a:t>冲顶或蹲底（坠落</a:t>
            </a:r>
            <a:r>
              <a:rPr lang="zh-CN" altLang="en-US" dirty="0" smtClean="0"/>
              <a:t>）</a:t>
            </a:r>
            <a:endParaRPr lang="en-US" altLang="zh-CN" dirty="0" smtClean="0"/>
          </a:p>
          <a:p>
            <a:pPr lvl="1"/>
            <a:r>
              <a:rPr lang="zh-CN" altLang="en-US" dirty="0" smtClean="0"/>
              <a:t>消防</a:t>
            </a:r>
            <a:endParaRPr lang="en-US" altLang="zh-CN" dirty="0" smtClean="0"/>
          </a:p>
          <a:p>
            <a:pPr lvl="1"/>
            <a:r>
              <a:rPr lang="zh-CN" altLang="en-US" dirty="0" smtClean="0"/>
              <a:t>用水用电</a:t>
            </a:r>
            <a:endParaRPr lang="en-US" altLang="zh-CN" dirty="0" smtClean="0"/>
          </a:p>
          <a:p>
            <a:pPr lvl="1"/>
            <a:r>
              <a:rPr lang="en-US" altLang="zh-CN" dirty="0" smtClean="0"/>
              <a:t>……</a:t>
            </a:r>
            <a:r>
              <a:rPr lang="zh-CN" altLang="en-US" dirty="0" smtClean="0"/>
              <a:t>（上以深圳为例）</a:t>
            </a:r>
            <a:endParaRPr lang="zh-CN" altLang="en-US" dirty="0"/>
          </a:p>
        </p:txBody>
      </p:sp>
    </p:spTree>
    <p:extLst>
      <p:ext uri="{BB962C8B-B14F-4D97-AF65-F5344CB8AC3E}">
        <p14:creationId xmlns:p14="http://schemas.microsoft.com/office/powerpoint/2010/main" val="2719356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4" y="165881"/>
            <a:ext cx="10515600" cy="1325563"/>
          </a:xfrm>
        </p:spPr>
        <p:txBody>
          <a:bodyPr/>
          <a:lstStyle/>
          <a:p>
            <a:r>
              <a:rPr lang="zh-CN" altLang="en-US" dirty="0">
                <a:solidFill>
                  <a:srgbClr val="000000"/>
                </a:solidFill>
                <a:latin typeface="Helvetica Neue"/>
              </a:rPr>
              <a:t>物业专项维修资金部</a:t>
            </a:r>
            <a:r>
              <a:rPr lang="zh-CN" altLang="en-US" b="1" u="sng" dirty="0">
                <a:solidFill>
                  <a:srgbClr val="000000"/>
                </a:solidFill>
                <a:latin typeface="Helvetica Neue"/>
              </a:rPr>
              <a:t>不可</a:t>
            </a:r>
            <a:r>
              <a:rPr lang="zh-CN" altLang="en-US" dirty="0">
                <a:solidFill>
                  <a:srgbClr val="000000"/>
                </a:solidFill>
                <a:latin typeface="Helvetica Neue"/>
              </a:rPr>
              <a:t>用于</a:t>
            </a:r>
            <a:r>
              <a:rPr lang="en-US" altLang="zh-CN" b="1" dirty="0">
                <a:solidFill>
                  <a:srgbClr val="000000"/>
                </a:solidFill>
                <a:latin typeface="Helvetica Neue"/>
              </a:rPr>
              <a:t>【</a:t>
            </a:r>
            <a:r>
              <a:rPr lang="zh-CN" altLang="en-US" b="1" dirty="0">
                <a:solidFill>
                  <a:srgbClr val="000000"/>
                </a:solidFill>
                <a:latin typeface="Helvetica Neue"/>
              </a:rPr>
              <a:t>共性</a:t>
            </a:r>
            <a:r>
              <a:rPr lang="en-US" altLang="zh-CN" b="1" dirty="0">
                <a:solidFill>
                  <a:srgbClr val="000000"/>
                </a:solidFill>
                <a:latin typeface="Helvetica Neue"/>
              </a:rPr>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730134" y="1979319"/>
            <a:ext cx="9098280" cy="3046988"/>
          </a:xfrm>
          <a:prstGeom prst="rect">
            <a:avLst/>
          </a:prstGeom>
        </p:spPr>
        <p:txBody>
          <a:bodyPr wrap="square">
            <a:spAutoFit/>
          </a:bodyPr>
          <a:lstStyle/>
          <a:p>
            <a:pPr>
              <a:buFont typeface="Arial" panose="020B0604020202020204" pitchFamily="34" charset="0"/>
              <a:buChar char="•"/>
            </a:pPr>
            <a:r>
              <a:rPr lang="zh-CN" altLang="en-US" sz="2400" dirty="0" smtClean="0">
                <a:solidFill>
                  <a:srgbClr val="000000"/>
                </a:solidFill>
                <a:latin typeface="Helvetica Neue"/>
              </a:rPr>
              <a:t>依法</a:t>
            </a:r>
            <a:r>
              <a:rPr lang="zh-CN" altLang="en-US" sz="2400" dirty="0">
                <a:solidFill>
                  <a:srgbClr val="000000"/>
                </a:solidFill>
                <a:latin typeface="Helvetica Neue"/>
              </a:rPr>
              <a:t>由施工单位或建设单位</a:t>
            </a:r>
            <a:r>
              <a:rPr lang="zh-CN" altLang="en-US" sz="2400" b="1" dirty="0">
                <a:solidFill>
                  <a:srgbClr val="000000"/>
                </a:solidFill>
                <a:latin typeface="Helvetica Neue"/>
              </a:rPr>
              <a:t>保修期内</a:t>
            </a:r>
            <a:r>
              <a:rPr lang="zh-CN" altLang="en-US" sz="2400" dirty="0">
                <a:solidFill>
                  <a:srgbClr val="000000"/>
                </a:solidFill>
                <a:latin typeface="Helvetica Neue"/>
              </a:rPr>
              <a:t>承担的物业共用部位、共用设施设备维修和更新、改造费用</a:t>
            </a:r>
          </a:p>
          <a:p>
            <a:pPr>
              <a:buFont typeface="Arial" panose="020B0604020202020204" pitchFamily="34" charset="0"/>
              <a:buChar char="•"/>
            </a:pPr>
            <a:r>
              <a:rPr lang="zh-CN" altLang="en-US" sz="2400" dirty="0">
                <a:solidFill>
                  <a:srgbClr val="000000"/>
                </a:solidFill>
                <a:latin typeface="Helvetica Neue"/>
              </a:rPr>
              <a:t>依法由相关</a:t>
            </a:r>
            <a:r>
              <a:rPr lang="zh-CN" altLang="en-US" sz="2400" b="1" dirty="0">
                <a:solidFill>
                  <a:srgbClr val="000000"/>
                </a:solidFill>
                <a:latin typeface="Helvetica Neue"/>
              </a:rPr>
              <a:t>公用事业单位</a:t>
            </a:r>
            <a:r>
              <a:rPr lang="zh-CN" altLang="en-US" sz="2400" dirty="0">
                <a:solidFill>
                  <a:srgbClr val="000000"/>
                </a:solidFill>
                <a:latin typeface="Helvetica Neue"/>
              </a:rPr>
              <a:t>承担的供水、供电、供气、供热、通讯、有线电视等管线和设施设备的维修、养护费用</a:t>
            </a:r>
          </a:p>
          <a:p>
            <a:pPr>
              <a:buFont typeface="Arial" panose="020B0604020202020204" pitchFamily="34" charset="0"/>
              <a:buChar char="•"/>
            </a:pPr>
            <a:r>
              <a:rPr lang="zh-CN" altLang="en-US" sz="2400" dirty="0">
                <a:solidFill>
                  <a:srgbClr val="000000"/>
                </a:solidFill>
                <a:latin typeface="Helvetica Neue"/>
              </a:rPr>
              <a:t>由当事人承担的因</a:t>
            </a:r>
            <a:r>
              <a:rPr lang="zh-CN" altLang="en-US" sz="2400" b="1" dirty="0">
                <a:solidFill>
                  <a:srgbClr val="000000"/>
                </a:solidFill>
                <a:latin typeface="Helvetica Neue"/>
              </a:rPr>
              <a:t>人为损坏</a:t>
            </a:r>
            <a:r>
              <a:rPr lang="zh-CN" altLang="en-US" sz="2400" dirty="0">
                <a:solidFill>
                  <a:srgbClr val="000000"/>
                </a:solidFill>
                <a:latin typeface="Helvetica Neue"/>
              </a:rPr>
              <a:t>物业共用部位、共用设施设备所需的修复费用</a:t>
            </a:r>
          </a:p>
          <a:p>
            <a:pPr>
              <a:buFont typeface="Arial" panose="020B0604020202020204" pitchFamily="34" charset="0"/>
              <a:buChar char="•"/>
            </a:pPr>
            <a:r>
              <a:rPr lang="zh-CN" altLang="en-US" sz="2400" dirty="0">
                <a:solidFill>
                  <a:srgbClr val="000000"/>
                </a:solidFill>
                <a:latin typeface="Helvetica Neue"/>
              </a:rPr>
              <a:t>根据物业服务合同，应当从物业服务费中列支的物业共用部位、共用设施设备的维修和养护费用</a:t>
            </a:r>
            <a:endParaRPr lang="zh-CN" altLang="en-US" sz="2400" b="0" i="0" dirty="0">
              <a:solidFill>
                <a:srgbClr val="000000"/>
              </a:solidFill>
              <a:effectLst/>
              <a:latin typeface="Helvetica Neue"/>
            </a:endParaRPr>
          </a:p>
        </p:txBody>
      </p:sp>
    </p:spTree>
    <p:extLst>
      <p:ext uri="{BB962C8B-B14F-4D97-AF65-F5344CB8AC3E}">
        <p14:creationId xmlns:p14="http://schemas.microsoft.com/office/powerpoint/2010/main" val="2362369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47489" y="2279959"/>
            <a:ext cx="3294717" cy="1915533"/>
            <a:chOff x="8651918" y="2226931"/>
            <a:chExt cx="3294717" cy="1915533"/>
          </a:xfrm>
        </p:grpSpPr>
        <p:pic>
          <p:nvPicPr>
            <p:cNvPr id="10" name="图片 9"/>
            <p:cNvPicPr>
              <a:picLocks noChangeAspect="1"/>
            </p:cNvPicPr>
            <p:nvPr/>
          </p:nvPicPr>
          <p:blipFill>
            <a:blip r:embed="rId2"/>
            <a:stretch>
              <a:fillRect/>
            </a:stretch>
          </p:blipFill>
          <p:spPr>
            <a:xfrm>
              <a:off x="8651918" y="2226931"/>
              <a:ext cx="3294717" cy="1915533"/>
            </a:xfrm>
            <a:prstGeom prst="rect">
              <a:avLst/>
            </a:prstGeom>
          </p:spPr>
        </p:pic>
        <p:sp>
          <p:nvSpPr>
            <p:cNvPr id="2" name="文本框 1"/>
            <p:cNvSpPr txBox="1"/>
            <p:nvPr/>
          </p:nvSpPr>
          <p:spPr>
            <a:xfrm>
              <a:off x="9386913" y="3609975"/>
              <a:ext cx="800219" cy="338554"/>
            </a:xfrm>
            <a:prstGeom prst="rect">
              <a:avLst/>
            </a:prstGeom>
            <a:noFill/>
          </p:spPr>
          <p:txBody>
            <a:bodyPr wrap="none" rtlCol="0">
              <a:spAutoFit/>
            </a:bodyPr>
            <a:lstStyle/>
            <a:p>
              <a:r>
                <a:rPr lang="zh-CN" altLang="en-US" sz="1600" b="1" dirty="0" smtClean="0">
                  <a:latin typeface="微软雅黑" panose="020B0503020204020204" pitchFamily="34" charset="-122"/>
                  <a:ea typeface="微软雅黑" panose="020B0503020204020204" pitchFamily="34" charset="-122"/>
                </a:rPr>
                <a:t>第三方</a:t>
              </a:r>
              <a:endParaRPr lang="zh-CN" altLang="en-US" sz="16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2"/>
            <a:srcRect l="12622" t="55174" r="75235" b="19964"/>
            <a:stretch/>
          </p:blipFill>
          <p:spPr>
            <a:xfrm>
              <a:off x="9067041" y="3609975"/>
              <a:ext cx="400051" cy="476250"/>
            </a:xfrm>
            <a:prstGeom prst="rect">
              <a:avLst/>
            </a:prstGeom>
          </p:spPr>
        </p:pic>
      </p:grpSp>
      <p:pic>
        <p:nvPicPr>
          <p:cNvPr id="4" name="图片 3"/>
          <p:cNvPicPr>
            <a:picLocks noChangeAspect="1"/>
          </p:cNvPicPr>
          <p:nvPr/>
        </p:nvPicPr>
        <p:blipFill>
          <a:blip r:embed="rId3"/>
          <a:stretch>
            <a:fillRect/>
          </a:stretch>
        </p:blipFill>
        <p:spPr>
          <a:xfrm>
            <a:off x="606479" y="379454"/>
            <a:ext cx="5794321" cy="5716545"/>
          </a:xfrm>
          <a:prstGeom prst="rect">
            <a:avLst/>
          </a:prstGeom>
        </p:spPr>
      </p:pic>
      <p:grpSp>
        <p:nvGrpSpPr>
          <p:cNvPr id="7" name="Group 19"/>
          <p:cNvGrpSpPr/>
          <p:nvPr/>
        </p:nvGrpSpPr>
        <p:grpSpPr>
          <a:xfrm rot="10800000">
            <a:off x="4799924" y="2870176"/>
            <a:ext cx="4129788" cy="639248"/>
            <a:chOff x="3211648" y="6183819"/>
            <a:chExt cx="4255951" cy="658777"/>
          </a:xfrm>
        </p:grpSpPr>
        <p:pic>
          <p:nvPicPr>
            <p:cNvPr id="8" name="Picture 12"/>
            <p:cNvPicPr>
              <a:picLocks noChangeAspect="1" noChangeArrowheads="1"/>
            </p:cNvPicPr>
            <p:nvPr/>
          </p:nvPicPr>
          <p:blipFill>
            <a:blip r:embed="rId4" cstate="print"/>
            <a:srcRect b="31859"/>
            <a:stretch>
              <a:fillRect/>
            </a:stretch>
          </p:blipFill>
          <p:spPr bwMode="auto">
            <a:xfrm rot="5400000">
              <a:off x="5178235" y="4553232"/>
              <a:ext cx="638175" cy="3940553"/>
            </a:xfrm>
            <a:prstGeom prst="rect">
              <a:avLst/>
            </a:prstGeom>
            <a:noFill/>
            <a:ln w="9525">
              <a:noFill/>
              <a:miter lim="800000"/>
              <a:headEnd/>
              <a:tailEnd/>
            </a:ln>
            <a:effectLst/>
          </p:spPr>
        </p:pic>
        <p:pic>
          <p:nvPicPr>
            <p:cNvPr id="9" name="Picture 12"/>
            <p:cNvPicPr>
              <a:picLocks noChangeAspect="1" noChangeArrowheads="1"/>
            </p:cNvPicPr>
            <p:nvPr/>
          </p:nvPicPr>
          <p:blipFill>
            <a:blip r:embed="rId4" cstate="print"/>
            <a:srcRect t="66972"/>
            <a:stretch>
              <a:fillRect/>
            </a:stretch>
          </p:blipFill>
          <p:spPr bwMode="auto">
            <a:xfrm rot="5400000">
              <a:off x="3178841" y="6216626"/>
              <a:ext cx="638175" cy="572561"/>
            </a:xfrm>
            <a:prstGeom prst="rect">
              <a:avLst/>
            </a:prstGeom>
            <a:noFill/>
            <a:ln w="9525">
              <a:noFill/>
              <a:miter lim="800000"/>
              <a:headEnd/>
              <a:tailEnd/>
            </a:ln>
            <a:effectLst/>
          </p:spPr>
        </p:pic>
      </p:grpSp>
      <p:pic>
        <p:nvPicPr>
          <p:cNvPr id="11" name="图片 10"/>
          <p:cNvPicPr>
            <a:picLocks noChangeAspect="1"/>
          </p:cNvPicPr>
          <p:nvPr/>
        </p:nvPicPr>
        <p:blipFill rotWithShape="1">
          <a:blip r:embed="rId5"/>
          <a:srcRect l="5581" t="10433" b="63003"/>
          <a:stretch/>
        </p:blipFill>
        <p:spPr>
          <a:xfrm>
            <a:off x="5705029" y="2279959"/>
            <a:ext cx="2252017" cy="646420"/>
          </a:xfrm>
          <a:prstGeom prst="rect">
            <a:avLst/>
          </a:prstGeom>
        </p:spPr>
      </p:pic>
      <p:pic>
        <p:nvPicPr>
          <p:cNvPr id="12" name="图片 11"/>
          <p:cNvPicPr>
            <a:picLocks noChangeAspect="1"/>
          </p:cNvPicPr>
          <p:nvPr/>
        </p:nvPicPr>
        <p:blipFill rotWithShape="1">
          <a:blip r:embed="rId5"/>
          <a:srcRect l="5581" t="48969"/>
          <a:stretch/>
        </p:blipFill>
        <p:spPr>
          <a:xfrm>
            <a:off x="5674220" y="3352752"/>
            <a:ext cx="2353229" cy="1297610"/>
          </a:xfrm>
          <a:prstGeom prst="rect">
            <a:avLst/>
          </a:prstGeom>
        </p:spPr>
      </p:pic>
    </p:spTree>
    <p:extLst>
      <p:ext uri="{BB962C8B-B14F-4D97-AF65-F5344CB8AC3E}">
        <p14:creationId xmlns:p14="http://schemas.microsoft.com/office/powerpoint/2010/main" val="258632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184150"/>
            <a:ext cx="10515600" cy="1325563"/>
          </a:xfrm>
        </p:spPr>
        <p:txBody>
          <a:bodyPr/>
          <a:lstStyle/>
          <a:p>
            <a:r>
              <a:rPr lang="zh-CN" altLang="en-US" b="1" dirty="0" smtClean="0"/>
              <a:t>山东省</a:t>
            </a:r>
            <a:endParaRPr lang="zh-CN" altLang="en-US" b="1" dirty="0"/>
          </a:p>
        </p:txBody>
      </p:sp>
      <p:pic>
        <p:nvPicPr>
          <p:cNvPr id="4" name="图片 3"/>
          <p:cNvPicPr>
            <a:picLocks noChangeAspect="1"/>
          </p:cNvPicPr>
          <p:nvPr/>
        </p:nvPicPr>
        <p:blipFill rotWithShape="1">
          <a:blip r:embed="rId2"/>
          <a:srcRect t="6010"/>
          <a:stretch/>
        </p:blipFill>
        <p:spPr>
          <a:xfrm>
            <a:off x="990600" y="1509713"/>
            <a:ext cx="8181666" cy="4529137"/>
          </a:xfrm>
          <a:prstGeom prst="rect">
            <a:avLst/>
          </a:prstGeom>
        </p:spPr>
      </p:pic>
    </p:spTree>
    <p:extLst>
      <p:ext uri="{BB962C8B-B14F-4D97-AF65-F5344CB8AC3E}">
        <p14:creationId xmlns:p14="http://schemas.microsoft.com/office/powerpoint/2010/main" val="237003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184150"/>
            <a:ext cx="10515600" cy="1325563"/>
          </a:xfrm>
        </p:spPr>
        <p:txBody>
          <a:bodyPr/>
          <a:lstStyle/>
          <a:p>
            <a:r>
              <a:rPr lang="zh-CN" altLang="en-US" b="1" dirty="0" smtClean="0"/>
              <a:t>山东省</a:t>
            </a:r>
            <a:endParaRPr lang="zh-CN" altLang="en-US" b="1" dirty="0"/>
          </a:p>
        </p:txBody>
      </p:sp>
      <p:pic>
        <p:nvPicPr>
          <p:cNvPr id="5" name="图片 4"/>
          <p:cNvPicPr>
            <a:picLocks noChangeAspect="1"/>
          </p:cNvPicPr>
          <p:nvPr/>
        </p:nvPicPr>
        <p:blipFill>
          <a:blip r:embed="rId2"/>
          <a:stretch>
            <a:fillRect/>
          </a:stretch>
        </p:blipFill>
        <p:spPr>
          <a:xfrm>
            <a:off x="952500" y="1231524"/>
            <a:ext cx="8115300" cy="4664451"/>
          </a:xfrm>
          <a:prstGeom prst="rect">
            <a:avLst/>
          </a:prstGeom>
        </p:spPr>
      </p:pic>
    </p:spTree>
    <p:extLst>
      <p:ext uri="{BB962C8B-B14F-4D97-AF65-F5344CB8AC3E}">
        <p14:creationId xmlns:p14="http://schemas.microsoft.com/office/powerpoint/2010/main" val="481077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6986"/>
            <a:ext cx="10515600" cy="1325563"/>
          </a:xfrm>
        </p:spPr>
        <p:txBody>
          <a:bodyPr/>
          <a:lstStyle/>
          <a:p>
            <a:r>
              <a:rPr lang="zh-CN" altLang="en-US" b="1" dirty="0" smtClean="0"/>
              <a:t>广州市</a:t>
            </a:r>
            <a:endParaRPr lang="zh-CN" altLang="en-US" b="1" dirty="0"/>
          </a:p>
        </p:txBody>
      </p:sp>
      <p:pic>
        <p:nvPicPr>
          <p:cNvPr id="4" name="图片 3"/>
          <p:cNvPicPr>
            <a:picLocks noChangeAspect="1"/>
          </p:cNvPicPr>
          <p:nvPr/>
        </p:nvPicPr>
        <p:blipFill rotWithShape="1">
          <a:blip r:embed="rId2"/>
          <a:srcRect t="8007"/>
          <a:stretch/>
        </p:blipFill>
        <p:spPr>
          <a:xfrm>
            <a:off x="1100137" y="1209674"/>
            <a:ext cx="7686675" cy="5362575"/>
          </a:xfrm>
          <a:prstGeom prst="rect">
            <a:avLst/>
          </a:prstGeom>
        </p:spPr>
      </p:pic>
    </p:spTree>
    <p:extLst>
      <p:ext uri="{BB962C8B-B14F-4D97-AF65-F5344CB8AC3E}">
        <p14:creationId xmlns:p14="http://schemas.microsoft.com/office/powerpoint/2010/main" val="393605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005" y="296"/>
            <a:ext cx="10515600" cy="1325563"/>
          </a:xfrm>
        </p:spPr>
        <p:txBody>
          <a:bodyPr/>
          <a:lstStyle/>
          <a:p>
            <a:r>
              <a:rPr lang="zh-CN" altLang="en-US" b="1" dirty="0"/>
              <a:t>深圳市</a:t>
            </a:r>
          </a:p>
        </p:txBody>
      </p:sp>
      <p:sp>
        <p:nvSpPr>
          <p:cNvPr id="3" name="内容占位符 2"/>
          <p:cNvSpPr>
            <a:spLocks noGrp="1"/>
          </p:cNvSpPr>
          <p:nvPr>
            <p:ph idx="1"/>
          </p:nvPr>
        </p:nvSpPr>
        <p:spPr>
          <a:xfrm>
            <a:off x="653005" y="2116931"/>
            <a:ext cx="10515600" cy="4351338"/>
          </a:xfrm>
        </p:spPr>
        <p:txBody>
          <a:bodyPr/>
          <a:lstStyle/>
          <a:p>
            <a:endParaRPr lang="zh-CN" altLang="en-US" dirty="0"/>
          </a:p>
        </p:txBody>
      </p:sp>
      <p:pic>
        <p:nvPicPr>
          <p:cNvPr id="5" name="图片 4"/>
          <p:cNvPicPr>
            <a:picLocks noChangeAspect="1"/>
          </p:cNvPicPr>
          <p:nvPr/>
        </p:nvPicPr>
        <p:blipFill>
          <a:blip r:embed="rId2"/>
          <a:stretch>
            <a:fillRect/>
          </a:stretch>
        </p:blipFill>
        <p:spPr>
          <a:xfrm>
            <a:off x="1334909" y="1860349"/>
            <a:ext cx="9522181" cy="2746375"/>
          </a:xfrm>
          <a:prstGeom prst="rect">
            <a:avLst/>
          </a:prstGeom>
        </p:spPr>
      </p:pic>
    </p:spTree>
    <p:extLst>
      <p:ext uri="{BB962C8B-B14F-4D97-AF65-F5344CB8AC3E}">
        <p14:creationId xmlns:p14="http://schemas.microsoft.com/office/powerpoint/2010/main" val="256697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b="8534"/>
          <a:stretch/>
        </p:blipFill>
        <p:spPr>
          <a:xfrm>
            <a:off x="838200" y="408249"/>
            <a:ext cx="9016936" cy="5888379"/>
          </a:xfrm>
          <a:prstGeom prst="rect">
            <a:avLst/>
          </a:prstGeom>
        </p:spPr>
      </p:pic>
    </p:spTree>
    <p:extLst>
      <p:ext uri="{BB962C8B-B14F-4D97-AF65-F5344CB8AC3E}">
        <p14:creationId xmlns:p14="http://schemas.microsoft.com/office/powerpoint/2010/main" val="4101518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天津市</a:t>
            </a:r>
            <a:endParaRPr lang="zh-CN" altLang="en-US" b="1"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06552" y="1825625"/>
            <a:ext cx="8467725" cy="2857500"/>
          </a:xfrm>
          <a:prstGeom prst="rect">
            <a:avLst/>
          </a:prstGeom>
        </p:spPr>
      </p:pic>
    </p:spTree>
    <p:extLst>
      <p:ext uri="{BB962C8B-B14F-4D97-AF65-F5344CB8AC3E}">
        <p14:creationId xmlns:p14="http://schemas.microsoft.com/office/powerpoint/2010/main" val="3124898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江阴市</a:t>
            </a:r>
            <a:endParaRPr lang="zh-CN" altLang="en-US" b="1"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38200" y="1999245"/>
            <a:ext cx="10515600" cy="2406316"/>
          </a:xfrm>
          <a:prstGeom prst="rect">
            <a:avLst/>
          </a:prstGeom>
        </p:spPr>
      </p:pic>
    </p:spTree>
    <p:extLst>
      <p:ext uri="{BB962C8B-B14F-4D97-AF65-F5344CB8AC3E}">
        <p14:creationId xmlns:p14="http://schemas.microsoft.com/office/powerpoint/2010/main" val="1220020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320</Words>
  <Application>Microsoft Office PowerPoint</Application>
  <PresentationFormat>宽屏</PresentationFormat>
  <Paragraphs>33</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Helvetica Neue</vt:lpstr>
      <vt:lpstr>等线</vt:lpstr>
      <vt:lpstr>等线 Light</vt:lpstr>
      <vt:lpstr>楷体</vt:lpstr>
      <vt:lpstr>微软雅黑</vt:lpstr>
      <vt:lpstr>Arial</vt:lpstr>
      <vt:lpstr>Calibri</vt:lpstr>
      <vt:lpstr>Times New Roman</vt:lpstr>
      <vt:lpstr>Office 主题​​</vt:lpstr>
      <vt:lpstr>各地住房维修资金 管理与使用现状初探</vt:lpstr>
      <vt:lpstr>PowerPoint 演示文稿</vt:lpstr>
      <vt:lpstr>山东省</vt:lpstr>
      <vt:lpstr>山东省</vt:lpstr>
      <vt:lpstr>广州市</vt:lpstr>
      <vt:lpstr>深圳市</vt:lpstr>
      <vt:lpstr>PowerPoint 演示文稿</vt:lpstr>
      <vt:lpstr>天津市</vt:lpstr>
      <vt:lpstr>江阴市</vt:lpstr>
      <vt:lpstr>成都市</vt:lpstr>
      <vt:lpstr>PowerPoint 演示文稿</vt:lpstr>
      <vt:lpstr>总结</vt:lpstr>
      <vt:lpstr>PowerPoint 演示文稿</vt:lpstr>
      <vt:lpstr>“双2/3”将成为过去，地方法规待跟进</vt:lpstr>
      <vt:lpstr>应急使用可避开业主表决</vt:lpstr>
      <vt:lpstr>物业专项维修资金部不可用于【共性】</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ZIv</dc:creator>
  <cp:lastModifiedBy>Wang ZIv</cp:lastModifiedBy>
  <cp:revision>30</cp:revision>
  <dcterms:created xsi:type="dcterms:W3CDTF">2021-01-25T13:49:23Z</dcterms:created>
  <dcterms:modified xsi:type="dcterms:W3CDTF">2021-01-26T01:33:49Z</dcterms:modified>
</cp:coreProperties>
</file>