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Override1.xml" ContentType="application/vnd.openxmlformats-officedocument.themeOverr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Override2.xml" ContentType="application/vnd.openxmlformats-officedocument.themeOverride+xml"/>
  <Override PartName="/ppt/tags/tag7.xml" ContentType="application/vnd.openxmlformats-officedocument.presentationml.tags+xml"/>
  <Override PartName="/ppt/theme/themeOverride3.xml" ContentType="application/vnd.openxmlformats-officedocument.themeOverr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Override4.xml" ContentType="application/vnd.openxmlformats-officedocument.themeOverride+xml"/>
  <Override PartName="/ppt/tags/tag13.xml" ContentType="application/vnd.openxmlformats-officedocument.presentationml.tags+xml"/>
  <Override PartName="/ppt/theme/themeOverride5.xml" ContentType="application/vnd.openxmlformats-officedocument.themeOverride+xml"/>
  <Override PartName="/ppt/tags/tag14.xml" ContentType="application/vnd.openxmlformats-officedocument.presentationml.tags+xml"/>
  <Override PartName="/ppt/theme/themeOverride6.xml" ContentType="application/vnd.openxmlformats-officedocument.themeOverride+xml"/>
  <Override PartName="/ppt/tags/tag15.xml" ContentType="application/vnd.openxmlformats-officedocument.presentationml.tags+xml"/>
  <Override PartName="/ppt/theme/themeOverride7.xml" ContentType="application/vnd.openxmlformats-officedocument.themeOverr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heme/themeOverride8.xml" ContentType="application/vnd.openxmlformats-officedocument.themeOverride+xml"/>
  <Override PartName="/ppt/tags/tag20.xml" ContentType="application/vnd.openxmlformats-officedocument.presentationml.tags+xml"/>
  <Override PartName="/ppt/theme/themeOverride9.xml" ContentType="application/vnd.openxmlformats-officedocument.themeOverride+xml"/>
  <Override PartName="/ppt/tags/tag21.xml" ContentType="application/vnd.openxmlformats-officedocument.presentationml.tags+xml"/>
  <Override PartName="/ppt/theme/themeOverride10.xml" ContentType="application/vnd.openxmlformats-officedocument.themeOverride+xml"/>
  <Override PartName="/ppt/tags/tag22.xml" ContentType="application/vnd.openxmlformats-officedocument.presentationml.tags+xml"/>
  <Override PartName="/ppt/theme/themeOverride11.xml" ContentType="application/vnd.openxmlformats-officedocument.themeOverr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5"/>
  </p:sldMasterIdLst>
  <p:notesMasterIdLst>
    <p:notesMasterId r:id="rId15"/>
  </p:notesMasterIdLst>
  <p:handoutMasterIdLst>
    <p:handoutMasterId r:id="rId16"/>
  </p:handoutMasterIdLst>
  <p:sldIdLst>
    <p:sldId id="256" r:id="rId6"/>
    <p:sldId id="274" r:id="rId7"/>
    <p:sldId id="268" r:id="rId8"/>
    <p:sldId id="259" r:id="rId9"/>
    <p:sldId id="269" r:id="rId10"/>
    <p:sldId id="260" r:id="rId11"/>
    <p:sldId id="270" r:id="rId12"/>
    <p:sldId id="271" r:id="rId13"/>
    <p:sldId id="272" r:id="rId14"/>
  </p:sldIdLst>
  <p:sldSz cx="9144000" cy="6858000" type="screen4x3"/>
  <p:notesSz cx="6797675" cy="9928225"/>
  <p:embeddedFontLst>
    <p:embeddedFont>
      <p:font typeface="SwissReSans" panose="020B0604020202020204" pitchFamily="34" charset="0"/>
      <p:regular r:id="rId17"/>
      <p:bold r:id="rId18"/>
      <p:italic r:id="rId19"/>
      <p:boldItalic r:id="rId20"/>
    </p:embeddedFont>
    <p:embeddedFont>
      <p:font typeface="SwissReSans Light" panose="020B0504020202020204" pitchFamily="34" charset="0"/>
      <p:regular r:id="rId21"/>
      <p:bold r:id="rId22"/>
      <p:italic r:id="rId23"/>
      <p:boldItalic r:id="rId24"/>
    </p:embeddedFont>
  </p:embeddedFontLst>
  <p:custDataLst>
    <p:tags r:id="rId2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3B5AB9-EEDE-49D6-90B9-B8C51F0F9B5E}">
          <p14:sldIdLst>
            <p14:sldId id="256"/>
            <p14:sldId id="274"/>
            <p14:sldId id="268"/>
            <p14:sldId id="259"/>
            <p14:sldId id="269"/>
            <p14:sldId id="260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4">
          <p15:clr>
            <a:srgbClr val="A4A3A4"/>
          </p15:clr>
        </p15:guide>
        <p15:guide id="2" orient="horz" pos="436">
          <p15:clr>
            <a:srgbClr val="A4A3A4"/>
          </p15:clr>
        </p15:guide>
        <p15:guide id="3" orient="horz" pos="1026">
          <p15:clr>
            <a:srgbClr val="A4A3A4"/>
          </p15:clr>
        </p15:guide>
        <p15:guide id="4" orient="horz" pos="3793">
          <p15:clr>
            <a:srgbClr val="A4A3A4"/>
          </p15:clr>
        </p15:guide>
        <p15:guide id="5" pos="431">
          <p15:clr>
            <a:srgbClr val="A4A3A4"/>
          </p15:clr>
        </p15:guide>
        <p15:guide id="6" pos="54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2FB157"/>
    <a:srgbClr val="627D77"/>
    <a:srgbClr val="CC99FF"/>
    <a:srgbClr val="9CD35F"/>
    <a:srgbClr val="43CEFF"/>
    <a:srgbClr val="76B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481DAD-C922-49DF-9E0B-D10047ECD1F2}" v="2" dt="2021-06-08T10:01:15.477"/>
  </p1510:revLst>
</p1510:revInfo>
</file>

<file path=ppt/tableStyles.xml><?xml version="1.0" encoding="utf-8"?>
<a:tblStyleLst xmlns:a="http://schemas.openxmlformats.org/drawingml/2006/main" def="{4F870FC3-41F4-4639-9F92-194A608F593C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4" autoAdjust="0"/>
    <p:restoredTop sz="91468" autoAdjust="0"/>
  </p:normalViewPr>
  <p:slideViewPr>
    <p:cSldViewPr showGuides="1">
      <p:cViewPr varScale="1">
        <p:scale>
          <a:sx n="40" d="100"/>
          <a:sy n="40" d="100"/>
        </p:scale>
        <p:origin x="54" y="822"/>
      </p:cViewPr>
      <p:guideLst>
        <p:guide orient="horz" pos="164"/>
        <p:guide orient="horz" pos="436"/>
        <p:guide orient="horz" pos="1026"/>
        <p:guide orient="horz" pos="3793"/>
        <p:guide pos="431"/>
        <p:guide pos="546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2778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font" Target="fonts/font1.fntdata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8.fntdata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font" Target="fonts/font3.fntdata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6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>
              <a:latin typeface="SwissReSans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7C786-A259-4FDD-A4C0-BD83D19C2427}" type="datetimeFigureOut">
              <a:rPr lang="en-GB" smtClean="0">
                <a:latin typeface="SwissReSans" pitchFamily="34" charset="0"/>
              </a:rPr>
              <a:t>08/06/2021</a:t>
            </a:fld>
            <a:endParaRPr lang="en-GB">
              <a:latin typeface="SwissReSans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>
              <a:latin typeface="SwissReSans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DD15C-2E90-415F-B376-5831ACCDAAD0}" type="slidenum">
              <a:rPr lang="en-GB" smtClean="0">
                <a:latin typeface="SwissReSans" pitchFamily="34" charset="0"/>
              </a:rPr>
              <a:t>‹#›</a:t>
            </a:fld>
            <a:endParaRPr lang="en-GB">
              <a:latin typeface="SwissRe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96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wissReSans" pitchFamily="34" charset="0"/>
              </a:defRPr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wissReSans" pitchFamily="34" charset="0"/>
              </a:defRPr>
            </a:lvl1pPr>
          </a:lstStyle>
          <a:p>
            <a:fld id="{3A1CEC75-F9BB-42F0-8E1C-193797F4D4D6}" type="datetimeFigureOut">
              <a:rPr lang="de-DE" smtClean="0"/>
              <a:t>08.06.2021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wissReSans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wissReSans" pitchFamily="34" charset="0"/>
              </a:defRPr>
            </a:lvl1pPr>
          </a:lstStyle>
          <a:p>
            <a:fld id="{CF8ED666-4372-485F-9851-ED435EF4AC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760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wissReSans" pitchFamily="34" charset="0"/>
        <a:ea typeface="+mn-ea"/>
        <a:cs typeface="+mn-cs"/>
      </a:defRPr>
    </a:lvl1pPr>
    <a:lvl2pPr marL="349250" indent="0" algn="l" defTabSz="914400" rtl="0" eaLnBrk="1" latinLnBrk="0" hangingPunct="1">
      <a:defRPr sz="1200" kern="1200">
        <a:solidFill>
          <a:schemeClr val="tx1"/>
        </a:solidFill>
        <a:latin typeface="SwissReSans" pitchFamily="34" charset="0"/>
        <a:ea typeface="+mn-ea"/>
        <a:cs typeface="+mn-cs"/>
      </a:defRPr>
    </a:lvl2pPr>
    <a:lvl3pPr marL="717550" indent="0" algn="l" defTabSz="914400" rtl="0" eaLnBrk="1" latinLnBrk="0" hangingPunct="1">
      <a:defRPr sz="1200" kern="1200">
        <a:solidFill>
          <a:schemeClr val="tx1"/>
        </a:solidFill>
        <a:latin typeface="SwissReSans" pitchFamily="34" charset="0"/>
        <a:ea typeface="+mn-ea"/>
        <a:cs typeface="+mn-cs"/>
      </a:defRPr>
    </a:lvl3pPr>
    <a:lvl4pPr marL="1066800" indent="0" algn="l" defTabSz="914400" rtl="0" eaLnBrk="1" latinLnBrk="0" hangingPunct="1">
      <a:defRPr sz="1200" kern="1200">
        <a:solidFill>
          <a:schemeClr val="tx1"/>
        </a:solidFill>
        <a:latin typeface="SwissReSans" pitchFamily="34" charset="0"/>
        <a:ea typeface="+mn-ea"/>
        <a:cs typeface="+mn-cs"/>
      </a:defRPr>
    </a:lvl4pPr>
    <a:lvl5pPr marL="1435100" indent="0" algn="l" defTabSz="914400" rtl="0" eaLnBrk="1" latinLnBrk="0" hangingPunct="1">
      <a:defRPr sz="1200" kern="1200">
        <a:solidFill>
          <a:schemeClr val="tx1"/>
        </a:solidFill>
        <a:latin typeface="SwissReSans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ED666-4372-485F-9851-ED435EF4ACC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000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hemeOverride" Target="../theme/themeOverride10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hemeOverride" Target="../theme/themeOverride11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9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hemeOverride" Target="../theme/themeOverride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9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themeOverride" Target="../theme/themeOverride5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hemeOverride" Target="../theme/themeOverride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1.png"/><Relationship Id="rId2" Type="http://schemas.openxmlformats.org/officeDocument/2006/relationships/tags" Target="../tags/tag16.xml"/><Relationship Id="rId1" Type="http://schemas.openxmlformats.org/officeDocument/2006/relationships/themeOverride" Target="../theme/themeOverride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9.xml"/><Relationship Id="rId4" Type="http://schemas.openxmlformats.org/officeDocument/2006/relationships/tags" Target="../tags/tag18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hemeOverride" Target="../theme/themeOverride8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hemeOverride" Target="../theme/themeOverride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preserve="1" userDrawn="1">
  <p:cSld name="Title Slide">
    <p:bg>
      <p:bgPr>
        <a:solidFill>
          <a:srgbClr val="D1DC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 bwMode="gray">
          <a:xfrm>
            <a:off x="0" y="0"/>
            <a:ext cx="9144000" cy="6858000"/>
          </a:xfrm>
        </p:spPr>
        <p:txBody>
          <a:bodyPr/>
          <a:lstStyle>
            <a:lvl1pPr>
              <a:buFontTx/>
              <a:buNone/>
              <a:defRPr sz="1200">
                <a:solidFill>
                  <a:srgbClr val="A8BAB2"/>
                </a:solidFill>
                <a:latin typeface="SwissReSans" pitchFamily="34" charset="0"/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684213" y="1628776"/>
            <a:ext cx="7272163" cy="1296168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4800">
                <a:solidFill>
                  <a:srgbClr val="FFFFFF"/>
                </a:solidFill>
                <a:latin typeface="SwissReSans Light" pitchFamily="34" charset="0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684213" y="2996952"/>
            <a:ext cx="7272163" cy="288032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ct val="0"/>
              </a:spcBef>
              <a:buNone/>
              <a:defRPr>
                <a:solidFill>
                  <a:srgbClr val="FFFFFF"/>
                </a:solidFill>
                <a:latin typeface="SwissReSan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1" name="Classification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2915989" y="260350"/>
            <a:ext cx="5759699" cy="1397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0" tIns="0" rIns="0" bIns="0"/>
          <a:lstStyle/>
          <a:p>
            <a:pPr algn="r">
              <a:buClrTx/>
              <a:buSzTx/>
              <a:buFontTx/>
              <a:buNone/>
            </a:pPr>
            <a:endParaRPr lang="en-GB" sz="900">
              <a:solidFill>
                <a:srgbClr val="283E36"/>
              </a:solidFill>
              <a:latin typeface="SwissReSans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63426" y="6456609"/>
            <a:ext cx="1379177" cy="324512"/>
          </a:xfrm>
          <a:prstGeom prst="rect">
            <a:avLst/>
          </a:prstGeom>
        </p:spPr>
      </p:pic>
    </p:spTree>
  </p:cSld>
  <p:clrMapOvr>
    <a:masterClrMapping/>
  </p:clrMapOvr>
  <p:transition/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wer Symbol" preserve="1" userDrawn="1">
  <p:cSld name="Power Symb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xfrm>
            <a:off x="8460432" y="6472238"/>
            <a:ext cx="215256" cy="182562"/>
          </a:xfrm>
        </p:spPr>
        <p:txBody>
          <a:bodyPr/>
          <a:lstStyle/>
          <a:p>
            <a:fld id="{5E4D2043-7E31-4A53-BD33-72A88E682172}" type="slidenum">
              <a:rPr lang="en-GB" smtClean="0"/>
              <a:t>‹#›</a:t>
            </a:fld>
            <a:endParaRPr lang="en-GB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3132138" y="1989138"/>
            <a:ext cx="2879725" cy="2879725"/>
            <a:chOff x="3132138" y="1989138"/>
            <a:chExt cx="2879725" cy="2879725"/>
          </a:xfrm>
        </p:grpSpPr>
        <p:sp>
          <p:nvSpPr>
            <p:cNvPr id="9" name="Rectangle 8"/>
            <p:cNvSpPr/>
            <p:nvPr userDrawn="1"/>
          </p:nvSpPr>
          <p:spPr>
            <a:xfrm>
              <a:off x="3707904" y="2564904"/>
              <a:ext cx="1728192" cy="172819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SwissReSans" pitchFamily="34" charset="0"/>
              </a:endParaRPr>
            </a:p>
          </p:txBody>
        </p:sp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3132138" y="1989138"/>
              <a:ext cx="2879725" cy="2879725"/>
            </a:xfrm>
            <a:custGeom>
              <a:avLst/>
              <a:gdLst>
                <a:gd name="T0" fmla="*/ 738 w 1476"/>
                <a:gd name="T1" fmla="*/ 0 h 1476"/>
                <a:gd name="T2" fmla="*/ 0 w 1476"/>
                <a:gd name="T3" fmla="*/ 738 h 1476"/>
                <a:gd name="T4" fmla="*/ 738 w 1476"/>
                <a:gd name="T5" fmla="*/ 1476 h 1476"/>
                <a:gd name="T6" fmla="*/ 1476 w 1476"/>
                <a:gd name="T7" fmla="*/ 738 h 1476"/>
                <a:gd name="T8" fmla="*/ 738 w 1476"/>
                <a:gd name="T9" fmla="*/ 0 h 1476"/>
                <a:gd name="T10" fmla="*/ 547 w 1476"/>
                <a:gd name="T11" fmla="*/ 1099 h 1476"/>
                <a:gd name="T12" fmla="*/ 388 w 1476"/>
                <a:gd name="T13" fmla="*/ 1099 h 1476"/>
                <a:gd name="T14" fmla="*/ 388 w 1476"/>
                <a:gd name="T15" fmla="*/ 637 h 1476"/>
                <a:gd name="T16" fmla="*/ 547 w 1476"/>
                <a:gd name="T17" fmla="*/ 637 h 1476"/>
                <a:gd name="T18" fmla="*/ 547 w 1476"/>
                <a:gd name="T19" fmla="*/ 1099 h 1476"/>
                <a:gd name="T20" fmla="*/ 817 w 1476"/>
                <a:gd name="T21" fmla="*/ 1099 h 1476"/>
                <a:gd name="T22" fmla="*/ 658 w 1476"/>
                <a:gd name="T23" fmla="*/ 1099 h 1476"/>
                <a:gd name="T24" fmla="*/ 658 w 1476"/>
                <a:gd name="T25" fmla="*/ 637 h 1476"/>
                <a:gd name="T26" fmla="*/ 817 w 1476"/>
                <a:gd name="T27" fmla="*/ 637 h 1476"/>
                <a:gd name="T28" fmla="*/ 817 w 1476"/>
                <a:gd name="T29" fmla="*/ 1099 h 1476"/>
                <a:gd name="T30" fmla="*/ 1088 w 1476"/>
                <a:gd name="T31" fmla="*/ 1099 h 1476"/>
                <a:gd name="T32" fmla="*/ 929 w 1476"/>
                <a:gd name="T33" fmla="*/ 1099 h 1476"/>
                <a:gd name="T34" fmla="*/ 929 w 1476"/>
                <a:gd name="T35" fmla="*/ 637 h 1476"/>
                <a:gd name="T36" fmla="*/ 1088 w 1476"/>
                <a:gd name="T37" fmla="*/ 637 h 1476"/>
                <a:gd name="T38" fmla="*/ 1088 w 1476"/>
                <a:gd name="T39" fmla="*/ 1099 h 1476"/>
                <a:gd name="T40" fmla="*/ 1094 w 1476"/>
                <a:gd name="T41" fmla="*/ 524 h 1476"/>
                <a:gd name="T42" fmla="*/ 382 w 1476"/>
                <a:gd name="T43" fmla="*/ 524 h 1476"/>
                <a:gd name="T44" fmla="*/ 382 w 1476"/>
                <a:gd name="T45" fmla="*/ 374 h 1476"/>
                <a:gd name="T46" fmla="*/ 1094 w 1476"/>
                <a:gd name="T47" fmla="*/ 374 h 1476"/>
                <a:gd name="T48" fmla="*/ 1094 w 1476"/>
                <a:gd name="T49" fmla="*/ 524 h 1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76" h="1476">
                  <a:moveTo>
                    <a:pt x="738" y="0"/>
                  </a:moveTo>
                  <a:cubicBezTo>
                    <a:pt x="330" y="0"/>
                    <a:pt x="0" y="331"/>
                    <a:pt x="0" y="738"/>
                  </a:cubicBezTo>
                  <a:cubicBezTo>
                    <a:pt x="0" y="1146"/>
                    <a:pt x="330" y="1476"/>
                    <a:pt x="738" y="1476"/>
                  </a:cubicBezTo>
                  <a:cubicBezTo>
                    <a:pt x="1145" y="1476"/>
                    <a:pt x="1476" y="1146"/>
                    <a:pt x="1476" y="738"/>
                  </a:cubicBezTo>
                  <a:cubicBezTo>
                    <a:pt x="1476" y="331"/>
                    <a:pt x="1145" y="0"/>
                    <a:pt x="738" y="0"/>
                  </a:cubicBezTo>
                  <a:moveTo>
                    <a:pt x="547" y="1099"/>
                  </a:moveTo>
                  <a:cubicBezTo>
                    <a:pt x="388" y="1099"/>
                    <a:pt x="388" y="1099"/>
                    <a:pt x="388" y="1099"/>
                  </a:cubicBezTo>
                  <a:cubicBezTo>
                    <a:pt x="388" y="637"/>
                    <a:pt x="388" y="637"/>
                    <a:pt x="388" y="637"/>
                  </a:cubicBezTo>
                  <a:cubicBezTo>
                    <a:pt x="547" y="637"/>
                    <a:pt x="547" y="637"/>
                    <a:pt x="547" y="637"/>
                  </a:cubicBezTo>
                  <a:lnTo>
                    <a:pt x="547" y="1099"/>
                  </a:lnTo>
                  <a:close/>
                  <a:moveTo>
                    <a:pt x="817" y="1099"/>
                  </a:moveTo>
                  <a:cubicBezTo>
                    <a:pt x="658" y="1099"/>
                    <a:pt x="658" y="1099"/>
                    <a:pt x="658" y="1099"/>
                  </a:cubicBezTo>
                  <a:cubicBezTo>
                    <a:pt x="658" y="637"/>
                    <a:pt x="658" y="637"/>
                    <a:pt x="658" y="637"/>
                  </a:cubicBezTo>
                  <a:cubicBezTo>
                    <a:pt x="817" y="637"/>
                    <a:pt x="817" y="637"/>
                    <a:pt x="817" y="637"/>
                  </a:cubicBezTo>
                  <a:lnTo>
                    <a:pt x="817" y="1099"/>
                  </a:lnTo>
                  <a:close/>
                  <a:moveTo>
                    <a:pt x="1088" y="1099"/>
                  </a:moveTo>
                  <a:cubicBezTo>
                    <a:pt x="929" y="1099"/>
                    <a:pt x="929" y="1099"/>
                    <a:pt x="929" y="1099"/>
                  </a:cubicBezTo>
                  <a:cubicBezTo>
                    <a:pt x="929" y="637"/>
                    <a:pt x="929" y="637"/>
                    <a:pt x="929" y="637"/>
                  </a:cubicBezTo>
                  <a:cubicBezTo>
                    <a:pt x="1088" y="637"/>
                    <a:pt x="1088" y="637"/>
                    <a:pt x="1088" y="637"/>
                  </a:cubicBezTo>
                  <a:lnTo>
                    <a:pt x="1088" y="1099"/>
                  </a:lnTo>
                  <a:close/>
                  <a:moveTo>
                    <a:pt x="1094" y="524"/>
                  </a:moveTo>
                  <a:cubicBezTo>
                    <a:pt x="382" y="524"/>
                    <a:pt x="382" y="524"/>
                    <a:pt x="382" y="524"/>
                  </a:cubicBezTo>
                  <a:cubicBezTo>
                    <a:pt x="382" y="374"/>
                    <a:pt x="382" y="374"/>
                    <a:pt x="382" y="374"/>
                  </a:cubicBezTo>
                  <a:cubicBezTo>
                    <a:pt x="1094" y="374"/>
                    <a:pt x="1094" y="374"/>
                    <a:pt x="1094" y="374"/>
                  </a:cubicBezTo>
                  <a:lnTo>
                    <a:pt x="1094" y="524"/>
                  </a:lnTo>
                  <a:close/>
                </a:path>
              </a:pathLst>
            </a:custGeom>
            <a:solidFill>
              <a:srgbClr val="627D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ransition/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 userDrawn="1"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684213" y="1628775"/>
            <a:ext cx="7272163" cy="1329620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800">
                <a:solidFill>
                  <a:srgbClr val="FFFFFF"/>
                </a:solidFill>
                <a:latin typeface="SwissReSans Light" pitchFamily="34" charset="0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460432" y="6472238"/>
            <a:ext cx="215256" cy="182562"/>
          </a:xfrm>
        </p:spPr>
        <p:txBody>
          <a:bodyPr/>
          <a:lstStyle/>
          <a:p>
            <a:fld id="{5E4D2043-7E31-4A53-BD33-72A88E682172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3" y="3573016"/>
            <a:ext cx="7272163" cy="2448372"/>
          </a:xfrm>
        </p:spPr>
        <p:txBody>
          <a:bodyPr/>
          <a:lstStyle>
            <a:lvl1pPr marL="0" indent="0">
              <a:spcBef>
                <a:spcPct val="0"/>
              </a:spcBef>
              <a:spcAft>
                <a:spcPts val="1200"/>
              </a:spcAft>
              <a:buFontTx/>
              <a:buNone/>
              <a:defRPr sz="1200">
                <a:solidFill>
                  <a:srgbClr val="283E36"/>
                </a:solidFill>
                <a:latin typeface="SwissReSans Light" pitchFamily="34" charset="0"/>
              </a:defRPr>
            </a:lvl1pPr>
            <a:lvl2pPr marL="182562" indent="0">
              <a:spcBef>
                <a:spcPct val="0"/>
              </a:spcBef>
              <a:spcAft>
                <a:spcPts val="1200"/>
              </a:spcAft>
              <a:buFontTx/>
              <a:buNone/>
              <a:defRPr sz="1200">
                <a:solidFill>
                  <a:srgbClr val="283E36"/>
                </a:solidFill>
                <a:latin typeface="SwissReSans Light" pitchFamily="34" charset="0"/>
              </a:defRPr>
            </a:lvl2pPr>
            <a:lvl3pPr marL="444500" indent="0">
              <a:spcBef>
                <a:spcPct val="0"/>
              </a:spcBef>
              <a:spcAft>
                <a:spcPts val="1200"/>
              </a:spcAft>
              <a:buFontTx/>
              <a:buNone/>
              <a:defRPr sz="1200">
                <a:solidFill>
                  <a:srgbClr val="283E36"/>
                </a:solidFill>
                <a:latin typeface="SwissReSans Light" pitchFamily="34" charset="0"/>
              </a:defRPr>
            </a:lvl3pPr>
            <a:lvl4pPr marL="715963" indent="0">
              <a:spcBef>
                <a:spcPct val="0"/>
              </a:spcBef>
              <a:spcAft>
                <a:spcPts val="1200"/>
              </a:spcAft>
              <a:buFontTx/>
              <a:buNone/>
              <a:defRPr sz="1200">
                <a:solidFill>
                  <a:srgbClr val="283E36"/>
                </a:solidFill>
                <a:latin typeface="SwissReSans Light" pitchFamily="34" charset="0"/>
              </a:defRPr>
            </a:lvl4pPr>
            <a:lvl5pPr marL="985838" indent="0">
              <a:spcBef>
                <a:spcPct val="0"/>
              </a:spcBef>
              <a:spcAft>
                <a:spcPts val="1200"/>
              </a:spcAft>
              <a:buFontTx/>
              <a:buNone/>
              <a:defRPr sz="1200">
                <a:solidFill>
                  <a:srgbClr val="283E36"/>
                </a:solidFill>
                <a:latin typeface="SwissReSans Light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Classification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2915989" y="260350"/>
            <a:ext cx="5759699" cy="1397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0" tIns="0" rIns="0" bIns="0"/>
          <a:lstStyle/>
          <a:p>
            <a:pPr algn="r">
              <a:buClrTx/>
              <a:buSzTx/>
              <a:buFontTx/>
              <a:buNone/>
            </a:pPr>
            <a:endParaRPr lang="en-GB" sz="900">
              <a:solidFill>
                <a:srgbClr val="283E36"/>
              </a:solidFill>
              <a:latin typeface="SwissReSans" pitchFamily="34" charset="0"/>
            </a:endParaRPr>
          </a:p>
        </p:txBody>
      </p:sp>
      <p:sp>
        <p:nvSpPr>
          <p:cNvPr id="13" name="Footer"/>
          <p:cNvSpPr txBox="1"/>
          <p:nvPr userDrawn="1">
            <p:custDataLst>
              <p:tags r:id="rId5"/>
            </p:custDataLst>
          </p:nvPr>
        </p:nvSpPr>
        <p:spPr bwMode="black">
          <a:xfrm>
            <a:off x="2340496" y="6505575"/>
            <a:ext cx="5903912" cy="1397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/>
          <a:p>
            <a:pPr marL="0" algn="r" defTabSz="914400" rtl="0" eaLnBrk="1" latinLnBrk="0" hangingPunct="1"/>
            <a:r>
              <a:rPr lang="en-GB" sz="1000" b="0" kern="1200">
                <a:solidFill>
                  <a:srgbClr val="283E36"/>
                </a:solidFill>
                <a:latin typeface="SwissReSans" pitchFamily="34" charset="0"/>
                <a:ea typeface="+mn-ea"/>
                <a:cs typeface="+mn-cs"/>
              </a:rPr>
              <a:t>Swiss Re Singapore | Prudential Assurance Company Singapore | Experience Analysis Report</a:t>
            </a:r>
          </a:p>
        </p:txBody>
      </p:sp>
      <p:pic>
        <p:nvPicPr>
          <p:cNvPr id="6" name="Picture 5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01752" y="6456609"/>
            <a:ext cx="924431" cy="21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556745"/>
      </p:ext>
    </p:extLst>
  </p:cSld>
  <p:clrMapOvr>
    <a:masterClrMapping/>
  </p:clrMapOvr>
  <p:transition/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black">
          <a:xfrm>
            <a:off x="684213" y="1628775"/>
            <a:ext cx="7991475" cy="4392513"/>
          </a:xfrm>
        </p:spPr>
        <p:txBody>
          <a:bodyPr/>
          <a:lstStyle>
            <a:lvl1pPr>
              <a:defRPr>
                <a:latin typeface="SwissReSans" pitchFamily="34" charset="0"/>
              </a:defRPr>
            </a:lvl1pPr>
            <a:lvl2pPr>
              <a:defRPr>
                <a:latin typeface="SwissReSans" pitchFamily="34" charset="0"/>
              </a:defRPr>
            </a:lvl2pPr>
            <a:lvl3pPr>
              <a:defRPr>
                <a:latin typeface="SwissReSans" pitchFamily="34" charset="0"/>
              </a:defRPr>
            </a:lvl3pPr>
            <a:lvl4pPr>
              <a:defRPr>
                <a:latin typeface="SwissReSans" pitchFamily="34" charset="0"/>
              </a:defRPr>
            </a:lvl4pPr>
            <a:lvl5pPr>
              <a:defRPr>
                <a:latin typeface="SwissReSans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xfrm>
            <a:off x="8460432" y="6472238"/>
            <a:ext cx="215256" cy="182562"/>
          </a:xfrm>
        </p:spPr>
        <p:txBody>
          <a:bodyPr/>
          <a:lstStyle/>
          <a:p>
            <a:fld id="{5E4D2043-7E31-4A53-BD33-72A88E68217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ransition/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 userDrawn="1"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84213" y="1628775"/>
            <a:ext cx="7272163" cy="1329620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GB" sz="4800" kern="1200">
                <a:solidFill>
                  <a:srgbClr val="FFFFFF"/>
                </a:solidFill>
                <a:latin typeface="SwissReSans Light" pitchFamily="34" charset="0"/>
                <a:ea typeface="+mj-ea"/>
                <a:cs typeface="+mj-cs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84213" y="3573016"/>
            <a:ext cx="7272163" cy="2448372"/>
          </a:xfrm>
        </p:spPr>
        <p:txBody>
          <a:bodyPr/>
          <a:lstStyle>
            <a:lvl1pPr>
              <a:spcBef>
                <a:spcPct val="0"/>
              </a:spcBef>
              <a:defRPr sz="1800">
                <a:solidFill>
                  <a:srgbClr val="283E36"/>
                </a:solidFill>
                <a:latin typeface="SwissReSans Light" pitchFamily="34" charset="0"/>
              </a:defRPr>
            </a:lvl1pPr>
            <a:lvl2pPr>
              <a:spcBef>
                <a:spcPct val="0"/>
              </a:spcBef>
              <a:defRPr sz="1600">
                <a:solidFill>
                  <a:srgbClr val="283E36"/>
                </a:solidFill>
                <a:latin typeface="SwissReSans Light" pitchFamily="34" charset="0"/>
              </a:defRPr>
            </a:lvl2pPr>
            <a:lvl3pPr>
              <a:spcBef>
                <a:spcPct val="0"/>
              </a:spcBef>
              <a:defRPr sz="1600">
                <a:solidFill>
                  <a:srgbClr val="283E36"/>
                </a:solidFill>
                <a:latin typeface="SwissReSans Light" pitchFamily="34" charset="0"/>
              </a:defRPr>
            </a:lvl3pPr>
            <a:lvl4pPr>
              <a:spcBef>
                <a:spcPct val="0"/>
              </a:spcBef>
              <a:defRPr sz="1600">
                <a:solidFill>
                  <a:srgbClr val="283E36"/>
                </a:solidFill>
                <a:latin typeface="SwissReSans Light" pitchFamily="34" charset="0"/>
              </a:defRPr>
            </a:lvl4pPr>
            <a:lvl5pPr>
              <a:spcBef>
                <a:spcPct val="0"/>
              </a:spcBef>
              <a:defRPr sz="1600">
                <a:solidFill>
                  <a:srgbClr val="283E36"/>
                </a:solidFill>
                <a:latin typeface="SwissReSans Light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  <p:custDataLst>
              <p:tags r:id="rId3"/>
            </p:custDataLst>
          </p:nvPr>
        </p:nvSpPr>
        <p:spPr>
          <a:xfrm>
            <a:off x="8460432" y="6472238"/>
            <a:ext cx="215256" cy="182562"/>
          </a:xfrm>
        </p:spPr>
        <p:txBody>
          <a:bodyPr/>
          <a:lstStyle/>
          <a:p>
            <a:fld id="{5E4D2043-7E31-4A53-BD33-72A88E682172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lassification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2915989" y="260350"/>
            <a:ext cx="5759699" cy="1397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0" tIns="0" rIns="0" bIns="0"/>
          <a:lstStyle/>
          <a:p>
            <a:pPr algn="r">
              <a:buClrTx/>
              <a:buSzTx/>
              <a:buFontTx/>
              <a:buNone/>
            </a:pPr>
            <a:endParaRPr lang="en-GB" sz="900">
              <a:solidFill>
                <a:srgbClr val="283E36"/>
              </a:solidFill>
              <a:latin typeface="SwissReSans" pitchFamily="34" charset="0"/>
            </a:endParaRPr>
          </a:p>
        </p:txBody>
      </p:sp>
      <p:sp>
        <p:nvSpPr>
          <p:cNvPr id="14" name="Footer"/>
          <p:cNvSpPr txBox="1"/>
          <p:nvPr userDrawn="1">
            <p:custDataLst>
              <p:tags r:id="rId5"/>
            </p:custDataLst>
          </p:nvPr>
        </p:nvSpPr>
        <p:spPr bwMode="black">
          <a:xfrm>
            <a:off x="2340496" y="6505575"/>
            <a:ext cx="5903912" cy="1397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/>
          <a:p>
            <a:pPr marL="0" algn="r" defTabSz="914400" rtl="0" eaLnBrk="1" latinLnBrk="0" hangingPunct="1"/>
            <a:r>
              <a:rPr lang="en-GB" sz="1000" b="0" kern="1200">
                <a:solidFill>
                  <a:srgbClr val="283E36"/>
                </a:solidFill>
                <a:latin typeface="SwissReSans" pitchFamily="34" charset="0"/>
                <a:ea typeface="+mn-ea"/>
                <a:cs typeface="+mn-cs"/>
              </a:rPr>
              <a:t>Swiss Re Singapore | Prudential Assurance Company Singapore | Experience Analysis Report</a:t>
            </a:r>
          </a:p>
        </p:txBody>
      </p:sp>
      <p:pic>
        <p:nvPicPr>
          <p:cNvPr id="6" name="Picture 5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01752" y="6456609"/>
            <a:ext cx="924431" cy="217513"/>
          </a:xfrm>
          <a:prstGeom prst="rect">
            <a:avLst/>
          </a:prstGeom>
        </p:spPr>
      </p:pic>
    </p:spTree>
  </p:cSld>
  <p:clrMapOvr>
    <a:masterClrMapping/>
  </p:clrMapOvr>
  <p:transition/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black">
          <a:xfrm>
            <a:off x="684213" y="1628774"/>
            <a:ext cx="3887788" cy="4392614"/>
          </a:xfrm>
        </p:spPr>
        <p:txBody>
          <a:bodyPr/>
          <a:lstStyle>
            <a:lvl1pPr>
              <a:defRPr sz="1800">
                <a:latin typeface="SwissReSans" pitchFamily="34" charset="0"/>
              </a:defRPr>
            </a:lvl1pPr>
            <a:lvl2pPr>
              <a:defRPr sz="1600">
                <a:latin typeface="SwissReSans" pitchFamily="34" charset="0"/>
              </a:defRPr>
            </a:lvl2pPr>
            <a:lvl3pPr>
              <a:defRPr sz="1600">
                <a:latin typeface="SwissReSans" pitchFamily="34" charset="0"/>
              </a:defRPr>
            </a:lvl3pPr>
            <a:lvl4pPr>
              <a:defRPr sz="1600">
                <a:latin typeface="SwissReSans" pitchFamily="34" charset="0"/>
              </a:defRPr>
            </a:lvl4pPr>
            <a:lvl5pPr>
              <a:defRPr sz="1600">
                <a:latin typeface="SwissReSans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black">
          <a:xfrm>
            <a:off x="4788024" y="1628775"/>
            <a:ext cx="3887664" cy="4392613"/>
          </a:xfrm>
        </p:spPr>
        <p:txBody>
          <a:bodyPr/>
          <a:lstStyle>
            <a:lvl1pPr>
              <a:defRPr sz="1800">
                <a:latin typeface="SwissReSans" pitchFamily="34" charset="0"/>
              </a:defRPr>
            </a:lvl1pPr>
            <a:lvl2pPr>
              <a:defRPr sz="1600">
                <a:latin typeface="SwissReSans" pitchFamily="34" charset="0"/>
              </a:defRPr>
            </a:lvl2pPr>
            <a:lvl3pPr>
              <a:defRPr sz="1600">
                <a:latin typeface="SwissReSans" pitchFamily="34" charset="0"/>
              </a:defRPr>
            </a:lvl3pPr>
            <a:lvl4pPr>
              <a:defRPr sz="1600">
                <a:latin typeface="SwissReSans" pitchFamily="34" charset="0"/>
              </a:defRPr>
            </a:lvl4pPr>
            <a:lvl5pPr>
              <a:defRPr sz="1600">
                <a:latin typeface="SwissReSans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xfrm>
            <a:off x="8460432" y="6472238"/>
            <a:ext cx="215256" cy="182562"/>
          </a:xfrm>
        </p:spPr>
        <p:txBody>
          <a:bodyPr/>
          <a:lstStyle/>
          <a:p>
            <a:fld id="{5E4D2043-7E31-4A53-BD33-72A88E68217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ransition/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xfrm>
            <a:off x="8460432" y="6472238"/>
            <a:ext cx="215256" cy="182562"/>
          </a:xfrm>
        </p:spPr>
        <p:txBody>
          <a:bodyPr/>
          <a:lstStyle/>
          <a:p>
            <a:fld id="{5E4D2043-7E31-4A53-BD33-72A88E682172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</p:spTree>
  </p:cSld>
  <p:clrMapOvr>
    <a:masterClrMapping/>
  </p:clrMapOvr>
  <p:transition/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Message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xfrm>
            <a:off x="8460432" y="6472238"/>
            <a:ext cx="215256" cy="182562"/>
          </a:xfrm>
        </p:spPr>
        <p:txBody>
          <a:bodyPr/>
          <a:lstStyle/>
          <a:p>
            <a:fld id="{5E4D2043-7E31-4A53-BD33-72A88E68217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ransition/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" preserve="1" userDrawn="1">
  <p:cSld name="Image">
    <p:bg>
      <p:bgPr>
        <a:solidFill>
          <a:srgbClr val="D1DC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 hidden="1"/>
          <p:cNvSpPr>
            <a:spLocks noGrp="1"/>
          </p:cNvSpPr>
          <p:nvPr>
            <p:ph type="pic" idx="1"/>
          </p:nvPr>
        </p:nvSpPr>
        <p:spPr bwMode="gray"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 sz="1200">
                <a:solidFill>
                  <a:srgbClr val="A8BAB2"/>
                </a:solidFill>
                <a:latin typeface="SwissReSans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xfrm>
            <a:off x="8460432" y="6472238"/>
            <a:ext cx="215256" cy="182562"/>
          </a:xfrm>
        </p:spPr>
        <p:txBody>
          <a:bodyPr/>
          <a:lstStyle/>
          <a:p>
            <a:fld id="{5E4D2043-7E31-4A53-BD33-72A88E682172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lassification"/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2915989" y="260350"/>
            <a:ext cx="5759699" cy="1397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0" tIns="0" rIns="0" bIns="0"/>
          <a:lstStyle/>
          <a:p>
            <a:pPr algn="r">
              <a:buClrTx/>
              <a:buSzTx/>
              <a:buFontTx/>
              <a:buNone/>
            </a:pPr>
            <a:endParaRPr lang="en-GB" sz="900">
              <a:solidFill>
                <a:srgbClr val="283E36"/>
              </a:solidFill>
              <a:latin typeface="SwissReSans" pitchFamily="34" charset="0"/>
            </a:endParaRPr>
          </a:p>
        </p:txBody>
      </p:sp>
      <p:sp>
        <p:nvSpPr>
          <p:cNvPr id="12" name="Footer"/>
          <p:cNvSpPr txBox="1"/>
          <p:nvPr userDrawn="1">
            <p:custDataLst>
              <p:tags r:id="rId4"/>
            </p:custDataLst>
          </p:nvPr>
        </p:nvSpPr>
        <p:spPr bwMode="black">
          <a:xfrm>
            <a:off x="2340496" y="6505575"/>
            <a:ext cx="5903912" cy="1397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/>
          <a:p>
            <a:pPr marL="0" algn="r" defTabSz="914400" rtl="0" eaLnBrk="1" latinLnBrk="0" hangingPunct="1"/>
            <a:r>
              <a:rPr lang="en-GB" sz="1000" b="0" kern="1200">
                <a:solidFill>
                  <a:srgbClr val="283E36"/>
                </a:solidFill>
                <a:latin typeface="SwissReSans" pitchFamily="34" charset="0"/>
                <a:ea typeface="+mn-ea"/>
                <a:cs typeface="+mn-cs"/>
              </a:rPr>
              <a:t>Swiss Re Singapore | Prudential Assurance Company Singapore | Experience Analysis Report</a:t>
            </a:r>
          </a:p>
        </p:txBody>
      </p:sp>
      <p:pic>
        <p:nvPicPr>
          <p:cNvPr id="2" name="Picture 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01752" y="6456609"/>
            <a:ext cx="924431" cy="217513"/>
          </a:xfrm>
          <a:prstGeom prst="rect">
            <a:avLst/>
          </a:prstGeom>
        </p:spPr>
      </p:pic>
    </p:spTree>
  </p:cSld>
  <p:clrMapOvr>
    <a:masterClrMapping/>
  </p:clrMapOvr>
  <p:transition/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Image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7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9144000" cy="6858000"/>
          </a:xfrm>
        </p:spPr>
        <p:txBody>
          <a:bodyPr lIns="4752000" anchor="ctr"/>
          <a:lstStyle>
            <a:lvl1pPr>
              <a:buFontTx/>
              <a:buNone/>
              <a:defRPr sz="1200">
                <a:solidFill>
                  <a:srgbClr val="A8BAB2"/>
                </a:solidFill>
                <a:latin typeface="SwissReSans" pitchFamily="34" charset="0"/>
              </a:defRPr>
            </a:lvl1pPr>
          </a:lstStyle>
          <a:p>
            <a:r>
              <a:rPr lang="en-GB" noProof="1"/>
              <a:t>Select an image from the Brandic menu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black">
          <a:xfrm>
            <a:off x="684213" y="1628774"/>
            <a:ext cx="3527747" cy="4392614"/>
          </a:xfrm>
        </p:spPr>
        <p:txBody>
          <a:bodyPr/>
          <a:lstStyle>
            <a:lvl1pPr>
              <a:defRPr sz="1800">
                <a:latin typeface="SwissReSans" pitchFamily="34" charset="0"/>
              </a:defRPr>
            </a:lvl1pPr>
            <a:lvl2pPr>
              <a:defRPr sz="1600">
                <a:latin typeface="SwissReSans" pitchFamily="34" charset="0"/>
              </a:defRPr>
            </a:lvl2pPr>
            <a:lvl3pPr>
              <a:defRPr sz="1600">
                <a:latin typeface="SwissReSans" pitchFamily="34" charset="0"/>
              </a:defRPr>
            </a:lvl3pPr>
            <a:lvl4pPr>
              <a:defRPr sz="1600">
                <a:latin typeface="SwissReSans" pitchFamily="34" charset="0"/>
              </a:defRPr>
            </a:lvl4pPr>
            <a:lvl5pPr>
              <a:defRPr sz="1600">
                <a:latin typeface="SwissReSans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4214" y="692150"/>
            <a:ext cx="3527745" cy="692647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xfrm>
            <a:off x="8460432" y="6472238"/>
            <a:ext cx="215256" cy="182562"/>
          </a:xfrm>
        </p:spPr>
        <p:txBody>
          <a:bodyPr/>
          <a:lstStyle/>
          <a:p>
            <a:fld id="{5E4D2043-7E31-4A53-BD33-72A88E6821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5021587"/>
      </p:ext>
    </p:extLst>
  </p:cSld>
  <p:clrMapOvr>
    <a:masterClrMapping/>
  </p:clrMapOvr>
  <p:transition/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tement and Image" preserve="1" userDrawn="1">
  <p:cSld name="Statem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7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9144000" cy="6858000"/>
          </a:xfrm>
        </p:spPr>
        <p:txBody>
          <a:bodyPr lIns="4752000" anchor="ctr"/>
          <a:lstStyle>
            <a:lvl1pPr>
              <a:buFontTx/>
              <a:buNone/>
              <a:defRPr sz="1200">
                <a:solidFill>
                  <a:srgbClr val="A8BAB2"/>
                </a:solidFill>
                <a:latin typeface="SwissReSans" pitchFamily="34" charset="0"/>
              </a:defRPr>
            </a:lvl1pPr>
          </a:lstStyle>
          <a:p>
            <a:r>
              <a:rPr lang="en-GB" noProof="1"/>
              <a:t>Select an image from the Brandic menu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4213" y="1628773"/>
            <a:ext cx="3527747" cy="4392614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xfrm>
            <a:off x="8460432" y="6472238"/>
            <a:ext cx="215256" cy="182562"/>
          </a:xfrm>
        </p:spPr>
        <p:txBody>
          <a:bodyPr/>
          <a:lstStyle/>
          <a:p>
            <a:fld id="{5E4D2043-7E31-4A53-BD33-72A88E6821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138428"/>
      </p:ext>
    </p:extLst>
  </p:cSld>
  <p:clrMapOvr>
    <a:masterClrMapping/>
  </p:clrMapOvr>
  <p:transition/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84214" y="692150"/>
            <a:ext cx="7991474" cy="69264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684213" y="1628775"/>
            <a:ext cx="7991475" cy="43925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" name="Classification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black">
          <a:xfrm>
            <a:off x="2915989" y="260350"/>
            <a:ext cx="5759699" cy="1397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0" tIns="0" rIns="0" bIns="0"/>
          <a:lstStyle/>
          <a:p>
            <a:pPr algn="r">
              <a:buClrTx/>
              <a:buSzTx/>
              <a:buFontTx/>
              <a:buNone/>
            </a:pPr>
            <a:endParaRPr lang="en-GB" sz="900">
              <a:solidFill>
                <a:srgbClr val="283E36"/>
              </a:solidFill>
              <a:latin typeface="SwissReSans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 bwMode="black">
          <a:xfrm>
            <a:off x="7236296" y="6918846"/>
            <a:ext cx="1367954" cy="1825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>
                <a:solidFill>
                  <a:srgbClr val="A8BAB2"/>
                </a:solidFill>
                <a:latin typeface="SwissReSans" pitchFamily="34" charset="0"/>
              </a:defRPr>
            </a:lvl1pPr>
          </a:lstStyle>
          <a:p>
            <a:endParaRPr lang="en-GB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 bwMode="black">
          <a:xfrm>
            <a:off x="755649" y="6918845"/>
            <a:ext cx="6048375" cy="18256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rgbClr val="A8BAB2"/>
                </a:solidFill>
                <a:latin typeface="SwissReSans" pitchFamily="34" charset="0"/>
              </a:defRPr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  <p:custDataLst>
              <p:tags r:id="rId14"/>
            </p:custDataLst>
          </p:nvPr>
        </p:nvSpPr>
        <p:spPr>
          <a:xfrm>
            <a:off x="8460432" y="6472238"/>
            <a:ext cx="215256" cy="18256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200">
                <a:solidFill>
                  <a:srgbClr val="283E36"/>
                </a:solidFill>
                <a:latin typeface="SwissReSans" pitchFamily="34" charset="0"/>
              </a:defRPr>
            </a:lvl1pPr>
          </a:lstStyle>
          <a:p>
            <a:fld id="{5E4D2043-7E31-4A53-BD33-72A88E682172}" type="slidenum">
              <a:rPr lang="en-GB" smtClean="0"/>
              <a:t>‹#›</a:t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01752" y="6456609"/>
            <a:ext cx="924431" cy="21751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7" r:id="rId7"/>
    <p:sldLayoutId id="2147483660" r:id="rId8"/>
    <p:sldLayoutId id="2147483661" r:id="rId9"/>
    <p:sldLayoutId id="2147483658" r:id="rId10"/>
    <p:sldLayoutId id="2147483659" r:id="rId11"/>
  </p:sldLayoutIdLst>
  <p:transition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2"/>
          </a:solidFill>
          <a:latin typeface="SwissReSans" pitchFamily="34" charset="0"/>
          <a:ea typeface="+mj-ea"/>
          <a:cs typeface="+mj-cs"/>
        </a:defRPr>
      </a:lvl1pPr>
    </p:titleStyle>
    <p:bodyStyle>
      <a:lvl1pPr marL="182563" indent="-182563" algn="l" defTabSz="914400" rtl="0" eaLnBrk="1" latinLnBrk="0" hangingPunct="1">
        <a:lnSpc>
          <a:spcPct val="100000"/>
        </a:lnSpc>
        <a:spcBef>
          <a:spcPts val="1200"/>
        </a:spcBef>
        <a:buClrTx/>
        <a:buSzTx/>
        <a:buFont typeface="Arial" pitchFamily="34" charset="0"/>
        <a:buChar char="•"/>
        <a:defRPr sz="1800" kern="1200">
          <a:solidFill>
            <a:srgbClr val="283E36"/>
          </a:solidFill>
          <a:latin typeface="SwissReSans" pitchFamily="34" charset="0"/>
          <a:ea typeface="+mn-ea"/>
          <a:cs typeface="+mn-cs"/>
        </a:defRPr>
      </a:lvl1pPr>
      <a:lvl2pPr marL="444500" indent="-261938" algn="l" defTabSz="914400" rtl="0" eaLnBrk="1" latinLnBrk="0" hangingPunct="1">
        <a:lnSpc>
          <a:spcPct val="100000"/>
        </a:lnSpc>
        <a:spcBef>
          <a:spcPts val="1000"/>
        </a:spcBef>
        <a:buFont typeface="SwissReSans" pitchFamily="34" charset="0"/>
        <a:buChar char="–"/>
        <a:defRPr sz="1600" kern="1200">
          <a:solidFill>
            <a:srgbClr val="283E36"/>
          </a:solidFill>
          <a:latin typeface="SwissReSans" pitchFamily="34" charset="0"/>
          <a:ea typeface="+mn-ea"/>
          <a:cs typeface="+mn-cs"/>
        </a:defRPr>
      </a:lvl2pPr>
      <a:lvl3pPr marL="715963" indent="-271463" algn="l" defTabSz="914400" rtl="0" eaLnBrk="1" latinLnBrk="0" hangingPunct="1">
        <a:lnSpc>
          <a:spcPct val="100000"/>
        </a:lnSpc>
        <a:spcBef>
          <a:spcPts val="1000"/>
        </a:spcBef>
        <a:buFont typeface="SwissReSans" pitchFamily="34" charset="0"/>
        <a:buChar char="–"/>
        <a:defRPr sz="1600" kern="1200">
          <a:solidFill>
            <a:srgbClr val="283E36"/>
          </a:solidFill>
          <a:latin typeface="SwissReSans" pitchFamily="34" charset="0"/>
          <a:ea typeface="+mn-ea"/>
          <a:cs typeface="+mn-cs"/>
        </a:defRPr>
      </a:lvl3pPr>
      <a:lvl4pPr marL="985838" indent="-269875" algn="l" defTabSz="914400" rtl="0" eaLnBrk="1" latinLnBrk="0" hangingPunct="1">
        <a:lnSpc>
          <a:spcPct val="100000"/>
        </a:lnSpc>
        <a:spcBef>
          <a:spcPts val="1000"/>
        </a:spcBef>
        <a:buFont typeface="SwissReSans" pitchFamily="34" charset="0"/>
        <a:buChar char="–"/>
        <a:defRPr sz="1600" kern="1200">
          <a:solidFill>
            <a:srgbClr val="283E36"/>
          </a:solidFill>
          <a:latin typeface="SwissReSans" pitchFamily="34" charset="0"/>
          <a:ea typeface="+mn-ea"/>
          <a:cs typeface="+mn-cs"/>
        </a:defRPr>
      </a:lvl4pPr>
      <a:lvl5pPr marL="1255713" indent="-269875" algn="l" defTabSz="914400" rtl="0" eaLnBrk="1" latinLnBrk="0" hangingPunct="1">
        <a:lnSpc>
          <a:spcPct val="100000"/>
        </a:lnSpc>
        <a:spcBef>
          <a:spcPts val="1000"/>
        </a:spcBef>
        <a:buFont typeface="SwissReSans" pitchFamily="34" charset="0"/>
        <a:buChar char="–"/>
        <a:defRPr sz="1600" kern="1200">
          <a:solidFill>
            <a:srgbClr val="283E36"/>
          </a:solidFill>
          <a:latin typeface="SwissReSans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/>
          </p:cNvPicPr>
          <p:nvPr>
            <p:ph type="pic" sz="quarter" idx="12"/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AIA Claim Analysis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63426" y="301052"/>
            <a:ext cx="1379177" cy="324512"/>
          </a:xfrm>
          <a:prstGeom prst="rect">
            <a:avLst/>
          </a:prstGeom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Hill Nguyen Duy, Prakash Chandra, Jianshu Weng</a:t>
            </a:r>
          </a:p>
        </p:txBody>
      </p:sp>
    </p:spTree>
    <p:extLst>
      <p:ext uri="{BB962C8B-B14F-4D97-AF65-F5344CB8AC3E}">
        <p14:creationId xmlns:p14="http://schemas.microsoft.com/office/powerpoint/2010/main" val="125473149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What is the right granularity of studying the claim data?  </a:t>
            </a:r>
          </a:p>
          <a:p>
            <a:r>
              <a:rPr lang="en-GB"/>
              <a:t>What are the key factors driving the claim to increase? </a:t>
            </a:r>
          </a:p>
          <a:p>
            <a:r>
              <a:rPr lang="en-GB"/>
              <a:t>Is there any seasonality/trend in the increasing pattern?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Questions we want to answer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2043-7E31-4A53-BD33-72A88E68217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44680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Analysis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2043-7E31-4A53-BD33-72A88E682172}" type="slidenum">
              <a:rPr lang="en-GB" smtClean="0"/>
              <a:t>3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19" y="2538041"/>
            <a:ext cx="536214" cy="738559"/>
          </a:xfrm>
          <a:prstGeom prst="rect">
            <a:avLst/>
          </a:prstGeom>
        </p:spPr>
      </p:pic>
      <p:pic>
        <p:nvPicPr>
          <p:cNvPr id="1026" name="Picture 2" descr="https://www.r-project.org/logo/R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70593" y="2640959"/>
            <a:ext cx="639359" cy="55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946172" y="2731477"/>
            <a:ext cx="961086" cy="304800"/>
          </a:xfrm>
          <a:prstGeom prst="rightArrow">
            <a:avLst/>
          </a:prstGeom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wissReSans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5193" y="3042034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>
                <a:latin typeface="SwissReSans" pitchFamily="34" charset="0"/>
              </a:rPr>
              <a:t>Data loading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4459" y="2667000"/>
            <a:ext cx="709334" cy="524816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3080586" y="2735421"/>
            <a:ext cx="924565" cy="304800"/>
          </a:xfrm>
          <a:prstGeom prst="rightArrow">
            <a:avLst/>
          </a:prstGeom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wissReSans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92383" y="3105090"/>
            <a:ext cx="12495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>
                <a:latin typeface="SwissReSans" pitchFamily="34" charset="0"/>
              </a:rPr>
              <a:t>Filtering &amp; </a:t>
            </a:r>
          </a:p>
          <a:p>
            <a:r>
              <a:rPr lang="en-GB" sz="1100">
                <a:latin typeface="SwissReSans" pitchFamily="34" charset="0"/>
              </a:rPr>
              <a:t>Pre-processing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2060" y="1993945"/>
            <a:ext cx="1363908" cy="11238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3993" y="2853283"/>
            <a:ext cx="1043101" cy="1032917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5142393" y="2714165"/>
            <a:ext cx="1067993" cy="304800"/>
          </a:xfrm>
          <a:prstGeom prst="rightArrow">
            <a:avLst/>
          </a:prstGeom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wissReSans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32329" y="3018965"/>
            <a:ext cx="15816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>
                <a:latin typeface="SwissReSans" pitchFamily="34" charset="0"/>
              </a:rPr>
              <a:t>General trend analysis </a:t>
            </a:r>
          </a:p>
          <a:p>
            <a:r>
              <a:rPr lang="en-GB" sz="1000">
                <a:latin typeface="SwissReSans" pitchFamily="34" charset="0"/>
              </a:rPr>
              <a:t>with </a:t>
            </a:r>
          </a:p>
          <a:p>
            <a:r>
              <a:rPr lang="en-GB" sz="1000">
                <a:latin typeface="SwissReSans" pitchFamily="34" charset="0"/>
              </a:rPr>
              <a:t>data visualization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6317" y="4390845"/>
            <a:ext cx="2065618" cy="133803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5967550" y="4114800"/>
            <a:ext cx="1079843" cy="1142999"/>
            <a:chOff x="6235357" y="4114800"/>
            <a:chExt cx="1079843" cy="1142999"/>
          </a:xfrm>
        </p:grpSpPr>
        <p:sp>
          <p:nvSpPr>
            <p:cNvPr id="16" name="Rectangle 15"/>
            <p:cNvSpPr/>
            <p:nvPr/>
          </p:nvSpPr>
          <p:spPr>
            <a:xfrm>
              <a:off x="7162800" y="4114800"/>
              <a:ext cx="152400" cy="1064558"/>
            </a:xfrm>
            <a:prstGeom prst="rect">
              <a:avLst/>
            </a:prstGeom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SwissReSans" pitchFamily="34" charset="0"/>
              </a:endParaRPr>
            </a:p>
          </p:txBody>
        </p:sp>
        <p:sp>
          <p:nvSpPr>
            <p:cNvPr id="18" name="Right Arrow 17"/>
            <p:cNvSpPr/>
            <p:nvPr/>
          </p:nvSpPr>
          <p:spPr>
            <a:xfrm rot="10800000">
              <a:off x="6235357" y="4947074"/>
              <a:ext cx="1067993" cy="310725"/>
            </a:xfrm>
            <a:prstGeom prst="rightArrow">
              <a:avLst/>
            </a:prstGeom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SwissReSans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105136" y="4370854"/>
            <a:ext cx="17340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>
                <a:latin typeface="SwissReSans" pitchFamily="34" charset="0"/>
              </a:rPr>
              <a:t>Identify key drivers &amp; conduct further analysis to understand seasonality and trend, short-term forecasting, etc</a:t>
            </a:r>
          </a:p>
        </p:txBody>
      </p:sp>
      <p:sp>
        <p:nvSpPr>
          <p:cNvPr id="19" name="Sun 18"/>
          <p:cNvSpPr/>
          <p:nvPr/>
        </p:nvSpPr>
        <p:spPr>
          <a:xfrm>
            <a:off x="8192625" y="2672858"/>
            <a:ext cx="468923" cy="468923"/>
          </a:xfrm>
          <a:prstGeom prst="sun">
            <a:avLst/>
          </a:prstGeom>
          <a:solidFill>
            <a:srgbClr val="FFC000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wissReSans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001000" y="3211044"/>
            <a:ext cx="1062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>
                <a:latin typeface="SwissReSans" pitchFamily="34" charset="0"/>
              </a:rPr>
              <a:t>We are here!!</a:t>
            </a:r>
          </a:p>
        </p:txBody>
      </p:sp>
    </p:spTree>
    <p:extLst>
      <p:ext uri="{BB962C8B-B14F-4D97-AF65-F5344CB8AC3E}">
        <p14:creationId xmlns:p14="http://schemas.microsoft.com/office/powerpoint/2010/main" val="318036465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/>
              <a:t>Select only “IP”.</a:t>
            </a:r>
          </a:p>
          <a:p>
            <a:pPr marL="342900" indent="-342900">
              <a:buFont typeface="+mj-lt"/>
              <a:buAutoNum type="arabicPeriod"/>
            </a:pPr>
            <a:r>
              <a:rPr lang="en-GB"/>
              <a:t>Select only records with completed information, as suggested by Zhaoyu.</a:t>
            </a:r>
          </a:p>
          <a:p>
            <a:pPr marL="342900" indent="-342900">
              <a:buFont typeface="+mj-lt"/>
              <a:buAutoNum type="arabicPeriod"/>
            </a:pPr>
            <a:r>
              <a:rPr lang="en-GB"/>
              <a:t>Harmonize names of same hospitals, e.g. Beijing Xiehe Hospital and Beijing Union Xiehe Hospital, Hong Kong Union Hospital and Union Hospital, Matilda &amp; War Memorial Hospital and Matilda International Hospital, Hong Kong Adventist Hospital.</a:t>
            </a:r>
          </a:p>
          <a:p>
            <a:pPr marL="342900" indent="-342900">
              <a:buFont typeface="+mj-lt"/>
              <a:buAutoNum type="arabicPeriod"/>
            </a:pPr>
            <a:r>
              <a:rPr lang="en-GB"/>
              <a:t>Adjust the treatment cost by medical service inflation in Hong Kong</a:t>
            </a:r>
          </a:p>
          <a:p>
            <a:pPr lvl="1"/>
            <a:r>
              <a:rPr lang="en-GB"/>
              <a:t>Assumption: all treatments are affected by the same inflation, as majority of the claims happed in Hong Kong. </a:t>
            </a:r>
          </a:p>
          <a:p>
            <a:pPr marL="342900" indent="-342900">
              <a:buFont typeface="+mj-lt"/>
              <a:buAutoNum type="arabicPeriod"/>
            </a:pPr>
            <a:r>
              <a:rPr lang="en-GB"/>
              <a:t>Add the number of hospitalized days and normalize the claim amount by the hospitalized days for variable-cost items like “Room &amp; Board”, etc.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Filtering &amp; Pre-processing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2043-7E31-4A53-BD33-72A88E68217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93032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425" y="4648200"/>
            <a:ext cx="6203575" cy="1796941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/>
              <a:t>~90% of the clients raise 1 claim over their existence in the database</a:t>
            </a:r>
          </a:p>
          <a:p>
            <a:r>
              <a:rPr lang="en-GB"/>
              <a:t>The ICD Chapters driving the majority increase in costs are Circulatory, Neoplasms and Digestive, Musculoskeletal &amp; Connective Tissue, and Respiratory</a:t>
            </a:r>
          </a:p>
          <a:p>
            <a:r>
              <a:rPr lang="en-GB"/>
              <a:t>The average days spent by a person in the hospital is decreasing vs increasing cost of claim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General Observation (I)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2043-7E31-4A53-BD33-72A88E682172}" type="slidenum">
              <a:rPr lang="en-GB" smtClean="0"/>
              <a:t>5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050" y="1384797"/>
            <a:ext cx="3212382" cy="195262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13507" y="4939605"/>
            <a:ext cx="2479770" cy="137297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200"/>
              <a:t>Note: </a:t>
            </a:r>
          </a:p>
          <a:p>
            <a:r>
              <a:rPr lang="en-GB" sz="1200"/>
              <a:t>There is a high variance in the costs over time for some ICD Chapters as the severity of diseases grouped under one chapter may vary. Similarly, Diagnosis_Name is too fine.</a:t>
            </a:r>
          </a:p>
        </p:txBody>
      </p:sp>
    </p:spTree>
    <p:extLst>
      <p:ext uri="{BB962C8B-B14F-4D97-AF65-F5344CB8AC3E}">
        <p14:creationId xmlns:p14="http://schemas.microsoft.com/office/powerpoint/2010/main" val="418101447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828800"/>
            <a:ext cx="6934200" cy="4572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Trend of Average Claim Amount – </a:t>
            </a:r>
            <a:br>
              <a:rPr lang="en-GB"/>
            </a:br>
            <a:r>
              <a:rPr lang="en-GB"/>
              <a:t>ICD Chapter vs Hospital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2043-7E31-4A53-BD33-72A88E682172}" type="slidenum">
              <a:rPr lang="en-GB" smtClean="0"/>
              <a:t>6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934200" y="2219969"/>
            <a:ext cx="2209800" cy="3477875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1100"/>
              <a:t>Hong Kong Adventist Hospital is really expensive. The # of claims is small. However, # of Neoplasms claims jumped a lot from 60 (2015 H1) to 101 (2015 H2)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100"/>
              <a:t>Sanatorium Hospital is relatively expensive. Worryingly, its share of claimants seem to be increasing fast </a:t>
            </a:r>
            <a:r>
              <a:rPr lang="en-GB" sz="1100">
                <a:solidFill>
                  <a:srgbClr val="FF0000"/>
                </a:solidFill>
              </a:rPr>
              <a:t>(2014 H1 -&gt; 2015 H2)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100"/>
              <a:t>St. Teressa and Baptist Hospitals cost increases slowly over time. However, due to their shares of claimants, they did contribute substantial to the cost rise.</a:t>
            </a:r>
          </a:p>
        </p:txBody>
      </p:sp>
      <p:sp>
        <p:nvSpPr>
          <p:cNvPr id="8" name="Rectangle 7"/>
          <p:cNvSpPr/>
          <p:nvPr/>
        </p:nvSpPr>
        <p:spPr>
          <a:xfrm>
            <a:off x="6934200" y="1981200"/>
            <a:ext cx="2209800" cy="228600"/>
          </a:xfrm>
          <a:prstGeom prst="rect">
            <a:avLst/>
          </a:prstGeom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>
                <a:latin typeface="SwissReSans" pitchFamily="34" charset="0"/>
              </a:rPr>
              <a:t>Main observations</a:t>
            </a:r>
          </a:p>
        </p:txBody>
      </p:sp>
    </p:spTree>
    <p:extLst>
      <p:ext uri="{BB962C8B-B14F-4D97-AF65-F5344CB8AC3E}">
        <p14:creationId xmlns:p14="http://schemas.microsoft.com/office/powerpoint/2010/main" val="383110102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2601"/>
            <a:ext cx="6900405" cy="46482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Trend of Average Claim Amount – </a:t>
            </a:r>
            <a:br>
              <a:rPr lang="en-GB"/>
            </a:br>
            <a:r>
              <a:rPr lang="en-GB"/>
              <a:t>Benefit name vs Hospital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2043-7E31-4A53-BD33-72A88E682172}" type="slidenum">
              <a:rPr lang="en-GB" smtClean="0"/>
              <a:t>7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6934200" y="2143769"/>
            <a:ext cx="2212010" cy="1372971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GB" sz="1200"/>
              <a:t># of Chemotherapy /Radiotherapy claim is small but expensive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sz="1200"/>
              <a:t>The five most important hospitals: Union, St. Teressa’s, Sanatorium, HK Adventist, and Baptist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34200" y="1905000"/>
            <a:ext cx="2209800" cy="228600"/>
          </a:xfrm>
          <a:prstGeom prst="rect">
            <a:avLst/>
          </a:prstGeom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>
                <a:latin typeface="SwissReSans" pitchFamily="34" charset="0"/>
              </a:rPr>
              <a:t>Main observations</a:t>
            </a:r>
          </a:p>
        </p:txBody>
      </p:sp>
    </p:spTree>
    <p:extLst>
      <p:ext uri="{BB962C8B-B14F-4D97-AF65-F5344CB8AC3E}">
        <p14:creationId xmlns:p14="http://schemas.microsoft.com/office/powerpoint/2010/main" val="301495690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6934200" cy="476308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Trend of Average Claim Amount – </a:t>
            </a:r>
            <a:br>
              <a:rPr lang="en-GB"/>
            </a:br>
            <a:r>
              <a:rPr lang="en-GB"/>
              <a:t>Plan Types vs Age Bands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2043-7E31-4A53-BD33-72A88E682172}" type="slidenum">
              <a:rPr lang="en-GB" smtClean="0"/>
              <a:t>8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934200" y="1838969"/>
            <a:ext cx="2212010" cy="3569726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GB" sz="1200"/>
              <a:t>CEO policy holders on average claim more and more across all ages (10%). Their share is big, so it hurts.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sz="1200"/>
              <a:t>Regal holders claims substantially more (20%).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sz="1200"/>
              <a:t>The most worrying sign: 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GB" sz="1200"/>
              <a:t>the share of claimant with CEO Essence is swelling. 2016 Q1 number is already = 2015 H2. And they claimed quite much.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GB" sz="1200"/>
              <a:t>A big share of CEO Essence claimants only have in-force duration of 1 year.</a:t>
            </a:r>
          </a:p>
        </p:txBody>
      </p:sp>
      <p:sp>
        <p:nvSpPr>
          <p:cNvPr id="8" name="Rectangle 7"/>
          <p:cNvSpPr/>
          <p:nvPr/>
        </p:nvSpPr>
        <p:spPr>
          <a:xfrm>
            <a:off x="6934200" y="1600200"/>
            <a:ext cx="2209800" cy="228600"/>
          </a:xfrm>
          <a:prstGeom prst="rect">
            <a:avLst/>
          </a:prstGeom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>
                <a:latin typeface="SwissReSans" pitchFamily="34" charset="0"/>
              </a:rPr>
              <a:t>Main observations</a:t>
            </a:r>
          </a:p>
        </p:txBody>
      </p:sp>
    </p:spTree>
    <p:extLst>
      <p:ext uri="{BB962C8B-B14F-4D97-AF65-F5344CB8AC3E}">
        <p14:creationId xmlns:p14="http://schemas.microsoft.com/office/powerpoint/2010/main" val="11893791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Identify key drivers</a:t>
            </a:r>
          </a:p>
          <a:p>
            <a:r>
              <a:rPr lang="en-GB"/>
              <a:t>Conduct further analysis to understand seasonality and trend, short-term forecasting, etc</a:t>
            </a:r>
          </a:p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next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2043-7E31-4A53-BD33-72A88E68217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854666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10.0.14393.0"/>
  <p:tag name="AS_RELEASE_DATE" val="2018.12.12"/>
  <p:tag name="AS_TITLE" val="Aspose.Slides for .NET 4.0"/>
  <p:tag name="AS_VERSION" val="18.12"/>
  <p:tag name="COLORPAIR" val="0"/>
  <p:tag name="LANGUAGE" val="2057"/>
  <p:tag name="PRESENTATIONSTYLE" val="0"/>
  <p:tag name="VERSINFO" val="SR1102"/>
  <p:tag name="CLASSIFICATION" val="0"/>
  <p:tag name="AIPLABEL" val="Interna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lassification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foot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TAG" val="W"/>
  <p:tag name="LOGOID" val="0"/>
  <p:tag name="SHAPETYPE" val="Logo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lideNumb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lideNumb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lideNumb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lideNumb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lassification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foot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TAG" val="W"/>
  <p:tag name="LOGOID" val="0"/>
  <p:tag name="SHAPETYPE" val="Log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lassificatio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lideNumb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lideNumb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lideNumb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Background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lideNumb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lassification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foot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TAG" val="W"/>
  <p:tag name="LOGOID" val="0"/>
  <p:tag name="SHAPETYPE" val="Logo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ATEGORY" val="07 - Business &amp; Finance"/>
  <p:tag name="COLORPAIR" val="0"/>
  <p:tag name="FOOTERCOLORTAG" val="W"/>
  <p:tag name="LOGOCOLORTAG" val="W"/>
  <p:tag name="NAME" val="005_Golf"/>
  <p:tag name="PRESENTATIONSTYLE" val="0"/>
  <p:tag name="SHAPETYPE" val="Background"/>
  <p:tag name="SLIDENUMBERCOLORTAG" val="W"/>
  <p:tag name="TITLECOLORTAG" val="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TAG" val="w"/>
  <p:tag name="LOGO" val="0"/>
  <p:tag name="SHAPETYPE" val="Logo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lideNumb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TAG" val="L"/>
  <p:tag name="LOGOID" val="0"/>
  <p:tag name="SHAPETYP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lassificati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TAG" val="W"/>
  <p:tag name="LOGOID" val="0"/>
  <p:tag name="SHAPETYPE" val="Log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lideNumb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Backgroun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lideNumber"/>
</p:tagLst>
</file>

<file path=ppt/theme/theme1.xml><?xml version="1.0" encoding="utf-8"?>
<a:theme xmlns:a="http://schemas.openxmlformats.org/drawingml/2006/main" name="SwissRe">
  <a:themeElements>
    <a:clrScheme name="SR - SunsetChilli">
      <a:dk1>
        <a:srgbClr val="283E36"/>
      </a:dk1>
      <a:lt1>
        <a:sysClr val="window" lastClr="FFFFFF"/>
      </a:lt1>
      <a:dk2>
        <a:srgbClr val="E00034"/>
      </a:dk2>
      <a:lt2>
        <a:srgbClr val="F87A30"/>
      </a:lt2>
      <a:accent1>
        <a:srgbClr val="627D77"/>
      </a:accent1>
      <a:accent2>
        <a:srgbClr val="A1B1AD"/>
      </a:accent2>
      <a:accent3>
        <a:srgbClr val="E00034"/>
      </a:accent3>
      <a:accent4>
        <a:srgbClr val="EC6685"/>
      </a:accent4>
      <a:accent5>
        <a:srgbClr val="FFA02F"/>
      </a:accent5>
      <a:accent6>
        <a:srgbClr val="FFC682"/>
      </a:accent6>
      <a:hlink>
        <a:srgbClr val="0000FF"/>
      </a:hlink>
      <a:folHlink>
        <a:srgbClr val="800080"/>
      </a:folHlink>
    </a:clrScheme>
    <a:fontScheme name="Swiss Re">
      <a:majorFont>
        <a:latin typeface="SwissReSans Light"/>
        <a:ea typeface="Arial"/>
        <a:cs typeface="Arial"/>
      </a:majorFont>
      <a:minorFont>
        <a:latin typeface="SwissReSans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1"/>
          </a:solidFill>
        </a:ln>
      </a:spPr>
      <a:bodyPr rtlCol="0" anchor="ctr"/>
      <a:lstStyle>
        <a:defPPr algn="ctr">
          <a:defRPr dirty="0" err="1" smtClean="0">
            <a:latin typeface="SwissReSans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err="1" smtClean="0">
            <a:latin typeface="SwissReSans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R - SunsetChilli">
    <a:dk1>
      <a:srgbClr val="283E36"/>
    </a:dk1>
    <a:lt1>
      <a:sysClr val="window" lastClr="FFFFFF"/>
    </a:lt1>
    <a:dk2>
      <a:srgbClr val="E00034"/>
    </a:dk2>
    <a:lt2>
      <a:srgbClr val="F87A30"/>
    </a:lt2>
    <a:accent1>
      <a:srgbClr val="627D77"/>
    </a:accent1>
    <a:accent2>
      <a:srgbClr val="A1B1AD"/>
    </a:accent2>
    <a:accent3>
      <a:srgbClr val="E00034"/>
    </a:accent3>
    <a:accent4>
      <a:srgbClr val="EC6685"/>
    </a:accent4>
    <a:accent5>
      <a:srgbClr val="FFA02F"/>
    </a:accent5>
    <a:accent6>
      <a:srgbClr val="FFC682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SR - SunsetChilli">
    <a:dk1>
      <a:srgbClr val="283E36"/>
    </a:dk1>
    <a:lt1>
      <a:sysClr val="window" lastClr="FFFFFF"/>
    </a:lt1>
    <a:dk2>
      <a:srgbClr val="E00034"/>
    </a:dk2>
    <a:lt2>
      <a:srgbClr val="F87A30"/>
    </a:lt2>
    <a:accent1>
      <a:srgbClr val="627D77"/>
    </a:accent1>
    <a:accent2>
      <a:srgbClr val="A1B1AD"/>
    </a:accent2>
    <a:accent3>
      <a:srgbClr val="E00034"/>
    </a:accent3>
    <a:accent4>
      <a:srgbClr val="EC6685"/>
    </a:accent4>
    <a:accent5>
      <a:srgbClr val="FFA02F"/>
    </a:accent5>
    <a:accent6>
      <a:srgbClr val="FFC682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SR - SunsetChilli">
    <a:dk1>
      <a:srgbClr val="283E36"/>
    </a:dk1>
    <a:lt1>
      <a:sysClr val="window" lastClr="FFFFFF"/>
    </a:lt1>
    <a:dk2>
      <a:srgbClr val="E00034"/>
    </a:dk2>
    <a:lt2>
      <a:srgbClr val="F87A30"/>
    </a:lt2>
    <a:accent1>
      <a:srgbClr val="627D77"/>
    </a:accent1>
    <a:accent2>
      <a:srgbClr val="A1B1AD"/>
    </a:accent2>
    <a:accent3>
      <a:srgbClr val="E00034"/>
    </a:accent3>
    <a:accent4>
      <a:srgbClr val="EC6685"/>
    </a:accent4>
    <a:accent5>
      <a:srgbClr val="FFA02F"/>
    </a:accent5>
    <a:accent6>
      <a:srgbClr val="FFC682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SR - SunsetChilli">
    <a:dk1>
      <a:srgbClr val="283E36"/>
    </a:dk1>
    <a:lt1>
      <a:sysClr val="window" lastClr="FFFFFF"/>
    </a:lt1>
    <a:dk2>
      <a:srgbClr val="E00034"/>
    </a:dk2>
    <a:lt2>
      <a:srgbClr val="F87A30"/>
    </a:lt2>
    <a:accent1>
      <a:srgbClr val="627D77"/>
    </a:accent1>
    <a:accent2>
      <a:srgbClr val="A1B1AD"/>
    </a:accent2>
    <a:accent3>
      <a:srgbClr val="E00034"/>
    </a:accent3>
    <a:accent4>
      <a:srgbClr val="EC6685"/>
    </a:accent4>
    <a:accent5>
      <a:srgbClr val="FFA02F"/>
    </a:accent5>
    <a:accent6>
      <a:srgbClr val="FFC682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SR - SunsetChilli">
    <a:dk1>
      <a:srgbClr val="283E36"/>
    </a:dk1>
    <a:lt1>
      <a:sysClr val="window" lastClr="FFFFFF"/>
    </a:lt1>
    <a:dk2>
      <a:srgbClr val="E00034"/>
    </a:dk2>
    <a:lt2>
      <a:srgbClr val="F87A30"/>
    </a:lt2>
    <a:accent1>
      <a:srgbClr val="627D77"/>
    </a:accent1>
    <a:accent2>
      <a:srgbClr val="A1B1AD"/>
    </a:accent2>
    <a:accent3>
      <a:srgbClr val="E00034"/>
    </a:accent3>
    <a:accent4>
      <a:srgbClr val="EC6685"/>
    </a:accent4>
    <a:accent5>
      <a:srgbClr val="FFA02F"/>
    </a:accent5>
    <a:accent6>
      <a:srgbClr val="FFC682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SR - SunsetChilli">
    <a:dk1>
      <a:srgbClr val="283E36"/>
    </a:dk1>
    <a:lt1>
      <a:sysClr val="window" lastClr="FFFFFF"/>
    </a:lt1>
    <a:dk2>
      <a:srgbClr val="E00034"/>
    </a:dk2>
    <a:lt2>
      <a:srgbClr val="F87A30"/>
    </a:lt2>
    <a:accent1>
      <a:srgbClr val="627D77"/>
    </a:accent1>
    <a:accent2>
      <a:srgbClr val="A1B1AD"/>
    </a:accent2>
    <a:accent3>
      <a:srgbClr val="E00034"/>
    </a:accent3>
    <a:accent4>
      <a:srgbClr val="EC6685"/>
    </a:accent4>
    <a:accent5>
      <a:srgbClr val="FFA02F"/>
    </a:accent5>
    <a:accent6>
      <a:srgbClr val="FFC682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SR - SunsetChilli">
    <a:dk1>
      <a:srgbClr val="283E36"/>
    </a:dk1>
    <a:lt1>
      <a:sysClr val="window" lastClr="FFFFFF"/>
    </a:lt1>
    <a:dk2>
      <a:srgbClr val="E00034"/>
    </a:dk2>
    <a:lt2>
      <a:srgbClr val="F87A30"/>
    </a:lt2>
    <a:accent1>
      <a:srgbClr val="627D77"/>
    </a:accent1>
    <a:accent2>
      <a:srgbClr val="A1B1AD"/>
    </a:accent2>
    <a:accent3>
      <a:srgbClr val="E00034"/>
    </a:accent3>
    <a:accent4>
      <a:srgbClr val="EC6685"/>
    </a:accent4>
    <a:accent5>
      <a:srgbClr val="FFA02F"/>
    </a:accent5>
    <a:accent6>
      <a:srgbClr val="FFC682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SR - SunsetChilli">
    <a:dk1>
      <a:srgbClr val="283E36"/>
    </a:dk1>
    <a:lt1>
      <a:sysClr val="window" lastClr="FFFFFF"/>
    </a:lt1>
    <a:dk2>
      <a:srgbClr val="E00034"/>
    </a:dk2>
    <a:lt2>
      <a:srgbClr val="F87A30"/>
    </a:lt2>
    <a:accent1>
      <a:srgbClr val="627D77"/>
    </a:accent1>
    <a:accent2>
      <a:srgbClr val="A1B1AD"/>
    </a:accent2>
    <a:accent3>
      <a:srgbClr val="E00034"/>
    </a:accent3>
    <a:accent4>
      <a:srgbClr val="EC6685"/>
    </a:accent4>
    <a:accent5>
      <a:srgbClr val="FFA02F"/>
    </a:accent5>
    <a:accent6>
      <a:srgbClr val="FFC682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SR - SunsetChilli">
    <a:dk1>
      <a:srgbClr val="283E36"/>
    </a:dk1>
    <a:lt1>
      <a:sysClr val="window" lastClr="FFFFFF"/>
    </a:lt1>
    <a:dk2>
      <a:srgbClr val="E00034"/>
    </a:dk2>
    <a:lt2>
      <a:srgbClr val="F87A30"/>
    </a:lt2>
    <a:accent1>
      <a:srgbClr val="627D77"/>
    </a:accent1>
    <a:accent2>
      <a:srgbClr val="A1B1AD"/>
    </a:accent2>
    <a:accent3>
      <a:srgbClr val="E00034"/>
    </a:accent3>
    <a:accent4>
      <a:srgbClr val="EC6685"/>
    </a:accent4>
    <a:accent5>
      <a:srgbClr val="FFA02F"/>
    </a:accent5>
    <a:accent6>
      <a:srgbClr val="FFC682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SR - SunsetChilli">
    <a:dk1>
      <a:srgbClr val="283E36"/>
    </a:dk1>
    <a:lt1>
      <a:sysClr val="window" lastClr="FFFFFF"/>
    </a:lt1>
    <a:dk2>
      <a:srgbClr val="E00034"/>
    </a:dk2>
    <a:lt2>
      <a:srgbClr val="F87A30"/>
    </a:lt2>
    <a:accent1>
      <a:srgbClr val="627D77"/>
    </a:accent1>
    <a:accent2>
      <a:srgbClr val="A1B1AD"/>
    </a:accent2>
    <a:accent3>
      <a:srgbClr val="E00034"/>
    </a:accent3>
    <a:accent4>
      <a:srgbClr val="EC6685"/>
    </a:accent4>
    <a:accent5>
      <a:srgbClr val="FFA02F"/>
    </a:accent5>
    <a:accent6>
      <a:srgbClr val="FFC682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SR - SunsetChilli">
    <a:dk1>
      <a:srgbClr val="283E36"/>
    </a:dk1>
    <a:lt1>
      <a:sysClr val="window" lastClr="FFFFFF"/>
    </a:lt1>
    <a:dk2>
      <a:srgbClr val="E00034"/>
    </a:dk2>
    <a:lt2>
      <a:srgbClr val="F87A30"/>
    </a:lt2>
    <a:accent1>
      <a:srgbClr val="627D77"/>
    </a:accent1>
    <a:accent2>
      <a:srgbClr val="A1B1AD"/>
    </a:accent2>
    <a:accent3>
      <a:srgbClr val="E00034"/>
    </a:accent3>
    <a:accent4>
      <a:srgbClr val="EC6685"/>
    </a:accent4>
    <a:accent5>
      <a:srgbClr val="FFA02F"/>
    </a:accent5>
    <a:accent6>
      <a:srgbClr val="FFC682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85125D56FA4049A75CE16B0884BFEE" ma:contentTypeVersion="18" ma:contentTypeDescription="Create a new document." ma:contentTypeScope="" ma:versionID="d2eb5d92d2f0106ac2609b36bba2137f">
  <xsd:schema xmlns:xsd="http://www.w3.org/2001/XMLSchema" xmlns:xs="http://www.w3.org/2001/XMLSchema" xmlns:p="http://schemas.microsoft.com/office/2006/metadata/properties" xmlns:ns1="http://schemas.microsoft.com/sharepoint/v3" xmlns:ns2="189c7b48-34ce-4e43-89c1-e24108fa91a9" xmlns:ns3="http://schemas.microsoft.com/sharepoint/v4" xmlns:ns4="baea6798-5075-495a-8774-c7a26af587c3" targetNamespace="http://schemas.microsoft.com/office/2006/metadata/properties" ma:root="true" ma:fieldsID="3bba1ee805d0a5289ff217eca13d02fe" ns1:_="" ns2:_="" ns3:_="" ns4:_="">
    <xsd:import namespace="http://schemas.microsoft.com/sharepoint/v3"/>
    <xsd:import namespace="189c7b48-34ce-4e43-89c1-e24108fa91a9"/>
    <xsd:import namespace="http://schemas.microsoft.com/sharepoint/v4"/>
    <xsd:import namespace="baea6798-5075-495a-8774-c7a26af587c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  <xsd:element ref="ns3:IconOverlay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1:_ip_UnifiedCompliancePolicyProperties" minOccurs="0"/>
                <xsd:element ref="ns1:_ip_UnifiedCompliancePolicyUIActio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9c7b48-34ce-4e43-89c1-e24108fa91a9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2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ea6798-5075-495a-8774-c7a26af587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20" nillable="true" ma:displayName="Tags" ma:internalName="MediaServiceAutoTags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  <_dlc_DocId xmlns="189c7b48-34ce-4e43-89c1-e24108fa91a9">CCC@68275671-4b98-4b24-9c97-68a44573ba22</_dlc_DocId>
    <_dlc_DocIdUrl xmlns="189c7b48-34ce-4e43-89c1-e24108fa91a9">
      <Url>https://swissre.sharepoint.com/sites/dsasite/_layouts/15/DocIdRedir.aspx?ID=CCC@68275671-4b98-4b24-9c97-68a44573ba22</Url>
      <Description>CCC@68275671-4b98-4b24-9c97-68a44573ba22</Description>
    </_dlc_DocIdUrl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70034BC-3B09-4A38-87AE-F754839C7269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B73B8F30-B3BF-4CFD-9677-1FFAF0641F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89c7b48-34ce-4e43-89c1-e24108fa91a9"/>
    <ds:schemaRef ds:uri="http://schemas.microsoft.com/sharepoint/v4"/>
    <ds:schemaRef ds:uri="baea6798-5075-495a-8774-c7a26af587c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2378609-53AD-4F22-BB89-8B73B6D5D949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189c7b48-34ce-4e43-89c1-e24108fa91a9"/>
    <ds:schemaRef ds:uri="http://purl.org/dc/terms/"/>
    <ds:schemaRef ds:uri="http://purl.org/dc/dcmitype/"/>
    <ds:schemaRef ds:uri="http://schemas.microsoft.com/sharepoint/v3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baea6798-5075-495a-8774-c7a26af587c3"/>
    <ds:schemaRef ds:uri="http://schemas.microsoft.com/sharepoint/v4"/>
  </ds:schemaRefs>
</ds:datastoreItem>
</file>

<file path=customXml/itemProps4.xml><?xml version="1.0" encoding="utf-8"?>
<ds:datastoreItem xmlns:ds="http://schemas.openxmlformats.org/officeDocument/2006/customXml" ds:itemID="{C9CA42B3-557A-4971-AD22-66AD8D036AB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SwissRe_43</Template>
  <TotalTime>23110</TotalTime>
  <Words>565</Words>
  <Application>Microsoft Office PowerPoint</Application>
  <PresentationFormat>On-screen Show (4:3)</PresentationFormat>
  <Paragraphs>56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SwissReSans</vt:lpstr>
      <vt:lpstr>SwissReSans Light</vt:lpstr>
      <vt:lpstr>Arial</vt:lpstr>
      <vt:lpstr>SwissRe</vt:lpstr>
      <vt:lpstr>AIA Claim Analysis</vt:lpstr>
      <vt:lpstr>Questions we want to answer</vt:lpstr>
      <vt:lpstr>Analysis Flow</vt:lpstr>
      <vt:lpstr>Filtering &amp; Pre-processing</vt:lpstr>
      <vt:lpstr>General Observation (I)</vt:lpstr>
      <vt:lpstr>Trend of Average Claim Amount –  ICD Chapter vs Hospital</vt:lpstr>
      <vt:lpstr>Trend of Average Claim Amount –  Benefit name vs Hospital</vt:lpstr>
      <vt:lpstr>Trend of Average Claim Amount –  Plan Types vs Age Bands</vt:lpstr>
      <vt:lpstr>What is next</vt:lpstr>
    </vt:vector>
  </TitlesOfParts>
  <Company>Swiss 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Experience Analysis Report</dc:title>
  <dc:creator>S8A8H4</dc:creator>
  <cp:lastModifiedBy>Zishen Wang (external)</cp:lastModifiedBy>
  <cp:revision>331</cp:revision>
  <cp:lastPrinted>2015-12-29T05:55:14Z</cp:lastPrinted>
  <dcterms:created xsi:type="dcterms:W3CDTF">2015-12-17T01:50:44Z</dcterms:created>
  <dcterms:modified xsi:type="dcterms:W3CDTF">2021-06-08T10:02:45Z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68275671-4b98-4b24-9c97-68a44573ba22</vt:lpwstr>
  </property>
  <property fmtid="{D5CDD505-2E9C-101B-9397-08002B2CF9AE}" pid="3" name="_dlc_policyId">
    <vt:lpwstr>0x0101008A85125D56FA4049A75CE16B0884BFEE|1851533204</vt:lpwstr>
  </property>
  <property fmtid="{D5CDD505-2E9C-101B-9397-08002B2CF9AE}" pid="4" name="ContentTypeId">
    <vt:lpwstr>0x0101008A85125D56FA4049A75CE16B0884BFEE</vt:lpwstr>
  </property>
  <property fmtid="{D5CDD505-2E9C-101B-9397-08002B2CF9AE}" pid="5" name="IsMyDocuments">
    <vt:bool>true</vt:bool>
  </property>
  <property fmtid="{D5CDD505-2E9C-101B-9397-08002B2CF9AE}" pid="6" name="ItemRetentionFormula">
    <vt:lpwstr>&lt;formula id="Microsoft.Office.RecordsManagement.PolicyFeatures.Expiration.Formula.BuiltIn"&gt;&lt;number&gt;0&lt;/number&gt;&lt;property&gt;SRGlobalRecordHelperTriggerDate&lt;/property&gt;&lt;propertyId&gt;6833211f-6ba7-49a2-a247-5855098f0759&lt;/propertyId&gt;&lt;period&gt;days&lt;/period&gt;&lt;/formula&gt;</vt:lpwstr>
  </property>
  <property fmtid="{D5CDD505-2E9C-101B-9397-08002B2CF9AE}" pid="7" name="LINKTEK-FILE-ID">
    <vt:lpwstr>0182-9CEB-4B35-2A6B</vt:lpwstr>
  </property>
  <property fmtid="{D5CDD505-2E9C-101B-9397-08002B2CF9AE}" pid="8" name="Managed Metadata">
    <vt:lpwstr>83;#APAC|460b2219-3309-4403-a4ef-2d3f570dbfda;#73;#Singapore|d5fdbf9e-a52a-4292-8ba2-c1a3fe932f12;#88;#Data Consulting|a7101d30-a901-433f-ae33-ea0bc47f383f</vt:lpwstr>
  </property>
  <property fmtid="{D5CDD505-2E9C-101B-9397-08002B2CF9AE}" pid="9" name="SRGlobalContentCategoryRecord">
    <vt:lpwstr>4;#Not Assigned|318c67c1-b170-4dae-8074-50e96d194e3d</vt:lpwstr>
  </property>
  <property fmtid="{D5CDD505-2E9C-101B-9397-08002B2CF9AE}" pid="10" name="SRGlobalContentCategoryRecord_0">
    <vt:lpwstr>Not Assigned|318c67c1-b170-4dae-8074-50e96d194e3d</vt:lpwstr>
  </property>
  <property fmtid="{D5CDD505-2E9C-101B-9397-08002B2CF9AE}" pid="11" name="SRGlobalCountry">
    <vt:lpwstr>5;#Not Assigned|83fc62bf-0a64-4b05-ab69-4a8bf9950dcb</vt:lpwstr>
  </property>
  <property fmtid="{D5CDD505-2E9C-101B-9397-08002B2CF9AE}" pid="12" name="WorkflowChangePath">
    <vt:lpwstr>a827b9a0-db9b-4674-9733-a8555bd5348b,4;</vt:lpwstr>
  </property>
  <property fmtid="{D5CDD505-2E9C-101B-9397-08002B2CF9AE}" pid="13" name="URL">
    <vt:lpwstr/>
  </property>
  <property fmtid="{D5CDD505-2E9C-101B-9397-08002B2CF9AE}" pid="14" name="MSIP_Label_90c2fedb-0da6-4717-8531-d16a1b9930f4_Enabled">
    <vt:lpwstr>true</vt:lpwstr>
  </property>
  <property fmtid="{D5CDD505-2E9C-101B-9397-08002B2CF9AE}" pid="15" name="MSIP_Label_90c2fedb-0da6-4717-8531-d16a1b9930f4_SetDate">
    <vt:lpwstr>2021-06-08T10:01:14Z</vt:lpwstr>
  </property>
  <property fmtid="{D5CDD505-2E9C-101B-9397-08002B2CF9AE}" pid="16" name="MSIP_Label_90c2fedb-0da6-4717-8531-d16a1b9930f4_Method">
    <vt:lpwstr>Standard</vt:lpwstr>
  </property>
  <property fmtid="{D5CDD505-2E9C-101B-9397-08002B2CF9AE}" pid="17" name="MSIP_Label_90c2fedb-0da6-4717-8531-d16a1b9930f4_Name">
    <vt:lpwstr>90c2fedb-0da6-4717-8531-d16a1b9930f4</vt:lpwstr>
  </property>
  <property fmtid="{D5CDD505-2E9C-101B-9397-08002B2CF9AE}" pid="18" name="MSIP_Label_90c2fedb-0da6-4717-8531-d16a1b9930f4_SiteId">
    <vt:lpwstr>45597f60-6e37-4be7-acfb-4c9e23b261ea</vt:lpwstr>
  </property>
  <property fmtid="{D5CDD505-2E9C-101B-9397-08002B2CF9AE}" pid="19" name="MSIP_Label_90c2fedb-0da6-4717-8531-d16a1b9930f4_ActionId">
    <vt:lpwstr>92ef78c2-8a46-4065-ad14-3a2517002c63</vt:lpwstr>
  </property>
  <property fmtid="{D5CDD505-2E9C-101B-9397-08002B2CF9AE}" pid="20" name="MSIP_Label_90c2fedb-0da6-4717-8531-d16a1b9930f4_ContentBits">
    <vt:lpwstr>0</vt:lpwstr>
  </property>
  <property fmtid="{D5CDD505-2E9C-101B-9397-08002B2CF9AE}" pid="21" name="Sensitivity">
    <vt:lpwstr>Internal</vt:lpwstr>
  </property>
</Properties>
</file>