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heme/themeOverride6.xml" ContentType="application/vnd.openxmlformats-officedocument.themeOverride+xml"/>
  <Override PartName="/ppt/tags/tag16.xml" ContentType="application/vnd.openxmlformats-officedocument.presentationml.tags+xml"/>
  <Override PartName="/ppt/theme/themeOverride7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Override8.xml" ContentType="application/vnd.openxmlformats-officedocument.themeOverride+xml"/>
  <Override PartName="/ppt/tags/tag21.xml" ContentType="application/vnd.openxmlformats-officedocument.presentationml.tags+xml"/>
  <Override PartName="/ppt/theme/themeOverride9.xml" ContentType="application/vnd.openxmlformats-officedocument.themeOverride+xml"/>
  <Override PartName="/ppt/tags/tag22.xml" ContentType="application/vnd.openxmlformats-officedocument.presentationml.tags+xml"/>
  <Override PartName="/ppt/theme/themeOverride10.xml" ContentType="application/vnd.openxmlformats-officedocument.themeOverride+xml"/>
  <Override PartName="/ppt/tags/tag23.xml" ContentType="application/vnd.openxmlformats-officedocument.presentationml.tags+xml"/>
  <Override PartName="/ppt/theme/themeOverride11.xml" ContentType="application/vnd.openxmlformats-officedocument.themeOverride+xml"/>
  <Override PartName="/ppt/tags/tag24.xml" ContentType="application/vnd.openxmlformats-officedocument.presentationml.tags+xml"/>
  <Override PartName="/ppt/theme/themeOverride12.xml" ContentType="application/vnd.openxmlformats-officedocument.themeOverride+xml"/>
  <Override PartName="/ppt/tags/tag25.xml" ContentType="application/vnd.openxmlformats-officedocument.presentationml.tags+xml"/>
  <Override PartName="/ppt/theme/themeOverride13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86" r:id="rId6"/>
    <p:sldId id="283" r:id="rId7"/>
    <p:sldId id="284" r:id="rId8"/>
    <p:sldId id="261" r:id="rId9"/>
    <p:sldId id="262" r:id="rId10"/>
  </p:sldIdLst>
  <p:sldSz cx="12192000" cy="6858000"/>
  <p:notesSz cx="6858000" cy="9144000"/>
  <p:embeddedFontLst>
    <p:embeddedFont>
      <p:font typeface="SwissReSans" panose="020B0604020202020204" charset="0"/>
      <p:regular r:id="rId13"/>
      <p:bold r:id="rId14"/>
      <p:italic r:id="rId15"/>
      <p:boldItalic r:id="rId16"/>
    </p:embeddedFont>
    <p:embeddedFont>
      <p:font typeface="SwissReSans Light" panose="020B060402020202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438">
          <p15:clr>
            <a:srgbClr val="A4A3A4"/>
          </p15:clr>
        </p15:guide>
        <p15:guide id="6" pos="73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F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870FC3-41F4-4639-9F92-194A608F593C}">
  <a:tblStyle styleId="{4F870FC3-41F4-4639-9F92-194A608F593C}" styleName="Swiss Re - Table 1">
    <a:wholeTbl>
      <a:tcTxStyle>
        <a:fontRef idx="minor">
          <a:scrgbClr r="40" g="62" b="54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chemeClr val="accent1">
              <a:tint val="36000"/>
            </a:schemeClr>
          </a:solidFill>
        </a:fill>
      </a:tcStyle>
    </a:band2H>
    <a:band1V>
      <a:tcStyle>
        <a:tcBdr/>
        <a:fill>
          <a:solidFill>
            <a:schemeClr val="accent1">
              <a:tint val="36000"/>
            </a:schemeClr>
          </a:solidFill>
        </a:fill>
      </a:tcStyle>
    </a:band1V>
    <a:firstRow>
      <a:tcTxStyle b="on">
        <a:fontRef idx="minor">
          <a:scrgbClr r="255" g="255" b="255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6E6707-7832-46BE-A3A0-E36881F78559}" styleName="Swiss Re - Table 2">
    <a:wholeTbl>
      <a:tcTxStyle>
        <a:fontRef idx="minor">
          <a:scrgbClr r="40" g="62" b="54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chemeClr val="accent5">
              <a:tint val="36000"/>
            </a:schemeClr>
          </a:solidFill>
        </a:fill>
      </a:tcStyle>
    </a:band2H>
    <a:band1V>
      <a:tcStyle>
        <a:tcBdr/>
        <a:fill>
          <a:solidFill>
            <a:schemeClr val="accent5">
              <a:tint val="36000"/>
            </a:schemeClr>
          </a:solidFill>
        </a:fill>
      </a:tcStyle>
    </a:band1V>
    <a:firstRow>
      <a:tcTxStyle b="on">
        <a:fontRef idx="minor">
          <a:scrgbClr r="255" g="255" b="255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BE75E58-984F-4F72-8EDD-5C9A88DD35F0}" styleName="Swiss Re - Table 3">
    <a:wholeTbl>
      <a:tcTxStyle>
        <a:fontRef idx="minor">
          <a:scrgbClr r="40" g="62" b="54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2H>
      <a:tcStyle>
        <a:tcBdr/>
        <a:fill>
          <a:solidFill>
            <a:schemeClr val="accent3">
              <a:tint val="36000"/>
            </a:schemeClr>
          </a:solidFill>
        </a:fill>
      </a:tcStyle>
    </a:band2H>
    <a:band1V>
      <a:tcStyle>
        <a:tcBdr/>
        <a:fill>
          <a:solidFill>
            <a:schemeClr val="accent3">
              <a:tint val="36000"/>
            </a:schemeClr>
          </a:solidFill>
        </a:fill>
      </a:tcStyle>
    </a:band1V>
    <a:firstRow>
      <a:tcTxStyle b="on">
        <a:fontRef idx="minor">
          <a:scrgbClr r="255" g="255" b="255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0DF0198-80C8-49AA-8D90-CB580F7814A3}" styleName="Swiss Re - Table 4">
    <a:wholeTbl>
      <a:tcTxStyle>
        <a:fontRef idx="minor">
          <a:scrgbClr r="40" g="62" b="54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879B2AA-A785-4C12-A31E-098CB692474E}" styleName="Swiss Re - Table 5">
    <a:wholeTbl>
      <a:tcTxStyle>
        <a:fontRef idx="minor">
          <a:scrgbClr r="40" g="62" b="54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howGuides="1">
      <p:cViewPr varScale="1">
        <p:scale>
          <a:sx n="82" d="100"/>
          <a:sy n="82" d="100"/>
        </p:scale>
        <p:origin x="1190" y="72"/>
      </p:cViewPr>
      <p:guideLst>
        <p:guide orient="horz" pos="164"/>
        <p:guide orient="horz" pos="436"/>
        <p:guide orient="horz" pos="1026"/>
        <p:guide orient="horz" pos="3793"/>
        <p:guide pos="438"/>
        <p:guide pos="73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77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wissReSans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7C786-A259-4FDD-A4C0-BD83D19C2427}" type="datetimeFigureOut">
              <a:rPr lang="en-GB" smtClean="0">
                <a:latin typeface="SwissReSans" pitchFamily="34" charset="0"/>
              </a:rPr>
              <a:pPr/>
              <a:t>09/06/2021</a:t>
            </a:fld>
            <a:endParaRPr lang="en-GB" dirty="0">
              <a:latin typeface="SwissReSan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wissReSan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DD15C-2E90-415F-B376-5831ACCDAAD0}" type="slidenum">
              <a:rPr lang="en-GB" smtClean="0">
                <a:latin typeface="SwissReSans" pitchFamily="34" charset="0"/>
              </a:rPr>
              <a:pPr/>
              <a:t>‹#›</a:t>
            </a:fld>
            <a:endParaRPr lang="en-GB" dirty="0">
              <a:latin typeface="SwissRe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6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wissRe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wissReSans" pitchFamily="34" charset="0"/>
              </a:defRPr>
            </a:lvl1pPr>
          </a:lstStyle>
          <a:p>
            <a:fld id="{3A1CEC75-F9BB-42F0-8E1C-193797F4D4D6}" type="datetimeFigureOut">
              <a:rPr lang="de-DE" smtClean="0"/>
              <a:pPr/>
              <a:t>09.06.2021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wissRe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wissReSans" pitchFamily="34" charset="0"/>
              </a:defRPr>
            </a:lvl1pPr>
          </a:lstStyle>
          <a:p>
            <a:fld id="{CF8ED666-4372-485F-9851-ED435EF4ACC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6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1pPr>
    <a:lvl2pPr marL="34925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2pPr>
    <a:lvl3pPr marL="71755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3pPr>
    <a:lvl4pPr marL="106680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4pPr>
    <a:lvl5pPr marL="1435100" indent="0" algn="l" defTabSz="914400" rtl="0" eaLnBrk="1" latinLnBrk="0" hangingPunct="1">
      <a:defRPr sz="1200" kern="1200">
        <a:solidFill>
          <a:schemeClr val="tx1"/>
        </a:solidFill>
        <a:latin typeface="SwissReSan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13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hemeOverride" Target="../theme/themeOverride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bg>
      <p:bgPr>
        <a:solidFill>
          <a:srgbClr val="D1D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0" y="0"/>
            <a:ext cx="12192000" cy="6858000"/>
          </a:xfrm>
        </p:spPr>
        <p:txBody>
          <a:bodyPr/>
          <a:lstStyle>
            <a:lvl1pPr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95325" y="1628776"/>
            <a:ext cx="9913177" cy="129616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SwissReSans Light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695325" y="2996952"/>
            <a:ext cx="9913177" cy="28803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SwissRe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1" name="Classification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4012517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3426" y="301052"/>
            <a:ext cx="1379177" cy="32451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ular Messaging Device (large)" preserve="1" userDrawn="1">
  <p:cSld name="Circular Messaging Devic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95326" y="1628774"/>
            <a:ext cx="6120754" cy="4392000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752184" y="1809000"/>
            <a:ext cx="3240000" cy="32400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2000">
                <a:solidFill>
                  <a:srgbClr val="FFFFFF"/>
                </a:solidFill>
                <a:latin typeface="SwissReSans Light" panose="020B0504020202020204" pitchFamily="34" charset="0"/>
              </a:defRPr>
            </a:lvl1pPr>
            <a:lvl2pPr marL="182562" indent="0" algn="l">
              <a:buFontTx/>
              <a:buNone/>
              <a:defRPr>
                <a:solidFill>
                  <a:srgbClr val="FFFFFF"/>
                </a:solidFill>
              </a:defRPr>
            </a:lvl2pPr>
            <a:lvl3pPr marL="444500" indent="0" algn="l">
              <a:buFontTx/>
              <a:buNone/>
              <a:defRPr>
                <a:solidFill>
                  <a:srgbClr val="FFFFFF"/>
                </a:solidFill>
              </a:defRPr>
            </a:lvl3pPr>
            <a:lvl4pPr marL="715963" indent="0" algn="l">
              <a:buFontTx/>
              <a:buNone/>
              <a:defRPr>
                <a:solidFill>
                  <a:srgbClr val="FFFFFF"/>
                </a:solidFill>
              </a:defRPr>
            </a:lvl4pPr>
            <a:lvl5pPr marL="985838" indent="0" algn="l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057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ular Messaging Device (small)" preserve="1" userDrawn="1">
  <p:cSld name="Circular Messaging Devic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95326" y="1628774"/>
            <a:ext cx="7200874" cy="4392000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8702581" y="2349000"/>
            <a:ext cx="2160000" cy="2160000"/>
          </a:xfrm>
          <a:prstGeom prst="ellipse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</p:spPr>
        <p:txBody>
          <a:bodyPr anchor="ctr"/>
          <a:lstStyle>
            <a:lvl1pPr marL="0" indent="0" algn="ctr">
              <a:lnSpc>
                <a:spcPct val="95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SwissReSans Light" panose="020B0504020202020204" pitchFamily="34" charset="0"/>
              </a:defRPr>
            </a:lvl1pPr>
            <a:lvl2pPr marL="182562" indent="0" algn="l">
              <a:buFontTx/>
              <a:buNone/>
              <a:defRPr sz="1600">
                <a:solidFill>
                  <a:schemeClr val="bg1"/>
                </a:solidFill>
              </a:defRPr>
            </a:lvl2pPr>
            <a:lvl3pPr marL="444500" indent="0" algn="l">
              <a:buFontTx/>
              <a:buNone/>
              <a:defRPr sz="1600">
                <a:solidFill>
                  <a:schemeClr val="bg1"/>
                </a:solidFill>
              </a:defRPr>
            </a:lvl3pPr>
            <a:lvl4pPr marL="715963" indent="0" algn="l">
              <a:buFontTx/>
              <a:buNone/>
              <a:defRPr sz="1600">
                <a:solidFill>
                  <a:schemeClr val="bg1"/>
                </a:solidFill>
              </a:defRPr>
            </a:lvl4pPr>
            <a:lvl5pPr marL="985838" indent="0" algn="l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4483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wer Symbol" preserve="1" userDrawn="1">
  <p:cSld name="Power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943872" y="2564904"/>
            <a:ext cx="2304256" cy="172819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wissReSans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656138" y="1989138"/>
            <a:ext cx="2879725" cy="2879725"/>
            <a:chOff x="3132138" y="1989138"/>
            <a:chExt cx="2879725" cy="28797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3707904" y="2564904"/>
              <a:ext cx="1728192" cy="17281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wissReSans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3132138" y="1989138"/>
              <a:ext cx="2879725" cy="2879725"/>
            </a:xfrm>
            <a:custGeom>
              <a:avLst/>
              <a:gdLst>
                <a:gd name="T0" fmla="*/ 738 w 1476"/>
                <a:gd name="T1" fmla="*/ 0 h 1476"/>
                <a:gd name="T2" fmla="*/ 0 w 1476"/>
                <a:gd name="T3" fmla="*/ 738 h 1476"/>
                <a:gd name="T4" fmla="*/ 738 w 1476"/>
                <a:gd name="T5" fmla="*/ 1476 h 1476"/>
                <a:gd name="T6" fmla="*/ 1476 w 1476"/>
                <a:gd name="T7" fmla="*/ 738 h 1476"/>
                <a:gd name="T8" fmla="*/ 738 w 1476"/>
                <a:gd name="T9" fmla="*/ 0 h 1476"/>
                <a:gd name="T10" fmla="*/ 547 w 1476"/>
                <a:gd name="T11" fmla="*/ 1099 h 1476"/>
                <a:gd name="T12" fmla="*/ 388 w 1476"/>
                <a:gd name="T13" fmla="*/ 1099 h 1476"/>
                <a:gd name="T14" fmla="*/ 388 w 1476"/>
                <a:gd name="T15" fmla="*/ 637 h 1476"/>
                <a:gd name="T16" fmla="*/ 547 w 1476"/>
                <a:gd name="T17" fmla="*/ 637 h 1476"/>
                <a:gd name="T18" fmla="*/ 547 w 1476"/>
                <a:gd name="T19" fmla="*/ 1099 h 1476"/>
                <a:gd name="T20" fmla="*/ 817 w 1476"/>
                <a:gd name="T21" fmla="*/ 1099 h 1476"/>
                <a:gd name="T22" fmla="*/ 658 w 1476"/>
                <a:gd name="T23" fmla="*/ 1099 h 1476"/>
                <a:gd name="T24" fmla="*/ 658 w 1476"/>
                <a:gd name="T25" fmla="*/ 637 h 1476"/>
                <a:gd name="T26" fmla="*/ 817 w 1476"/>
                <a:gd name="T27" fmla="*/ 637 h 1476"/>
                <a:gd name="T28" fmla="*/ 817 w 1476"/>
                <a:gd name="T29" fmla="*/ 1099 h 1476"/>
                <a:gd name="T30" fmla="*/ 1088 w 1476"/>
                <a:gd name="T31" fmla="*/ 1099 h 1476"/>
                <a:gd name="T32" fmla="*/ 929 w 1476"/>
                <a:gd name="T33" fmla="*/ 1099 h 1476"/>
                <a:gd name="T34" fmla="*/ 929 w 1476"/>
                <a:gd name="T35" fmla="*/ 637 h 1476"/>
                <a:gd name="T36" fmla="*/ 1088 w 1476"/>
                <a:gd name="T37" fmla="*/ 637 h 1476"/>
                <a:gd name="T38" fmla="*/ 1088 w 1476"/>
                <a:gd name="T39" fmla="*/ 1099 h 1476"/>
                <a:gd name="T40" fmla="*/ 1094 w 1476"/>
                <a:gd name="T41" fmla="*/ 524 h 1476"/>
                <a:gd name="T42" fmla="*/ 382 w 1476"/>
                <a:gd name="T43" fmla="*/ 524 h 1476"/>
                <a:gd name="T44" fmla="*/ 382 w 1476"/>
                <a:gd name="T45" fmla="*/ 374 h 1476"/>
                <a:gd name="T46" fmla="*/ 1094 w 1476"/>
                <a:gd name="T47" fmla="*/ 374 h 1476"/>
                <a:gd name="T48" fmla="*/ 1094 w 1476"/>
                <a:gd name="T49" fmla="*/ 524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6" h="1476">
                  <a:moveTo>
                    <a:pt x="738" y="0"/>
                  </a:moveTo>
                  <a:cubicBezTo>
                    <a:pt x="330" y="0"/>
                    <a:pt x="0" y="331"/>
                    <a:pt x="0" y="738"/>
                  </a:cubicBezTo>
                  <a:cubicBezTo>
                    <a:pt x="0" y="1146"/>
                    <a:pt x="330" y="1476"/>
                    <a:pt x="738" y="1476"/>
                  </a:cubicBezTo>
                  <a:cubicBezTo>
                    <a:pt x="1145" y="1476"/>
                    <a:pt x="1476" y="1146"/>
                    <a:pt x="1476" y="738"/>
                  </a:cubicBezTo>
                  <a:cubicBezTo>
                    <a:pt x="1476" y="331"/>
                    <a:pt x="1145" y="0"/>
                    <a:pt x="738" y="0"/>
                  </a:cubicBezTo>
                  <a:moveTo>
                    <a:pt x="547" y="1099"/>
                  </a:moveTo>
                  <a:cubicBezTo>
                    <a:pt x="388" y="1099"/>
                    <a:pt x="388" y="1099"/>
                    <a:pt x="388" y="1099"/>
                  </a:cubicBezTo>
                  <a:cubicBezTo>
                    <a:pt x="388" y="637"/>
                    <a:pt x="388" y="637"/>
                    <a:pt x="388" y="637"/>
                  </a:cubicBezTo>
                  <a:cubicBezTo>
                    <a:pt x="547" y="637"/>
                    <a:pt x="547" y="637"/>
                    <a:pt x="547" y="637"/>
                  </a:cubicBezTo>
                  <a:lnTo>
                    <a:pt x="547" y="1099"/>
                  </a:lnTo>
                  <a:close/>
                  <a:moveTo>
                    <a:pt x="817" y="1099"/>
                  </a:moveTo>
                  <a:cubicBezTo>
                    <a:pt x="658" y="1099"/>
                    <a:pt x="658" y="1099"/>
                    <a:pt x="658" y="1099"/>
                  </a:cubicBezTo>
                  <a:cubicBezTo>
                    <a:pt x="658" y="637"/>
                    <a:pt x="658" y="637"/>
                    <a:pt x="658" y="637"/>
                  </a:cubicBezTo>
                  <a:cubicBezTo>
                    <a:pt x="817" y="637"/>
                    <a:pt x="817" y="637"/>
                    <a:pt x="817" y="637"/>
                  </a:cubicBezTo>
                  <a:lnTo>
                    <a:pt x="817" y="1099"/>
                  </a:lnTo>
                  <a:close/>
                  <a:moveTo>
                    <a:pt x="1088" y="1099"/>
                  </a:moveTo>
                  <a:cubicBezTo>
                    <a:pt x="929" y="1099"/>
                    <a:pt x="929" y="1099"/>
                    <a:pt x="929" y="1099"/>
                  </a:cubicBezTo>
                  <a:cubicBezTo>
                    <a:pt x="929" y="637"/>
                    <a:pt x="929" y="637"/>
                    <a:pt x="929" y="637"/>
                  </a:cubicBezTo>
                  <a:cubicBezTo>
                    <a:pt x="1088" y="637"/>
                    <a:pt x="1088" y="637"/>
                    <a:pt x="1088" y="637"/>
                  </a:cubicBezTo>
                  <a:lnTo>
                    <a:pt x="1088" y="1099"/>
                  </a:lnTo>
                  <a:close/>
                  <a:moveTo>
                    <a:pt x="1094" y="524"/>
                  </a:moveTo>
                  <a:cubicBezTo>
                    <a:pt x="382" y="524"/>
                    <a:pt x="382" y="524"/>
                    <a:pt x="382" y="524"/>
                  </a:cubicBezTo>
                  <a:cubicBezTo>
                    <a:pt x="382" y="374"/>
                    <a:pt x="382" y="374"/>
                    <a:pt x="382" y="374"/>
                  </a:cubicBezTo>
                  <a:cubicBezTo>
                    <a:pt x="1094" y="374"/>
                    <a:pt x="1094" y="374"/>
                    <a:pt x="1094" y="374"/>
                  </a:cubicBezTo>
                  <a:lnTo>
                    <a:pt x="1094" y="524"/>
                  </a:lnTo>
                  <a:close/>
                </a:path>
              </a:pathLst>
            </a:custGeom>
            <a:solidFill>
              <a:srgbClr val="627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95325" y="1628775"/>
            <a:ext cx="9913177" cy="132962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rgbClr val="FFFFFF"/>
                </a:solidFill>
                <a:latin typeface="SwissReSans Light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5325" y="3573016"/>
            <a:ext cx="9913177" cy="244837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1pPr>
            <a:lvl2pPr marL="182562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2pPr>
            <a:lvl3pPr marL="4445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3pPr>
            <a:lvl4pPr marL="715963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4pPr>
            <a:lvl5pPr marL="985838" indent="0">
              <a:spcBef>
                <a:spcPts val="0"/>
              </a:spcBef>
              <a:spcAft>
                <a:spcPts val="1200"/>
              </a:spcAft>
              <a:buFontTx/>
              <a:buNone/>
              <a:defRPr sz="1200">
                <a:solidFill>
                  <a:srgbClr val="283E36"/>
                </a:solidFill>
                <a:latin typeface="SwissReSans Light" panose="020B05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Classification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4022173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3" name="Footer"/>
          <p:cNvSpPr txBox="1">
            <a:spLocks/>
          </p:cNvSpPr>
          <p:nvPr userDrawn="1">
            <p:custDataLst>
              <p:tags r:id="rId5"/>
            </p:custDataLst>
          </p:nvPr>
        </p:nvSpPr>
        <p:spPr bwMode="black">
          <a:xfrm>
            <a:off x="3120661" y="6505850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r>
              <a:rPr lang="en-GB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Career Road | </a:t>
            </a:r>
            <a:r>
              <a:rPr lang="en-US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Right Opportunities for Right People | Business Services Bratislava</a:t>
            </a:r>
            <a:endParaRPr lang="en-GB" sz="1000" b="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67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>
          <a:xfrm>
            <a:off x="695325" y="1628776"/>
            <a:ext cx="11017250" cy="4392513"/>
          </a:xfrm>
        </p:spPr>
        <p:txBody>
          <a:bodyPr/>
          <a:lstStyle>
            <a:lvl1pPr>
              <a:defRPr>
                <a:latin typeface="SwissReSans" pitchFamily="34" charset="0"/>
              </a:defRPr>
            </a:lvl1pPr>
            <a:lvl2pPr>
              <a:defRPr>
                <a:latin typeface="SwissReSans" pitchFamily="34" charset="0"/>
              </a:defRPr>
            </a:lvl2pPr>
            <a:lvl3pPr>
              <a:defRPr>
                <a:latin typeface="SwissReSans" pitchFamily="34" charset="0"/>
              </a:defRPr>
            </a:lvl3pPr>
            <a:lvl4pPr>
              <a:defRPr>
                <a:latin typeface="SwissReSans" pitchFamily="34" charset="0"/>
              </a:defRPr>
            </a:lvl4pPr>
            <a:lvl5pPr>
              <a:defRPr>
                <a:latin typeface="SwissReSans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95325" y="1628775"/>
            <a:ext cx="9913177" cy="1329620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GB" sz="4800" kern="1200" dirty="0">
                <a:solidFill>
                  <a:srgbClr val="FFFFFF"/>
                </a:solidFill>
                <a:latin typeface="SwissReSans Light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95325" y="3573016"/>
            <a:ext cx="9913177" cy="2448372"/>
          </a:xfr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rgbClr val="283E36"/>
                </a:solidFill>
                <a:latin typeface="SwissReSans Light" panose="020B0504020202020204" pitchFamily="34" charset="0"/>
              </a:defRPr>
            </a:lvl1pPr>
            <a:lvl2pPr>
              <a:spcBef>
                <a:spcPts val="0"/>
              </a:spcBef>
              <a:defRPr sz="1600">
                <a:solidFill>
                  <a:srgbClr val="283E36"/>
                </a:solidFill>
                <a:latin typeface="SwissReSans Light" panose="020B0504020202020204" pitchFamily="34" charset="0"/>
              </a:defRPr>
            </a:lvl2pPr>
            <a:lvl3pPr>
              <a:spcBef>
                <a:spcPts val="0"/>
              </a:spcBef>
              <a:defRPr sz="1600">
                <a:solidFill>
                  <a:srgbClr val="283E36"/>
                </a:solidFill>
                <a:latin typeface="SwissReSans Light" panose="020B0504020202020204" pitchFamily="34" charset="0"/>
              </a:defRPr>
            </a:lvl3pPr>
            <a:lvl4pPr>
              <a:spcBef>
                <a:spcPts val="0"/>
              </a:spcBef>
              <a:defRPr sz="1600">
                <a:solidFill>
                  <a:srgbClr val="283E36"/>
                </a:solidFill>
                <a:latin typeface="SwissReSans Light" panose="020B0504020202020204" pitchFamily="34" charset="0"/>
              </a:defRPr>
            </a:lvl4pPr>
            <a:lvl5pPr>
              <a:spcBef>
                <a:spcPts val="0"/>
              </a:spcBef>
              <a:defRPr sz="1600">
                <a:solidFill>
                  <a:srgbClr val="283E36"/>
                </a:solidFill>
                <a:latin typeface="SwissReSans Light" panose="020B05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Classification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4022173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4" name="Footer"/>
          <p:cNvSpPr txBox="1">
            <a:spLocks/>
          </p:cNvSpPr>
          <p:nvPr userDrawn="1">
            <p:custDataLst>
              <p:tags r:id="rId5"/>
            </p:custDataLst>
          </p:nvPr>
        </p:nvSpPr>
        <p:spPr bwMode="black">
          <a:xfrm>
            <a:off x="3120661" y="6505850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r>
              <a:rPr lang="en-GB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Career Road | </a:t>
            </a:r>
            <a:r>
              <a:rPr lang="en-US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Right Opportunities for Right People | Business Services Bratislava</a:t>
            </a:r>
            <a:endParaRPr lang="en-GB" sz="1000" b="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95326" y="1628774"/>
            <a:ext cx="5328000" cy="4392000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black">
          <a:xfrm>
            <a:off x="6384032" y="1628776"/>
            <a:ext cx="5328000" cy="4392000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" preserve="1" userDrawn="1">
  <p:cSld name="Image">
    <p:bg>
      <p:bgPr>
        <a:solidFill>
          <a:srgbClr val="D1D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hidden="1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lassification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4022173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12" name="Footer"/>
          <p:cNvSpPr txBox="1">
            <a:spLocks/>
          </p:cNvSpPr>
          <p:nvPr userDrawn="1">
            <p:custDataLst>
              <p:tags r:id="rId4"/>
            </p:custDataLst>
          </p:nvPr>
        </p:nvSpPr>
        <p:spPr bwMode="black">
          <a:xfrm>
            <a:off x="3120661" y="6505850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r>
              <a:rPr lang="en-GB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Career Road | </a:t>
            </a:r>
            <a:r>
              <a:rPr lang="en-US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Right Opportunities for Right People | Business Services Bratislava</a:t>
            </a:r>
            <a:endParaRPr lang="en-GB" sz="1000" b="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</p:spPr>
        <p:txBody>
          <a:bodyPr lIns="4752000" anchor="ctr"/>
          <a:lstStyle>
            <a:lvl1pPr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noProof="1"/>
              <a:t>Select an image from the Brandic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black">
          <a:xfrm>
            <a:off x="695325" y="1628774"/>
            <a:ext cx="4920624" cy="4392614"/>
          </a:xfrm>
        </p:spPr>
        <p:txBody>
          <a:bodyPr/>
          <a:lstStyle>
            <a:lvl1pPr>
              <a:defRPr sz="1800">
                <a:latin typeface="SwissReSans" pitchFamily="34" charset="0"/>
              </a:defRPr>
            </a:lvl1pPr>
            <a:lvl2pPr>
              <a:defRPr sz="1600">
                <a:latin typeface="SwissReSans" pitchFamily="34" charset="0"/>
              </a:defRPr>
            </a:lvl2pPr>
            <a:lvl3pPr>
              <a:defRPr sz="1600">
                <a:latin typeface="SwissReSans" pitchFamily="34" charset="0"/>
              </a:defRPr>
            </a:lvl3pPr>
            <a:lvl4pPr>
              <a:defRPr sz="1600">
                <a:latin typeface="SwissReSans" pitchFamily="34" charset="0"/>
              </a:defRPr>
            </a:lvl4pPr>
            <a:lvl5pPr>
              <a:defRPr sz="1600">
                <a:latin typeface="SwissReSans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5325" y="692151"/>
            <a:ext cx="4920621" cy="692647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0215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and Image" preserve="1" userDrawn="1">
  <p:cSld name="Statem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</p:spPr>
        <p:txBody>
          <a:bodyPr lIns="4752000" anchor="ctr"/>
          <a:lstStyle>
            <a:lvl1pPr>
              <a:buFontTx/>
              <a:buNone/>
              <a:defRPr sz="12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r>
              <a:rPr lang="en-GB" noProof="1"/>
              <a:t>Select an image from the Brandic menu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5325" y="1628773"/>
            <a:ext cx="4920623" cy="4392614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1384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95325" y="692151"/>
            <a:ext cx="11017250" cy="6926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95325" y="1628776"/>
            <a:ext cx="11017250" cy="4392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lassification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4022172" y="260350"/>
            <a:ext cx="7679599" cy="139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>
              <a:buClrTx/>
              <a:buSzTx/>
              <a:buFontTx/>
              <a:buNone/>
            </a:pPr>
            <a:endParaRPr lang="en-GB" sz="900" dirty="0">
              <a:solidFill>
                <a:srgbClr val="283E36"/>
              </a:solidFill>
              <a:latin typeface="SwissReSans" pitchFamily="34" charset="0"/>
            </a:endParaRPr>
          </a:p>
        </p:txBody>
      </p:sp>
      <p:sp>
        <p:nvSpPr>
          <p:cNvPr id="9" name="Footer"/>
          <p:cNvSpPr txBox="1">
            <a:spLocks/>
          </p:cNvSpPr>
          <p:nvPr>
            <p:custDataLst>
              <p:tags r:id="rId16"/>
            </p:custDataLst>
          </p:nvPr>
        </p:nvSpPr>
        <p:spPr bwMode="black">
          <a:xfrm>
            <a:off x="3254847" y="6505850"/>
            <a:ext cx="7871883" cy="1397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/>
          <a:p>
            <a:pPr marL="0" algn="r" defTabSz="914400" rtl="0" eaLnBrk="1" latinLnBrk="0" hangingPunct="1"/>
            <a:r>
              <a:rPr lang="en-GB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Career Road | </a:t>
            </a:r>
            <a:r>
              <a:rPr lang="en-US" sz="1000" b="0" kern="1200">
                <a:solidFill>
                  <a:srgbClr val="283E36"/>
                </a:solidFill>
                <a:latin typeface="SwissReSans" pitchFamily="34" charset="0"/>
                <a:ea typeface="+mn-ea"/>
                <a:cs typeface="+mn-cs"/>
              </a:rPr>
              <a:t>Right Opportunities for Right People | Business Services Bratislava</a:t>
            </a:r>
            <a:endParaRPr lang="en-GB" sz="1000" b="0" kern="1200" dirty="0">
              <a:solidFill>
                <a:srgbClr val="283E36"/>
              </a:solidFill>
              <a:latin typeface="SwissReSans" pitchFamily="34" charset="0"/>
              <a:ea typeface="+mn-ea"/>
              <a:cs typeface="+mn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 bwMode="black">
          <a:xfrm>
            <a:off x="9782581" y="6918846"/>
            <a:ext cx="1823939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 bwMode="black">
          <a:xfrm>
            <a:off x="1141719" y="6918845"/>
            <a:ext cx="8064500" cy="1825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rgbClr val="A8BAB2"/>
                </a:solidFill>
                <a:latin typeface="SwissReSans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11414762" y="6472512"/>
            <a:ext cx="287008" cy="18256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200">
                <a:solidFill>
                  <a:srgbClr val="283E36"/>
                </a:solidFill>
                <a:latin typeface="SwissReSans" panose="020B0604020202020204" pitchFamily="34" charset="0"/>
              </a:defRPr>
            </a:lvl1pPr>
          </a:lstStyle>
          <a:p>
            <a:fld id="{5E4D2043-7E31-4A53-BD33-72A88E68217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1752" y="6456609"/>
            <a:ext cx="924431" cy="2175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60" r:id="rId8"/>
    <p:sldLayoutId id="2147483661" r:id="rId9"/>
    <p:sldLayoutId id="2147483662" r:id="rId10"/>
    <p:sldLayoutId id="2147483663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SwissReSans" pitchFamily="34" charset="0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1200"/>
        </a:spcBef>
        <a:buClrTx/>
        <a:buSzPct val="100000"/>
        <a:buFont typeface="Arial" pitchFamily="34" charset="0"/>
        <a:buChar char="•"/>
        <a:defRPr sz="18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1pPr>
      <a:lvl2pPr marL="444500" indent="-261938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3pPr>
      <a:lvl4pPr marL="985838" indent="-269875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4pPr>
      <a:lvl5pPr marL="1255713" indent="-269875" algn="l" defTabSz="914400" rtl="0" eaLnBrk="1" latinLnBrk="0" hangingPunct="1">
        <a:lnSpc>
          <a:spcPct val="100000"/>
        </a:lnSpc>
        <a:spcBef>
          <a:spcPts val="1000"/>
        </a:spcBef>
        <a:buFont typeface="SwissReSans" pitchFamily="34" charset="0"/>
        <a:buChar char="–"/>
        <a:defRPr sz="1600" kern="1200">
          <a:solidFill>
            <a:srgbClr val="283E36"/>
          </a:solidFill>
          <a:latin typeface="SwissReSan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package" Target="../embeddings/Microsoft_Word_Document5.docx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package" Target="../embeddings/Microsoft_Word_Document.docx"/><Relationship Id="rId21" Type="http://schemas.openxmlformats.org/officeDocument/2006/relationships/package" Target="../embeddings/Microsoft_Word_Document9.docx"/><Relationship Id="rId7" Type="http://schemas.openxmlformats.org/officeDocument/2006/relationships/package" Target="../embeddings/Microsoft_Word_Document2.docx"/><Relationship Id="rId12" Type="http://schemas.openxmlformats.org/officeDocument/2006/relationships/image" Target="../media/image10.wmf"/><Relationship Id="rId17" Type="http://schemas.openxmlformats.org/officeDocument/2006/relationships/package" Target="../embeddings/Microsoft_Word_Document7.docx"/><Relationship Id="rId25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package" Target="../embeddings/Microsoft_Word_Document4.docx"/><Relationship Id="rId24" Type="http://schemas.openxmlformats.org/officeDocument/2006/relationships/image" Target="../media/image16.wmf"/><Relationship Id="rId5" Type="http://schemas.openxmlformats.org/officeDocument/2006/relationships/package" Target="../embeddings/Microsoft_Word_Document1.docx"/><Relationship Id="rId15" Type="http://schemas.openxmlformats.org/officeDocument/2006/relationships/package" Target="../embeddings/Microsoft_Word_Document6.docx"/><Relationship Id="rId23" Type="http://schemas.openxmlformats.org/officeDocument/2006/relationships/package" Target="../embeddings/Microsoft_Word_Document10.docx"/><Relationship Id="rId10" Type="http://schemas.openxmlformats.org/officeDocument/2006/relationships/image" Target="../media/image9.wmf"/><Relationship Id="rId19" Type="http://schemas.openxmlformats.org/officeDocument/2006/relationships/package" Target="../embeddings/Microsoft_Word_Document8.docx"/><Relationship Id="rId4" Type="http://schemas.openxmlformats.org/officeDocument/2006/relationships/image" Target="../media/image6.wmf"/><Relationship Id="rId9" Type="http://schemas.openxmlformats.org/officeDocument/2006/relationships/package" Target="../embeddings/Microsoft_Word_Document3.docx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/>
          </p:cNvPicPr>
          <p:nvPr>
            <p:ph type="pic" sz="quarter" idx="12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Road </a:t>
            </a:r>
            <a:br>
              <a:rPr lang="en-US" dirty="0"/>
            </a:br>
            <a:r>
              <a:rPr lang="en-US" dirty="0"/>
              <a:t>Right Opportunities for Right People</a:t>
            </a:r>
            <a:br>
              <a:rPr lang="en-US" dirty="0"/>
            </a:b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3426" y="301052"/>
            <a:ext cx="1379177" cy="324512"/>
          </a:xfrm>
          <a:prstGeom prst="rect">
            <a:avLst/>
          </a:prstGeom>
        </p:spPr>
      </p:pic>
      <p:sp>
        <p:nvSpPr>
          <p:cNvPr id="8" name="Subtitle 3"/>
          <p:cNvSpPr>
            <a:spLocks noGrp="1"/>
          </p:cNvSpPr>
          <p:nvPr>
            <p:ph type="subTitle" idx="1"/>
          </p:nvPr>
        </p:nvSpPr>
        <p:spPr>
          <a:xfrm>
            <a:off x="695325" y="2852936"/>
            <a:ext cx="9913177" cy="288032"/>
          </a:xfrm>
        </p:spPr>
        <p:txBody>
          <a:bodyPr/>
          <a:lstStyle/>
          <a:p>
            <a:r>
              <a:rPr lang="en-GB" dirty="0"/>
              <a:t>Business Services Bratislava TTY, FAC, L&amp;H</a:t>
            </a:r>
          </a:p>
          <a:p>
            <a:r>
              <a:rPr lang="en-GB" dirty="0"/>
              <a:t>Last updated February 2018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676" y="2996952"/>
            <a:ext cx="3998252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48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983432" y="4366722"/>
            <a:ext cx="10729192" cy="20211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 err="1">
              <a:latin typeface="SwissReSans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90353" y="2207289"/>
            <a:ext cx="10722271" cy="20187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wissReSans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83432" y="1061487"/>
            <a:ext cx="10729192" cy="998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SwissReSans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83632" y="2348880"/>
            <a:ext cx="1683618" cy="1728192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bg1"/>
                </a:solidFill>
                <a:latin typeface="SwissReSans" pitchFamily="34" charset="0"/>
              </a:rPr>
              <a:t>Business</a:t>
            </a:r>
            <a:r>
              <a:rPr lang="de-DE" b="1" dirty="0">
                <a:solidFill>
                  <a:schemeClr val="bg1"/>
                </a:solidFill>
                <a:latin typeface="SwissReSans" pitchFamily="34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SwissReSans" pitchFamily="34" charset="0"/>
              </a:rPr>
              <a:t>lane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076678" y="1346455"/>
            <a:ext cx="1683618" cy="582303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wissReSans" pitchFamily="34" charset="0"/>
              </a:rPr>
              <a:t>Leader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407478" y="1351932"/>
            <a:ext cx="1683618" cy="571582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wissReSans" pitchFamily="34" charset="0"/>
              </a:rPr>
              <a:t>Expert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953143" y="4559608"/>
            <a:ext cx="2592288" cy="648071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wissReSans" pitchFamily="34" charset="0"/>
              </a:rPr>
              <a:t>UW Analyst</a:t>
            </a:r>
            <a:endParaRPr lang="en-GB" dirty="0">
              <a:solidFill>
                <a:srgbClr val="FFFF00"/>
              </a:solidFill>
              <a:latin typeface="SwissReSans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690801" y="2348880"/>
            <a:ext cx="1683618" cy="1728192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wissReSans" pitchFamily="34" charset="0"/>
              </a:rPr>
              <a:t>Leader</a:t>
            </a:r>
            <a:r>
              <a:rPr lang="sk-SK" b="1" dirty="0" err="1">
                <a:solidFill>
                  <a:schemeClr val="bg1"/>
                </a:solidFill>
                <a:latin typeface="SwissReSans" pitchFamily="34" charset="0"/>
              </a:rPr>
              <a:t>ship</a:t>
            </a:r>
            <a:r>
              <a:rPr lang="sk-SK" b="1" dirty="0">
                <a:solidFill>
                  <a:schemeClr val="bg1"/>
                </a:solidFill>
                <a:latin typeface="SwissReSans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SwissReSans" pitchFamily="34" charset="0"/>
              </a:rPr>
              <a:t>lane</a:t>
            </a:r>
            <a:endParaRPr lang="en-GB" b="1" dirty="0">
              <a:solidFill>
                <a:schemeClr val="bg1"/>
              </a:solidFill>
              <a:latin typeface="SwissReSans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46011" y="2348880"/>
            <a:ext cx="1683618" cy="1728192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bg1"/>
                </a:solidFill>
                <a:latin typeface="SwissReSans" pitchFamily="34" charset="0"/>
              </a:rPr>
              <a:t>Operational</a:t>
            </a:r>
            <a:r>
              <a:rPr lang="sk-SK" b="1" dirty="0">
                <a:solidFill>
                  <a:schemeClr val="bg1"/>
                </a:solidFill>
                <a:latin typeface="SwissReSans" pitchFamily="34" charset="0"/>
              </a:rPr>
              <a:t> Excellence</a:t>
            </a:r>
            <a:endParaRPr lang="en-GB" b="1" dirty="0">
              <a:solidFill>
                <a:schemeClr val="bg1"/>
              </a:solidFill>
              <a:latin typeface="SwissReSans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SwissReSans" pitchFamily="34" charset="0"/>
              </a:rPr>
              <a:t>lane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91676" y="5533212"/>
            <a:ext cx="2592288" cy="648071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wissReSans" pitchFamily="34" charset="0"/>
              </a:rPr>
              <a:t>Business Coordinator </a:t>
            </a:r>
          </a:p>
          <a:p>
            <a:pPr algn="ctr"/>
            <a:r>
              <a:rPr lang="en-GB" dirty="0">
                <a:latin typeface="SwissReSans" pitchFamily="34" charset="0"/>
              </a:rPr>
              <a:t>I</a:t>
            </a:r>
            <a:endParaRPr lang="en-GB" dirty="0">
              <a:solidFill>
                <a:srgbClr val="FFFF00"/>
              </a:solidFill>
              <a:latin typeface="SwissReSans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87820" y="4559847"/>
            <a:ext cx="2598528" cy="648071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wissReSans" pitchFamily="34" charset="0"/>
              </a:rPr>
              <a:t>Business Coordinator II</a:t>
            </a:r>
            <a:endParaRPr lang="en-GB" dirty="0">
              <a:solidFill>
                <a:srgbClr val="FFFF00"/>
              </a:solidFill>
              <a:latin typeface="SwissReSans" pitchFamily="34" charset="0"/>
            </a:endParaRPr>
          </a:p>
        </p:txBody>
      </p:sp>
      <p:cxnSp>
        <p:nvCxnSpPr>
          <p:cNvPr id="3" name="Straight Connector 2"/>
          <p:cNvCxnSpPr>
            <a:endCxn id="53" idx="3"/>
          </p:cNvCxnSpPr>
          <p:nvPr/>
        </p:nvCxnSpPr>
        <p:spPr>
          <a:xfrm>
            <a:off x="1448023" y="5373914"/>
            <a:ext cx="10264601" cy="33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8003" y="4366722"/>
            <a:ext cx="920020" cy="2021179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wissReSans" pitchFamily="34" charset="0"/>
              </a:rPr>
              <a:t>F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SwissReSans" pitchFamily="34" charset="0"/>
              </a:rPr>
              <a:t>Band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3422" y="2200573"/>
            <a:ext cx="920020" cy="2033726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wissReSans" pitchFamily="34" charset="0"/>
              </a:rPr>
              <a:t>E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SwissReSans" pitchFamily="34" charset="0"/>
              </a:rPr>
              <a:t>Band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8003" y="1059913"/>
            <a:ext cx="920020" cy="999980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wissReSans" pitchFamily="34" charset="0"/>
              </a:rPr>
              <a:t>D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SwissReSans" pitchFamily="34" charset="0"/>
              </a:rPr>
              <a:t>Band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484534" y="1356761"/>
            <a:ext cx="1171306" cy="560643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Technology and </a:t>
            </a:r>
          </a:p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Process Expert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541348" y="1359852"/>
            <a:ext cx="1155052" cy="560642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latin typeface="SwissReSans" pitchFamily="34" charset="0"/>
              </a:rPr>
              <a:t>Section Head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180925" y="2940794"/>
            <a:ext cx="1171659" cy="560198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Team Leader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775520" y="2940794"/>
            <a:ext cx="1171306" cy="560198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Senior </a:t>
            </a:r>
          </a:p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UW Analyst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33038" y="2491744"/>
            <a:ext cx="1139226" cy="585134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Senior </a:t>
            </a:r>
            <a:r>
              <a:rPr lang="sk-SK" sz="1100" b="1" dirty="0">
                <a:solidFill>
                  <a:schemeClr val="bg1"/>
                </a:solidFill>
                <a:latin typeface="SwissReSans" pitchFamily="34" charset="0"/>
              </a:rPr>
              <a:t>B</a:t>
            </a:r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us</a:t>
            </a:r>
            <a:r>
              <a:rPr lang="sk-SK" sz="1100" b="1" dirty="0">
                <a:solidFill>
                  <a:schemeClr val="bg1"/>
                </a:solidFill>
                <a:latin typeface="SwissReSans" pitchFamily="34" charset="0"/>
              </a:rPr>
              <a:t>iness</a:t>
            </a:r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 Coordinator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27848" y="2420888"/>
            <a:ext cx="1139987" cy="320471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Quality manager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33038" y="3386270"/>
            <a:ext cx="1139226" cy="546785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Business Services Analyst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39989" y="2933542"/>
            <a:ext cx="1139987" cy="330762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Operational leader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70134" y="3368025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5880" y="6459909"/>
            <a:ext cx="6192688" cy="28145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SwissReSans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727847" y="3439003"/>
            <a:ext cx="1142099" cy="638069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Technology and </a:t>
            </a:r>
          </a:p>
          <a:p>
            <a:pPr algn="ctr"/>
            <a:r>
              <a:rPr lang="en-GB" sz="1100" b="1" dirty="0">
                <a:solidFill>
                  <a:schemeClr val="bg1"/>
                </a:solidFill>
                <a:latin typeface="SwissReSans" pitchFamily="34" charset="0"/>
              </a:rPr>
              <a:t>Process Specialist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83432" y="54250"/>
            <a:ext cx="10729192" cy="982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latin typeface="SwissReSans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8003" y="44624"/>
            <a:ext cx="920020" cy="999980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wissReSans" pitchFamily="34" charset="0"/>
              </a:rPr>
              <a:t>C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SwissReSans" pitchFamily="34" charset="0"/>
              </a:rPr>
              <a:t>Band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693737" y="116632"/>
            <a:ext cx="1683618" cy="582303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wissReSans" pitchFamily="34" charset="0"/>
              </a:rPr>
              <a:t>Leader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8020" y="573845"/>
            <a:ext cx="1155052" cy="342047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latin typeface="SwissReSans" pitchFamily="34" charset="0"/>
              </a:rPr>
              <a:t>Unit Head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87BE4-02B8-4D0D-9474-311C50D6F816}"/>
              </a:ext>
            </a:extLst>
          </p:cNvPr>
          <p:cNvSpPr txBox="1"/>
          <p:nvPr/>
        </p:nvSpPr>
        <p:spPr>
          <a:xfrm>
            <a:off x="8397271" y="563105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SwissReSans" pitchFamily="34" charset="0"/>
              </a:rPr>
              <a:t># = positions are posted, candidates go through the hiring process</a:t>
            </a:r>
          </a:p>
          <a:p>
            <a:r>
              <a:rPr lang="en-GB" sz="1100" dirty="0">
                <a:solidFill>
                  <a:srgbClr val="000000"/>
                </a:solidFill>
                <a:latin typeface="SwissReSans" pitchFamily="34" charset="0"/>
              </a:rPr>
              <a:t>∞ = positions are not posted, candidates are nominated by LM based on fulfilled criteria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FCB119-DFAF-427E-893F-BF094AD8A864}"/>
              </a:ext>
            </a:extLst>
          </p:cNvPr>
          <p:cNvSpPr txBox="1"/>
          <p:nvPr/>
        </p:nvSpPr>
        <p:spPr>
          <a:xfrm>
            <a:off x="7655315" y="5877272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DC3853-A0F9-4335-989A-EE2466DFC311}"/>
              </a:ext>
            </a:extLst>
          </p:cNvPr>
          <p:cNvSpPr txBox="1"/>
          <p:nvPr/>
        </p:nvSpPr>
        <p:spPr>
          <a:xfrm>
            <a:off x="6301972" y="4869160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1F696-E9C3-4CFB-930B-73EF13F15A56}"/>
              </a:ext>
            </a:extLst>
          </p:cNvPr>
          <p:cNvSpPr txBox="1"/>
          <p:nvPr/>
        </p:nvSpPr>
        <p:spPr>
          <a:xfrm>
            <a:off x="10118188" y="2999835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7AB1E7-CC3D-458F-86F5-91B74F9AB3A0}"/>
              </a:ext>
            </a:extLst>
          </p:cNvPr>
          <p:cNvSpPr txBox="1"/>
          <p:nvPr/>
        </p:nvSpPr>
        <p:spPr>
          <a:xfrm>
            <a:off x="7264647" y="3438604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F1EE37-4CE7-46EE-8025-4479C4AF05B4}"/>
              </a:ext>
            </a:extLst>
          </p:cNvPr>
          <p:cNvSpPr txBox="1"/>
          <p:nvPr/>
        </p:nvSpPr>
        <p:spPr>
          <a:xfrm>
            <a:off x="4670135" y="2494553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85BA16-3883-4893-9176-F11BE36CD4D9}"/>
              </a:ext>
            </a:extLst>
          </p:cNvPr>
          <p:cNvSpPr txBox="1"/>
          <p:nvPr/>
        </p:nvSpPr>
        <p:spPr>
          <a:xfrm>
            <a:off x="8904312" y="4941168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8B3EA4-E5C8-4F6B-9FF1-161507301521}"/>
              </a:ext>
            </a:extLst>
          </p:cNvPr>
          <p:cNvSpPr txBox="1"/>
          <p:nvPr/>
        </p:nvSpPr>
        <p:spPr>
          <a:xfrm>
            <a:off x="7274244" y="2569938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∞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D779FB-D195-46A5-9BD6-324EE12783A9}"/>
              </a:ext>
            </a:extLst>
          </p:cNvPr>
          <p:cNvSpPr txBox="1"/>
          <p:nvPr/>
        </p:nvSpPr>
        <p:spPr>
          <a:xfrm>
            <a:off x="1740997" y="2993449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9E599-B97F-4120-BB1E-CF69C923A523}"/>
              </a:ext>
            </a:extLst>
          </p:cNvPr>
          <p:cNvSpPr txBox="1"/>
          <p:nvPr/>
        </p:nvSpPr>
        <p:spPr>
          <a:xfrm>
            <a:off x="4670134" y="3460894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F1B839-3123-46E7-A470-A65B4F300174}"/>
              </a:ext>
            </a:extLst>
          </p:cNvPr>
          <p:cNvSpPr txBox="1"/>
          <p:nvPr/>
        </p:nvSpPr>
        <p:spPr>
          <a:xfrm>
            <a:off x="4681669" y="2996952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EE58EB-D2F3-47A1-A99F-E81D024FFC80}"/>
              </a:ext>
            </a:extLst>
          </p:cNvPr>
          <p:cNvSpPr txBox="1"/>
          <p:nvPr/>
        </p:nvSpPr>
        <p:spPr>
          <a:xfrm>
            <a:off x="3437535" y="1406030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67DDD9-47D5-4B73-9BDF-96443C564C7B}"/>
              </a:ext>
            </a:extLst>
          </p:cNvPr>
          <p:cNvSpPr txBox="1"/>
          <p:nvPr/>
        </p:nvSpPr>
        <p:spPr>
          <a:xfrm>
            <a:off x="8495643" y="1423809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4A7399-45CF-433C-88EE-D1759CCBC20D}"/>
              </a:ext>
            </a:extLst>
          </p:cNvPr>
          <p:cNvSpPr txBox="1"/>
          <p:nvPr/>
        </p:nvSpPr>
        <p:spPr>
          <a:xfrm>
            <a:off x="5959798" y="564206"/>
            <a:ext cx="26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SwissReSans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56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promotions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60203"/>
              </p:ext>
            </p:extLst>
          </p:nvPr>
        </p:nvGraphicFramePr>
        <p:xfrm>
          <a:off x="119336" y="1358919"/>
          <a:ext cx="11881320" cy="4643343"/>
        </p:xfrm>
        <a:graphic>
          <a:graphicData uri="http://schemas.openxmlformats.org/drawingml/2006/table">
            <a:tbl>
              <a:tblPr/>
              <a:tblGrid>
                <a:gridCol w="537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3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Band: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For the position:</a:t>
                      </a: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Requirements:</a:t>
                      </a: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2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F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SwissReSans" panose="020B0604020202020204" pitchFamily="34" charset="0"/>
                        </a:rPr>
                        <a:t>Business Coordinator I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SwissReSans" panose="020B0604020202020204" pitchFamily="34" charset="0"/>
                        </a:rPr>
                        <a:t>to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Business Coordinator II 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Independent execution of the task catalogue</a:t>
                      </a:r>
                      <a:r>
                        <a:rPr lang="sk-SK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positive feedback from stakeholders, line manager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High data quality and timeliness (as per KPI)</a:t>
                      </a:r>
                      <a:endParaRPr lang="sk-SK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R/I Test passed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Performance, behavior and attitude are slightly above expectations (Rating 3C or higher)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Impact on the team </a:t>
                      </a:r>
                      <a:r>
                        <a:rPr lang="sk-SK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hares knowledge</a:t>
                      </a:r>
                      <a:r>
                        <a:rPr lang="sk-SK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expert role</a:t>
                      </a:r>
                      <a:r>
                        <a:rPr lang="sk-SK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sk-SK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assignment</a:t>
                      </a:r>
                      <a:r>
                        <a:rPr lang="sk-SK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sk-SK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acts</a:t>
                      </a:r>
                      <a:r>
                        <a:rPr lang="sk-SK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a </a:t>
                      </a:r>
                      <a:r>
                        <a:rPr lang="sk-SK" sz="1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buddy</a:t>
                      </a:r>
                      <a:r>
                        <a:rPr lang="sk-SK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Usually around 2 years with the company but flexible - upon TL decision (semi-automatic)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1000" b="0" i="1" u="none" strike="noStrike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1" u="none" strike="noStrike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Selection process unchanged – TL/SH calibration; two rounds - in April and October each year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0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SwissReSans" panose="020B0604020202020204" pitchFamily="34" charset="0"/>
                        </a:rPr>
                        <a:t>Business Coordinator I / II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SwissReSans" panose="020B0604020202020204" pitchFamily="34" charset="0"/>
                        </a:rPr>
                        <a:t>to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UW Analyst  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 Performance, behaviors and attitude as Business Coordinator are in line with expectations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(Rating 3C or higher)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 Technical skills, strong client centricity and deep interest in underwriting support/ Strong customer focus, service orientation and deep interest in market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 Exposed in some UW tasks, like costings/ Exposed to some Market Head’s, Client Executive’s and Key Account Manager’s tasks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 Usually around 2 years with the company.</a:t>
                      </a:r>
                    </a:p>
                    <a:p>
                      <a:pPr algn="l" fontAlgn="b"/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 </a:t>
                      </a:r>
                      <a:r>
                        <a:rPr lang="en-US" sz="1000" b="0" i="1" u="none" strike="noStrike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</a:rPr>
                        <a:t>Selection process – Interview. Limited number of positions taking in consideration business needs and sources,</a:t>
                      </a:r>
                      <a:r>
                        <a:rPr lang="en-US" sz="1000" b="0" i="1" u="none" strike="noStrike" baseline="0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</a:rPr>
                        <a:t> Interview process upon free opening.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6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E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SwissReSans" panose="020B0604020202020204" pitchFamily="34" charset="0"/>
                        </a:rPr>
                        <a:t>Business Coordinator II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SwissReSans" panose="020B0604020202020204" pitchFamily="34" charset="0"/>
                        </a:rPr>
                        <a:t> to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Senior Business Coordinator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All the criteria as for BCII fulfilled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Strong Operational contribution and in-depth knowledge (projects, expert roles or market contribution, reinsurance know-how)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Performance has been above average team benchmark for constant period of time, seen as role model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(at least once in the last two years a 4 or D rating (or higher), but no low rating (2 or B, or lower)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Seeks opportunities to acquire and share knowledge and skills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Builds positive image and reputation of Business Services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Usually around 4 years with the company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br>
                        <a:rPr lang="en-US" sz="10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b="0" i="1" u="none" strike="noStrike" kern="1200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Selection process - promotion based on TL/SH calibration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2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SwissReSans" panose="020B0604020202020204" pitchFamily="34" charset="0"/>
                        </a:rPr>
                        <a:t>UW Analyst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SwissReSans" panose="020B0604020202020204" pitchFamily="34" charset="0"/>
                        </a:rPr>
                        <a:t>to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Senior UW Analyst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Performance, behaviors and attitude as UW Analyst are in line or above expectations    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High market contribution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Strong technical skills and underwriting knowledge/ Strong market and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cedent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knowledge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Around 1-2 years working experience as UW Analyst.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kern="1200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Selection process - </a:t>
                      </a:r>
                      <a:r>
                        <a:rPr lang="en-US" sz="1000" b="0" i="1" u="none" strike="noStrike" dirty="0">
                          <a:solidFill>
                            <a:srgbClr val="00B050"/>
                          </a:solidFill>
                          <a:effectLst/>
                          <a:latin typeface="SwissReSans" panose="020B06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Promotion based on TL/SH calibration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5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 descriptions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88608"/>
              </p:ext>
            </p:extLst>
          </p:nvPr>
        </p:nvGraphicFramePr>
        <p:xfrm>
          <a:off x="119336" y="1301712"/>
          <a:ext cx="3456385" cy="3880490"/>
        </p:xfrm>
        <a:graphic>
          <a:graphicData uri="http://schemas.openxmlformats.org/drawingml/2006/table">
            <a:tbl>
              <a:tblPr/>
              <a:tblGrid>
                <a:gridCol w="39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Band: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Position:</a:t>
                      </a: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Job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 description: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F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Business Coordinator II 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8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F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UW Analyst  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E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Senior 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Business Coordinator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0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E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Senior UW Analyst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68546"/>
              </p:ext>
            </p:extLst>
          </p:nvPr>
        </p:nvGraphicFramePr>
        <p:xfrm>
          <a:off x="2049253" y="191683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253" y="191683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735414"/>
              </p:ext>
            </p:extLst>
          </p:nvPr>
        </p:nvGraphicFramePr>
        <p:xfrm>
          <a:off x="2049253" y="285293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9253" y="285293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707987"/>
              </p:ext>
            </p:extLst>
          </p:nvPr>
        </p:nvGraphicFramePr>
        <p:xfrm>
          <a:off x="2049253" y="44586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showAsIcon="1" r:id="rId7" imgW="914400" imgH="771480" progId="Word.Document.12">
                  <p:embed/>
                </p:oleObj>
              </mc:Choice>
              <mc:Fallback>
                <p:oleObj name="Document" showAsIcon="1" r:id="rId7" imgW="914400" imgH="771480" progId="Word.Document.12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9253" y="44586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23665"/>
              </p:ext>
            </p:extLst>
          </p:nvPr>
        </p:nvGraphicFramePr>
        <p:xfrm>
          <a:off x="4331803" y="1301712"/>
          <a:ext cx="3456385" cy="3043098"/>
        </p:xfrm>
        <a:graphic>
          <a:graphicData uri="http://schemas.openxmlformats.org/drawingml/2006/table">
            <a:tbl>
              <a:tblPr/>
              <a:tblGrid>
                <a:gridCol w="39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Band: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Position:</a:t>
                      </a: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Job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 description: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E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Operational Leader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8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E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Team Leader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0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E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Technology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and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Process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Specialist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202594"/>
              </p:ext>
            </p:extLst>
          </p:nvPr>
        </p:nvGraphicFramePr>
        <p:xfrm>
          <a:off x="6261720" y="199435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showAsIcon="1" r:id="rId9" imgW="914400" imgH="771480" progId="Word.Document.12">
                  <p:embed/>
                </p:oleObj>
              </mc:Choice>
              <mc:Fallback>
                <p:oleObj name="Document" showAsIcon="1" r:id="rId9" imgW="914400" imgH="771480" progId="Word.Document.12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61720" y="199435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75656"/>
              </p:ext>
            </p:extLst>
          </p:nvPr>
        </p:nvGraphicFramePr>
        <p:xfrm>
          <a:off x="6261720" y="296309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showAsIcon="1" r:id="rId11" imgW="914400" imgH="771480" progId="Word.Document.12">
                  <p:embed/>
                </p:oleObj>
              </mc:Choice>
              <mc:Fallback>
                <p:oleObj name="Document" showAsIcon="1" r:id="rId11" imgW="914400" imgH="771480" progId="Word.Document.12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61720" y="296309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49835"/>
              </p:ext>
            </p:extLst>
          </p:nvPr>
        </p:nvGraphicFramePr>
        <p:xfrm>
          <a:off x="8544271" y="1293370"/>
          <a:ext cx="3456385" cy="3880491"/>
        </p:xfrm>
        <a:graphic>
          <a:graphicData uri="http://schemas.openxmlformats.org/drawingml/2006/table">
            <a:tbl>
              <a:tblPr/>
              <a:tblGrid>
                <a:gridCol w="45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Band: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Position:</a:t>
                      </a: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Job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SwissReSans" panose="020B0604020202020204" pitchFamily="34" charset="0"/>
                        </a:rPr>
                        <a:t> description: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1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E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Business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Services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Analyst</a:t>
                      </a: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8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E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Quality Manager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D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Section</a:t>
                      </a:r>
                      <a:r>
                        <a:rPr lang="en-US" sz="1000" b="1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 Head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0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SwissReSans" panose="020B0604020202020204" pitchFamily="34" charset="0"/>
                        </a:rPr>
                        <a:t>D</a:t>
                      </a:r>
                    </a:p>
                  </a:txBody>
                  <a:tcPr marL="5050" marR="5050" marT="5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Technology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and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Process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70C0"/>
                          </a:solidFill>
                          <a:effectLst/>
                          <a:latin typeface="SwissReSans" panose="020B0604020202020204" pitchFamily="34" charset="0"/>
                        </a:rPr>
                        <a:t>Expert</a:t>
                      </a:r>
                    </a:p>
                    <a:p>
                      <a:pPr algn="ctr" fontAlgn="ctr"/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wissReSans" panose="020B0604020202020204" pitchFamily="34" charset="0"/>
                      </a:endParaRPr>
                    </a:p>
                  </a:txBody>
                  <a:tcPr marL="5050" marR="5050" marT="5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350574"/>
              </p:ext>
            </p:extLst>
          </p:nvPr>
        </p:nvGraphicFramePr>
        <p:xfrm>
          <a:off x="10569662" y="198884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showAsIcon="1" r:id="rId13" imgW="914400" imgH="771480" progId="Word.Document.12">
                  <p:embed/>
                </p:oleObj>
              </mc:Choice>
              <mc:Fallback>
                <p:oleObj name="Document" showAsIcon="1" r:id="rId13" imgW="914400" imgH="771480" progId="Word.Document.12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69662" y="198884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70480"/>
              </p:ext>
            </p:extLst>
          </p:nvPr>
        </p:nvGraphicFramePr>
        <p:xfrm>
          <a:off x="10569662" y="450360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showAsIcon="1" r:id="rId15" imgW="914400" imgH="771480" progId="Word.Document.12">
                  <p:embed/>
                </p:oleObj>
              </mc:Choice>
              <mc:Fallback>
                <p:oleObj name="Document" showAsIcon="1" r:id="rId15" imgW="914400" imgH="771480" progId="Word.Document.12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69662" y="450360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09926"/>
              </p:ext>
            </p:extLst>
          </p:nvPr>
        </p:nvGraphicFramePr>
        <p:xfrm>
          <a:off x="10112462" y="28519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showAsIcon="1" r:id="rId17" imgW="914400" imgH="771480" progId="Word.Document.12">
                  <p:embed/>
                </p:oleObj>
              </mc:Choice>
              <mc:Fallback>
                <p:oleObj name="Document" showAsIcon="1" r:id="rId17" imgW="914400" imgH="771480" progId="Word.Document.12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12462" y="28519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307687"/>
              </p:ext>
            </p:extLst>
          </p:nvPr>
        </p:nvGraphicFramePr>
        <p:xfrm>
          <a:off x="11086256" y="284741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showAsIcon="1" r:id="rId19" imgW="914400" imgH="771480" progId="Word.Document.12">
                  <p:embed/>
                </p:oleObj>
              </mc:Choice>
              <mc:Fallback>
                <p:oleObj name="Document" showAsIcon="1" r:id="rId19" imgW="914400" imgH="771480" progId="Word.Document.12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086256" y="284741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49365"/>
              </p:ext>
            </p:extLst>
          </p:nvPr>
        </p:nvGraphicFramePr>
        <p:xfrm>
          <a:off x="10569662" y="371151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showAsIcon="1" r:id="rId21" imgW="914400" imgH="771480" progId="Word.Document.12">
                  <p:embed/>
                </p:oleObj>
              </mc:Choice>
              <mc:Fallback>
                <p:oleObj name="Document" showAsIcon="1" r:id="rId21" imgW="914400" imgH="771480" progId="Word.Document.12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569662" y="371151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23532"/>
              </p:ext>
            </p:extLst>
          </p:nvPr>
        </p:nvGraphicFramePr>
        <p:xfrm>
          <a:off x="2049253" y="366836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showAsIcon="1" r:id="rId23" imgW="914400" imgH="771480" progId="Word.Document.12">
                  <p:embed/>
                </p:oleObj>
              </mc:Choice>
              <mc:Fallback>
                <p:oleObj name="Document" showAsIcon="1" r:id="rId23" imgW="914400" imgH="771480" progId="Word.Documen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49253" y="366836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883E6A1-74BD-4E62-B2E0-9A6B22000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34814"/>
              </p:ext>
            </p:extLst>
          </p:nvPr>
        </p:nvGraphicFramePr>
        <p:xfrm>
          <a:off x="6261720" y="3618943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showAsIcon="1" r:id="rId25" imgW="914400" imgH="792360" progId="Word.Document.12">
                  <p:embed/>
                </p:oleObj>
              </mc:Choice>
              <mc:Fallback>
                <p:oleObj name="Document" showAsIcon="1" r:id="rId25" imgW="914400" imgH="792360" progId="Word.Documen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883E6A1-74BD-4E62-B2E0-9A6B22000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61720" y="3618943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13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2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Legal notice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2043-7E31-4A53-BD33-72A88E68217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©2018 Swiss Re. All rights reserved. You are not permitted to create any modifications </a:t>
            </a:r>
            <a:br>
              <a:rPr lang="en-GB" dirty="0"/>
            </a:br>
            <a:r>
              <a:rPr lang="en-GB" dirty="0"/>
              <a:t>or derivative works of this presentation or to use it for commercial or other public purposes </a:t>
            </a:r>
            <a:br>
              <a:rPr lang="en-GB" dirty="0"/>
            </a:br>
            <a:r>
              <a:rPr lang="en-GB" dirty="0"/>
              <a:t>without the prior written permission of Swiss Re.</a:t>
            </a:r>
          </a:p>
          <a:p>
            <a:r>
              <a:rPr lang="en-GB" dirty="0"/>
              <a:t>The information and opinions contained in the presentation are provided as at the date of </a:t>
            </a:r>
            <a:br>
              <a:rPr lang="en-GB" dirty="0"/>
            </a:br>
            <a:r>
              <a:rPr lang="en-GB" dirty="0"/>
              <a:t>the presentation and are subject to change without notice. Although the information used </a:t>
            </a:r>
            <a:br>
              <a:rPr lang="en-GB" dirty="0"/>
            </a:br>
            <a:r>
              <a:rPr lang="en-GB" dirty="0"/>
              <a:t>was taken from reliable sources, Swiss Re does not accept any responsibility for the accuracy </a:t>
            </a:r>
            <a:br>
              <a:rPr lang="en-GB" dirty="0"/>
            </a:br>
            <a:r>
              <a:rPr lang="en-GB" dirty="0"/>
              <a:t>or comprehensiveness of the details given. All liability for the accuracy and completeness </a:t>
            </a:r>
            <a:br>
              <a:rPr lang="en-GB" dirty="0"/>
            </a:br>
            <a:r>
              <a:rPr lang="en-GB" dirty="0"/>
              <a:t>thereof or for any damage or loss resulting from the use of the information contained in this </a:t>
            </a:r>
            <a:br>
              <a:rPr lang="en-GB" dirty="0"/>
            </a:br>
            <a:r>
              <a:rPr lang="en-GB" dirty="0"/>
              <a:t>presentation is expressly excluded. Under no circumstances shall Swiss Re or its Group </a:t>
            </a:r>
            <a:br>
              <a:rPr lang="en-GB" dirty="0"/>
            </a:br>
            <a:r>
              <a:rPr lang="en-GB" dirty="0"/>
              <a:t>companies be liable for any financial or consequential loss relating to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15660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SR1103"/>
  <p:tag name="LANGUAGE" val="2057"/>
  <p:tag name="PRESENTATIONSTYLE" val="1"/>
  <p:tag name="COLORPAIR" val="1"/>
  <p:tag name="CLASSIFICATION" val="0"/>
  <p:tag name="AIPLABEL" val="Intern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  <p:tag name="LOGOCOLORTAG" val="L"/>
  <p:tag name="FOOTERCOLORTAG" val="L"/>
  <p:tag name="SLIDENUMBERCOLORTAG" val="L"/>
  <p:tag name="TITLECOLORTAG" val="W"/>
  <p:tag name="PRESENTATIONSTYLE" val="1"/>
  <p:tag name="COLORPAIR" val="1"/>
  <p:tag name="NAME" val="515_Arrows"/>
  <p:tag name="CATEGORY" val="08 - Metaphors &amp; Symboli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l"/>
  <p:tag name="LOGO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L"/>
  <p:tag name="LOGOI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  <p:tag name="COLORTAG" val="W"/>
  <p:tag name="LOGOI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Background"/>
</p:tagLst>
</file>

<file path=ppt/theme/theme1.xml><?xml version="1.0" encoding="utf-8"?>
<a:theme xmlns:a="http://schemas.openxmlformats.org/drawingml/2006/main" name="SwissRe">
  <a:themeElements>
    <a:clrScheme name="SR - BlueSkyCrepuscule">
      <a:dk1>
        <a:srgbClr val="283E36"/>
      </a:dk1>
      <a:lt1>
        <a:sysClr val="window" lastClr="FFFFFF"/>
      </a:lt1>
      <a:dk2>
        <a:srgbClr val="0F4DBC"/>
      </a:dk2>
      <a:lt2>
        <a:srgbClr val="0493D9"/>
      </a:lt2>
      <a:accent1>
        <a:srgbClr val="627D77"/>
      </a:accent1>
      <a:accent2>
        <a:srgbClr val="A1B1AD"/>
      </a:accent2>
      <a:accent3>
        <a:srgbClr val="0F4DBC"/>
      </a:accent3>
      <a:accent4>
        <a:srgbClr val="6F94D7"/>
      </a:accent4>
      <a:accent5>
        <a:srgbClr val="00A9E0"/>
      </a:accent5>
      <a:accent6>
        <a:srgbClr val="66CBEC"/>
      </a:accent6>
      <a:hlink>
        <a:srgbClr val="0000FF"/>
      </a:hlink>
      <a:folHlink>
        <a:srgbClr val="800080"/>
      </a:folHlink>
    </a:clrScheme>
    <a:fontScheme name="Swiss Re">
      <a:majorFont>
        <a:latin typeface="SwissReSans Light"/>
        <a:ea typeface=""/>
        <a:cs typeface=""/>
      </a:majorFont>
      <a:minorFont>
        <a:latin typeface="SwissRe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latin typeface="SwissReSans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SwissReSans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Re_169_20170301(1).potx" id="{17F7B073-8C5A-4403-BE3D-DA6D39E476FB}" vid="{FD1CE468-D6C5-4DCF-9104-B904C84E84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SR - BlueSkyCrepuscule">
    <a:dk1>
      <a:srgbClr val="283E36"/>
    </a:dk1>
    <a:lt1>
      <a:sysClr val="window" lastClr="FFFFFF"/>
    </a:lt1>
    <a:dk2>
      <a:srgbClr val="0F4DBC"/>
    </a:dk2>
    <a:lt2>
      <a:srgbClr val="0493D9"/>
    </a:lt2>
    <a:accent1>
      <a:srgbClr val="627D77"/>
    </a:accent1>
    <a:accent2>
      <a:srgbClr val="A1B1AD"/>
    </a:accent2>
    <a:accent3>
      <a:srgbClr val="0F4DBC"/>
    </a:accent3>
    <a:accent4>
      <a:srgbClr val="6F94D7"/>
    </a:accent4>
    <a:accent5>
      <a:srgbClr val="00A9E0"/>
    </a:accent5>
    <a:accent6>
      <a:srgbClr val="66CBEC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7A7F14A7DD94D8EEE93FF53C5FC6E" ma:contentTypeVersion="16" ma:contentTypeDescription="Create a new document." ma:contentTypeScope="" ma:versionID="53595b387189c2eabb4b9a65f6428ced">
  <xsd:schema xmlns:xsd="http://www.w3.org/2001/XMLSchema" xmlns:xs="http://www.w3.org/2001/XMLSchema" xmlns:p="http://schemas.microsoft.com/office/2006/metadata/properties" xmlns:ns1="http://schemas.microsoft.com/sharepoint/v3" xmlns:ns2="79d02d15-a1c4-405f-b9d7-7240fbad29c4" xmlns:ns3="5239c6a7-c1fe-4959-898f-8072842593c6" targetNamespace="http://schemas.microsoft.com/office/2006/metadata/properties" ma:root="true" ma:fieldsID="233f7e00b818e785ed2aff6283720979" ns1:_="" ns2:_="" ns3:_="">
    <xsd:import namespace="http://schemas.microsoft.com/sharepoint/v3"/>
    <xsd:import namespace="79d02d15-a1c4-405f-b9d7-7240fbad29c4"/>
    <xsd:import namespace="5239c6a7-c1fe-4959-898f-8072842593c6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02d15-a1c4-405f-b9d7-7240fbad2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9c6a7-c1fe-4959-898f-8072842593c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Flow_SignoffStatus xmlns="79d02d15-a1c4-405f-b9d7-7240fbad29c4" xsi:nil="true"/>
  </documentManagement>
</p:properties>
</file>

<file path=customXml/itemProps1.xml><?xml version="1.0" encoding="utf-8"?>
<ds:datastoreItem xmlns:ds="http://schemas.openxmlformats.org/officeDocument/2006/customXml" ds:itemID="{4A4574B4-81D3-45BB-A1B8-FCA6F96167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44D688-46AB-43F4-981F-BB3FA48458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d02d15-a1c4-405f-b9d7-7240fbad29c4"/>
    <ds:schemaRef ds:uri="5239c6a7-c1fe-4959-898f-8072842593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327EC-0155-4937-9F70-DF0179F98EA1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9e33f4dc-8426-4271-9468-bc145807c83d"/>
    <ds:schemaRef ds:uri="9c149bfb-9245-4ea2-b0e1-4ce70e81bb76"/>
    <ds:schemaRef ds:uri="http://www.w3.org/XML/1998/namespace"/>
    <ds:schemaRef ds:uri="http://schemas.microsoft.com/sharepoint/v3"/>
    <ds:schemaRef ds:uri="79d02d15-a1c4-405f-b9d7-7240fbad29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SwissRe_169</Template>
  <TotalTime>2954</TotalTime>
  <Words>301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SwissRe</vt:lpstr>
      <vt:lpstr>Career Road  Right Opportunities for Right People </vt:lpstr>
      <vt:lpstr>PowerPoint Presentation</vt:lpstr>
      <vt:lpstr>Requirements for promotions</vt:lpstr>
      <vt:lpstr>Job descriptions</vt:lpstr>
      <vt:lpstr>PowerPoint Presentation</vt:lpstr>
      <vt:lpstr>Legal notice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path BC / Senior concept</dc:title>
  <dc:creator>S6MAC5</dc:creator>
  <cp:lastModifiedBy>Petra Dornhofer</cp:lastModifiedBy>
  <cp:revision>153</cp:revision>
  <dcterms:created xsi:type="dcterms:W3CDTF">2017-10-13T09:28:32Z</dcterms:created>
  <dcterms:modified xsi:type="dcterms:W3CDTF">2021-06-09T08:10:15Z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0x010100AE77A7F14A7DD94D8EEE93FF53C5FC6E</vt:lpwstr>
  </property>
  <property fmtid="{D5CDD505-2E9C-101B-9397-08002B2CF9AE}" pid="3" name="_dlc_DocIdItemGuid">
    <vt:lpwstr>229f8ce5-f8f2-4b56-9b12-0f3181aeccff</vt:lpwstr>
  </property>
  <property fmtid="{D5CDD505-2E9C-101B-9397-08002B2CF9AE}" pid="4" name="MSIP_Label_90c2fedb-0da6-4717-8531-d16a1b9930f4_Enabled">
    <vt:lpwstr>True</vt:lpwstr>
  </property>
  <property fmtid="{D5CDD505-2E9C-101B-9397-08002B2CF9AE}" pid="5" name="MSIP_Label_90c2fedb-0da6-4717-8531-d16a1b9930f4_SiteId">
    <vt:lpwstr>45597f60-6e37-4be7-acfb-4c9e23b261ea</vt:lpwstr>
  </property>
  <property fmtid="{D5CDD505-2E9C-101B-9397-08002B2CF9AE}" pid="6" name="MSIP_Label_90c2fedb-0da6-4717-8531-d16a1b9930f4_Owner">
    <vt:lpwstr>David_Fric@swissre.com</vt:lpwstr>
  </property>
  <property fmtid="{D5CDD505-2E9C-101B-9397-08002B2CF9AE}" pid="7" name="MSIP_Label_90c2fedb-0da6-4717-8531-d16a1b9930f4_SetDate">
    <vt:lpwstr>2019-08-26T03:55:58.0318116Z</vt:lpwstr>
  </property>
  <property fmtid="{D5CDD505-2E9C-101B-9397-08002B2CF9AE}" pid="8" name="MSIP_Label_90c2fedb-0da6-4717-8531-d16a1b9930f4_Name">
    <vt:lpwstr>Internal</vt:lpwstr>
  </property>
  <property fmtid="{D5CDD505-2E9C-101B-9397-08002B2CF9AE}" pid="9" name="MSIP_Label_90c2fedb-0da6-4717-8531-d16a1b9930f4_Application">
    <vt:lpwstr>Microsoft Azure Information Protection</vt:lpwstr>
  </property>
  <property fmtid="{D5CDD505-2E9C-101B-9397-08002B2CF9AE}" pid="10" name="MSIP_Label_90c2fedb-0da6-4717-8531-d16a1b9930f4_Extended_MSFT_Method">
    <vt:lpwstr>Automatic</vt:lpwstr>
  </property>
  <property fmtid="{D5CDD505-2E9C-101B-9397-08002B2CF9AE}" pid="11" name="Sensitivity">
    <vt:lpwstr>Internal</vt:lpwstr>
  </property>
</Properties>
</file>