
<file path=[Content_Types].xml><?xml version="1.0" encoding="utf-8"?>
<Types xmlns="http://schemas.openxmlformats.org/package/2006/content-types">
  <Default Extension="dat" ContentType="application/unknown"/>
  <Default Extension="rels" ContentType="application/vnd.openxmlformats-package.relationships+xml"/>
  <Default Extension="jpeg" ContentType="image/jpeg"/>
  <Default Extension="vml" ContentType="application/vnd.openxmlformats-officedocument.vmlDrawing"/>
  <Default Extension="bin" ContentType="application/vnd.openxmlformats-officedocument.oleObject"/>
  <Default Extension="fntdata" ContentType="application/x-fontdata"/>
  <Default Extension="png" ContentType="image/png"/>
  <Default Extension="emf" ContentType="image/x-emf"/>
  <Default Extension="wmf" ContentType="image/x-wmf"/>
  <Override PartName="/customXml/item1.xml" ContentType="application/xml"/>
  <Override PartName="/customXml/item2.xml" ContentType="application/xml"/>
  <Override PartName="/customXml/item3.xml" ContentType="application/xml"/>
  <Override PartName="/customXml/item4.xml" ContentType="application/xml"/>
  <Override PartName="/customXml/item5.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18.12-->
<p:presentation xmlns:r="http://schemas.openxmlformats.org/officeDocument/2006/relationships" xmlns:a="http://schemas.openxmlformats.org/drawingml/2006/main" xmlns:p="http://schemas.openxmlformats.org/presentationml/2006/main" showSpecialPlsOnTitleSld="0" strictFirstAndLastChars="0" embedTrueTypeFonts="1" saveSubsetFonts="1">
  <p:sldMasterIdLst>
    <p:sldMasterId id="2147483648" r:id="rId6"/>
  </p:sldMasterIdLst>
  <p:notesMasterIdLst>
    <p:notesMasterId r:id="rId7"/>
  </p:notesMasterIdLst>
  <p:handoutMasterIdLst>
    <p:handoutMasterId r:id="rId8"/>
  </p:handoutMasterIdLst>
  <p:sldIdLst>
    <p:sldId id="258" r:id="rId9"/>
    <p:sldId id="383" r:id="rId10"/>
    <p:sldId id="384" r:id="rId11"/>
    <p:sldId id="367" r:id="rId12"/>
    <p:sldId id="388" r:id="rId13"/>
    <p:sldId id="389" r:id="rId14"/>
    <p:sldId id="366" r:id="rId15"/>
    <p:sldId id="369" r:id="rId16"/>
    <p:sldId id="268" r:id="rId17"/>
    <p:sldId id="259" r:id="rId18"/>
    <p:sldId id="390" r:id="rId19"/>
    <p:sldId id="270" r:id="rId20"/>
    <p:sldId id="315" r:id="rId21"/>
    <p:sldId id="276" r:id="rId22"/>
    <p:sldId id="324" r:id="rId23"/>
    <p:sldId id="264" r:id="rId24"/>
    <p:sldId id="266" r:id="rId25"/>
    <p:sldId id="316" r:id="rId26"/>
    <p:sldId id="322" r:id="rId27"/>
    <p:sldId id="271" r:id="rId28"/>
    <p:sldId id="323" r:id="rId29"/>
    <p:sldId id="392" r:id="rId30"/>
    <p:sldId id="318" r:id="rId31"/>
    <p:sldId id="321" r:id="rId32"/>
    <p:sldId id="326" r:id="rId33"/>
    <p:sldId id="320" r:id="rId34"/>
    <p:sldId id="331" r:id="rId35"/>
    <p:sldId id="391" r:id="rId36"/>
    <p:sldId id="387" r:id="rId37"/>
    <p:sldId id="265" r:id="rId38"/>
    <p:sldId id="267" r:id="rId39"/>
    <p:sldId id="262" r:id="rId40"/>
    <p:sldId id="261" r:id="rId41"/>
    <p:sldId id="263" r:id="rId42"/>
    <p:sldId id="289" r:id="rId43"/>
    <p:sldId id="284" r:id="rId44"/>
    <p:sldId id="285" r:id="rId45"/>
    <p:sldId id="286" r:id="rId46"/>
    <p:sldId id="288" r:id="rId47"/>
    <p:sldId id="287" r:id="rId48"/>
    <p:sldId id="278" r:id="rId49"/>
    <p:sldId id="279" r:id="rId50"/>
    <p:sldId id="280" r:id="rId51"/>
    <p:sldId id="281" r:id="rId52"/>
    <p:sldId id="282" r:id="rId53"/>
    <p:sldId id="283" r:id="rId54"/>
    <p:sldId id="291" r:id="rId55"/>
    <p:sldId id="293" r:id="rId56"/>
    <p:sldId id="294" r:id="rId57"/>
    <p:sldId id="295" r:id="rId58"/>
    <p:sldId id="296" r:id="rId59"/>
    <p:sldId id="297" r:id="rId60"/>
    <p:sldId id="298" r:id="rId61"/>
    <p:sldId id="299" r:id="rId62"/>
    <p:sldId id="301" r:id="rId63"/>
    <p:sldId id="303" r:id="rId64"/>
    <p:sldId id="304" r:id="rId65"/>
    <p:sldId id="305" r:id="rId66"/>
    <p:sldId id="306" r:id="rId67"/>
    <p:sldId id="308" r:id="rId68"/>
    <p:sldId id="310" r:id="rId69"/>
    <p:sldId id="311" r:id="rId70"/>
    <p:sldId id="312" r:id="rId71"/>
    <p:sldId id="314" r:id="rId72"/>
  </p:sldIdLst>
  <p:sldSz cx="9144000" cy="6858000" type="screen4x3"/>
  <p:notesSz cx="6858000" cy="9144000"/>
  <p:embeddedFontLst>
    <p:embeddedFont>
      <p:font typeface="SwissReSans Light" pitchFamily="34" charset="0"/>
      <p:regular r:id="rId74"/>
      <p:bold r:id="rId75"/>
      <p:italic r:id="rId76"/>
      <p:boldItalic r:id="rId77"/>
    </p:embeddedFont>
    <p:embeddedFont>
      <p:font typeface="SwissReSans" pitchFamily="34" charset="0"/>
      <p:regular r:id="rId78"/>
      <p:bold r:id="rId79"/>
      <p:italic r:id="rId80"/>
      <p:boldItalic r:id="rId81"/>
    </p:embeddedFont>
    <p:embeddedFont>
      <p:font typeface="Arial Unicode MS" pitchFamily="34" charset="-128"/>
      <p:regular r:id="rId82"/>
    </p:embeddedFont>
  </p:embeddedFontLst>
  <p:custDataLst>
    <p:tags r:id="rId73"/>
  </p:custDataLst>
  <p:defaultTextStyle>
    <a:defPPr>
      <a:defRPr lang="en-GB"/>
    </a:defPPr>
    <a:lvl1pPr algn="l" rtl="0" eaLnBrk="0" fontAlgn="base" hangingPunct="0">
      <a:spcBef>
        <a:spcPct val="0"/>
      </a:spcBef>
      <a:spcAft>
        <a:spcPct val="0"/>
      </a:spcAft>
      <a:buClr>
        <a:srgbClr val="283E36"/>
      </a:buClr>
      <a:buSzPct val="80000"/>
      <a:buFont typeface="Wingdings" pitchFamily="2" charset="2"/>
      <a:defRPr sz="2000" kern="1200">
        <a:solidFill>
          <a:srgbClr val="283E36"/>
        </a:solidFill>
        <a:latin typeface="SwissReSans" pitchFamily="34" charset="0"/>
        <a:ea typeface="+mn-ea"/>
        <a:cs typeface="+mn-cs"/>
      </a:defRPr>
    </a:lvl1pPr>
    <a:lvl2pPr marL="457200" algn="l" rtl="0" eaLnBrk="0" fontAlgn="base" hangingPunct="0">
      <a:spcBef>
        <a:spcPct val="0"/>
      </a:spcBef>
      <a:spcAft>
        <a:spcPct val="0"/>
      </a:spcAft>
      <a:buClr>
        <a:srgbClr val="283E36"/>
      </a:buClr>
      <a:buSzPct val="80000"/>
      <a:buFont typeface="Wingdings" pitchFamily="2" charset="2"/>
      <a:defRPr sz="2000" kern="1200">
        <a:solidFill>
          <a:srgbClr val="283E36"/>
        </a:solidFill>
        <a:latin typeface="SwissReSans" pitchFamily="34" charset="0"/>
        <a:ea typeface="+mn-ea"/>
        <a:cs typeface="+mn-cs"/>
      </a:defRPr>
    </a:lvl2pPr>
    <a:lvl3pPr marL="914400" algn="l" rtl="0" eaLnBrk="0" fontAlgn="base" hangingPunct="0">
      <a:spcBef>
        <a:spcPct val="0"/>
      </a:spcBef>
      <a:spcAft>
        <a:spcPct val="0"/>
      </a:spcAft>
      <a:buClr>
        <a:srgbClr val="283E36"/>
      </a:buClr>
      <a:buSzPct val="80000"/>
      <a:buFont typeface="Wingdings" pitchFamily="2" charset="2"/>
      <a:defRPr sz="2000" kern="1200">
        <a:solidFill>
          <a:srgbClr val="283E36"/>
        </a:solidFill>
        <a:latin typeface="SwissReSans" pitchFamily="34" charset="0"/>
        <a:ea typeface="+mn-ea"/>
        <a:cs typeface="+mn-cs"/>
      </a:defRPr>
    </a:lvl3pPr>
    <a:lvl4pPr marL="1371600" algn="l" rtl="0" eaLnBrk="0" fontAlgn="base" hangingPunct="0">
      <a:spcBef>
        <a:spcPct val="0"/>
      </a:spcBef>
      <a:spcAft>
        <a:spcPct val="0"/>
      </a:spcAft>
      <a:buClr>
        <a:srgbClr val="283E36"/>
      </a:buClr>
      <a:buSzPct val="80000"/>
      <a:buFont typeface="Wingdings" pitchFamily="2" charset="2"/>
      <a:defRPr sz="2000" kern="1200">
        <a:solidFill>
          <a:srgbClr val="283E36"/>
        </a:solidFill>
        <a:latin typeface="SwissReSans" pitchFamily="34" charset="0"/>
        <a:ea typeface="+mn-ea"/>
        <a:cs typeface="+mn-cs"/>
      </a:defRPr>
    </a:lvl4pPr>
    <a:lvl5pPr marL="1828800" algn="l" rtl="0" eaLnBrk="0" fontAlgn="base" hangingPunct="0">
      <a:spcBef>
        <a:spcPct val="0"/>
      </a:spcBef>
      <a:spcAft>
        <a:spcPct val="0"/>
      </a:spcAft>
      <a:buClr>
        <a:srgbClr val="283E36"/>
      </a:buClr>
      <a:buSzPct val="80000"/>
      <a:buFont typeface="Wingdings" pitchFamily="2" charset="2"/>
      <a:defRPr sz="2000" kern="1200">
        <a:solidFill>
          <a:srgbClr val="283E36"/>
        </a:solidFill>
        <a:latin typeface="SwissReSans" pitchFamily="34" charset="0"/>
        <a:ea typeface="+mn-ea"/>
        <a:cs typeface="+mn-cs"/>
      </a:defRPr>
    </a:lvl5pPr>
    <a:lvl6pPr marL="2286000" algn="l" defTabSz="914400" rtl="0" eaLnBrk="1" latinLnBrk="0" hangingPunct="1">
      <a:defRPr sz="2000" kern="1200">
        <a:solidFill>
          <a:srgbClr val="283E36"/>
        </a:solidFill>
        <a:latin typeface="SwissReSans" pitchFamily="34" charset="0"/>
        <a:ea typeface="+mn-ea"/>
        <a:cs typeface="+mn-cs"/>
      </a:defRPr>
    </a:lvl6pPr>
    <a:lvl7pPr marL="2743200" algn="l" defTabSz="914400" rtl="0" eaLnBrk="1" latinLnBrk="0" hangingPunct="1">
      <a:defRPr sz="2000" kern="1200">
        <a:solidFill>
          <a:srgbClr val="283E36"/>
        </a:solidFill>
        <a:latin typeface="SwissReSans" pitchFamily="34" charset="0"/>
        <a:ea typeface="+mn-ea"/>
        <a:cs typeface="+mn-cs"/>
      </a:defRPr>
    </a:lvl7pPr>
    <a:lvl8pPr marL="3200400" algn="l" defTabSz="914400" rtl="0" eaLnBrk="1" latinLnBrk="0" hangingPunct="1">
      <a:defRPr sz="2000" kern="1200">
        <a:solidFill>
          <a:srgbClr val="283E36"/>
        </a:solidFill>
        <a:latin typeface="SwissReSans" pitchFamily="34" charset="0"/>
        <a:ea typeface="+mn-ea"/>
        <a:cs typeface="+mn-cs"/>
      </a:defRPr>
    </a:lvl8pPr>
    <a:lvl9pPr marL="3657600" algn="l" defTabSz="914400" rtl="0" eaLnBrk="1" latinLnBrk="0" hangingPunct="1">
      <a:defRPr sz="2000" kern="1200">
        <a:solidFill>
          <a:srgbClr val="283E36"/>
        </a:solidFill>
        <a:latin typeface="SwissReSan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FE0000"/>
    <a:srgbClr val="C6D2CF"/>
    <a:srgbClr val="A5B9B5"/>
    <a:srgbClr val="86A09A"/>
    <a:srgbClr val="00FF00"/>
  </p:clrMru>
</p:presentationPr>
</file>

<file path=ppt/tableStyles.xml><?xml version="1.0" encoding="utf-8"?>
<a:tblStyleLst xmlns:r="http://schemas.openxmlformats.org/officeDocument/2006/relationships"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fill>
          <a:solidFill>
            <a:schemeClr val="accent1">
              <a:tint val="20000"/>
            </a:schemeClr>
          </a:solidFill>
        </a:fill>
      </a:tcStyle>
    </a:band1H>
    <a:band1V>
      <a:tcStyle>
        <a:fill>
          <a:solidFill>
            <a:schemeClr val="accent1">
              <a:tint val="20000"/>
            </a:schemeClr>
          </a:solidFill>
        </a:fill>
      </a:tcStyle>
    </a:band1V>
    <a:lastCol>
      <a:tcTxStyle b="on"/>
    </a:lastCol>
    <a:firstCol>
      <a:tcTxStyle b="on"/>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1" autoAdjust="0"/>
    <p:restoredTop sz="94600"/>
  </p:normalViewPr>
  <p:slideViewPr>
    <p:cSldViewPr>
      <p:cViewPr>
        <p:scale>
          <a:sx n="75" d="100"/>
          <a:sy n="75" d="100"/>
        </p:scale>
        <p:origin x="-426" y="66"/>
      </p:cViewPr>
      <p:guideLst>
        <p:guide orient="horz" pos="1026"/>
        <p:guide orient="horz" pos="164"/>
        <p:guide pos="5420"/>
        <p:guide pos="476"/>
        <p:guide pos="4286"/>
      </p:guideLst>
    </p:cSldViewPr>
  </p:slideViewPr>
  <p:notesTextViewPr>
    <p:cViewPr>
      <p:scale>
        <a:sx n="100" d="100"/>
        <a:sy n="100" d="100"/>
      </p:scale>
      <p:origin x="0" y="0"/>
    </p:cViewPr>
  </p:notesTextViewPr>
  <p:sorterViewPr>
    <p:cViewPr>
      <p:scale>
        <a:sx n="66" d="100"/>
        <a:sy n="66" d="100"/>
      </p:scale>
      <p:origin x="0" y="3552"/>
    </p:cViewPr>
  </p:sorterViewPr>
  <p:notesViewPr>
    <p:cSldViewPr>
      <p:cViewPr>
        <p:scale>
          <a:sx n="1" d="100"/>
          <a:sy n="1" d="100"/>
        </p:scale>
        <p:origin x="0" y="0"/>
      </p:cViewPr>
    </p:cSldViewPr>
  </p:notesViewPr>
  <p:gridSpacing cx="73737788" cy="73737788"/>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 Type="http://schemas.openxmlformats.org/officeDocument/2006/relationships/customXml" Target="../customXml/item2.xml" /><Relationship Id="rId20" Type="http://schemas.openxmlformats.org/officeDocument/2006/relationships/slide" Target="slides/slide12.xml" /><Relationship Id="rId21" Type="http://schemas.openxmlformats.org/officeDocument/2006/relationships/slide" Target="slides/slide13.xml" /><Relationship Id="rId22" Type="http://schemas.openxmlformats.org/officeDocument/2006/relationships/slide" Target="slides/slide14.xml" /><Relationship Id="rId23" Type="http://schemas.openxmlformats.org/officeDocument/2006/relationships/slide" Target="slides/slide15.xml" /><Relationship Id="rId24" Type="http://schemas.openxmlformats.org/officeDocument/2006/relationships/slide" Target="slides/slide16.xml" /><Relationship Id="rId25" Type="http://schemas.openxmlformats.org/officeDocument/2006/relationships/slide" Target="slides/slide17.xml" /><Relationship Id="rId26" Type="http://schemas.openxmlformats.org/officeDocument/2006/relationships/slide" Target="slides/slide18.xml" /><Relationship Id="rId27" Type="http://schemas.openxmlformats.org/officeDocument/2006/relationships/slide" Target="slides/slide19.xml" /><Relationship Id="rId28" Type="http://schemas.openxmlformats.org/officeDocument/2006/relationships/slide" Target="slides/slide20.xml" /><Relationship Id="rId29" Type="http://schemas.openxmlformats.org/officeDocument/2006/relationships/slide" Target="slides/slide21.xml" /><Relationship Id="rId3" Type="http://schemas.openxmlformats.org/officeDocument/2006/relationships/customXml" Target="../customXml/item3.xml" /><Relationship Id="rId30" Type="http://schemas.openxmlformats.org/officeDocument/2006/relationships/slide" Target="slides/slide22.xml" /><Relationship Id="rId31" Type="http://schemas.openxmlformats.org/officeDocument/2006/relationships/slide" Target="slides/slide23.xml" /><Relationship Id="rId32" Type="http://schemas.openxmlformats.org/officeDocument/2006/relationships/slide" Target="slides/slide24.xml" /><Relationship Id="rId33" Type="http://schemas.openxmlformats.org/officeDocument/2006/relationships/slide" Target="slides/slide25.xml" /><Relationship Id="rId34" Type="http://schemas.openxmlformats.org/officeDocument/2006/relationships/slide" Target="slides/slide26.xml" /><Relationship Id="rId35" Type="http://schemas.openxmlformats.org/officeDocument/2006/relationships/slide" Target="slides/slide27.xml" /><Relationship Id="rId36" Type="http://schemas.openxmlformats.org/officeDocument/2006/relationships/slide" Target="slides/slide28.xml" /><Relationship Id="rId37" Type="http://schemas.openxmlformats.org/officeDocument/2006/relationships/slide" Target="slides/slide29.xml" /><Relationship Id="rId38" Type="http://schemas.openxmlformats.org/officeDocument/2006/relationships/slide" Target="slides/slide30.xml" /><Relationship Id="rId39" Type="http://schemas.openxmlformats.org/officeDocument/2006/relationships/slide" Target="slides/slide31.xml" /><Relationship Id="rId4" Type="http://schemas.openxmlformats.org/officeDocument/2006/relationships/customXml" Target="../customXml/item4.xml" /><Relationship Id="rId40" Type="http://schemas.openxmlformats.org/officeDocument/2006/relationships/slide" Target="slides/slide32.xml" /><Relationship Id="rId41" Type="http://schemas.openxmlformats.org/officeDocument/2006/relationships/slide" Target="slides/slide33.xml" /><Relationship Id="rId42" Type="http://schemas.openxmlformats.org/officeDocument/2006/relationships/slide" Target="slides/slide34.xml" /><Relationship Id="rId43" Type="http://schemas.openxmlformats.org/officeDocument/2006/relationships/slide" Target="slides/slide35.xml" /><Relationship Id="rId44" Type="http://schemas.openxmlformats.org/officeDocument/2006/relationships/slide" Target="slides/slide36.xml" /><Relationship Id="rId45" Type="http://schemas.openxmlformats.org/officeDocument/2006/relationships/slide" Target="slides/slide37.xml" /><Relationship Id="rId46" Type="http://schemas.openxmlformats.org/officeDocument/2006/relationships/slide" Target="slides/slide38.xml" /><Relationship Id="rId47" Type="http://schemas.openxmlformats.org/officeDocument/2006/relationships/slide" Target="slides/slide39.xml" /><Relationship Id="rId48" Type="http://schemas.openxmlformats.org/officeDocument/2006/relationships/slide" Target="slides/slide40.xml" /><Relationship Id="rId49" Type="http://schemas.openxmlformats.org/officeDocument/2006/relationships/slide" Target="slides/slide41.xml" /><Relationship Id="rId5" Type="http://schemas.openxmlformats.org/officeDocument/2006/relationships/customXml" Target="../customXml/item5.xml" /><Relationship Id="rId50" Type="http://schemas.openxmlformats.org/officeDocument/2006/relationships/slide" Target="slides/slide42.xml" /><Relationship Id="rId51" Type="http://schemas.openxmlformats.org/officeDocument/2006/relationships/slide" Target="slides/slide43.xml" /><Relationship Id="rId52" Type="http://schemas.openxmlformats.org/officeDocument/2006/relationships/slide" Target="slides/slide44.xml" /><Relationship Id="rId53" Type="http://schemas.openxmlformats.org/officeDocument/2006/relationships/slide" Target="slides/slide45.xml" /><Relationship Id="rId54" Type="http://schemas.openxmlformats.org/officeDocument/2006/relationships/slide" Target="slides/slide46.xml" /><Relationship Id="rId55" Type="http://schemas.openxmlformats.org/officeDocument/2006/relationships/slide" Target="slides/slide47.xml" /><Relationship Id="rId56" Type="http://schemas.openxmlformats.org/officeDocument/2006/relationships/slide" Target="slides/slide48.xml" /><Relationship Id="rId57" Type="http://schemas.openxmlformats.org/officeDocument/2006/relationships/slide" Target="slides/slide49.xml" /><Relationship Id="rId58" Type="http://schemas.openxmlformats.org/officeDocument/2006/relationships/slide" Target="slides/slide50.xml" /><Relationship Id="rId59" Type="http://schemas.openxmlformats.org/officeDocument/2006/relationships/slide" Target="slides/slide51.xml" /><Relationship Id="rId6" Type="http://schemas.openxmlformats.org/officeDocument/2006/relationships/slideMaster" Target="slideMasters/slideMaster1.xml" /><Relationship Id="rId60" Type="http://schemas.openxmlformats.org/officeDocument/2006/relationships/slide" Target="slides/slide52.xml" /><Relationship Id="rId61" Type="http://schemas.openxmlformats.org/officeDocument/2006/relationships/slide" Target="slides/slide53.xml" /><Relationship Id="rId62" Type="http://schemas.openxmlformats.org/officeDocument/2006/relationships/slide" Target="slides/slide54.xml" /><Relationship Id="rId63" Type="http://schemas.openxmlformats.org/officeDocument/2006/relationships/slide" Target="slides/slide55.xml" /><Relationship Id="rId64" Type="http://schemas.openxmlformats.org/officeDocument/2006/relationships/slide" Target="slides/slide56.xml" /><Relationship Id="rId65" Type="http://schemas.openxmlformats.org/officeDocument/2006/relationships/slide" Target="slides/slide57.xml" /><Relationship Id="rId66" Type="http://schemas.openxmlformats.org/officeDocument/2006/relationships/slide" Target="slides/slide58.xml" /><Relationship Id="rId67" Type="http://schemas.openxmlformats.org/officeDocument/2006/relationships/slide" Target="slides/slide59.xml" /><Relationship Id="rId68" Type="http://schemas.openxmlformats.org/officeDocument/2006/relationships/slide" Target="slides/slide60.xml" /><Relationship Id="rId69" Type="http://schemas.openxmlformats.org/officeDocument/2006/relationships/slide" Target="slides/slide61.xml" /><Relationship Id="rId7" Type="http://schemas.openxmlformats.org/officeDocument/2006/relationships/notesMaster" Target="notesMasters/notesMaster1.xml" /><Relationship Id="rId70" Type="http://schemas.openxmlformats.org/officeDocument/2006/relationships/slide" Target="slides/slide62.xml" /><Relationship Id="rId71" Type="http://schemas.openxmlformats.org/officeDocument/2006/relationships/slide" Target="slides/slide63.xml" /><Relationship Id="rId72" Type="http://schemas.openxmlformats.org/officeDocument/2006/relationships/slide" Target="slides/slide64.xml" /><Relationship Id="rId73" Type="http://schemas.openxmlformats.org/officeDocument/2006/relationships/tags" Target="tags/tag27.xml" /><Relationship Id="rId74" Type="http://schemas.openxmlformats.org/officeDocument/2006/relationships/font" Target="fonts/font1.fntdata" /><Relationship Id="rId75" Type="http://schemas.openxmlformats.org/officeDocument/2006/relationships/font" Target="fonts/font2.fntdata" /><Relationship Id="rId76" Type="http://schemas.openxmlformats.org/officeDocument/2006/relationships/font" Target="fonts/font3.fntdata" /><Relationship Id="rId77" Type="http://schemas.openxmlformats.org/officeDocument/2006/relationships/font" Target="fonts/font4.fntdata" /><Relationship Id="rId78" Type="http://schemas.openxmlformats.org/officeDocument/2006/relationships/font" Target="fonts/font5.fntdata" /><Relationship Id="rId79" Type="http://schemas.openxmlformats.org/officeDocument/2006/relationships/font" Target="fonts/font6.fntdata" /><Relationship Id="rId8" Type="http://schemas.openxmlformats.org/officeDocument/2006/relationships/handoutMaster" Target="handoutMasters/handoutMaster1.xml" /><Relationship Id="rId80" Type="http://schemas.openxmlformats.org/officeDocument/2006/relationships/font" Target="fonts/font7.fntdata" /><Relationship Id="rId81" Type="http://schemas.openxmlformats.org/officeDocument/2006/relationships/font" Target="fonts/font8.fntdata" /><Relationship Id="rId82" Type="http://schemas.openxmlformats.org/officeDocument/2006/relationships/font" Target="fonts/font9.fntdata" /><Relationship Id="rId83" Type="http://schemas.openxmlformats.org/officeDocument/2006/relationships/presProps" Target="presProps.xml" /><Relationship Id="rId84" Type="http://schemas.openxmlformats.org/officeDocument/2006/relationships/viewProps" Target="viewProps.xml" /><Relationship Id="rId85" Type="http://schemas.openxmlformats.org/officeDocument/2006/relationships/theme" Target="theme/theme1.xml" /><Relationship Id="rId86" Type="http://schemas.openxmlformats.org/officeDocument/2006/relationships/tableStyles" Target="tableStyles.xml" /><Relationship Id="rId9" Type="http://schemas.openxmlformats.org/officeDocument/2006/relationships/slide" Target="slides/slide1.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11.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64.png" /><Relationship Id="rId2" Type="http://schemas.openxmlformats.org/officeDocument/2006/relationships/image" Target="../media/image65.png" /><Relationship Id="rId3" Type="http://schemas.openxmlformats.org/officeDocument/2006/relationships/image" Target="../media/image66.png" /><Relationship Id="rId4" Type="http://schemas.openxmlformats.org/officeDocument/2006/relationships/image" Target="../media/image67.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68.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69.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70.png"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0000" tIns="46800" rIns="90000" bIns="46800" numCol="1" anchor="t" anchorCtr="0" compatLnSpc="1">
            <a:prstTxWarp prst="textNoShape">
              <a:avLst/>
            </a:prstTxWarp>
          </a:bodyPr>
          <a:lstStyle>
            <a:lvl1pPr>
              <a:buClrTx/>
              <a:buSzTx/>
              <a:buFontTx/>
              <a:buNone/>
              <a:defRPr sz="1200">
                <a:solidFill>
                  <a:srgbClr val="000000"/>
                </a:solidFill>
              </a:defRPr>
            </a:lvl1pPr>
          </a:lstStyle>
          <a:p>
            <a:endParaRPr lang="en-GB"/>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0000" tIns="46800" rIns="90000" bIns="46800" numCol="1" anchor="t" anchorCtr="0" compatLnSpc="1">
            <a:prstTxWarp prst="textNoShape">
              <a:avLst/>
            </a:prstTxWarp>
          </a:bodyPr>
          <a:lstStyle>
            <a:lvl1pPr algn="r">
              <a:buClrTx/>
              <a:buSzTx/>
              <a:buFontTx/>
              <a:buNone/>
              <a:defRPr sz="1200">
                <a:solidFill>
                  <a:srgbClr val="000000"/>
                </a:solidFill>
              </a:defRPr>
            </a:lvl1pPr>
          </a:lstStyle>
          <a:p>
            <a:endParaRPr lang="en-GB"/>
          </a:p>
        </p:txBody>
      </p:sp>
      <p:sp>
        <p:nvSpPr>
          <p:cNvPr id="1946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0000" tIns="46800" rIns="90000" bIns="46800" numCol="1" anchor="b" anchorCtr="0" compatLnSpc="1">
            <a:prstTxWarp prst="textNoShape">
              <a:avLst/>
            </a:prstTxWarp>
          </a:bodyPr>
          <a:lstStyle>
            <a:lvl1pPr>
              <a:buClrTx/>
              <a:buSzTx/>
              <a:buFontTx/>
              <a:buNone/>
              <a:defRPr sz="1200">
                <a:solidFill>
                  <a:srgbClr val="000000"/>
                </a:solidFill>
              </a:defRPr>
            </a:lvl1pPr>
          </a:lstStyle>
          <a:p>
            <a:endParaRPr lang="en-GB"/>
          </a:p>
        </p:txBody>
      </p:sp>
      <p:sp>
        <p:nvSpPr>
          <p:cNvPr id="1946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0000" tIns="46800" rIns="90000" bIns="46800" numCol="1" anchor="b" anchorCtr="0" compatLnSpc="1">
            <a:prstTxWarp prst="textNoShape">
              <a:avLst/>
            </a:prstTxWarp>
          </a:bodyPr>
          <a:lstStyle>
            <a:lvl1pPr algn="r">
              <a:buClrTx/>
              <a:buSzTx/>
              <a:buFontTx/>
              <a:buNone/>
              <a:defRPr sz="1200">
                <a:solidFill>
                  <a:srgbClr val="000000"/>
                </a:solidFill>
              </a:defRPr>
            </a:lvl1pPr>
          </a:lstStyle>
          <a:p>
            <a:fld id="{1748F22B-042C-44D3-881B-7359AC78C520}" type="slidenum">
              <a:rPr lang="en-GB"/>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0000" tIns="46800" rIns="90000" bIns="46800" numCol="1" anchor="t" anchorCtr="0" compatLnSpc="1">
            <a:prstTxWarp prst="textNoShape">
              <a:avLst/>
            </a:prstTxWarp>
          </a:bodyPr>
          <a:lstStyle>
            <a:lvl1pPr>
              <a:buClrTx/>
              <a:buSzTx/>
              <a:buFontTx/>
              <a:buNone/>
              <a:defRPr sz="1200">
                <a:solidFill>
                  <a:srgbClr val="000000"/>
                </a:solidFill>
              </a:defRPr>
            </a:lvl1pPr>
          </a:lstStyle>
          <a:p>
            <a:endParaRPr lang="en-GB"/>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0000" tIns="46800" rIns="90000" bIns="46800" numCol="1" anchor="t" anchorCtr="0" compatLnSpc="1">
            <a:prstTxWarp prst="textNoShape">
              <a:avLst/>
            </a:prstTxWarp>
          </a:bodyPr>
          <a:lstStyle>
            <a:lvl1pPr algn="r">
              <a:buClrTx/>
              <a:buSzTx/>
              <a:buFontTx/>
              <a:buNone/>
              <a:defRPr sz="1200">
                <a:solidFill>
                  <a:srgbClr val="000000"/>
                </a:solidFill>
              </a:defRPr>
            </a:lvl1pPr>
          </a:lstStyle>
          <a:p>
            <a:endParaRPr lang="en-GB"/>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0000" tIns="46800" rIns="90000" bIns="4680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0000" tIns="46800" rIns="90000" bIns="46800" numCol="1" anchor="b" anchorCtr="0" compatLnSpc="1">
            <a:prstTxWarp prst="textNoShape">
              <a:avLst/>
            </a:prstTxWarp>
          </a:bodyPr>
          <a:lstStyle>
            <a:lvl1pPr>
              <a:buClrTx/>
              <a:buSzTx/>
              <a:buFontTx/>
              <a:buNone/>
              <a:defRPr sz="1200">
                <a:solidFill>
                  <a:srgbClr val="000000"/>
                </a:solidFill>
              </a:defRPr>
            </a:lvl1pPr>
          </a:lstStyle>
          <a:p>
            <a:endParaRPr lang="en-GB"/>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0000" tIns="46800" rIns="90000" bIns="46800" numCol="1" anchor="b" anchorCtr="0" compatLnSpc="1">
            <a:prstTxWarp prst="textNoShape">
              <a:avLst/>
            </a:prstTxWarp>
          </a:bodyPr>
          <a:lstStyle>
            <a:lvl1pPr algn="r">
              <a:buClrTx/>
              <a:buSzTx/>
              <a:buFontTx/>
              <a:buNone/>
              <a:defRPr sz="1200">
                <a:solidFill>
                  <a:srgbClr val="000000"/>
                </a:solidFill>
              </a:defRPr>
            </a:lvl1pPr>
          </a:lstStyle>
          <a:p>
            <a:fld id="{A8A6CA4C-1984-466B-AFD3-27051C399834}" type="slidenum">
              <a:rPr lang="en-GB"/>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wissReSans"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SwissReSans"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SwissReSans"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SwissReSans"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SwissRe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1A2EC748-B473-4CB0-BF2C-9B79D72719A2}" type="slidenum">
              <a:rPr lang="en-GB"/>
              <a:t>2</a:t>
            </a:fld>
            <a:endParaRPr lang="en-GB"/>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de-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3AB4C4D8-D1B3-4C69-8C4D-1C30A8FF4427}" type="slidenum">
              <a:rPr lang="en-GB"/>
              <a:t>50</a:t>
            </a:fld>
            <a:endParaRPr lang="en-GB"/>
          </a:p>
        </p:txBody>
      </p:sp>
      <p:sp>
        <p:nvSpPr>
          <p:cNvPr id="283650" name="Rectangle 2"/>
          <p:cNvSpPr>
            <a:spLocks noGrp="1" noRot="1" noChangeAspect="1" noChangeArrowheads="1" noTextEdit="1"/>
          </p:cNvSpPr>
          <p:nvPr>
            <p:ph type="sldImg"/>
          </p:nvPr>
        </p:nvSpPr>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219F6DF4-E324-4D4B-B8E7-313BFFE17642}" type="slidenum">
              <a:rPr lang="en-GB"/>
              <a:t>51</a:t>
            </a:fld>
            <a:endParaRPr lang="en-GB"/>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57911D86-CC42-46E2-8AA7-70BB71F78DC3}" type="slidenum">
              <a:rPr lang="en-GB"/>
              <a:t>52</a:t>
            </a:fld>
            <a:endParaRPr lang="en-GB"/>
          </a:p>
        </p:txBody>
      </p:sp>
      <p:sp>
        <p:nvSpPr>
          <p:cNvPr id="287746" name="Rectangle 2"/>
          <p:cNvSpPr>
            <a:spLocks noGrp="1" noRot="1" noChangeAspect="1" noChangeArrowheads="1" noTextEdit="1"/>
          </p:cNvSpPr>
          <p:nvPr>
            <p:ph type="sldImg"/>
          </p:nvPr>
        </p:nvSpPr>
        <p:spPr/>
      </p:sp>
      <p:sp>
        <p:nvSpPr>
          <p:cNvPr id="28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CBF66DE1-EC8F-483C-BAD6-DDE81918128E}" type="slidenum">
              <a:rPr lang="en-GB"/>
              <a:t>53</a:t>
            </a:fld>
            <a:endParaRPr lang="en-GB"/>
          </a:p>
        </p:txBody>
      </p:sp>
      <p:sp>
        <p:nvSpPr>
          <p:cNvPr id="289794" name="Rectangle 2"/>
          <p:cNvSpPr>
            <a:spLocks noGrp="1" noRot="1" noChangeAspect="1" noChangeArrowheads="1" noTextEdit="1"/>
          </p:cNvSpPr>
          <p:nvPr>
            <p:ph type="sldImg"/>
          </p:nvPr>
        </p:nvSpPr>
        <p:spPr/>
      </p:sp>
      <p:sp>
        <p:nvSpPr>
          <p:cNvPr id="28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1E44B3D2-D33F-4B1F-9F38-57D687E5BB7A}" type="slidenum">
              <a:rPr lang="en-GB"/>
              <a:t>54</a:t>
            </a:fld>
            <a:endParaRPr lang="en-GB"/>
          </a:p>
        </p:txBody>
      </p:sp>
      <p:sp>
        <p:nvSpPr>
          <p:cNvPr id="291842" name="Rectangle 2"/>
          <p:cNvSpPr>
            <a:spLocks noGrp="1" noRot="1" noChangeAspect="1" noChangeArrowheads="1" noTextEdit="1"/>
          </p:cNvSpPr>
          <p:nvPr>
            <p:ph type="sldImg"/>
          </p:nvPr>
        </p:nvSpPr>
        <p:spPr/>
      </p:sp>
      <p:sp>
        <p:nvSpPr>
          <p:cNvPr id="29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1A2EC748-B473-4CB0-BF2C-9B79D72719A2}" type="slidenum">
              <a:rPr lang="en-GB"/>
              <a:t>3</a:t>
            </a:fld>
            <a:endParaRPr lang="en-GB"/>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de-CH"/>
          </a:p>
        </p:txBody>
      </p:sp>
    </p:spTree>
  </p:cSld>
  <p:clrMapOvr>
    <a:masterClrMapping/>
  </p:clrMapOvr>
</p:notes>
</file>

<file path=ppt/notesSlides/notesSlide3.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8" name="Rectangle 7"/>
          <p:cNvSpPr>
            <a:spLocks noGrp="1" noChangeArrowheads="1"/>
          </p:cNvSpPr>
          <p:nvPr>
            <p:ph type="sldNum" sz="quarter" idx="5"/>
          </p:nvPr>
        </p:nvSpPr>
        <p:spPr/>
        <p:txBody>
          <a:bodyPr/>
          <a:lstStyle/>
          <a:p>
            <a:fld id="{9C7B6D69-92FB-498F-8D6A-335C1DD59AB2}" type="slidenum">
              <a:rPr lang="en-GB"/>
              <a:t>4</a:t>
            </a:fld>
            <a:endParaRPr lang="en-GB"/>
          </a:p>
        </p:txBody>
      </p:sp>
      <p:sp>
        <p:nvSpPr>
          <p:cNvPr id="87042" name="Rectangle 7"/>
          <p:cNvSpPr txBox="1">
            <a:spLocks noGrp="1" noChangeArrowheads="1"/>
          </p:cNvSpPr>
          <p:nvPr/>
        </p:nvSpPr>
        <p:spPr bwMode="auto">
          <a:xfrm>
            <a:off x="3886908" y="8686362"/>
            <a:ext cx="2971092" cy="457638"/>
          </a:xfrm>
          <a:prstGeom prst="rect">
            <a:avLst/>
          </a:prstGeom>
          <a:noFill/>
          <a:ln w="9525">
            <a:noFill/>
            <a:miter lim="800000"/>
          </a:ln>
        </p:spPr>
        <p:txBody>
          <a:bodyPr lIns="90000" tIns="46800" rIns="90000" bIns="46800" anchor="b"/>
          <a:lstStyle/>
          <a:p>
            <a:pPr algn="r">
              <a:spcBef>
                <a:spcPct val="0"/>
              </a:spcBef>
              <a:buClrTx/>
              <a:buSzTx/>
              <a:buFontTx/>
              <a:buNone/>
            </a:pPr>
            <a:fld id="{D651919D-C7B5-4996-9F14-17D910515073}" type="slidenum">
              <a:rPr lang="en-GB" sz="1200">
                <a:ea typeface="Arial Unicode MS" pitchFamily="34" charset="-128"/>
                <a:cs typeface="Arial Unicode MS" pitchFamily="34" charset="-128"/>
              </a:rPr>
              <a:pPr algn="r">
                <a:spcBef>
                  <a:spcPct val="0"/>
                </a:spcBef>
                <a:buClrTx/>
                <a:buSzTx/>
                <a:buFontTx/>
                <a:buNone/>
              </a:pPr>
              <a:t>4</a:t>
            </a:fld>
            <a:endParaRPr lang="en-GB" sz="1200">
              <a:ea typeface="Arial Unicode MS" pitchFamily="34" charset="-128"/>
              <a:cs typeface="Arial Unicode MS" pitchFamily="34" charset="-128"/>
            </a:endParaRPr>
          </a:p>
        </p:txBody>
      </p:sp>
      <p:sp>
        <p:nvSpPr>
          <p:cNvPr id="87043" name="Rectangle 2"/>
          <p:cNvSpPr>
            <a:spLocks noGrp="1" noRot="1" noChangeAspect="1" noChangeArrowheads="1" noTextEdit="1"/>
          </p:cNvSpPr>
          <p:nvPr>
            <p:ph type="sldImg"/>
          </p:nvPr>
        </p:nvSpPr>
        <p:spPr>
          <a:xfrm>
            <a:off x="1146175" y="685800"/>
            <a:ext cx="4573588" cy="3429000"/>
          </a:xfrm>
        </p:spPr>
      </p:sp>
      <p:sp>
        <p:nvSpPr>
          <p:cNvPr id="87044" name="Rectangle 3"/>
          <p:cNvSpPr>
            <a:spLocks noGrp="1" noChangeArrowheads="1"/>
          </p:cNvSpPr>
          <p:nvPr>
            <p:ph type="body" idx="1"/>
          </p:nvPr>
        </p:nvSpPr>
        <p:spPr>
          <a:xfrm>
            <a:off x="914183" y="4340988"/>
            <a:ext cx="5029635" cy="4117286"/>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1A2EC748-B473-4CB0-BF2C-9B79D72719A2}" type="slidenum">
              <a:rPr lang="en-GB"/>
              <a:t>9</a:t>
            </a:fld>
            <a:endParaRPr lang="en-GB"/>
          </a:p>
        </p:txBody>
      </p:sp>
      <p:sp>
        <p:nvSpPr>
          <p:cNvPr id="245762" name="Rectangle 2"/>
          <p:cNvSpPr>
            <a:spLocks noGrp="1" noRot="1" noChangeAspect="1" noChangeArrowheads="1" noTextEdit="1"/>
          </p:cNvSpPr>
          <p:nvPr>
            <p:ph type="sldImg"/>
          </p:nvPr>
        </p:nvSpPr>
        <p:spPr/>
      </p:sp>
      <p:sp>
        <p:nvSpPr>
          <p:cNvPr id="245763" name="Rectangle 3"/>
          <p:cNvSpPr>
            <a:spLocks noGrp="1" noChangeArrowheads="1"/>
          </p:cNvSpPr>
          <p:nvPr>
            <p:ph type="body" idx="1"/>
          </p:nvPr>
        </p:nvSpPr>
        <p:spPr/>
        <p:txBody>
          <a:bodyPr/>
          <a:lstStyle/>
          <a:p>
            <a:endParaRPr lang="de-CH"/>
          </a:p>
        </p:txBody>
      </p:sp>
    </p:spTree>
  </p:cSld>
  <p:clrMapOvr>
    <a:masterClrMapping/>
  </p:clrMapOvr>
</p:notes>
</file>

<file path=ppt/notesSlides/notesSlide5.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E78A4762-B74F-4B4E-BB59-E1873346F9BD}" type="slidenum">
              <a:rPr lang="en-GB"/>
              <a:t>10</a:t>
            </a:fld>
            <a:endParaRPr lang="en-GB"/>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C02A34D4-EA88-4F81-934E-D27A7A120302}" type="slidenum">
              <a:rPr lang="en-GB"/>
              <a:t>30</a:t>
            </a:fld>
            <a:endParaRPr lang="en-GB"/>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de-CH"/>
          </a:p>
        </p:txBody>
      </p:sp>
    </p:spTree>
  </p:cSld>
  <p:clrMapOvr>
    <a:masterClrMapping/>
  </p:clrMapOvr>
</p:notes>
</file>

<file path=ppt/notesSlides/notesSlide7.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6AB66655-3865-487D-A937-808249039FDE}" type="slidenum">
              <a:rPr lang="en-GB"/>
              <a:t>47</a:t>
            </a:fld>
            <a:endParaRPr lang="en-GB"/>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3731AA1E-4FD1-4DFE-BF3A-ED8C6D703395}" type="slidenum">
              <a:rPr lang="en-GB"/>
              <a:t>48</a:t>
            </a:fld>
            <a:endParaRPr lang="en-GB"/>
          </a:p>
        </p:txBody>
      </p:sp>
      <p:sp>
        <p:nvSpPr>
          <p:cNvPr id="279554" name="Rectangle 2"/>
          <p:cNvSpPr>
            <a:spLocks noGrp="1" noRot="1" noChangeAspect="1" noChangeArrowheads="1" noTextEdit="1"/>
          </p:cNvSpPr>
          <p:nvPr>
            <p:ph type="sldImg"/>
          </p:nvPr>
        </p:nvSpPr>
        <p:spPr/>
      </p:sp>
      <p:sp>
        <p:nvSpPr>
          <p:cNvPr id="279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7" name="Rectangle 7"/>
          <p:cNvSpPr>
            <a:spLocks noGrp="1" noChangeArrowheads="1"/>
          </p:cNvSpPr>
          <p:nvPr>
            <p:ph type="sldNum" sz="quarter" idx="5"/>
          </p:nvPr>
        </p:nvSpPr>
        <p:spPr/>
        <p:txBody>
          <a:bodyPr/>
          <a:lstStyle/>
          <a:p>
            <a:fld id="{568F2D88-360B-44B8-B63C-5103B15EB858}" type="slidenum">
              <a:rPr lang="en-GB"/>
              <a:t>49</a:t>
            </a:fld>
            <a:endParaRPr lang="en-GB"/>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image" Target="../media/image1.png" /><Relationship Id="rId4" Type="http://schemas.openxmlformats.org/officeDocument/2006/relationships/tags" Target="../tags/tag3.xml" /><Relationship Id="rId5" Type="http://schemas.openxmlformats.org/officeDocument/2006/relationships/image" Target="../media/image2.png"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Override" Target="../theme/themeOverride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Override" Target="../theme/themeOverride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showMasterSp="0" type="title" preserve="1">
  <p:cSld name="Title Slide">
    <p:bg bwMode="gray">
      <p:bgPr>
        <a:blipFill dpi="0" rotWithShape="0">
          <a:blip r:embed="rId5"/>
          <a:stretch>
            <a:fillRect/>
          </a:stretch>
        </a:blipFill>
        <a:effectLst/>
      </p:bgPr>
    </p:bg>
    <p:spTree>
      <p:nvGrpSpPr>
        <p:cNvPr id="1" name=""/>
        <p:cNvGrpSpPr/>
        <p:nvPr/>
      </p:nvGrpSpPr>
      <p:grpSpPr>
        <a:xfrm>
          <a:off x="0" y="0"/>
          <a:ext cx="0" cy="0"/>
        </a:xfrm>
      </p:grpSpPr>
      <p:sp>
        <p:nvSpPr>
          <p:cNvPr id="3091" name="Subtitle"/>
          <p:cNvSpPr>
            <a:spLocks noGrp="1" noChangeArrowheads="1"/>
          </p:cNvSpPr>
          <p:nvPr>
            <p:ph type="subTitle" sz="quarter" idx="1"/>
          </p:nvPr>
        </p:nvSpPr>
        <p:spPr>
          <a:xfrm>
            <a:off x="755650" y="2997200"/>
            <a:ext cx="6048375" cy="863600"/>
          </a:xfrm>
        </p:spPr>
        <p:txBody>
          <a:bodyPr/>
          <a:lstStyle>
            <a:lvl1pPr marL="0" indent="0">
              <a:buFont typeface="Wingdings" pitchFamily="2" charset="2"/>
              <a:buNone/>
              <a:defRPr>
                <a:solidFill>
                  <a:srgbClr val="FFFFFF"/>
                </a:solidFill>
              </a:defRPr>
            </a:lvl1pPr>
          </a:lstStyle>
          <a:p>
            <a:r>
              <a:rPr lang="en-GB"/>
              <a:t>Click to edit Master subtitle style</a:t>
            </a:r>
          </a:p>
        </p:txBody>
      </p:sp>
      <p:sp>
        <p:nvSpPr>
          <p:cNvPr id="3101" name="Title"/>
          <p:cNvSpPr>
            <a:spLocks noGrp="1" noChangeArrowheads="1"/>
          </p:cNvSpPr>
          <p:nvPr>
            <p:ph type="ctrTitle" sz="quarter"/>
          </p:nvPr>
        </p:nvSpPr>
        <p:spPr>
          <a:xfrm>
            <a:off x="755650" y="1628775"/>
            <a:ext cx="6048375" cy="1295400"/>
          </a:xfrm>
        </p:spPr>
        <p:txBody>
          <a:bodyPr/>
          <a:lstStyle>
            <a:lvl1pPr>
              <a:lnSpc>
                <a:spcPct val="76000"/>
              </a:lnSpc>
              <a:defRPr sz="5500">
                <a:solidFill>
                  <a:srgbClr val="FFFFFF"/>
                </a:solidFill>
                <a:latin typeface="SwissReSans Light" pitchFamily="34" charset="0"/>
              </a:defRPr>
            </a:lvl1pPr>
          </a:lstStyle>
          <a:p>
            <a:r>
              <a:rPr lang="en-GB"/>
              <a:t>Click to edit Master title style</a:t>
            </a:r>
          </a:p>
        </p:txBody>
      </p:sp>
      <p:sp>
        <p:nvSpPr>
          <p:cNvPr id="3110" name="Footer"/>
          <p:cNvSpPr txBox="1">
            <a:spLocks noChangeArrowheads="1"/>
          </p:cNvSpPr>
          <p:nvPr>
            <p:custDataLst>
              <p:tags r:id="rId1"/>
            </p:custDataLst>
          </p:nvPr>
        </p:nvSpPr>
        <p:spPr bwMode="gray">
          <a:xfrm>
            <a:off x="755650" y="6384925"/>
            <a:ext cx="5903913" cy="139700"/>
          </a:xfrm>
          <a:prstGeom prst="rect">
            <a:avLst/>
          </a:prstGeom>
          <a:noFill/>
          <a:ln w="9525">
            <a:noFill/>
            <a:miter lim="800000"/>
          </a:ln>
          <a:effectLst/>
        </p:spPr>
        <p:txBody>
          <a:bodyPr lIns="0" tIns="0" rIns="0" bIns="0" anchor="b"/>
          <a:lstStyle/>
          <a:p>
            <a:pPr>
              <a:buClrTx/>
              <a:buSzTx/>
              <a:buFontTx/>
              <a:buNone/>
            </a:pPr>
            <a:endParaRPr lang="en-US" sz="1000">
              <a:solidFill>
                <a:srgbClr val="FFFFFF"/>
              </a:solidFill>
            </a:endParaRPr>
          </a:p>
        </p:txBody>
      </p:sp>
      <p:sp>
        <p:nvSpPr>
          <p:cNvPr id="3114" name="Classification"/>
          <p:cNvSpPr txBox="1">
            <a:spLocks noChangeArrowheads="1"/>
          </p:cNvSpPr>
          <p:nvPr>
            <p:custDataLst>
              <p:tags r:id="rId2"/>
            </p:custDataLst>
          </p:nvPr>
        </p:nvSpPr>
        <p:spPr bwMode="gray">
          <a:xfrm>
            <a:off x="755650" y="260350"/>
            <a:ext cx="5832475" cy="139700"/>
          </a:xfrm>
          <a:prstGeom prst="rect">
            <a:avLst/>
          </a:prstGeom>
          <a:noFill/>
          <a:ln w="9525">
            <a:noFill/>
            <a:miter lim="800000"/>
          </a:ln>
          <a:effectLst/>
        </p:spPr>
        <p:txBody>
          <a:bodyPr wrap="none" lIns="0" tIns="0" rIns="0" bIns="0"/>
          <a:lstStyle/>
          <a:p>
            <a:pPr>
              <a:buClrTx/>
              <a:buSzTx/>
              <a:buFontTx/>
              <a:buNone/>
            </a:pPr>
            <a:endParaRPr lang="en-US" sz="900"/>
          </a:p>
        </p:txBody>
      </p:sp>
      <p:pic>
        <p:nvPicPr>
          <p:cNvPr id="3115" name="Picture 43" descr="Logo_White"/>
          <p:cNvPicPr>
            <a:picLocks noChangeAspect="1" noChangeArrowheads="1"/>
          </p:cNvPicPr>
          <p:nvPr userDrawn="1">
            <p:custDataLst>
              <p:tags r:id="rId4"/>
            </p:custDataLst>
          </p:nvPr>
        </p:nvPicPr>
        <p:blipFill>
          <a:blip r:embed="rId3"/>
          <a:stretch>
            <a:fillRect/>
          </a:stretch>
        </p:blipFill>
        <p:spPr bwMode="gray">
          <a:xfrm>
            <a:off x="6804025" y="260350"/>
            <a:ext cx="1157288" cy="671513"/>
          </a:xfrm>
          <a:prstGeom prst="rect">
            <a:avLst/>
          </a:prstGeom>
          <a:noFill/>
          <a:ln w="15875">
            <a:noFill/>
            <a:miter lim="800000"/>
          </a:ln>
          <a:effectLst/>
        </p:spPr>
      </p:pic>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EFF0F245-E3CB-4AF6-804D-18876BB488EF}" type="slidenum">
              <a:rPr lang="en-GB"/>
              <a:t>‹#›</a:t>
            </a:fld>
            <a:endParaRPr lang="en-GB"/>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42100" y="476250"/>
            <a:ext cx="1962150" cy="5473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55650" y="476250"/>
            <a:ext cx="5734050" cy="5473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EF90FD32-97F8-4CA4-B9B2-D95287364036}" type="slidenum">
              <a:rPr lang="en-GB"/>
              <a:t>‹#›</a:t>
            </a:fld>
            <a:endParaRPr lang="en-GB"/>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matchingName="Title and Content" userDrawn="1">
  <p:cSld name="1_Title and Content">
    <p:spTree>
      <p:nvGrpSpPr>
        <p:cNvPr id="1" name=""/>
        <p:cNvGrpSpPr/>
        <p:nvPr/>
      </p:nvGrpSpPr>
      <p:grpSpPr>
        <a:xfrm>
          <a:off x="0" y="0"/>
          <a:ext cx="0" cy="0"/>
        </a:xfrm>
      </p:grpSpPr>
      <p:sp>
        <p:nvSpPr>
          <p:cNvPr id="3" name="Content Placeholder 2"/>
          <p:cNvSpPr>
            <a:spLocks noGrp="1"/>
          </p:cNvSpPr>
          <p:nvPr>
            <p:ph idx="1"/>
          </p:nvPr>
        </p:nvSpPr>
        <p:spPr bwMode="black"/>
        <p:txBody>
          <a:bodyPr/>
          <a:lstStyle>
            <a:lvl1pPr>
              <a:defRPr>
                <a:latin typeface="SwissReSans" pitchFamily="34" charset="0"/>
              </a:defRPr>
            </a:lvl1pPr>
            <a:lvl2pPr>
              <a:defRPr>
                <a:latin typeface="SwissReSans" pitchFamily="34" charset="0"/>
              </a:defRPr>
            </a:lvl2pPr>
            <a:lvl3pPr>
              <a:defRPr>
                <a:latin typeface="SwissReSans" pitchFamily="34" charset="0"/>
              </a:defRPr>
            </a:lvl3pPr>
            <a:lvl4pPr>
              <a:defRPr>
                <a:latin typeface="SwissReSans" pitchFamily="34" charset="0"/>
              </a:defRPr>
            </a:lvl4pPr>
            <a:lvl5pPr>
              <a:defRPr>
                <a:latin typeface="SwissReSans"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1" name="Slide Number Placeholder 10"/>
          <p:cNvSpPr>
            <a:spLocks noGrp="1"/>
          </p:cNvSpPr>
          <p:nvPr>
            <p:ph type="sldNum" sz="quarter" idx="11"/>
          </p:nvPr>
        </p:nvSpPr>
        <p:spPr bwMode="black"/>
        <p:txBody>
          <a:bodyPr/>
          <a:lstStyle/>
          <a:p>
            <a:fld id="{8E9F59B9-8094-4618-B073-21DD649DF751}" type="slidenum">
              <a:rPr lang="en-GB" smtClean="0"/>
              <a:t>‹#›</a:t>
            </a:fld>
            <a:endParaRPr lang="en-GB"/>
          </a:p>
        </p:txBody>
      </p:sp>
      <p:sp>
        <p:nvSpPr>
          <p:cNvPr id="5" name="Title 4"/>
          <p:cNvSpPr>
            <a:spLocks noGrp="1"/>
          </p:cNvSpPr>
          <p:nvPr>
            <p:ph type="title"/>
          </p:nvPr>
        </p:nvSpPr>
        <p:spPr/>
        <p:txBody>
          <a:bodyPr/>
          <a:lstStyle/>
          <a:p>
            <a:r>
              <a:rPr lang="en-US" smtClean="0"/>
              <a:t>Click to edit Master title style</a:t>
            </a:r>
            <a:endParaRPr lang="en-GB"/>
          </a:p>
        </p:txBody>
      </p:sp>
    </p:spTree>
  </p:cSld>
  <p:clrMapOvr>
    <a:masterClrMapping/>
  </p:clrMapOvr>
  <p:transition/>
  <p:timing/>
  <p:hf hdr="0" ftr="0" dt="0"/>
</p:sldLayout>
</file>

<file path=ppt/slideLayouts/slideLayout1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matchingName="Title Only" userDrawn="1">
  <p:cSld name="1_Title Only">
    <p:spTree>
      <p:nvGrpSpPr>
        <p:cNvPr id="1" name=""/>
        <p:cNvGrpSpPr/>
        <p:nvPr/>
      </p:nvGrpSpPr>
      <p:grpSpPr>
        <a:xfrm>
          <a:off x="0" y="0"/>
          <a:ext cx="0" cy="0"/>
        </a:xfrm>
      </p:grpSpPr>
      <p:sp>
        <p:nvSpPr>
          <p:cNvPr id="5" name="Slide Number Placeholder 4"/>
          <p:cNvSpPr>
            <a:spLocks noGrp="1"/>
          </p:cNvSpPr>
          <p:nvPr>
            <p:ph type="sldNum" sz="quarter" idx="11"/>
          </p:nvPr>
        </p:nvSpPr>
        <p:spPr bwMode="black"/>
        <p:txBody>
          <a:bodyPr/>
          <a:lstStyle/>
          <a:p>
            <a:fld id="{8E9F59B9-8094-4618-B073-21DD649DF751}" type="slidenum">
              <a:rPr lang="en-GB" smtClean="0"/>
              <a:t>‹#›</a:t>
            </a:fld>
            <a:endParaRPr lang="en-GB"/>
          </a:p>
        </p:txBody>
      </p:sp>
      <p:sp>
        <p:nvSpPr>
          <p:cNvPr id="4" name="Title 3"/>
          <p:cNvSpPr>
            <a:spLocks noGrp="1"/>
          </p:cNvSpPr>
          <p:nvPr>
            <p:ph type="title"/>
          </p:nvPr>
        </p:nvSpPr>
        <p:spPr/>
        <p:txBody>
          <a:bodyPr/>
          <a:lstStyle/>
          <a:p>
            <a:r>
              <a:rPr lang="en-US" smtClean="0"/>
              <a:t>Click to edit Master title style</a:t>
            </a:r>
            <a:endParaRPr lang="en-GB"/>
          </a:p>
        </p:txBody>
      </p:sp>
    </p:spTree>
  </p:cSld>
  <p:clrMapOvr>
    <a:masterClrMapping/>
  </p:clrMapOvr>
  <p:transition/>
  <p:timing/>
  <p:hf hdr="0" ftr="0" dt="0"/>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7804A08B-DB20-4641-9F73-83810A00AE4E}" type="slidenum">
              <a:rPr lang="en-GB"/>
              <a:t>‹#›</a:t>
            </a:fld>
            <a:endParaRPr lang="en-GB"/>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EC062A6-EDF7-4F3D-864F-287D1F67BF38}" type="slidenum">
              <a:rPr lang="en-GB"/>
              <a:t>‹#›</a:t>
            </a:fld>
            <a:endParaRPr lang="en-GB"/>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55650" y="1628775"/>
            <a:ext cx="3848100"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56150" y="1628775"/>
            <a:ext cx="3848100"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E2E5E0ED-3159-457A-AC50-0CE7153F4BA3}" type="slidenum">
              <a:rPr lang="en-GB"/>
              <a:t>‹#›</a:t>
            </a:fld>
            <a:endParaRPr lang="en-GB"/>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fld id="{707A351D-C83A-4162-A1CD-9EC002867181}" type="slidenum">
              <a:rPr lang="en-GB"/>
              <a:t>‹#›</a:t>
            </a:fld>
            <a:endParaRPr lang="en-GB"/>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CDCE8E60-98A3-47BF-AA53-0A5FBD04A122}" type="slidenum">
              <a:rPr lang="en-GB"/>
              <a:t>‹#›</a:t>
            </a:fld>
            <a:endParaRPr lang="en-GB"/>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Slide Number Placeholder 1"/>
          <p:cNvSpPr>
            <a:spLocks noGrp="1"/>
          </p:cNvSpPr>
          <p:nvPr>
            <p:ph type="sldNum" sz="quarter" idx="10"/>
          </p:nvPr>
        </p:nvSpPr>
        <p:spPr/>
        <p:txBody>
          <a:bodyPr/>
          <a:lstStyle>
            <a:lvl1pPr>
              <a:defRPr/>
            </a:lvl1pPr>
          </a:lstStyle>
          <a:p>
            <a:fld id="{B41DC82B-DA7D-4A54-A54F-370ABA3354A3}" type="slidenum">
              <a:rPr lang="en-GB"/>
              <a:t>‹#›</a:t>
            </a:fld>
            <a:endParaRPr lang="en-GB"/>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59E8535-5943-465F-9F0A-5CFFF087A5DF}" type="slidenum">
              <a:rPr lang="en-GB"/>
              <a:t>‹#›</a:t>
            </a:fld>
            <a:endParaRPr lang="en-GB"/>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6FE1CA7-0D42-41E8-93D0-DAC396688D39}" type="slidenum">
              <a:rPr lang="en-GB"/>
              <a:t>‹#›</a:t>
            </a:fld>
            <a:endParaRPr lang="en-GB"/>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image" Target="../media/image3.jpeg" /><Relationship Id="rId15" Type="http://schemas.openxmlformats.org/officeDocument/2006/relationships/tags" Target="../tags/tag4.xml" /><Relationship Id="rId16" Type="http://schemas.openxmlformats.org/officeDocument/2006/relationships/tags" Target="../tags/tag5.xml" /><Relationship Id="rId17" Type="http://schemas.openxmlformats.org/officeDocument/2006/relationships/tags" Target="../tags/tag6.xml" /><Relationship Id="rId18" Type="http://schemas.openxmlformats.org/officeDocument/2006/relationships/tags" Target="../tags/tag7.xml" /><Relationship Id="rId19" Type="http://schemas.openxmlformats.org/officeDocument/2006/relationships/image" Target="../media/image4.png" /><Relationship Id="rId2" Type="http://schemas.openxmlformats.org/officeDocument/2006/relationships/slideLayout" Target="../slideLayouts/slideLayout2.xml" /><Relationship Id="rId20" Type="http://schemas.openxmlformats.org/officeDocument/2006/relationships/tags" Target="../tags/tag8.xml" /><Relationship Id="rId21"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rgbClr val="FFFFFF"/>
        </a:solidFill>
        <a:effectLst/>
      </p:bgPr>
    </p:bg>
    <p:spTree>
      <p:nvGrpSpPr>
        <p:cNvPr id="1" name=""/>
        <p:cNvGrpSpPr/>
        <p:nvPr/>
      </p:nvGrpSpPr>
      <p:grpSpPr>
        <a:xfrm>
          <a:off x="0" y="0"/>
          <a:ext cx="0" cy="0"/>
        </a:xfrm>
      </p:grpSpPr>
      <p:pic>
        <p:nvPicPr>
          <p:cNvPr id="1064" name="Picture 40" descr="Default_Footer"/>
          <p:cNvPicPr>
            <a:picLocks noChangeAspect="1" noChangeArrowheads="1"/>
          </p:cNvPicPr>
          <p:nvPr userDrawn="1">
            <p:custDataLst>
              <p:tags r:id="rId15"/>
            </p:custDataLst>
          </p:nvPr>
        </p:nvPicPr>
        <p:blipFill>
          <a:blip r:embed="rId14"/>
          <a:stretch>
            <a:fillRect/>
          </a:stretch>
        </p:blipFill>
        <p:spPr bwMode="auto">
          <a:xfrm>
            <a:off x="0" y="6237288"/>
            <a:ext cx="9144000" cy="427037"/>
          </a:xfrm>
          <a:prstGeom prst="rect">
            <a:avLst/>
          </a:prstGeom>
          <a:noFill/>
          <a:ln w="15875">
            <a:noFill/>
            <a:miter lim="800000"/>
          </a:ln>
          <a:effectLst/>
        </p:spPr>
      </p:pic>
      <p:sp>
        <p:nvSpPr>
          <p:cNvPr id="1039" name="SlideNumber"/>
          <p:cNvSpPr>
            <a:spLocks noGrp="1" noChangeArrowheads="1"/>
          </p:cNvSpPr>
          <p:nvPr>
            <p:ph type="sldNum" sz="quarter" idx="4"/>
            <p:custDataLst>
              <p:tags r:id="rId16"/>
            </p:custDataLst>
          </p:nvPr>
        </p:nvSpPr>
        <p:spPr bwMode="gray">
          <a:xfrm>
            <a:off x="6804025" y="6342063"/>
            <a:ext cx="185738" cy="182562"/>
          </a:xfrm>
          <a:prstGeom prst="rect">
            <a:avLst/>
          </a:prstGeom>
          <a:noFill/>
          <a:ln w="9525">
            <a:noFill/>
            <a:miter lim="800000"/>
          </a:ln>
          <a:effectLst/>
        </p:spPr>
        <p:txBody>
          <a:bodyPr vert="horz" wrap="none" lIns="0" tIns="0" rIns="0" bIns="0" numCol="1" anchor="b" anchorCtr="0" compatLnSpc="1">
            <a:prstTxWarp prst="textNoShape">
              <a:avLst/>
            </a:prstTxWarp>
          </a:bodyPr>
          <a:lstStyle>
            <a:lvl1pPr>
              <a:buClrTx/>
              <a:buSzTx/>
              <a:buFontTx/>
              <a:buNone/>
              <a:defRPr sz="1200" b="1">
                <a:solidFill>
                  <a:srgbClr val="FFFFFF"/>
                </a:solidFill>
              </a:defRPr>
            </a:lvl1pPr>
          </a:lstStyle>
          <a:p>
            <a:fld id="{D7FF77BD-1922-4E11-B3FB-644AFC99B6BF}" type="slidenum">
              <a:rPr lang="en-GB"/>
              <a:t>‹#›</a:t>
            </a:fld>
            <a:endParaRPr lang="en-GB"/>
          </a:p>
        </p:txBody>
      </p:sp>
      <p:sp>
        <p:nvSpPr>
          <p:cNvPr id="1036" name="Title"/>
          <p:cNvSpPr>
            <a:spLocks noGrp="1" noChangeArrowheads="1"/>
          </p:cNvSpPr>
          <p:nvPr>
            <p:ph type="title"/>
          </p:nvPr>
        </p:nvSpPr>
        <p:spPr bwMode="gray">
          <a:xfrm>
            <a:off x="755650" y="476250"/>
            <a:ext cx="5832475" cy="865188"/>
          </a:xfrm>
          <a:prstGeom prst="rect">
            <a:avLst/>
          </a:prstGeom>
          <a:noFill/>
          <a:ln w="9525">
            <a:noFill/>
            <a:miter lim="800000"/>
          </a:ln>
          <a:effectLst/>
        </p:spPr>
        <p:txBody>
          <a:bodyPr vert="horz" wrap="square" lIns="0" tIns="0" rIns="0" bIns="0" numCol="1" anchor="b" anchorCtr="0" compatLnSpc="1">
            <a:prstTxWarp prst="textNoShape">
              <a:avLst/>
            </a:prstTxWarp>
          </a:bodyPr>
          <a:lstStyle/>
          <a:p>
            <a:pPr lvl="0"/>
            <a:r>
              <a:rPr lang="en-GB" smtClean="0"/>
              <a:t>Click to edit Master title style</a:t>
            </a:r>
          </a:p>
        </p:txBody>
      </p:sp>
      <p:sp>
        <p:nvSpPr>
          <p:cNvPr id="1052" name="Content"/>
          <p:cNvSpPr>
            <a:spLocks noGrp="1" noChangeArrowheads="1"/>
          </p:cNvSpPr>
          <p:nvPr>
            <p:ph type="body" idx="1"/>
          </p:nvPr>
        </p:nvSpPr>
        <p:spPr bwMode="gray">
          <a:xfrm>
            <a:off x="755650" y="1628775"/>
            <a:ext cx="7848600" cy="4321175"/>
          </a:xfrm>
          <a:prstGeom prst="rect">
            <a:avLst/>
          </a:prstGeom>
          <a:noFill/>
          <a:ln w="9525">
            <a:noFill/>
            <a:miter lim="800000"/>
          </a:ln>
          <a:effec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55" name="Classification"/>
          <p:cNvSpPr txBox="1">
            <a:spLocks noChangeArrowheads="1"/>
          </p:cNvSpPr>
          <p:nvPr>
            <p:custDataLst>
              <p:tags r:id="rId17"/>
            </p:custDataLst>
          </p:nvPr>
        </p:nvSpPr>
        <p:spPr bwMode="gray">
          <a:xfrm>
            <a:off x="755650" y="260350"/>
            <a:ext cx="5832475" cy="139700"/>
          </a:xfrm>
          <a:prstGeom prst="rect">
            <a:avLst/>
          </a:prstGeom>
          <a:noFill/>
          <a:ln w="9525">
            <a:noFill/>
            <a:miter lim="800000"/>
          </a:ln>
          <a:effectLst/>
        </p:spPr>
        <p:txBody>
          <a:bodyPr wrap="none" lIns="0" tIns="0" rIns="0" bIns="0"/>
          <a:lstStyle/>
          <a:p>
            <a:pPr>
              <a:buClrTx/>
              <a:buSzTx/>
              <a:buFontTx/>
              <a:buNone/>
            </a:pPr>
            <a:endParaRPr lang="en-US" sz="900"/>
          </a:p>
        </p:txBody>
      </p:sp>
      <p:sp>
        <p:nvSpPr>
          <p:cNvPr id="1057" name="Footer"/>
          <p:cNvSpPr txBox="1">
            <a:spLocks noChangeArrowheads="1"/>
          </p:cNvSpPr>
          <p:nvPr>
            <p:custDataLst>
              <p:tags r:id="rId18"/>
            </p:custDataLst>
          </p:nvPr>
        </p:nvSpPr>
        <p:spPr bwMode="gray">
          <a:xfrm>
            <a:off x="755650" y="6384925"/>
            <a:ext cx="5903913" cy="139700"/>
          </a:xfrm>
          <a:prstGeom prst="rect">
            <a:avLst/>
          </a:prstGeom>
          <a:noFill/>
          <a:ln w="9525">
            <a:noFill/>
            <a:miter lim="800000"/>
          </a:ln>
          <a:effectLst/>
        </p:spPr>
        <p:txBody>
          <a:bodyPr lIns="0" tIns="0" rIns="0" bIns="0" anchor="b"/>
          <a:lstStyle/>
          <a:p>
            <a:pPr>
              <a:buClrTx/>
              <a:buSzTx/>
              <a:buFontTx/>
              <a:buNone/>
            </a:pPr>
            <a:endParaRPr lang="en-US" sz="1000">
              <a:solidFill>
                <a:srgbClr val="FFFFFF"/>
              </a:solidFill>
            </a:endParaRPr>
          </a:p>
        </p:txBody>
      </p:sp>
      <p:pic>
        <p:nvPicPr>
          <p:cNvPr id="1065" name="Picture 41" descr="Logo_Lake"/>
          <p:cNvPicPr>
            <a:picLocks noChangeAspect="1" noChangeArrowheads="1"/>
          </p:cNvPicPr>
          <p:nvPr userDrawn="1">
            <p:custDataLst>
              <p:tags r:id="rId20"/>
            </p:custDataLst>
          </p:nvPr>
        </p:nvPicPr>
        <p:blipFill>
          <a:blip r:embed="rId19"/>
          <a:stretch>
            <a:fillRect/>
          </a:stretch>
        </p:blipFill>
        <p:spPr bwMode="gray">
          <a:xfrm>
            <a:off x="6804025" y="260350"/>
            <a:ext cx="1000125" cy="581025"/>
          </a:xfrm>
          <a:prstGeom prst="rect">
            <a:avLst/>
          </a:prstGeom>
          <a:noFill/>
          <a:ln w="15875">
            <a:noFill/>
            <a:miter lim="800000"/>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transition/>
  <p:timing/>
  <p:hf hdr="0" ftr="0" dt="0"/>
  <p:txStyles>
    <p:titleStyle>
      <a:lvl1pPr algn="l" rtl="0" eaLnBrk="0" fontAlgn="base" hangingPunct="0">
        <a:lnSpc>
          <a:spcPct val="89000"/>
        </a:lnSpc>
        <a:spcBef>
          <a:spcPct val="0"/>
        </a:spcBef>
        <a:spcAft>
          <a:spcPct val="0"/>
        </a:spcAft>
        <a:defRPr sz="2400">
          <a:solidFill>
            <a:schemeClr val="hlink"/>
          </a:solidFill>
          <a:latin typeface="+mj-lt"/>
          <a:ea typeface="+mj-ea"/>
          <a:cs typeface="+mj-cs"/>
        </a:defRPr>
      </a:lvl1pPr>
      <a:lvl2pPr algn="l" rtl="0" eaLnBrk="0" fontAlgn="base" hangingPunct="0">
        <a:lnSpc>
          <a:spcPct val="89000"/>
        </a:lnSpc>
        <a:spcBef>
          <a:spcPct val="0"/>
        </a:spcBef>
        <a:spcAft>
          <a:spcPct val="0"/>
        </a:spcAft>
        <a:defRPr sz="2400">
          <a:solidFill>
            <a:schemeClr val="hlink"/>
          </a:solidFill>
          <a:latin typeface="SwissReSans" pitchFamily="34" charset="0"/>
        </a:defRPr>
      </a:lvl2pPr>
      <a:lvl3pPr algn="l" rtl="0" eaLnBrk="0" fontAlgn="base" hangingPunct="0">
        <a:lnSpc>
          <a:spcPct val="89000"/>
        </a:lnSpc>
        <a:spcBef>
          <a:spcPct val="0"/>
        </a:spcBef>
        <a:spcAft>
          <a:spcPct val="0"/>
        </a:spcAft>
        <a:defRPr sz="2400">
          <a:solidFill>
            <a:schemeClr val="hlink"/>
          </a:solidFill>
          <a:latin typeface="SwissReSans" pitchFamily="34" charset="0"/>
        </a:defRPr>
      </a:lvl3pPr>
      <a:lvl4pPr algn="l" rtl="0" eaLnBrk="0" fontAlgn="base" hangingPunct="0">
        <a:lnSpc>
          <a:spcPct val="89000"/>
        </a:lnSpc>
        <a:spcBef>
          <a:spcPct val="0"/>
        </a:spcBef>
        <a:spcAft>
          <a:spcPct val="0"/>
        </a:spcAft>
        <a:defRPr sz="2400">
          <a:solidFill>
            <a:schemeClr val="hlink"/>
          </a:solidFill>
          <a:latin typeface="SwissReSans" pitchFamily="34" charset="0"/>
        </a:defRPr>
      </a:lvl4pPr>
      <a:lvl5pPr algn="l" rtl="0" eaLnBrk="0" fontAlgn="base" hangingPunct="0">
        <a:lnSpc>
          <a:spcPct val="89000"/>
        </a:lnSpc>
        <a:spcBef>
          <a:spcPct val="0"/>
        </a:spcBef>
        <a:spcAft>
          <a:spcPct val="0"/>
        </a:spcAft>
        <a:defRPr sz="2400">
          <a:solidFill>
            <a:schemeClr val="hlink"/>
          </a:solidFill>
          <a:latin typeface="SwissReSans" pitchFamily="34" charset="0"/>
        </a:defRPr>
      </a:lvl5pPr>
      <a:lvl6pPr marL="457200" algn="l" rtl="0" eaLnBrk="0" fontAlgn="base" hangingPunct="0">
        <a:lnSpc>
          <a:spcPct val="89000"/>
        </a:lnSpc>
        <a:spcBef>
          <a:spcPct val="0"/>
        </a:spcBef>
        <a:spcAft>
          <a:spcPct val="0"/>
        </a:spcAft>
        <a:defRPr sz="2400">
          <a:solidFill>
            <a:schemeClr val="hlink"/>
          </a:solidFill>
          <a:latin typeface="SwissReSans" pitchFamily="34" charset="0"/>
        </a:defRPr>
      </a:lvl6pPr>
      <a:lvl7pPr marL="914400" algn="l" rtl="0" eaLnBrk="0" fontAlgn="base" hangingPunct="0">
        <a:lnSpc>
          <a:spcPct val="89000"/>
        </a:lnSpc>
        <a:spcBef>
          <a:spcPct val="0"/>
        </a:spcBef>
        <a:spcAft>
          <a:spcPct val="0"/>
        </a:spcAft>
        <a:defRPr sz="2400">
          <a:solidFill>
            <a:schemeClr val="hlink"/>
          </a:solidFill>
          <a:latin typeface="SwissReSans" pitchFamily="34" charset="0"/>
        </a:defRPr>
      </a:lvl7pPr>
      <a:lvl8pPr marL="1371600" algn="l" rtl="0" eaLnBrk="0" fontAlgn="base" hangingPunct="0">
        <a:lnSpc>
          <a:spcPct val="89000"/>
        </a:lnSpc>
        <a:spcBef>
          <a:spcPct val="0"/>
        </a:spcBef>
        <a:spcAft>
          <a:spcPct val="0"/>
        </a:spcAft>
        <a:defRPr sz="2400">
          <a:solidFill>
            <a:schemeClr val="hlink"/>
          </a:solidFill>
          <a:latin typeface="SwissReSans" pitchFamily="34" charset="0"/>
        </a:defRPr>
      </a:lvl8pPr>
      <a:lvl9pPr marL="1828800" algn="l" rtl="0" eaLnBrk="0" fontAlgn="base" hangingPunct="0">
        <a:lnSpc>
          <a:spcPct val="89000"/>
        </a:lnSpc>
        <a:spcBef>
          <a:spcPct val="0"/>
        </a:spcBef>
        <a:spcAft>
          <a:spcPct val="0"/>
        </a:spcAft>
        <a:defRPr sz="2400">
          <a:solidFill>
            <a:schemeClr val="hlink"/>
          </a:solidFill>
          <a:latin typeface="SwissReSans" pitchFamily="34" charset="0"/>
        </a:defRPr>
      </a:lvl9pPr>
    </p:titleStyle>
    <p:bodyStyle>
      <a:lvl1pPr marL="266700" indent="-266700" algn="l" rtl="0" eaLnBrk="0" fontAlgn="base" hangingPunct="0">
        <a:lnSpc>
          <a:spcPct val="96000"/>
        </a:lnSpc>
        <a:spcBef>
          <a:spcPct val="50000"/>
        </a:spcBef>
        <a:spcAft>
          <a:spcPct val="0"/>
        </a:spcAft>
        <a:buSzPct val="80000"/>
        <a:buFont typeface="Wingdings" pitchFamily="2" charset="2"/>
        <a:buChar char="n"/>
        <a:defRPr sz="2000">
          <a:solidFill>
            <a:srgbClr val="283E36"/>
          </a:solidFill>
          <a:latin typeface="+mn-lt"/>
          <a:ea typeface="+mn-ea"/>
          <a:cs typeface="+mn-cs"/>
        </a:defRPr>
      </a:lvl1pPr>
      <a:lvl2pPr marL="536575" indent="-268288"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2pPr>
      <a:lvl3pPr marL="803275" indent="-265113"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3pPr>
      <a:lvl4pPr marL="1077913" indent="-273050"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4pPr>
      <a:lvl5pPr marL="1346200" indent="-266700"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5pPr>
      <a:lvl6pPr marL="1803400" indent="-266700"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6pPr>
      <a:lvl7pPr marL="2260600" indent="-266700"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7pPr>
      <a:lvl8pPr marL="2717800" indent="-266700"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8pPr>
      <a:lvl9pPr marL="3175000" indent="-266700" algn="l" rtl="0" eaLnBrk="0" fontAlgn="base" hangingPunct="0">
        <a:lnSpc>
          <a:spcPct val="96000"/>
        </a:lnSpc>
        <a:spcBef>
          <a:spcPct val="50000"/>
        </a:spcBef>
        <a:spcAft>
          <a:spcPct val="0"/>
        </a:spcAft>
        <a:buFont typeface="SwissReSans" pitchFamily="34" charset="0"/>
        <a:buChar char="–"/>
        <a:defRPr>
          <a:solidFill>
            <a:srgbClr val="283E3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jpeg" /><Relationship Id="rId3" Type="http://schemas.openxmlformats.org/officeDocument/2006/relationships/tags" Target="../tags/tag9.xml" /><Relationship Id="rId4" Type="http://schemas.openxmlformats.org/officeDocument/2006/relationships/image" Target="../media/image1.png" /><Relationship Id="rId5" Type="http://schemas.openxmlformats.org/officeDocument/2006/relationships/tags" Target="../tags/tag10.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oleObject" Target="../embeddings/oleObject1.bin" TargetMode="Internal" /><Relationship Id="rId3" Type="http://schemas.openxmlformats.org/officeDocument/2006/relationships/image" Target="../media/image11.emf" /><Relationship Id="rId4" Type="http://schemas.openxmlformats.org/officeDocument/2006/relationships/vmlDrawing" Target="../drawings/vmlDrawing1.v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1.xml" /><Relationship Id="rId3" Type="http://schemas.openxmlformats.org/officeDocument/2006/relationships/image" Target="../media/image6.png" /><Relationship Id="rId4" Type="http://schemas.openxmlformats.org/officeDocument/2006/relationships/tags" Target="../tags/tag11.xml" /><Relationship Id="rId5" Type="http://schemas.openxmlformats.org/officeDocument/2006/relationships/image" Target="../media/image1.png" /><Relationship Id="rId6" Type="http://schemas.openxmlformats.org/officeDocument/2006/relationships/tags" Target="../tags/tag12.xml" /><Relationship Id="rId7" Type="http://schemas.openxmlformats.org/officeDocument/2006/relationships/tags" Target="../tags/tag13.xml" /><Relationship Id="rId8" Type="http://schemas.openxmlformats.org/officeDocument/2006/relationships/tags" Target="../tags/tag1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2.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wmf" /><Relationship Id="rId3" Type="http://schemas.openxmlformats.org/officeDocument/2006/relationships/image" Target="../media/image14.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wmf" /><Relationship Id="rId3" Type="http://schemas.openxmlformats.org/officeDocument/2006/relationships/image" Target="../media/image15.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2.xml" /><Relationship Id="rId3" Type="http://schemas.openxmlformats.org/officeDocument/2006/relationships/image" Target="../media/image6.png" /><Relationship Id="rId4" Type="http://schemas.openxmlformats.org/officeDocument/2006/relationships/tags" Target="../tags/tag15.xml" /><Relationship Id="rId5" Type="http://schemas.openxmlformats.org/officeDocument/2006/relationships/image" Target="../media/image1.png" /><Relationship Id="rId6" Type="http://schemas.openxmlformats.org/officeDocument/2006/relationships/tags" Target="../tags/tag16.xml" /><Relationship Id="rId7" Type="http://schemas.openxmlformats.org/officeDocument/2006/relationships/tags" Target="../tags/tag17.xml" /><Relationship Id="rId8" Type="http://schemas.openxmlformats.org/officeDocument/2006/relationships/tags" Target="../tags/tag18.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openxmlformats.org/officeDocument/2006/relationships/image" Target="../media/image6.png" /><Relationship Id="rId4" Type="http://schemas.openxmlformats.org/officeDocument/2006/relationships/tags" Target="../tags/tag23.xml" /><Relationship Id="rId5" Type="http://schemas.openxmlformats.org/officeDocument/2006/relationships/image" Target="../media/image1.png" /><Relationship Id="rId6" Type="http://schemas.openxmlformats.org/officeDocument/2006/relationships/tags" Target="../tags/tag24.xml" /><Relationship Id="rId7" Type="http://schemas.openxmlformats.org/officeDocument/2006/relationships/tags" Target="../tags/tag25.xml" /><Relationship Id="rId8" Type="http://schemas.openxmlformats.org/officeDocument/2006/relationships/tags" Target="../tags/tag2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6.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7.png" /><Relationship Id="rId3" Type="http://schemas.openxmlformats.org/officeDocument/2006/relationships/image" Target="../media/image18.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19.png" /><Relationship Id="rId3" Type="http://schemas.openxmlformats.org/officeDocument/2006/relationships/image" Target="../media/image20.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21.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22.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 Id="rId3" Type="http://schemas.openxmlformats.org/officeDocument/2006/relationships/image" Target="../media/image25.png" /><Relationship Id="rId4" Type="http://schemas.openxmlformats.org/officeDocument/2006/relationships/image" Target="../media/image26.png" /><Relationship Id="rId5" Type="http://schemas.openxmlformats.org/officeDocument/2006/relationships/image" Target="../media/image27.png" /><Relationship Id="rId6" Type="http://schemas.openxmlformats.org/officeDocument/2006/relationships/image" Target="../media/image28.png" /><Relationship Id="rId7" Type="http://schemas.openxmlformats.org/officeDocument/2006/relationships/image" Target="../media/image29.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 Id="rId3" Type="http://schemas.openxmlformats.org/officeDocument/2006/relationships/image" Target="../media/image31.png" /><Relationship Id="rId4" Type="http://schemas.openxmlformats.org/officeDocument/2006/relationships/image" Target="../media/image32.png" /><Relationship Id="rId5" Type="http://schemas.openxmlformats.org/officeDocument/2006/relationships/image" Target="../media/image33.png" /><Relationship Id="rId6" Type="http://schemas.openxmlformats.org/officeDocument/2006/relationships/image" Target="../media/image34.png" /><Relationship Id="rId7" Type="http://schemas.openxmlformats.org/officeDocument/2006/relationships/image" Target="../media/image35.png" /><Relationship Id="rId8" Type="http://schemas.openxmlformats.org/officeDocument/2006/relationships/image" Target="../media/image36.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 Id="rId3" Type="http://schemas.openxmlformats.org/officeDocument/2006/relationships/image" Target="../media/image38.png" /><Relationship Id="rId4" Type="http://schemas.openxmlformats.org/officeDocument/2006/relationships/image" Target="../media/image39.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 Id="rId3" Type="http://schemas.openxmlformats.org/officeDocument/2006/relationships/image" Target="../media/image44.png" /><Relationship Id="rId4" Type="http://schemas.openxmlformats.org/officeDocument/2006/relationships/image" Target="../media/image45.png" /><Relationship Id="rId5" Type="http://schemas.openxmlformats.org/officeDocument/2006/relationships/image" Target="../media/image46.png" /><Relationship Id="rId6" Type="http://schemas.openxmlformats.org/officeDocument/2006/relationships/image" Target="../media/image47.png" /><Relationship Id="rId7" Type="http://schemas.openxmlformats.org/officeDocument/2006/relationships/image" Target="../media/image48.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2.wmf"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3.wmf"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54.png"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5.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6.png" /><Relationship Id="rId4" Type="http://schemas.openxmlformats.org/officeDocument/2006/relationships/image" Target="../media/image57.png"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58.png"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9.png" /><Relationship Id="rId4" Type="http://schemas.openxmlformats.org/officeDocument/2006/relationships/image" Target="../media/image60.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61.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62.wmf" /><Relationship Id="rId4" Type="http://schemas.openxmlformats.org/officeDocument/2006/relationships/image" Target="../media/image63.wmf"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vmlDrawing" Target="../drawings/vmlDrawing2.vml" /><Relationship Id="rId2" Type="http://schemas.openxmlformats.org/officeDocument/2006/relationships/oleObject" Target="../embeddings/oleObject2.bin" TargetMode="Internal" /><Relationship Id="rId3" Type="http://schemas.openxmlformats.org/officeDocument/2006/relationships/image" Target="../media/image64.png" /><Relationship Id="rId4" Type="http://schemas.openxmlformats.org/officeDocument/2006/relationships/oleObject" Target="../embeddings/oleObject3.bin" TargetMode="Internal" /><Relationship Id="rId5" Type="http://schemas.openxmlformats.org/officeDocument/2006/relationships/image" Target="../media/image65.png" /><Relationship Id="rId6" Type="http://schemas.openxmlformats.org/officeDocument/2006/relationships/oleObject" Target="../embeddings/oleObject4.bin" TargetMode="Internal" /><Relationship Id="rId7" Type="http://schemas.openxmlformats.org/officeDocument/2006/relationships/image" Target="../media/image66.png" /><Relationship Id="rId8" Type="http://schemas.openxmlformats.org/officeDocument/2006/relationships/oleObject" Target="../embeddings/oleObject5.bin" TargetMode="Internal" /><Relationship Id="rId9" Type="http://schemas.openxmlformats.org/officeDocument/2006/relationships/image" Target="../media/image67.png"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6.bin" TargetMode="Internal" /><Relationship Id="rId3" Type="http://schemas.openxmlformats.org/officeDocument/2006/relationships/image" Target="../media/image68.png" /><Relationship Id="rId4" Type="http://schemas.openxmlformats.org/officeDocument/2006/relationships/vmlDrawing" Target="../drawings/vmlDrawing3.v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7.bin" TargetMode="Internal" /><Relationship Id="rId3" Type="http://schemas.openxmlformats.org/officeDocument/2006/relationships/image" Target="../media/image69.png" /><Relationship Id="rId4" Type="http://schemas.openxmlformats.org/officeDocument/2006/relationships/vmlDrawing" Target="../drawings/vmlDrawing4.vml"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oleObject" Target="../embeddings/oleObject8.bin" TargetMode="Internal" /><Relationship Id="rId3" Type="http://schemas.openxmlformats.org/officeDocument/2006/relationships/image" Target="../media/image70.png" /><Relationship Id="rId4" Type="http://schemas.openxmlformats.org/officeDocument/2006/relationships/vmlDrawing" Target="../drawings/vmlDrawing5.v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71.wmf" /><Relationship Id="rId3" Type="http://schemas.openxmlformats.org/officeDocument/2006/relationships/image" Target="../media/image72.wmf" /><Relationship Id="rId4" Type="http://schemas.openxmlformats.org/officeDocument/2006/relationships/image" Target="../media/image73.wmf"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image" Target="../media/image74.wmf" /><Relationship Id="rId3" Type="http://schemas.openxmlformats.org/officeDocument/2006/relationships/image" Target="../media/image75.wmf" /><Relationship Id="rId4" Type="http://schemas.openxmlformats.org/officeDocument/2006/relationships/image" Target="../media/image76.wmf"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7.png" /><Relationship Id="rId3" Type="http://schemas.openxmlformats.org/officeDocument/2006/relationships/image" Target="../media/image78.png" /><Relationship Id="rId4" Type="http://schemas.openxmlformats.org/officeDocument/2006/relationships/image" Target="../media/image79.png"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0.wmf"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4.xml" /><Relationship Id="rId3" Type="http://schemas.openxmlformats.org/officeDocument/2006/relationships/image" Target="../media/image6.png" /><Relationship Id="rId4" Type="http://schemas.openxmlformats.org/officeDocument/2006/relationships/tags" Target="../tags/tag19.xml" /><Relationship Id="rId5" Type="http://schemas.openxmlformats.org/officeDocument/2006/relationships/image" Target="../media/image1.png" /><Relationship Id="rId6" Type="http://schemas.openxmlformats.org/officeDocument/2006/relationships/tags" Target="../tags/tag20.xml" /><Relationship Id="rId7" Type="http://schemas.openxmlformats.org/officeDocument/2006/relationships/tags" Target="../tags/tag21.xml" /><Relationship Id="rId8" Type="http://schemas.openxmlformats.org/officeDocument/2006/relationships/tags" Target="../tags/tag22.xm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pic>
        <p:nvPicPr>
          <p:cNvPr id="232452" name="Picture 4" descr="005_Tree_Xwwww"/>
          <p:cNvPicPr>
            <a:picLocks noChangeAspect="1" noChangeArrowheads="1"/>
          </p:cNvPicPr>
          <p:nvPr>
            <p:custDataLst>
              <p:tags r:id="rId3"/>
            </p:custDataLst>
          </p:nvPr>
        </p:nvPicPr>
        <p:blipFill>
          <a:blip r:embed="rId2"/>
          <a:stretch>
            <a:fillRect/>
          </a:stretch>
        </p:blipFill>
        <p:spPr bwMode="gray">
          <a:xfrm>
            <a:off x="0" y="0"/>
            <a:ext cx="9144000" cy="6858000"/>
          </a:xfrm>
          <a:prstGeom prst="rect">
            <a:avLst/>
          </a:prstGeom>
          <a:noFill/>
          <a:ln w="15875">
            <a:noFill/>
            <a:miter lim="800000"/>
          </a:ln>
          <a:effectLst/>
        </p:spPr>
      </p:pic>
      <p:sp>
        <p:nvSpPr>
          <p:cNvPr id="232450" name="Rectangle 2"/>
          <p:cNvSpPr>
            <a:spLocks noGrp="1" noChangeArrowheads="1"/>
          </p:cNvSpPr>
          <p:nvPr>
            <p:ph type="ctrTitle"/>
          </p:nvPr>
        </p:nvSpPr>
        <p:spPr>
          <a:xfrm>
            <a:off x="755650" y="1628775"/>
            <a:ext cx="7416850" cy="1295400"/>
          </a:xfrm>
        </p:spPr>
        <p:txBody>
          <a:bodyPr/>
          <a:lstStyle/>
          <a:p>
            <a:r>
              <a:rPr lang="en-GB"/>
              <a:t>Experience Studies </a:t>
            </a:r>
            <a:br>
              <a:rPr lang="en-GB"/>
            </a:br>
            <a:r>
              <a:rPr lang="en-GB"/>
              <a:t>Year End Report 2010</a:t>
            </a:r>
            <a:endParaRPr lang="en-GB"/>
          </a:p>
        </p:txBody>
      </p:sp>
      <p:pic>
        <p:nvPicPr>
          <p:cNvPr id="232453" name="Picture 5" descr="Logo_White"/>
          <p:cNvPicPr>
            <a:picLocks noChangeAspect="1" noChangeArrowheads="1"/>
          </p:cNvPicPr>
          <p:nvPr>
            <p:custDataLst>
              <p:tags r:id="rId5"/>
            </p:custDataLst>
          </p:nvPr>
        </p:nvPicPr>
        <p:blipFill>
          <a:blip r:embed="rId4"/>
          <a:stretch>
            <a:fillRect/>
          </a:stretch>
        </p:blipFill>
        <p:spPr bwMode="gray">
          <a:xfrm>
            <a:off x="6804025" y="260350"/>
            <a:ext cx="1157288" cy="671513"/>
          </a:xfrm>
          <a:prstGeom prst="rect">
            <a:avLst/>
          </a:prstGeom>
          <a:noFill/>
          <a:ln w="15875">
            <a:noFill/>
            <a:miter lim="800000"/>
          </a:ln>
          <a:effectLst/>
        </p:spPr>
      </p:pic>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7" name="Slide Number Placeholder 2"/>
          <p:cNvSpPr>
            <a:spLocks noGrp="1"/>
          </p:cNvSpPr>
          <p:nvPr>
            <p:ph type="sldNum" sz="quarter" idx="10"/>
          </p:nvPr>
        </p:nvSpPr>
        <p:spPr/>
        <p:txBody>
          <a:bodyPr/>
          <a:lstStyle/>
          <a:p>
            <a:fld id="{81CD84BC-B39C-460A-BAC5-1915D937198F}" type="slidenum">
              <a:rPr lang="en-GB"/>
              <a:t>10</a:t>
            </a:fld>
            <a:endParaRPr lang="en-GB"/>
          </a:p>
        </p:txBody>
      </p:sp>
      <p:sp>
        <p:nvSpPr>
          <p:cNvPr id="233474" name="Rectangle 2"/>
          <p:cNvSpPr>
            <a:spLocks noGrp="1" noChangeArrowheads="1"/>
          </p:cNvSpPr>
          <p:nvPr>
            <p:ph type="title"/>
          </p:nvPr>
        </p:nvSpPr>
        <p:spPr/>
        <p:txBody>
          <a:bodyPr/>
          <a:lstStyle/>
          <a:p>
            <a:r>
              <a:rPr lang="en-GB"/>
              <a:t>Project Overview</a:t>
            </a:r>
          </a:p>
        </p:txBody>
      </p:sp>
      <p:sp>
        <p:nvSpPr>
          <p:cNvPr id="233475" name="Rectangle 3"/>
          <p:cNvSpPr>
            <a:spLocks noChangeArrowheads="1"/>
          </p:cNvSpPr>
          <p:nvPr/>
        </p:nvSpPr>
        <p:spPr bwMode="auto">
          <a:xfrm>
            <a:off x="2114550" y="1674813"/>
            <a:ext cx="357188" cy="369887"/>
          </a:xfrm>
          <a:prstGeom prst="rect">
            <a:avLst/>
          </a:prstGeom>
          <a:solidFill>
            <a:srgbClr val="FFFF00"/>
          </a:solidFill>
          <a:ln w="15875" algn="ctr">
            <a:noFill/>
            <a:miter lim="800000"/>
          </a:ln>
          <a:effectLst/>
        </p:spPr>
        <p:txBody>
          <a:bodyPr wrap="none" lIns="53680" tIns="53680" rIns="53680" bIns="53680" anchor="ctr"/>
          <a:lstStyle/>
          <a:p>
            <a:pPr algn="ctr" defTabSz="757238">
              <a:spcBef>
                <a:spcPct val="50000"/>
              </a:spcBef>
              <a:buClr>
                <a:schemeClr val="bg2"/>
              </a:buClr>
            </a:pPr>
            <a:r>
              <a:rPr lang="en-GB"/>
              <a:t>1</a:t>
            </a:r>
          </a:p>
        </p:txBody>
      </p:sp>
      <p:sp>
        <p:nvSpPr>
          <p:cNvPr id="233476" name="Rectangle 4"/>
          <p:cNvSpPr>
            <a:spLocks noChangeArrowheads="1"/>
          </p:cNvSpPr>
          <p:nvPr/>
        </p:nvSpPr>
        <p:spPr bwMode="auto">
          <a:xfrm>
            <a:off x="2419350" y="1674813"/>
            <a:ext cx="6573838" cy="369887"/>
          </a:xfrm>
          <a:prstGeom prst="rect">
            <a:avLst/>
          </a:prstGeom>
          <a:solidFill>
            <a:srgbClr val="FFFF00"/>
          </a:solidFill>
          <a:ln w="15875" algn="ctr">
            <a:noFill/>
            <a:miter lim="800000"/>
          </a:ln>
          <a:effectLst/>
        </p:spPr>
        <p:txBody>
          <a:bodyPr wrap="none" lIns="53680" tIns="53680" rIns="53680" bIns="53680" anchor="ctr"/>
          <a:lstStyle/>
          <a:p>
            <a:pPr algn="ctr" defTabSz="757238">
              <a:spcBef>
                <a:spcPct val="50000"/>
              </a:spcBef>
              <a:buClr>
                <a:schemeClr val="bg2"/>
              </a:buClr>
            </a:pPr>
            <a:r>
              <a:rPr lang="en-GB"/>
              <a:t>Global ES Toolset</a:t>
            </a:r>
          </a:p>
        </p:txBody>
      </p:sp>
      <p:sp>
        <p:nvSpPr>
          <p:cNvPr id="233477" name="Text Box 5"/>
          <p:cNvSpPr txBox="1">
            <a:spLocks noChangeArrowheads="1"/>
          </p:cNvSpPr>
          <p:nvPr/>
        </p:nvSpPr>
        <p:spPr bwMode="auto">
          <a:xfrm>
            <a:off x="4689475" y="2071688"/>
            <a:ext cx="4364038" cy="1479550"/>
          </a:xfrm>
          <a:prstGeom prst="rect">
            <a:avLst/>
          </a:prstGeom>
          <a:noFill/>
          <a:ln w="15875" algn="ctr">
            <a:noFill/>
            <a:miter lim="800000"/>
          </a:ln>
          <a:effectLst/>
        </p:spPr>
        <p:txBody>
          <a:bodyPr lIns="53680" tIns="53680" rIns="53680" bIns="53680">
            <a:spAutoFit/>
          </a:bodyPr>
          <a:lstStyle/>
          <a:p>
            <a:pPr defTabSz="757238">
              <a:buClr>
                <a:schemeClr val="bg2"/>
              </a:buClr>
            </a:pPr>
            <a:r>
              <a:rPr lang="en-GB" sz="1000"/>
              <a:t>START: Analysis of ES tool sets in use and available on market</a:t>
            </a:r>
          </a:p>
          <a:p>
            <a:pPr defTabSz="757238">
              <a:buClr>
                <a:schemeClr val="bg2"/>
              </a:buClr>
            </a:pPr>
            <a:r>
              <a:rPr lang="en-GB" sz="1000"/>
              <a:t>STOP: Recommendation of preferred tool set and approach to transitioning</a:t>
            </a:r>
          </a:p>
          <a:p>
            <a:pPr defTabSz="757238">
              <a:buClr>
                <a:schemeClr val="bg2"/>
              </a:buClr>
            </a:pPr>
            <a:endParaRPr lang="en-GB" sz="1000"/>
          </a:p>
          <a:p>
            <a:pPr defTabSz="757238">
              <a:buClr>
                <a:schemeClr val="bg2"/>
              </a:buClr>
            </a:pPr>
            <a:r>
              <a:rPr lang="en-GB" sz="1000"/>
              <a:t>IN SCOPE:</a:t>
            </a:r>
          </a:p>
          <a:p>
            <a:pPr defTabSz="757238">
              <a:buClr>
                <a:schemeClr val="bg2"/>
              </a:buClr>
            </a:pPr>
            <a:r>
              <a:rPr lang="en-GB" sz="1000"/>
              <a:t>Analysis of existing tool sets (Stata, SAS, Glean, Bestandsmonitoring, etc.) </a:t>
            </a:r>
          </a:p>
          <a:p>
            <a:pPr defTabSz="757238">
              <a:buClr>
                <a:schemeClr val="bg2"/>
              </a:buClr>
            </a:pPr>
            <a:r>
              <a:rPr lang="en-GB" sz="1000"/>
              <a:t>Analysis of commercial software not yet in use at Swiss Re</a:t>
            </a:r>
          </a:p>
          <a:p>
            <a:pPr defTabSz="757238">
              <a:buClr>
                <a:schemeClr val="bg2"/>
              </a:buClr>
            </a:pPr>
            <a:r>
              <a:rPr lang="en-GB" sz="1000"/>
              <a:t>OUT OF SCOPE:</a:t>
            </a:r>
          </a:p>
          <a:p>
            <a:pPr defTabSz="757238">
              <a:buClr>
                <a:schemeClr val="bg2"/>
              </a:buClr>
            </a:pPr>
            <a:r>
              <a:rPr lang="en-GB" sz="1000"/>
              <a:t>Implementation of standard ES tool-set</a:t>
            </a:r>
          </a:p>
        </p:txBody>
      </p:sp>
      <p:sp>
        <p:nvSpPr>
          <p:cNvPr id="233478" name="Text Box 6"/>
          <p:cNvSpPr txBox="1">
            <a:spLocks noChangeArrowheads="1"/>
          </p:cNvSpPr>
          <p:nvPr/>
        </p:nvSpPr>
        <p:spPr bwMode="auto">
          <a:xfrm>
            <a:off x="439738" y="3725863"/>
            <a:ext cx="1047750" cy="306387"/>
          </a:xfrm>
          <a:prstGeom prst="rect">
            <a:avLst/>
          </a:prstGeom>
          <a:noFill/>
          <a:ln w="15875" algn="ctr">
            <a:noFill/>
            <a:miter lim="800000"/>
          </a:ln>
          <a:effectLst/>
        </p:spPr>
        <p:txBody>
          <a:bodyPr lIns="53680" tIns="53680" rIns="53680" bIns="53680">
            <a:spAutoFit/>
          </a:bodyPr>
          <a:lstStyle/>
          <a:p>
            <a:pPr defTabSz="757238">
              <a:spcBef>
                <a:spcPct val="50000"/>
              </a:spcBef>
              <a:buClr>
                <a:schemeClr val="bg2"/>
              </a:buClr>
            </a:pPr>
            <a:r>
              <a:rPr lang="en-GB" sz="1300"/>
              <a:t>Resources</a:t>
            </a:r>
          </a:p>
        </p:txBody>
      </p:sp>
      <p:sp>
        <p:nvSpPr>
          <p:cNvPr id="233479" name="Text Box 7"/>
          <p:cNvSpPr txBox="1">
            <a:spLocks noChangeArrowheads="1"/>
          </p:cNvSpPr>
          <p:nvPr/>
        </p:nvSpPr>
        <p:spPr bwMode="auto">
          <a:xfrm>
            <a:off x="439738" y="4651375"/>
            <a:ext cx="1047750" cy="306388"/>
          </a:xfrm>
          <a:prstGeom prst="rect">
            <a:avLst/>
          </a:prstGeom>
          <a:noFill/>
          <a:ln w="15875" algn="ctr">
            <a:noFill/>
            <a:miter lim="800000"/>
          </a:ln>
          <a:effectLst/>
        </p:spPr>
        <p:txBody>
          <a:bodyPr lIns="53680" tIns="53680" rIns="53680" bIns="53680">
            <a:spAutoFit/>
          </a:bodyPr>
          <a:lstStyle/>
          <a:p>
            <a:pPr defTabSz="757238">
              <a:spcBef>
                <a:spcPct val="50000"/>
              </a:spcBef>
              <a:buClr>
                <a:schemeClr val="bg2"/>
              </a:buClr>
            </a:pPr>
            <a:r>
              <a:rPr lang="en-GB" sz="1300"/>
              <a:t>Details</a:t>
            </a:r>
          </a:p>
        </p:txBody>
      </p:sp>
      <p:sp>
        <p:nvSpPr>
          <p:cNvPr id="233480" name="Rectangle 8"/>
          <p:cNvSpPr>
            <a:spLocks noChangeArrowheads="1"/>
          </p:cNvSpPr>
          <p:nvPr/>
        </p:nvSpPr>
        <p:spPr bwMode="auto">
          <a:xfrm>
            <a:off x="439738" y="2071688"/>
            <a:ext cx="8553450" cy="1543050"/>
          </a:xfrm>
          <a:prstGeom prst="rect">
            <a:avLst/>
          </a:prstGeom>
          <a:noFill/>
          <a:ln w="15875" algn="ctr">
            <a:solidFill>
              <a:srgbClr val="000000"/>
            </a:solidFill>
            <a:miter lim="800000"/>
          </a:ln>
          <a:effectLst/>
        </p:spPr>
        <p:txBody>
          <a:bodyPr wrap="none" lIns="64800" tIns="64800" rIns="64800" bIns="64800" anchor="ctr"/>
          <a:lstStyle/>
          <a:p>
            <a:pPr algn="ctr"/>
            <a:endParaRPr lang="en-US"/>
          </a:p>
        </p:txBody>
      </p:sp>
      <p:sp>
        <p:nvSpPr>
          <p:cNvPr id="233481" name="Rectangle 9"/>
          <p:cNvSpPr>
            <a:spLocks noChangeArrowheads="1"/>
          </p:cNvSpPr>
          <p:nvPr/>
        </p:nvSpPr>
        <p:spPr bwMode="auto">
          <a:xfrm>
            <a:off x="439738" y="3675063"/>
            <a:ext cx="8553450" cy="927100"/>
          </a:xfrm>
          <a:prstGeom prst="rect">
            <a:avLst/>
          </a:prstGeom>
          <a:noFill/>
          <a:ln w="15875" algn="ctr">
            <a:solidFill>
              <a:srgbClr val="000000"/>
            </a:solidFill>
            <a:miter lim="800000"/>
          </a:ln>
          <a:effectLst/>
        </p:spPr>
        <p:txBody>
          <a:bodyPr wrap="none" lIns="64800" tIns="64800" rIns="64800" bIns="64800" anchor="ctr"/>
          <a:lstStyle/>
          <a:p>
            <a:pPr algn="ctr"/>
            <a:endParaRPr lang="en-US"/>
          </a:p>
        </p:txBody>
      </p:sp>
      <p:sp>
        <p:nvSpPr>
          <p:cNvPr id="233482" name="Rectangle 10"/>
          <p:cNvSpPr>
            <a:spLocks noChangeArrowheads="1"/>
          </p:cNvSpPr>
          <p:nvPr/>
        </p:nvSpPr>
        <p:spPr bwMode="auto">
          <a:xfrm>
            <a:off x="439738" y="4662488"/>
            <a:ext cx="8553450" cy="1503362"/>
          </a:xfrm>
          <a:prstGeom prst="rect">
            <a:avLst/>
          </a:prstGeom>
          <a:noFill/>
          <a:ln w="15875" algn="ctr">
            <a:solidFill>
              <a:srgbClr val="000000"/>
            </a:solidFill>
            <a:miter lim="800000"/>
          </a:ln>
          <a:effectLst/>
        </p:spPr>
        <p:txBody>
          <a:bodyPr wrap="none" lIns="64800" tIns="64800" rIns="64800" bIns="64800" anchor="ctr"/>
          <a:lstStyle/>
          <a:p>
            <a:pPr algn="ctr"/>
            <a:endParaRPr lang="en-US"/>
          </a:p>
        </p:txBody>
      </p:sp>
      <p:sp>
        <p:nvSpPr>
          <p:cNvPr id="233483" name="Text Box 11"/>
          <p:cNvSpPr txBox="1">
            <a:spLocks noChangeArrowheads="1"/>
          </p:cNvSpPr>
          <p:nvPr/>
        </p:nvSpPr>
        <p:spPr bwMode="auto">
          <a:xfrm>
            <a:off x="2070100" y="4725988"/>
            <a:ext cx="6872805" cy="1022782"/>
          </a:xfrm>
          <a:prstGeom prst="rect">
            <a:avLst/>
          </a:prstGeom>
          <a:noFill/>
          <a:ln w="15875" algn="ctr">
            <a:noFill/>
            <a:miter lim="800000"/>
          </a:ln>
          <a:effectLst/>
        </p:spPr>
        <p:txBody>
          <a:bodyPr lIns="53680" tIns="53680" rIns="53680" bIns="53680">
            <a:spAutoFit/>
          </a:bodyPr>
          <a:lstStyle/>
          <a:p>
            <a:pPr defTabSz="757238">
              <a:buClr>
                <a:schemeClr val="bg2"/>
              </a:buClr>
            </a:pPr>
            <a:r>
              <a:rPr lang="en-GB" sz="1000"/>
              <a:t>Project steps:				Timeline (Preliminary)</a:t>
            </a:r>
            <a:endParaRPr lang="en-GB" sz="1000"/>
          </a:p>
          <a:p>
            <a:pPr defTabSz="757238">
              <a:buClr>
                <a:schemeClr val="bg2"/>
              </a:buClr>
            </a:pPr>
            <a:endParaRPr lang="en-GB" sz="1000"/>
          </a:p>
          <a:p>
            <a:pPr defTabSz="757238">
              <a:buClr>
                <a:schemeClr val="bg2"/>
              </a:buClr>
              <a:buFont typeface="Wingdings" pitchFamily="2" charset="2"/>
              <a:buChar char="n"/>
            </a:pPr>
            <a:r>
              <a:rPr lang="en-GB" sz="1000"/>
              <a:t>Define list of selection criteria for assessing ES tools 	March</a:t>
            </a:r>
          </a:p>
          <a:p>
            <a:pPr defTabSz="757238">
              <a:buClr>
                <a:schemeClr val="bg2"/>
              </a:buClr>
              <a:buFont typeface="Wingdings" pitchFamily="2" charset="2"/>
              <a:buChar char="n"/>
            </a:pPr>
            <a:r>
              <a:rPr lang="en-GB" sz="1000"/>
              <a:t>Assessment of applications against criteria	 	April</a:t>
            </a:r>
          </a:p>
          <a:p>
            <a:pPr defTabSz="757238">
              <a:buClr>
                <a:schemeClr val="bg2"/>
              </a:buClr>
              <a:buFont typeface="Wingdings" pitchFamily="2" charset="2"/>
              <a:buChar char="n"/>
            </a:pPr>
            <a:r>
              <a:rPr lang="en-GB" sz="1000"/>
              <a:t>Select a preferred tool-set for ES			June</a:t>
            </a:r>
          </a:p>
          <a:p>
            <a:pPr defTabSz="757238">
              <a:buClr>
                <a:schemeClr val="bg2"/>
              </a:buClr>
              <a:buFont typeface="Wingdings" pitchFamily="2" charset="2"/>
              <a:buChar char="n"/>
            </a:pPr>
            <a:r>
              <a:rPr lang="en-GB" sz="1000"/>
              <a:t>Implementation plan delivered			August</a:t>
            </a:r>
          </a:p>
        </p:txBody>
      </p:sp>
      <p:sp>
        <p:nvSpPr>
          <p:cNvPr id="233484" name="Text Box 12"/>
          <p:cNvSpPr txBox="1">
            <a:spLocks noChangeArrowheads="1"/>
          </p:cNvSpPr>
          <p:nvPr/>
        </p:nvSpPr>
        <p:spPr bwMode="auto">
          <a:xfrm>
            <a:off x="2185988" y="3798888"/>
            <a:ext cx="3143250" cy="412750"/>
          </a:xfrm>
          <a:prstGeom prst="rect">
            <a:avLst/>
          </a:prstGeom>
          <a:noFill/>
          <a:ln w="15875" algn="ctr">
            <a:noFill/>
            <a:miter lim="800000"/>
          </a:ln>
          <a:effectLst/>
        </p:spPr>
        <p:txBody>
          <a:bodyPr lIns="53680" tIns="53680" rIns="53680" bIns="53680">
            <a:spAutoFit/>
          </a:bodyPr>
          <a:lstStyle/>
          <a:p>
            <a:pPr defTabSz="757238">
              <a:spcBef>
                <a:spcPct val="50000"/>
              </a:spcBef>
              <a:buClr>
                <a:schemeClr val="bg2"/>
              </a:buClr>
            </a:pPr>
            <a:endParaRPr lang="en-US">
              <a:solidFill>
                <a:srgbClr val="000000"/>
              </a:solidFill>
            </a:endParaRPr>
          </a:p>
        </p:txBody>
      </p:sp>
      <p:sp>
        <p:nvSpPr>
          <p:cNvPr id="233485" name="Text Box 13"/>
          <p:cNvSpPr txBox="1">
            <a:spLocks noChangeArrowheads="1"/>
          </p:cNvSpPr>
          <p:nvPr/>
        </p:nvSpPr>
        <p:spPr bwMode="auto">
          <a:xfrm>
            <a:off x="2070100" y="3675063"/>
            <a:ext cx="2852738" cy="946150"/>
          </a:xfrm>
          <a:prstGeom prst="rect">
            <a:avLst/>
          </a:prstGeom>
          <a:noFill/>
          <a:ln w="15875" algn="ctr">
            <a:noFill/>
            <a:miter lim="800000"/>
          </a:ln>
          <a:effectLst/>
        </p:spPr>
        <p:txBody>
          <a:bodyPr lIns="53680" tIns="53680" rIns="53680" bIns="53680">
            <a:spAutoFit/>
          </a:bodyPr>
          <a:lstStyle/>
          <a:p>
            <a:pPr defTabSz="757238" fontAlgn="b">
              <a:buClrTx/>
              <a:buSzTx/>
              <a:buFontTx/>
              <a:buNone/>
            </a:pPr>
            <a:r>
              <a:rPr lang="en-GB" sz="1000"/>
              <a:t>Lead: </a:t>
            </a:r>
          </a:p>
          <a:p>
            <a:pPr defTabSz="757238" fontAlgn="b">
              <a:buClrTx/>
              <a:buSzTx/>
              <a:buFontTx/>
              <a:buNone/>
            </a:pPr>
            <a:r>
              <a:rPr lang="en-GB" sz="1000"/>
              <a:t>BU: Claude Schwarz</a:t>
            </a:r>
          </a:p>
          <a:p>
            <a:pPr defTabSz="757238" fontAlgn="b">
              <a:buClrTx/>
              <a:buSzTx/>
              <a:buFontTx/>
              <a:buNone/>
            </a:pPr>
            <a:r>
              <a:rPr lang="en-GB" sz="1000"/>
              <a:t>IT: Salil Joshi</a:t>
            </a:r>
          </a:p>
          <a:p>
            <a:pPr defTabSz="757238" fontAlgn="b">
              <a:buClrTx/>
              <a:buSzTx/>
              <a:buFontTx/>
              <a:buNone/>
            </a:pPr>
            <a:r>
              <a:rPr lang="en-GB" sz="1000"/>
              <a:t>PMO: Felix Fehr</a:t>
            </a:r>
          </a:p>
          <a:p>
            <a:pPr defTabSz="757238">
              <a:spcBef>
                <a:spcPct val="50000"/>
              </a:spcBef>
              <a:buClr>
                <a:schemeClr val="bg2"/>
              </a:buClr>
            </a:pPr>
            <a:endParaRPr lang="en-GB" sz="1000"/>
          </a:p>
        </p:txBody>
      </p:sp>
      <p:sp>
        <p:nvSpPr>
          <p:cNvPr id="233486" name="Text Box 14"/>
          <p:cNvSpPr txBox="1">
            <a:spLocks noChangeArrowheads="1"/>
          </p:cNvSpPr>
          <p:nvPr/>
        </p:nvSpPr>
        <p:spPr bwMode="auto">
          <a:xfrm>
            <a:off x="5095875" y="3675063"/>
            <a:ext cx="4052173" cy="717677"/>
          </a:xfrm>
          <a:prstGeom prst="rect">
            <a:avLst/>
          </a:prstGeom>
          <a:noFill/>
          <a:ln w="15875" algn="ctr">
            <a:noFill/>
            <a:miter lim="800000"/>
          </a:ln>
          <a:effectLst/>
        </p:spPr>
        <p:txBody>
          <a:bodyPr lIns="53680" tIns="53680" rIns="53680" bIns="53680">
            <a:spAutoFit/>
          </a:bodyPr>
          <a:lstStyle/>
          <a:p>
            <a:pPr defTabSz="757238">
              <a:buClr>
                <a:schemeClr val="bg2"/>
              </a:buClr>
            </a:pPr>
            <a:r>
              <a:rPr lang="en-GB" sz="1000"/>
              <a:t>Team Members:</a:t>
            </a:r>
          </a:p>
          <a:p>
            <a:pPr defTabSz="757238">
              <a:buClr>
                <a:schemeClr val="bg2"/>
              </a:buClr>
            </a:pPr>
            <a:r>
              <a:rPr lang="en-GB" sz="1000"/>
              <a:t>US: Curtis Burgener , Keith Shie</a:t>
            </a:r>
            <a:endParaRPr lang="en-GB" sz="1000"/>
          </a:p>
          <a:p>
            <a:pPr defTabSz="757238">
              <a:buClr>
                <a:schemeClr val="bg2"/>
              </a:buClr>
            </a:pPr>
            <a:r>
              <a:rPr lang="en-GB" sz="1000" smtClean="0"/>
              <a:t>UK: Simon G Dixon</a:t>
            </a:r>
          </a:p>
          <a:p>
            <a:pPr defTabSz="757238">
              <a:buClr>
                <a:schemeClr val="bg2"/>
              </a:buClr>
            </a:pPr>
            <a:r>
              <a:rPr lang="en-GB" sz="1000"/>
              <a:t>CE: Marcus Bauer and Josee Kaulich</a:t>
            </a:r>
            <a:endParaRPr lang="en-GB" sz="1000"/>
          </a:p>
        </p:txBody>
      </p:sp>
      <p:sp>
        <p:nvSpPr>
          <p:cNvPr id="233487" name="Text Box 15"/>
          <p:cNvSpPr txBox="1">
            <a:spLocks noChangeArrowheads="1"/>
          </p:cNvSpPr>
          <p:nvPr/>
        </p:nvSpPr>
        <p:spPr bwMode="auto">
          <a:xfrm>
            <a:off x="439738" y="2071688"/>
            <a:ext cx="1339850" cy="504825"/>
          </a:xfrm>
          <a:prstGeom prst="rect">
            <a:avLst/>
          </a:prstGeom>
          <a:noFill/>
          <a:ln w="15875" algn="ctr">
            <a:noFill/>
            <a:miter lim="800000"/>
          </a:ln>
          <a:effectLst/>
        </p:spPr>
        <p:txBody>
          <a:bodyPr lIns="53680" tIns="53680" rIns="53680" bIns="53680">
            <a:spAutoFit/>
          </a:bodyPr>
          <a:lstStyle/>
          <a:p>
            <a:pPr defTabSz="757238">
              <a:spcBef>
                <a:spcPct val="50000"/>
              </a:spcBef>
              <a:buClr>
                <a:schemeClr val="bg2"/>
              </a:buClr>
            </a:pPr>
            <a:r>
              <a:rPr lang="en-GB" sz="1300"/>
              <a:t>Scope &amp; Deliverables</a:t>
            </a:r>
          </a:p>
        </p:txBody>
      </p:sp>
      <p:sp>
        <p:nvSpPr>
          <p:cNvPr id="233488" name="Text Box 16"/>
          <p:cNvSpPr txBox="1">
            <a:spLocks noChangeArrowheads="1"/>
          </p:cNvSpPr>
          <p:nvPr/>
        </p:nvSpPr>
        <p:spPr bwMode="auto">
          <a:xfrm>
            <a:off x="2128838" y="2071688"/>
            <a:ext cx="2560637" cy="1174750"/>
          </a:xfrm>
          <a:prstGeom prst="rect">
            <a:avLst/>
          </a:prstGeom>
          <a:noFill/>
          <a:ln w="15875" algn="ctr">
            <a:noFill/>
            <a:miter lim="800000"/>
          </a:ln>
          <a:effectLst/>
        </p:spPr>
        <p:txBody>
          <a:bodyPr lIns="53680" tIns="53680" rIns="53680" bIns="53680">
            <a:spAutoFit/>
          </a:bodyPr>
          <a:lstStyle/>
          <a:p>
            <a:pPr indent="147638" defTabSz="757238">
              <a:buClr>
                <a:schemeClr val="bg2"/>
              </a:buClr>
              <a:buFont typeface="Wingdings" pitchFamily="2" charset="2"/>
              <a:buChar char="n"/>
            </a:pPr>
            <a:r>
              <a:rPr lang="en-GB" sz="1000"/>
              <a:t>Define list of selection criteria for assessing ES tools </a:t>
            </a:r>
          </a:p>
          <a:p>
            <a:pPr indent="147638" defTabSz="757238">
              <a:buClr>
                <a:schemeClr val="bg2"/>
              </a:buClr>
              <a:buFont typeface="Wingdings" pitchFamily="2" charset="2"/>
              <a:buChar char="n"/>
            </a:pPr>
            <a:r>
              <a:rPr lang="en-GB" sz="1000"/>
              <a:t>Assessment of applications in use and potential further solutions against criteria</a:t>
            </a:r>
          </a:p>
          <a:p>
            <a:pPr indent="147638" defTabSz="757238">
              <a:buClr>
                <a:schemeClr val="bg2"/>
              </a:buClr>
              <a:buFont typeface="Wingdings" pitchFamily="2" charset="2"/>
              <a:buChar char="n"/>
            </a:pPr>
            <a:r>
              <a:rPr lang="en-GB" sz="1000"/>
              <a:t>Select a preferred tool-set for ES</a:t>
            </a:r>
          </a:p>
          <a:p>
            <a:pPr indent="147638" defTabSz="757238">
              <a:buClr>
                <a:schemeClr val="bg2"/>
              </a:buClr>
              <a:buFont typeface="Wingdings" pitchFamily="2" charset="2"/>
              <a:buChar char="n"/>
            </a:pPr>
            <a:r>
              <a:rPr lang="en-GB" sz="1000"/>
              <a:t>Propose Implementation plan for global ES tool</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171" name="Rectangle 2"/>
          <p:cNvSpPr>
            <a:spLocks noGrp="1" noChangeArrowheads="1"/>
          </p:cNvSpPr>
          <p:nvPr>
            <p:ph type="title"/>
          </p:nvPr>
        </p:nvSpPr>
        <p:spPr>
          <a:xfrm>
            <a:off x="755651" y="259557"/>
            <a:ext cx="5832475" cy="865187"/>
          </a:xfrm>
        </p:spPr>
        <p:txBody>
          <a:bodyPr/>
          <a:lstStyle/>
          <a:p>
            <a:r>
              <a:rPr lang="en-GB" smtClean="0"/>
              <a:t>Project Approach</a:t>
            </a:r>
            <a:br>
              <a:rPr lang="en-GB" smtClean="0"/>
            </a:br>
            <a:r>
              <a:rPr lang="en-GB" smtClean="0"/>
              <a:t>(Revised timelines) </a:t>
            </a:r>
          </a:p>
        </p:txBody>
      </p:sp>
      <p:sp>
        <p:nvSpPr>
          <p:cNvPr id="7172" name="Text Box 4"/>
          <p:cNvSpPr txBox="1">
            <a:spLocks noChangeArrowheads="1"/>
          </p:cNvSpPr>
          <p:nvPr/>
        </p:nvSpPr>
        <p:spPr bwMode="auto">
          <a:xfrm>
            <a:off x="684213" y="1285563"/>
            <a:ext cx="8001054" cy="4123551"/>
          </a:xfrm>
          <a:prstGeom prst="rect">
            <a:avLst/>
          </a:prstGeom>
          <a:noFill/>
          <a:ln w="15875">
            <a:noFill/>
            <a:miter lim="800000"/>
          </a:ln>
        </p:spPr>
        <p:txBody>
          <a:bodyPr lIns="64800" tIns="64800" rIns="64800" bIns="64800">
            <a:spAutoFit/>
          </a:bodyPr>
          <a:lstStyle/>
          <a:p>
            <a:pPr marL="342900" indent="-342900">
              <a:spcBef>
                <a:spcPct val="10000"/>
              </a:spcBef>
              <a:buFont typeface="+mj-lt"/>
              <a:buAutoNum type="arabicPeriod"/>
            </a:pPr>
            <a:r>
              <a:rPr lang="en-GB" sz="1400" b="1"/>
              <a:t> Define Requirements</a:t>
            </a:r>
            <a:endParaRPr lang="en-GB" sz="1400" b="1"/>
          </a:p>
          <a:p>
            <a:pPr marL="800100" lvl="1" indent="-342900">
              <a:spcBef>
                <a:spcPct val="10000"/>
              </a:spcBef>
              <a:buFont typeface="Arial" pitchFamily="34" charset="0"/>
              <a:buChar char="•"/>
            </a:pPr>
            <a:r>
              <a:rPr lang="en-GB" sz="1400"/>
              <a:t> Data handling: usability, compatibility </a:t>
            </a:r>
            <a:endParaRPr lang="en-GB" sz="1400"/>
          </a:p>
          <a:p>
            <a:pPr marL="800100" lvl="1" indent="-342900">
              <a:spcBef>
                <a:spcPct val="10000"/>
              </a:spcBef>
              <a:buFont typeface="Arial" pitchFamily="34" charset="0"/>
              <a:buChar char="•"/>
            </a:pPr>
            <a:r>
              <a:rPr lang="en-GB" sz="1400"/>
              <a:t> Data analysis: statistical capabilities, traditional univariate ES, graduation</a:t>
            </a:r>
          </a:p>
          <a:p>
            <a:pPr marL="800100" lvl="1" indent="-342900">
              <a:spcBef>
                <a:spcPct val="10000"/>
              </a:spcBef>
              <a:buFont typeface="Arial" pitchFamily="34" charset="0"/>
              <a:buChar char="•"/>
            </a:pPr>
            <a:r>
              <a:rPr lang="en-GB" sz="1400" smtClean="0"/>
              <a:t> Stakeholders outside ES community </a:t>
            </a:r>
          </a:p>
          <a:p>
            <a:pPr marL="342900" indent="-342900">
              <a:spcBef>
                <a:spcPct val="50000"/>
              </a:spcBef>
              <a:buFont typeface="+mj-lt"/>
              <a:buAutoNum type="arabicPeriod"/>
            </a:pPr>
            <a:r>
              <a:rPr lang="en-GB" sz="1400" b="1" smtClean="0"/>
              <a:t> Test Tool Performance using a test studies</a:t>
            </a:r>
          </a:p>
          <a:p>
            <a:pPr marL="800100" lvl="1" indent="-342900">
              <a:spcBef>
                <a:spcPct val="10000"/>
              </a:spcBef>
              <a:buFont typeface="Arial" pitchFamily="34" charset="0"/>
              <a:buChar char="•"/>
            </a:pPr>
            <a:r>
              <a:rPr lang="en-GB" sz="1400" smtClean="0"/>
              <a:t> Handling capability, compatibility, usability</a:t>
            </a:r>
          </a:p>
          <a:p>
            <a:pPr marL="800100" lvl="1" indent="-342900">
              <a:spcBef>
                <a:spcPct val="10000"/>
              </a:spcBef>
              <a:buFont typeface="Arial" pitchFamily="34" charset="0"/>
              <a:buChar char="•"/>
            </a:pPr>
            <a:r>
              <a:rPr lang="en-GB" sz="1400" smtClean="0"/>
              <a:t> Short listing candidates </a:t>
            </a:r>
          </a:p>
          <a:p>
            <a:pPr marL="800100" lvl="1" indent="-342900">
              <a:spcBef>
                <a:spcPct val="10000"/>
              </a:spcBef>
              <a:buFont typeface="Arial" pitchFamily="34" charset="0"/>
              <a:buChar char="•"/>
            </a:pPr>
            <a:r>
              <a:rPr lang="en-GB" sz="1400" smtClean="0"/>
              <a:t> Desktop or server version evaluation</a:t>
            </a:r>
          </a:p>
          <a:p>
            <a:pPr marL="342900" indent="-342900">
              <a:spcBef>
                <a:spcPct val="50000"/>
              </a:spcBef>
              <a:buFont typeface="+mj-lt"/>
              <a:buAutoNum type="arabicPeriod"/>
            </a:pPr>
            <a:r>
              <a:rPr lang="en-GB" sz="1400" b="1" smtClean="0"/>
              <a:t> Impact Analysis for Change</a:t>
            </a:r>
          </a:p>
          <a:p>
            <a:pPr marL="800100" lvl="1" indent="-342900">
              <a:spcBef>
                <a:spcPct val="10000"/>
              </a:spcBef>
              <a:buFont typeface="Arial" pitchFamily="34" charset="0"/>
              <a:buChar char="•"/>
            </a:pPr>
            <a:r>
              <a:rPr lang="en-GB" sz="1400" smtClean="0"/>
              <a:t> Hardware, software – incremental costs</a:t>
            </a:r>
          </a:p>
          <a:p>
            <a:pPr marL="800100" lvl="1" indent="-342900">
              <a:spcBef>
                <a:spcPct val="10000"/>
              </a:spcBef>
              <a:buFont typeface="Arial" pitchFamily="34" charset="0"/>
              <a:buChar char="•"/>
            </a:pPr>
            <a:r>
              <a:rPr lang="en-GB" sz="1400" smtClean="0"/>
              <a:t> Training and migration efforts (IT, studies/data transformation)</a:t>
            </a:r>
          </a:p>
          <a:p>
            <a:pPr marL="342900" indent="-342900">
              <a:spcBef>
                <a:spcPct val="50000"/>
              </a:spcBef>
              <a:buFont typeface="+mj-lt"/>
              <a:buAutoNum type="arabicPeriod"/>
            </a:pPr>
            <a:r>
              <a:rPr lang="en-GB" sz="1400" b="1" smtClean="0"/>
              <a:t> Provide Recommendation</a:t>
            </a:r>
          </a:p>
          <a:p>
            <a:pPr marL="800100" lvl="1" indent="-342900">
              <a:spcBef>
                <a:spcPct val="10000"/>
              </a:spcBef>
              <a:buFont typeface="Arial" pitchFamily="34" charset="0"/>
              <a:buChar char="•"/>
            </a:pPr>
            <a:r>
              <a:rPr lang="en-GB" sz="1400" smtClean="0"/>
              <a:t> Recommend to-be tool set</a:t>
            </a:r>
          </a:p>
          <a:p>
            <a:pPr marL="800100" lvl="1" indent="-342900">
              <a:spcBef>
                <a:spcPct val="10000"/>
              </a:spcBef>
              <a:buFont typeface="Arial" pitchFamily="34" charset="0"/>
              <a:buChar char="•"/>
            </a:pPr>
            <a:r>
              <a:rPr lang="en-GB" sz="1400" smtClean="0"/>
              <a:t> Propose transition plan</a:t>
            </a:r>
          </a:p>
          <a:p>
            <a:pPr marL="800100" lvl="1" indent="-342900">
              <a:spcBef>
                <a:spcPct val="10000"/>
              </a:spcBef>
              <a:buFont typeface="Arial" pitchFamily="34" charset="0"/>
              <a:buChar char="•"/>
            </a:pPr>
            <a:r>
              <a:rPr lang="en-GB" sz="1400" smtClean="0"/>
              <a:t> Propose timelines for migration</a:t>
            </a:r>
          </a:p>
          <a:p>
            <a:pPr marL="800100" lvl="1" indent="-342900">
              <a:spcBef>
                <a:spcPct val="10000"/>
              </a:spcBef>
              <a:buFont typeface="+mj-lt"/>
              <a:buAutoNum type="arabicPeriod"/>
            </a:pPr>
            <a:endParaRPr lang="en-GB" sz="1400" smtClean="0"/>
          </a:p>
        </p:txBody>
      </p:sp>
      <p:sp>
        <p:nvSpPr>
          <p:cNvPr id="6" name="Text Box 5"/>
          <p:cNvSpPr txBox="1">
            <a:spLocks noChangeArrowheads="1"/>
          </p:cNvSpPr>
          <p:nvPr/>
        </p:nvSpPr>
        <p:spPr bwMode="auto">
          <a:xfrm>
            <a:off x="467430" y="6169162"/>
            <a:ext cx="8135938" cy="500198"/>
          </a:xfrm>
          <a:prstGeom prst="rect">
            <a:avLst/>
          </a:prstGeom>
          <a:solidFill>
            <a:srgbClr val="E4EE81"/>
          </a:solidFill>
          <a:ln w="15875">
            <a:solidFill>
              <a:srgbClr val="007934"/>
            </a:solidFill>
            <a:miter lim="800000"/>
          </a:ln>
        </p:spPr>
        <p:txBody>
          <a:bodyPr lIns="64800" tIns="64800" rIns="64800" bIns="64800">
            <a:spAutoFit/>
          </a:bodyPr>
          <a:lstStyle/>
          <a:p>
            <a:r>
              <a:rPr lang="en-GB" sz="1200" smtClean="0"/>
              <a:t>          Project focused on ES tool for key ES process steps but has not addressed underlying database questions. </a:t>
            </a:r>
          </a:p>
          <a:p>
            <a:r>
              <a:rPr lang="en-GB" sz="1200" smtClean="0"/>
              <a:t>          This should be addressed through Policy DWH and DA projects. </a:t>
            </a:r>
            <a:endParaRPr lang="en-GB" sz="1200"/>
          </a:p>
        </p:txBody>
      </p:sp>
      <p:sp>
        <p:nvSpPr>
          <p:cNvPr id="7" name="AutoShape 6"/>
          <p:cNvSpPr>
            <a:spLocks noChangeArrowheads="1"/>
          </p:cNvSpPr>
          <p:nvPr/>
        </p:nvSpPr>
        <p:spPr bwMode="auto">
          <a:xfrm rot="5400000">
            <a:off x="511768" y="6272977"/>
            <a:ext cx="369132" cy="287337"/>
          </a:xfrm>
          <a:prstGeom prst="triangle">
            <a:avLst>
              <a:gd name="adj" fmla="val 50000"/>
            </a:avLst>
          </a:prstGeom>
          <a:solidFill>
            <a:srgbClr val="E00034"/>
          </a:solidFill>
          <a:ln w="15875">
            <a:solidFill>
              <a:srgbClr val="E00034"/>
            </a:solidFill>
            <a:miter lim="800000"/>
          </a:ln>
        </p:spPr>
        <p:txBody>
          <a:bodyPr rot="10800000" vert="eaVert" wrap="none" lIns="64800" tIns="64800" rIns="64800" bIns="64800" anchor="ctr"/>
          <a:lstStyle/>
          <a:p>
            <a:pPr algn="ctr">
              <a:buClrTx/>
            </a:pPr>
            <a:endParaRPr lang="en-GB"/>
          </a:p>
        </p:txBody>
      </p:sp>
      <p:sp>
        <p:nvSpPr>
          <p:cNvPr id="9" name="Slide Number Placeholder 40"/>
          <p:cNvSpPr txBox="1"/>
          <p:nvPr/>
        </p:nvSpPr>
        <p:spPr bwMode="black">
          <a:xfrm>
            <a:off x="6804026" y="6342062"/>
            <a:ext cx="185737" cy="182562"/>
          </a:xfrm>
          <a:prstGeom prst="rect">
            <a:avLst/>
          </a:prstGeom>
        </p:spPr>
        <p:txBody>
          <a:bodyPr vert="horz" wrap="none" lIns="0" tIns="0" rIns="0" bIns="0" rtlCol="0" anchor="b" anchorCtr="0"/>
          <a:lstStyle/>
          <a:p>
            <a:pPr marL="0" marR="0" lvl="0" indent="0" algn="l" defTabSz="914400" rtl="0" eaLnBrk="1" fontAlgn="auto" latinLnBrk="0" hangingPunct="1">
              <a:lnSpc>
                <a:spcPct val="100000"/>
              </a:lnSpc>
              <a:spcBef>
                <a:spcPct val="0"/>
              </a:spcBef>
              <a:spcAft>
                <a:spcPct val="0"/>
              </a:spcAft>
              <a:buClrTx/>
              <a:buSzTx/>
              <a:buFontTx/>
              <a:buNone/>
              <a:defRPr/>
            </a:pPr>
            <a:fld id="{78C75AFC-EA0D-4B9A-BF96-CF9EFF0FB9F8}" type="slidenum">
              <a:rPr kumimoji="0" lang="en-GB" sz="1200" b="1" i="0" u="none" strike="noStrike" kern="1200" cap="none" spc="0" normalizeH="0" baseline="0" noProof="0" smtClean="0">
                <a:ln>
                  <a:noFill/>
                </a:ln>
                <a:solidFill>
                  <a:srgbClr val="FFFFFF"/>
                </a:solidFill>
                <a:effectLst/>
                <a:uLnTx/>
                <a:uFillTx/>
                <a:latin typeface="SwissReSans" pitchFamily="34" charset="0"/>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11</a:t>
            </a:fld>
            <a:endParaRPr kumimoji="0" lang="en-GB" sz="1200" b="1" i="0" u="none" strike="noStrike" kern="1200" cap="none" spc="0" normalizeH="0" baseline="0" noProof="0">
              <a:ln>
                <a:noFill/>
              </a:ln>
              <a:solidFill>
                <a:srgbClr val="FFFFFF"/>
              </a:solidFill>
              <a:effectLst/>
              <a:uLnTx/>
              <a:uFillTx/>
              <a:latin typeface="SwissReSans" pitchFamily="34" charset="0"/>
              <a:ea typeface="+mn-ea"/>
              <a:cs typeface="+mn-cs"/>
            </a:endParaRPr>
          </a:p>
        </p:txBody>
      </p:sp>
      <p:cxnSp>
        <p:nvCxnSpPr>
          <p:cNvPr id="14" name="Straight Arrow Connector 13"/>
          <p:cNvCxnSpPr/>
          <p:nvPr/>
        </p:nvCxnSpPr>
        <p:spPr>
          <a:xfrm>
            <a:off x="467544" y="5661248"/>
            <a:ext cx="8496944"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AutoShape 62"/>
          <p:cNvSpPr>
            <a:spLocks noChangeArrowheads="1"/>
          </p:cNvSpPr>
          <p:nvPr/>
        </p:nvSpPr>
        <p:spPr bwMode="auto">
          <a:xfrm>
            <a:off x="611560" y="5373270"/>
            <a:ext cx="2016224" cy="272309"/>
          </a:xfrm>
          <a:prstGeom prst="chevron">
            <a:avLst>
              <a:gd name="adj" fmla="val 59314"/>
            </a:avLst>
          </a:prstGeom>
          <a:solidFill>
            <a:schemeClr val="tx1">
              <a:lumMod val="40000"/>
              <a:lumOff val="60000"/>
            </a:schemeClr>
          </a:solidFill>
          <a:ln w="15875" algn="ctr">
            <a:solidFill>
              <a:srgbClr val="000000"/>
            </a:solidFill>
            <a:miter lim="800000"/>
          </a:ln>
          <a:effectLst/>
        </p:spPr>
        <p:txBody>
          <a:bodyPr wrap="none" lIns="53680" tIns="53680" rIns="53680" bIns="53680" anchor="ctr"/>
          <a:lstStyle/>
          <a:p>
            <a:pPr algn="ctr"/>
            <a:r>
              <a:rPr lang="en-GB" sz="1800" smtClean="0"/>
              <a:t>1</a:t>
            </a:r>
            <a:endParaRPr lang="en-GB" sz="1800"/>
          </a:p>
        </p:txBody>
      </p:sp>
      <p:sp>
        <p:nvSpPr>
          <p:cNvPr id="28" name="AutoShape 63"/>
          <p:cNvSpPr>
            <a:spLocks noChangeArrowheads="1"/>
          </p:cNvSpPr>
          <p:nvPr/>
        </p:nvSpPr>
        <p:spPr bwMode="auto">
          <a:xfrm>
            <a:off x="2483768" y="5373270"/>
            <a:ext cx="4032448" cy="272309"/>
          </a:xfrm>
          <a:prstGeom prst="chevron">
            <a:avLst>
              <a:gd name="adj" fmla="val 59314"/>
            </a:avLst>
          </a:prstGeom>
          <a:solidFill>
            <a:srgbClr val="6ABCBE"/>
          </a:solidFill>
          <a:ln w="15875" algn="ctr">
            <a:solidFill>
              <a:srgbClr val="000000"/>
            </a:solidFill>
            <a:miter lim="800000"/>
          </a:ln>
          <a:effectLst/>
        </p:spPr>
        <p:txBody>
          <a:bodyPr wrap="none" lIns="53680" tIns="53680" rIns="53680" bIns="53680" anchor="ctr"/>
          <a:lstStyle/>
          <a:p>
            <a:pPr algn="ctr"/>
            <a:r>
              <a:rPr lang="en-GB" sz="1800" smtClean="0"/>
              <a:t>2</a:t>
            </a:r>
            <a:endParaRPr lang="en-GB" sz="1800"/>
          </a:p>
        </p:txBody>
      </p:sp>
      <p:sp>
        <p:nvSpPr>
          <p:cNvPr id="29" name="AutoShape 64"/>
          <p:cNvSpPr>
            <a:spLocks noChangeArrowheads="1"/>
          </p:cNvSpPr>
          <p:nvPr/>
        </p:nvSpPr>
        <p:spPr bwMode="auto">
          <a:xfrm>
            <a:off x="6372200" y="5373270"/>
            <a:ext cx="1003341" cy="272309"/>
          </a:xfrm>
          <a:prstGeom prst="chevron">
            <a:avLst>
              <a:gd name="adj" fmla="val 59314"/>
            </a:avLst>
          </a:prstGeom>
          <a:solidFill>
            <a:srgbClr val="D1DCD6"/>
          </a:solidFill>
          <a:ln w="15875" algn="ctr">
            <a:solidFill>
              <a:srgbClr val="000000"/>
            </a:solidFill>
            <a:miter lim="800000"/>
          </a:ln>
          <a:effectLst/>
        </p:spPr>
        <p:txBody>
          <a:bodyPr wrap="none" lIns="53680" tIns="53680" rIns="53680" bIns="53680" anchor="ctr"/>
          <a:lstStyle/>
          <a:p>
            <a:pPr algn="ctr"/>
            <a:r>
              <a:rPr lang="en-GB" sz="1800" smtClean="0"/>
              <a:t>3</a:t>
            </a:r>
            <a:endParaRPr lang="en-GB" sz="1800"/>
          </a:p>
        </p:txBody>
      </p:sp>
      <p:sp>
        <p:nvSpPr>
          <p:cNvPr id="30" name="AutoShape 65"/>
          <p:cNvSpPr>
            <a:spLocks noChangeArrowheads="1"/>
          </p:cNvSpPr>
          <p:nvPr/>
        </p:nvSpPr>
        <p:spPr bwMode="auto">
          <a:xfrm>
            <a:off x="7236297" y="5373270"/>
            <a:ext cx="648072" cy="272309"/>
          </a:xfrm>
          <a:prstGeom prst="chevron">
            <a:avLst>
              <a:gd name="adj" fmla="val 59314"/>
            </a:avLst>
          </a:prstGeom>
          <a:solidFill>
            <a:schemeClr val="bg2">
              <a:lumMod val="40000"/>
              <a:lumOff val="60000"/>
            </a:schemeClr>
          </a:solidFill>
          <a:ln w="15875" algn="ctr">
            <a:solidFill>
              <a:srgbClr val="000000"/>
            </a:solidFill>
            <a:miter lim="800000"/>
          </a:ln>
          <a:effectLst/>
        </p:spPr>
        <p:txBody>
          <a:bodyPr wrap="none" lIns="53680" tIns="53680" rIns="53680" bIns="53680" anchor="ctr"/>
          <a:lstStyle/>
          <a:p>
            <a:r>
              <a:rPr lang="en-GB" smtClean="0"/>
              <a:t>4</a:t>
            </a:r>
            <a:endParaRPr lang="en-GB"/>
          </a:p>
        </p:txBody>
      </p:sp>
      <p:cxnSp>
        <p:nvCxnSpPr>
          <p:cNvPr id="40" name="Straight Connector 39"/>
          <p:cNvCxnSpPr/>
          <p:nvPr/>
        </p:nvCxnSpPr>
        <p:spPr>
          <a:xfrm rot="5400000">
            <a:off x="431540" y="576926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11560" y="5661248"/>
            <a:ext cx="1944216" cy="276999"/>
          </a:xfrm>
          <a:prstGeom prst="rect">
            <a:avLst/>
          </a:prstGeom>
          <a:noFill/>
        </p:spPr>
        <p:txBody>
          <a:bodyPr wrap="square" rtlCol="0">
            <a:spAutoFit/>
          </a:bodyPr>
          <a:lstStyle/>
          <a:p>
            <a:r>
              <a:rPr lang="de-CH" sz="1200" b="1" smtClean="0">
                <a:latin typeface="SwissReSans" pitchFamily="34" charset="0"/>
              </a:rPr>
              <a:t>01.01.2010</a:t>
            </a:r>
            <a:endParaRPr lang="en-US" sz="1200" b="1" smtClean="0">
              <a:latin typeface="SwissReSans" pitchFamily="34" charset="0"/>
            </a:endParaRPr>
          </a:p>
        </p:txBody>
      </p:sp>
      <p:cxnSp>
        <p:nvCxnSpPr>
          <p:cNvPr id="43" name="Straight Connector 42"/>
          <p:cNvCxnSpPr/>
          <p:nvPr/>
        </p:nvCxnSpPr>
        <p:spPr>
          <a:xfrm rot="5400000">
            <a:off x="3383868" y="576926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63888" y="5661248"/>
            <a:ext cx="1944216" cy="276999"/>
          </a:xfrm>
          <a:prstGeom prst="rect">
            <a:avLst/>
          </a:prstGeom>
          <a:noFill/>
        </p:spPr>
        <p:txBody>
          <a:bodyPr wrap="square" rtlCol="0">
            <a:spAutoFit/>
          </a:bodyPr>
          <a:lstStyle/>
          <a:p>
            <a:r>
              <a:rPr lang="de-CH" sz="1200" b="1" smtClean="0">
                <a:latin typeface="SwissReSans" pitchFamily="34" charset="0"/>
              </a:rPr>
              <a:t>01.06.2010</a:t>
            </a:r>
            <a:endParaRPr lang="en-US" sz="1200" b="1" smtClean="0">
              <a:latin typeface="SwissReSans" pitchFamily="34" charset="0"/>
            </a:endParaRPr>
          </a:p>
        </p:txBody>
      </p:sp>
      <p:cxnSp>
        <p:nvCxnSpPr>
          <p:cNvPr id="45" name="Straight Connector 44"/>
          <p:cNvCxnSpPr/>
          <p:nvPr/>
        </p:nvCxnSpPr>
        <p:spPr>
          <a:xfrm rot="5400000">
            <a:off x="5976156" y="576926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156176" y="5661248"/>
            <a:ext cx="1944216" cy="276999"/>
          </a:xfrm>
          <a:prstGeom prst="rect">
            <a:avLst/>
          </a:prstGeom>
          <a:noFill/>
        </p:spPr>
        <p:txBody>
          <a:bodyPr wrap="square" rtlCol="0">
            <a:spAutoFit/>
          </a:bodyPr>
          <a:lstStyle/>
          <a:p>
            <a:r>
              <a:rPr lang="de-CH" sz="1200" b="1" smtClean="0">
                <a:latin typeface="SwissReSans" pitchFamily="34" charset="0"/>
              </a:rPr>
              <a:t>01.01.2011</a:t>
            </a:r>
            <a:endParaRPr lang="en-US" sz="1200" b="1" smtClean="0">
              <a:latin typeface="SwissReSans" pitchFamily="34" charset="0"/>
            </a:endParaRPr>
          </a:p>
        </p:txBody>
      </p:sp>
      <p:sp>
        <p:nvSpPr>
          <p:cNvPr id="47" name="TextBox 46"/>
          <p:cNvSpPr txBox="1"/>
          <p:nvPr/>
        </p:nvSpPr>
        <p:spPr>
          <a:xfrm>
            <a:off x="7740352" y="5661248"/>
            <a:ext cx="1944216" cy="276999"/>
          </a:xfrm>
          <a:prstGeom prst="rect">
            <a:avLst/>
          </a:prstGeom>
          <a:noFill/>
        </p:spPr>
        <p:txBody>
          <a:bodyPr wrap="square" rtlCol="0">
            <a:spAutoFit/>
          </a:bodyPr>
          <a:lstStyle/>
          <a:p>
            <a:r>
              <a:rPr lang="de-CH" sz="1200" b="1" smtClean="0">
                <a:solidFill>
                  <a:schemeClr val="accent6">
                    <a:lumMod val="75000"/>
                  </a:schemeClr>
                </a:solidFill>
                <a:latin typeface="SwissReSans" pitchFamily="34" charset="0"/>
              </a:rPr>
              <a:t>01.03.2011</a:t>
            </a:r>
            <a:endParaRPr lang="en-US" sz="1200" b="1" smtClean="0">
              <a:solidFill>
                <a:schemeClr val="accent6">
                  <a:lumMod val="75000"/>
                </a:schemeClr>
              </a:solidFill>
              <a:latin typeface="SwissReSans" pitchFamily="34" charset="0"/>
            </a:endParaRPr>
          </a:p>
        </p:txBody>
      </p:sp>
      <p:cxnSp>
        <p:nvCxnSpPr>
          <p:cNvPr id="50" name="Straight Connector 49"/>
          <p:cNvCxnSpPr/>
          <p:nvPr/>
        </p:nvCxnSpPr>
        <p:spPr>
          <a:xfrm rot="5400000">
            <a:off x="7560332" y="5769260"/>
            <a:ext cx="3600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 name="Slide Number Placeholder 2"/>
          <p:cNvSpPr>
            <a:spLocks noGrp="1"/>
          </p:cNvSpPr>
          <p:nvPr>
            <p:ph type="sldNum" sz="quarter" idx="10"/>
          </p:nvPr>
        </p:nvSpPr>
        <p:spPr/>
        <p:txBody>
          <a:bodyPr/>
          <a:lstStyle/>
          <a:p>
            <a:fld id="{03B5C914-7EAE-4D71-AD8F-D95A65D73966}" type="slidenum">
              <a:rPr lang="en-GB"/>
              <a:t>12</a:t>
            </a:fld>
            <a:endParaRPr lang="en-GB"/>
          </a:p>
        </p:txBody>
      </p:sp>
      <p:sp>
        <p:nvSpPr>
          <p:cNvPr id="248837" name="Rectangle 5"/>
          <p:cNvSpPr>
            <a:spLocks noGrp="1" noChangeArrowheads="1"/>
          </p:cNvSpPr>
          <p:nvPr>
            <p:ph type="title"/>
          </p:nvPr>
        </p:nvSpPr>
        <p:spPr/>
        <p:txBody>
          <a:bodyPr/>
          <a:lstStyle/>
          <a:p>
            <a:r>
              <a:rPr lang="en-GB"/>
              <a:t>Executive Summary / Conclusion</a:t>
            </a:r>
          </a:p>
        </p:txBody>
      </p:sp>
      <p:sp>
        <p:nvSpPr>
          <p:cNvPr id="248835" name="Text Box 3"/>
          <p:cNvSpPr txBox="1">
            <a:spLocks noChangeArrowheads="1"/>
          </p:cNvSpPr>
          <p:nvPr/>
        </p:nvSpPr>
        <p:spPr bwMode="auto">
          <a:xfrm>
            <a:off x="684213" y="1700213"/>
            <a:ext cx="8001054" cy="3302819"/>
          </a:xfrm>
          <a:prstGeom prst="rect">
            <a:avLst/>
          </a:prstGeom>
          <a:noFill/>
          <a:ln w="15875">
            <a:noFill/>
            <a:miter lim="800000"/>
          </a:ln>
          <a:effectLst/>
        </p:spPr>
        <p:txBody>
          <a:bodyPr lIns="64800" tIns="64800" rIns="64800" bIns="64800">
            <a:spAutoFit/>
          </a:bodyPr>
          <a:lstStyle/>
          <a:p>
            <a:pPr marL="355600" indent="-355600">
              <a:spcBef>
                <a:spcPct val="10000"/>
              </a:spcBef>
              <a:buFont typeface="Wingdings" pitchFamily="2" charset="2"/>
              <a:buChar char="n"/>
            </a:pPr>
            <a:r>
              <a:rPr lang="en-GB" sz="1600"/>
              <a:t>Evaluation of ES tools currently in use for ES included SAS, Stata, Bestandsmonitoring (Access VBA, ES (UK) and Glean. Alternative tools not currently in use for ES were considered but not included in review </a:t>
            </a:r>
          </a:p>
          <a:p>
            <a:pPr marL="355600" indent="-355600">
              <a:spcBef>
                <a:spcPct val="50000"/>
              </a:spcBef>
              <a:buFont typeface="Wingdings" pitchFamily="2" charset="2"/>
              <a:buChar char="n"/>
            </a:pPr>
            <a:r>
              <a:rPr lang="en-GB" sz="1600"/>
              <a:t>SAS and Stata best fit ES functionality requirements due to their flexibelilty </a:t>
            </a:r>
          </a:p>
          <a:p>
            <a:pPr marL="355600" indent="-355600">
              <a:spcBef>
                <a:spcPct val="50000"/>
              </a:spcBef>
              <a:buFont typeface="Wingdings" pitchFamily="2" charset="2"/>
              <a:buChar char="n"/>
            </a:pPr>
            <a:r>
              <a:rPr lang="en-GB" sz="1600" err="1"/>
              <a:t>Stata does have serious performance issues in current IT environment which may potentially be overcome in a server based solution </a:t>
            </a:r>
          </a:p>
          <a:p>
            <a:pPr marL="355600" indent="-355600">
              <a:spcBef>
                <a:spcPct val="50000"/>
              </a:spcBef>
              <a:buFont typeface="Wingdings" pitchFamily="2" charset="2"/>
              <a:buChar char="n"/>
            </a:pPr>
            <a:r>
              <a:rPr lang="en-GB" sz="1600"/>
              <a:t>Impact Analysis for changing global to a global ES tool revealed that limited amount of training effort and a transition period of 6 to 12 months – (exception German Market study)</a:t>
            </a:r>
          </a:p>
          <a:p>
            <a:pPr marL="355600" indent="-355600">
              <a:spcBef>
                <a:spcPct val="50000"/>
              </a:spcBef>
              <a:buFont typeface="Wingdings" pitchFamily="2" charset="2"/>
              <a:buChar char="n"/>
            </a:pPr>
            <a:r>
              <a:rPr lang="en-GB" sz="1600"/>
              <a:t>Decision for tool depending test results – including extended testing (SAS and STATA  server based, both on Sun/Spark and Intel/Linux platforms</a:t>
            </a:r>
            <a:endParaRPr lang="en-GB" sz="1600"/>
          </a:p>
        </p:txBody>
      </p:sp>
      <p:sp>
        <p:nvSpPr>
          <p:cNvPr id="248838" name="Text Box 6"/>
          <p:cNvSpPr txBox="1">
            <a:spLocks noChangeArrowheads="1"/>
          </p:cNvSpPr>
          <p:nvPr/>
        </p:nvSpPr>
        <p:spPr bwMode="auto">
          <a:xfrm>
            <a:off x="762000" y="5849938"/>
            <a:ext cx="130175" cy="434975"/>
          </a:xfrm>
          <a:prstGeom prst="rect">
            <a:avLst/>
          </a:prstGeom>
          <a:noFill/>
          <a:ln w="15875">
            <a:noFill/>
            <a:miter lim="800000"/>
          </a:ln>
          <a:effectLst/>
        </p:spPr>
        <p:txBody>
          <a:bodyPr wrap="none" lIns="64800" tIns="64800" rIns="64800" bIns="64800">
            <a:spAutoFit/>
          </a:bodyPr>
          <a:lstStyle/>
          <a:p>
            <a:endParaRPr lang="en-US"/>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1" name="Slide Number Placeholder 2"/>
          <p:cNvSpPr>
            <a:spLocks noGrp="1"/>
          </p:cNvSpPr>
          <p:nvPr>
            <p:ph type="sldNum" sz="quarter" idx="10"/>
          </p:nvPr>
        </p:nvSpPr>
        <p:spPr/>
        <p:txBody>
          <a:bodyPr/>
          <a:lstStyle/>
          <a:p>
            <a:fld id="{BD9E8ADF-B597-44D4-9EDE-C8348C7D704A}" type="slidenum">
              <a:rPr lang="en-GB"/>
              <a:t>13</a:t>
            </a:fld>
            <a:endParaRPr lang="en-GB"/>
          </a:p>
        </p:txBody>
      </p:sp>
      <p:sp>
        <p:nvSpPr>
          <p:cNvPr id="313356" name="Rectangle 12"/>
          <p:cNvSpPr>
            <a:spLocks noChangeArrowheads="1"/>
          </p:cNvSpPr>
          <p:nvPr/>
        </p:nvSpPr>
        <p:spPr bwMode="auto">
          <a:xfrm>
            <a:off x="755650" y="3644900"/>
            <a:ext cx="8137525" cy="2447925"/>
          </a:xfrm>
          <a:prstGeom prst="rect">
            <a:avLst/>
          </a:prstGeom>
          <a:solidFill>
            <a:srgbClr val="FF0000">
              <a:alpha val="28999"/>
            </a:srgbClr>
          </a:solidFill>
          <a:ln w="15875">
            <a:noFill/>
            <a:miter lim="800000"/>
          </a:ln>
          <a:effectLst/>
        </p:spPr>
        <p:txBody>
          <a:bodyPr wrap="none" lIns="64800" tIns="64800" rIns="64800" bIns="64800" anchor="ctr"/>
          <a:lstStyle/>
          <a:p>
            <a:endParaRPr lang="en-GB"/>
          </a:p>
        </p:txBody>
      </p:sp>
      <p:sp>
        <p:nvSpPr>
          <p:cNvPr id="313355" name="Rectangle 11"/>
          <p:cNvSpPr>
            <a:spLocks noChangeArrowheads="1"/>
          </p:cNvSpPr>
          <p:nvPr/>
        </p:nvSpPr>
        <p:spPr bwMode="auto">
          <a:xfrm>
            <a:off x="755650" y="2276475"/>
            <a:ext cx="8137525" cy="1368425"/>
          </a:xfrm>
          <a:prstGeom prst="rect">
            <a:avLst/>
          </a:prstGeom>
          <a:solidFill>
            <a:srgbClr val="00FF00">
              <a:alpha val="28999"/>
            </a:srgbClr>
          </a:solidFill>
          <a:ln w="15875">
            <a:noFill/>
            <a:miter lim="800000"/>
          </a:ln>
          <a:effectLst/>
        </p:spPr>
        <p:txBody>
          <a:bodyPr wrap="none" lIns="64800" tIns="64800" rIns="64800" bIns="64800" anchor="ctr"/>
          <a:lstStyle/>
          <a:p>
            <a:endParaRPr lang="en-GB"/>
          </a:p>
        </p:txBody>
      </p:sp>
      <p:sp>
        <p:nvSpPr>
          <p:cNvPr id="313346" name="Rectangle 2"/>
          <p:cNvSpPr>
            <a:spLocks noGrp="1" noChangeArrowheads="1"/>
          </p:cNvSpPr>
          <p:nvPr>
            <p:ph type="title"/>
          </p:nvPr>
        </p:nvSpPr>
        <p:spPr/>
        <p:txBody>
          <a:bodyPr/>
          <a:lstStyle/>
          <a:p>
            <a:r>
              <a:rPr lang="en-GB"/>
              <a:t>ES Tools – 1st Shortlisting</a:t>
            </a:r>
          </a:p>
        </p:txBody>
      </p:sp>
      <p:sp>
        <p:nvSpPr>
          <p:cNvPr id="313347" name="Text Box 3"/>
          <p:cNvSpPr txBox="1">
            <a:spLocks noChangeArrowheads="1"/>
          </p:cNvSpPr>
          <p:nvPr/>
        </p:nvSpPr>
        <p:spPr bwMode="auto">
          <a:xfrm>
            <a:off x="684213" y="1608138"/>
            <a:ext cx="3455987" cy="3822700"/>
          </a:xfrm>
          <a:prstGeom prst="rect">
            <a:avLst/>
          </a:prstGeom>
          <a:noFill/>
          <a:ln w="15875">
            <a:noFill/>
            <a:miter lim="800000"/>
          </a:ln>
          <a:effectLst/>
        </p:spPr>
        <p:txBody>
          <a:bodyPr lIns="64800" tIns="64800" rIns="64800" bIns="64800">
            <a:spAutoFit/>
          </a:bodyPr>
          <a:lstStyle/>
          <a:p>
            <a:pPr>
              <a:spcBef>
                <a:spcPct val="10000"/>
              </a:spcBef>
            </a:pPr>
            <a:r>
              <a:rPr lang="en-GB" sz="1400" b="1"/>
              <a:t>All tools currently used at SwissRe / considered for Evaluation:</a:t>
            </a:r>
          </a:p>
          <a:p>
            <a:pPr>
              <a:spcBef>
                <a:spcPct val="10000"/>
              </a:spcBef>
            </a:pPr>
            <a:endParaRPr lang="en-GB" sz="1400" b="1"/>
          </a:p>
          <a:p>
            <a:pPr>
              <a:spcBef>
                <a:spcPct val="10000"/>
              </a:spcBef>
              <a:buFont typeface="Wingdings" pitchFamily="2" charset="2"/>
              <a:buChar char="n"/>
            </a:pPr>
            <a:r>
              <a:rPr lang="en-GB" sz="1400" b="1"/>
              <a:t>SAS</a:t>
            </a:r>
          </a:p>
          <a:p>
            <a:pPr>
              <a:spcBef>
                <a:spcPct val="10000"/>
              </a:spcBef>
              <a:buFont typeface="Wingdings" pitchFamily="2" charset="2"/>
              <a:buChar char="n"/>
            </a:pPr>
            <a:r>
              <a:rPr lang="en-GB" sz="1400" b="1"/>
              <a:t>GLEAN</a:t>
            </a:r>
          </a:p>
          <a:p>
            <a:pPr>
              <a:spcBef>
                <a:spcPct val="10000"/>
              </a:spcBef>
              <a:buFont typeface="Wingdings" pitchFamily="2" charset="2"/>
              <a:buChar char="n"/>
            </a:pPr>
            <a:r>
              <a:rPr lang="en-GB" sz="1400" b="1"/>
              <a:t>STATA</a:t>
            </a:r>
          </a:p>
          <a:p>
            <a:pPr>
              <a:spcBef>
                <a:spcPct val="10000"/>
              </a:spcBef>
              <a:buFont typeface="Wingdings" pitchFamily="2" charset="2"/>
              <a:buChar char="n"/>
            </a:pPr>
            <a:r>
              <a:rPr lang="en-GB" sz="1400" b="1"/>
              <a:t>ACCESS/VBA</a:t>
            </a:r>
          </a:p>
          <a:p>
            <a:pPr>
              <a:spcBef>
                <a:spcPct val="10000"/>
              </a:spcBef>
              <a:buFont typeface="Wingdings" pitchFamily="2" charset="2"/>
              <a:buChar char="n"/>
            </a:pPr>
            <a:r>
              <a:rPr lang="en-GB" sz="1400" b="1"/>
              <a:t>ES SUITE</a:t>
            </a:r>
          </a:p>
          <a:p>
            <a:pPr>
              <a:spcBef>
                <a:spcPct val="10000"/>
              </a:spcBef>
              <a:buFont typeface="Wingdings" pitchFamily="2" charset="2"/>
              <a:buChar char="n"/>
            </a:pPr>
            <a:endParaRPr lang="en-GB" sz="1400" b="1"/>
          </a:p>
          <a:p>
            <a:pPr>
              <a:spcBef>
                <a:spcPct val="10000"/>
              </a:spcBef>
              <a:buFont typeface="Wingdings" pitchFamily="2" charset="2"/>
              <a:buChar char="n"/>
            </a:pPr>
            <a:r>
              <a:rPr lang="en-GB" sz="1400"/>
              <a:t>LEXIS/FOXPRO </a:t>
            </a:r>
          </a:p>
          <a:p>
            <a:pPr>
              <a:spcBef>
                <a:spcPct val="10000"/>
              </a:spcBef>
              <a:buFont typeface="Wingdings" pitchFamily="2" charset="2"/>
              <a:buChar char="n"/>
            </a:pPr>
            <a:r>
              <a:rPr lang="en-GB" sz="1400"/>
              <a:t>SPlus </a:t>
            </a:r>
          </a:p>
          <a:p>
            <a:pPr>
              <a:spcBef>
                <a:spcPct val="10000"/>
              </a:spcBef>
              <a:buFont typeface="Wingdings" pitchFamily="2" charset="2"/>
              <a:buChar char="n"/>
            </a:pPr>
            <a:r>
              <a:rPr lang="en-GB" sz="1400"/>
              <a:t>SPSS </a:t>
            </a:r>
          </a:p>
          <a:p>
            <a:pPr>
              <a:spcBef>
                <a:spcPct val="10000"/>
              </a:spcBef>
              <a:buFont typeface="Wingdings" pitchFamily="2" charset="2"/>
              <a:buChar char="n"/>
            </a:pPr>
            <a:r>
              <a:rPr lang="en-GB" sz="1400"/>
              <a:t>R</a:t>
            </a:r>
          </a:p>
          <a:p>
            <a:pPr>
              <a:spcBef>
                <a:spcPct val="10000"/>
              </a:spcBef>
              <a:buFont typeface="Wingdings" pitchFamily="2" charset="2"/>
              <a:buChar char="n"/>
            </a:pPr>
            <a:r>
              <a:rPr lang="en-GB" sz="1400"/>
              <a:t>MATHLAB</a:t>
            </a:r>
          </a:p>
          <a:p>
            <a:pPr>
              <a:spcBef>
                <a:spcPct val="10000"/>
              </a:spcBef>
              <a:buFont typeface="Wingdings" pitchFamily="2" charset="2"/>
              <a:buChar char="n"/>
            </a:pPr>
            <a:r>
              <a:rPr lang="en-GB" sz="1400"/>
              <a:t>Pretium</a:t>
            </a:r>
          </a:p>
          <a:p>
            <a:pPr>
              <a:spcBef>
                <a:spcPct val="10000"/>
              </a:spcBef>
              <a:buFont typeface="Wingdings" pitchFamily="2" charset="2"/>
              <a:buChar char="n"/>
            </a:pPr>
            <a:r>
              <a:rPr lang="en-GB" sz="1400"/>
              <a:t>Statistica</a:t>
            </a:r>
          </a:p>
        </p:txBody>
      </p:sp>
      <p:sp>
        <p:nvSpPr>
          <p:cNvPr id="313348" name="Text Box 4"/>
          <p:cNvSpPr txBox="1">
            <a:spLocks noChangeArrowheads="1"/>
          </p:cNvSpPr>
          <p:nvPr/>
        </p:nvSpPr>
        <p:spPr bwMode="auto">
          <a:xfrm>
            <a:off x="2339975" y="1844675"/>
            <a:ext cx="5111750" cy="4206875"/>
          </a:xfrm>
          <a:prstGeom prst="rect">
            <a:avLst/>
          </a:prstGeom>
          <a:noFill/>
          <a:ln w="15875">
            <a:noFill/>
            <a:miter lim="800000"/>
          </a:ln>
          <a:effectLst/>
        </p:spPr>
        <p:txBody>
          <a:bodyPr lIns="64800" tIns="64800" rIns="64800" bIns="64800">
            <a:spAutoFit/>
          </a:bodyPr>
          <a:lstStyle/>
          <a:p>
            <a:pPr>
              <a:spcBef>
                <a:spcPct val="10000"/>
              </a:spcBef>
            </a:pPr>
            <a:r>
              <a:rPr lang="en-GB" sz="1400" b="1"/>
              <a:t> </a:t>
            </a:r>
          </a:p>
          <a:p>
            <a:pPr>
              <a:spcBef>
                <a:spcPct val="10000"/>
              </a:spcBef>
            </a:pPr>
            <a:endParaRPr lang="en-GB" sz="1400" b="1"/>
          </a:p>
          <a:p>
            <a:pPr>
              <a:spcBef>
                <a:spcPct val="10000"/>
              </a:spcBef>
              <a:buFont typeface="Wingdings" pitchFamily="2" charset="2"/>
              <a:buChar char="n"/>
            </a:pPr>
            <a:r>
              <a:rPr lang="en-GB" sz="1400" b="1"/>
              <a:t>Current Tools in use for ES</a:t>
            </a:r>
          </a:p>
          <a:p>
            <a:pPr>
              <a:spcBef>
                <a:spcPct val="10000"/>
              </a:spcBef>
              <a:buFont typeface="Wingdings" pitchFamily="2" charset="2"/>
              <a:buChar char="n"/>
            </a:pPr>
            <a:r>
              <a:rPr lang="en-GB" sz="1400" b="1"/>
              <a:t>Used by other functions at SR</a:t>
            </a:r>
          </a:p>
          <a:p>
            <a:pPr>
              <a:spcBef>
                <a:spcPct val="10000"/>
              </a:spcBef>
            </a:pPr>
            <a:endParaRPr lang="en-GB" sz="1400" b="1"/>
          </a:p>
          <a:p>
            <a:pPr>
              <a:spcBef>
                <a:spcPct val="10000"/>
              </a:spcBef>
            </a:pPr>
            <a:endParaRPr lang="en-GB" sz="1400" b="1"/>
          </a:p>
          <a:p>
            <a:pPr>
              <a:spcBef>
                <a:spcPct val="10000"/>
              </a:spcBef>
            </a:pPr>
            <a:endParaRPr lang="en-GB" sz="1400" b="1"/>
          </a:p>
          <a:p>
            <a:pPr>
              <a:spcBef>
                <a:spcPct val="10000"/>
              </a:spcBef>
            </a:pPr>
            <a:endParaRPr lang="en-GB" sz="1400" b="1"/>
          </a:p>
          <a:p>
            <a:pPr>
              <a:spcBef>
                <a:spcPct val="10000"/>
              </a:spcBef>
              <a:buFont typeface="Wingdings" pitchFamily="2" charset="2"/>
              <a:buChar char="n"/>
            </a:pPr>
            <a:r>
              <a:rPr lang="en-GB" sz="1400"/>
              <a:t>Lexis/Foxpro -&gt; In House developed tools, maintenance and development would be very intense</a:t>
            </a:r>
          </a:p>
          <a:p>
            <a:pPr>
              <a:spcBef>
                <a:spcPct val="10000"/>
              </a:spcBef>
              <a:buFont typeface="Wingdings" pitchFamily="2" charset="2"/>
              <a:buChar char="n"/>
            </a:pPr>
            <a:r>
              <a:rPr lang="en-GB" sz="1400"/>
              <a:t>Splus, SPSS, Statistica -&gt; Statistical tools with similar functionality as other tools already widely used at SwissRe and therefore would not provide value-added compared to tools where knowledge is already in house</a:t>
            </a:r>
          </a:p>
          <a:p>
            <a:pPr>
              <a:spcBef>
                <a:spcPct val="10000"/>
              </a:spcBef>
              <a:buFont typeface="Wingdings" pitchFamily="2" charset="2"/>
              <a:buChar char="n"/>
            </a:pPr>
            <a:r>
              <a:rPr lang="en-GB" sz="1400"/>
              <a:t>R -&gt; free version of SPlus; support and service questionable</a:t>
            </a:r>
          </a:p>
          <a:p>
            <a:pPr>
              <a:spcBef>
                <a:spcPct val="10000"/>
              </a:spcBef>
              <a:buFont typeface="Wingdings" pitchFamily="2" charset="2"/>
              <a:buChar char="n"/>
            </a:pPr>
            <a:r>
              <a:rPr lang="en-GB" sz="1400"/>
              <a:t>MATHLAB -&gt;Calculation engine only, not a tool that facilitates required functionalities</a:t>
            </a:r>
          </a:p>
          <a:p>
            <a:pPr>
              <a:spcBef>
                <a:spcPct val="10000"/>
              </a:spcBef>
              <a:buFont typeface="Wingdings" pitchFamily="2" charset="2"/>
              <a:buChar char="n"/>
            </a:pPr>
            <a:r>
              <a:rPr lang="en-GB" sz="1400"/>
              <a:t>Pretium -&gt; “Add on” to SAS only, not a tool</a:t>
            </a:r>
          </a:p>
        </p:txBody>
      </p:sp>
      <p:sp>
        <p:nvSpPr>
          <p:cNvPr id="313350" name="Line 6"/>
          <p:cNvSpPr>
            <a:spLocks noChangeShapeType="1"/>
          </p:cNvSpPr>
          <p:nvPr/>
        </p:nvSpPr>
        <p:spPr bwMode="auto">
          <a:xfrm>
            <a:off x="755650" y="2276475"/>
            <a:ext cx="8064500" cy="0"/>
          </a:xfrm>
          <a:prstGeom prst="line">
            <a:avLst/>
          </a:prstGeom>
          <a:noFill/>
          <a:ln w="15875">
            <a:solidFill>
              <a:schemeClr val="tx1"/>
            </a:solidFill>
            <a:round/>
          </a:ln>
          <a:effectLst/>
        </p:spPr>
        <p:txBody>
          <a:bodyPr wrap="none" lIns="64800" tIns="64800" rIns="64800" bIns="64800" anchor="ctr"/>
          <a:lstStyle/>
          <a:p>
            <a:endParaRPr lang="en-GB"/>
          </a:p>
        </p:txBody>
      </p:sp>
      <p:sp>
        <p:nvSpPr>
          <p:cNvPr id="313352" name="Line 8"/>
          <p:cNvSpPr>
            <a:spLocks noChangeShapeType="1"/>
          </p:cNvSpPr>
          <p:nvPr/>
        </p:nvSpPr>
        <p:spPr bwMode="auto">
          <a:xfrm>
            <a:off x="755650" y="3644900"/>
            <a:ext cx="8064500" cy="0"/>
          </a:xfrm>
          <a:prstGeom prst="line">
            <a:avLst/>
          </a:prstGeom>
          <a:noFill/>
          <a:ln w="15875">
            <a:solidFill>
              <a:schemeClr val="tx1"/>
            </a:solidFill>
            <a:round/>
          </a:ln>
          <a:effectLst/>
        </p:spPr>
        <p:txBody>
          <a:bodyPr wrap="none" lIns="64800" tIns="64800" rIns="64800" bIns="64800" anchor="ctr"/>
          <a:lstStyle/>
          <a:p>
            <a:endParaRPr lang="en-GB"/>
          </a:p>
        </p:txBody>
      </p:sp>
      <p:sp>
        <p:nvSpPr>
          <p:cNvPr id="313357" name="AutoShape 13"/>
          <p:cNvSpPr>
            <a:spLocks noChangeArrowheads="1"/>
          </p:cNvSpPr>
          <p:nvPr/>
        </p:nvSpPr>
        <p:spPr bwMode="auto">
          <a:xfrm>
            <a:off x="7451725" y="3644900"/>
            <a:ext cx="1439863" cy="2447925"/>
          </a:xfrm>
          <a:prstGeom prst="bevel">
            <a:avLst>
              <a:gd name="adj" fmla="val 9227"/>
            </a:avLst>
          </a:prstGeom>
          <a:solidFill>
            <a:srgbClr val="FE0000"/>
          </a:solidFill>
          <a:ln w="15875">
            <a:solidFill>
              <a:schemeClr val="tx1"/>
            </a:solidFill>
            <a:miter lim="800000"/>
          </a:ln>
          <a:effectLst/>
        </p:spPr>
        <p:txBody>
          <a:bodyPr wrap="none" lIns="64800" tIns="64800" rIns="64800" bIns="64800" anchor="ctr"/>
          <a:lstStyle/>
          <a:p>
            <a:pPr algn="ctr"/>
            <a:r>
              <a:rPr lang="en-GB"/>
              <a:t>Not on</a:t>
            </a:r>
          </a:p>
          <a:p>
            <a:pPr algn="ctr"/>
            <a:r>
              <a:rPr lang="en-GB"/>
              <a:t>Short List</a:t>
            </a:r>
          </a:p>
        </p:txBody>
      </p:sp>
      <p:sp>
        <p:nvSpPr>
          <p:cNvPr id="313358" name="AutoShape 14"/>
          <p:cNvSpPr>
            <a:spLocks noChangeArrowheads="1"/>
          </p:cNvSpPr>
          <p:nvPr/>
        </p:nvSpPr>
        <p:spPr bwMode="auto">
          <a:xfrm>
            <a:off x="5219700" y="2349500"/>
            <a:ext cx="3671888" cy="1223963"/>
          </a:xfrm>
          <a:prstGeom prst="chevron">
            <a:avLst>
              <a:gd name="adj" fmla="val 75000"/>
            </a:avLst>
          </a:prstGeom>
          <a:solidFill>
            <a:srgbClr val="00FF00"/>
          </a:solidFill>
          <a:ln w="15875">
            <a:solidFill>
              <a:schemeClr val="tx1"/>
            </a:solidFill>
            <a:miter lim="800000"/>
          </a:ln>
          <a:effectLst/>
        </p:spPr>
        <p:txBody>
          <a:bodyPr wrap="none" lIns="64800" tIns="64800" rIns="64800" bIns="64800" anchor="ctr"/>
          <a:lstStyle/>
          <a:p>
            <a:pPr algn="ctr"/>
            <a:r>
              <a:rPr lang="en-GB"/>
              <a:t>On Short List </a:t>
            </a:r>
          </a:p>
          <a:p>
            <a:pPr algn="ctr"/>
            <a:r>
              <a:rPr lang="en-GB"/>
              <a:t>for Evaluation</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 name="Slide Number Placeholder 2"/>
          <p:cNvSpPr>
            <a:spLocks noGrp="1"/>
          </p:cNvSpPr>
          <p:nvPr>
            <p:ph type="sldNum" sz="quarter" idx="10"/>
          </p:nvPr>
        </p:nvSpPr>
        <p:spPr/>
        <p:txBody>
          <a:bodyPr/>
          <a:lstStyle/>
          <a:p>
            <a:fld id="{27C00467-792A-4EFE-98BB-488C318107A5}" type="slidenum">
              <a:rPr lang="en-GB"/>
              <a:t>14</a:t>
            </a:fld>
            <a:endParaRPr lang="en-GB"/>
          </a:p>
        </p:txBody>
      </p:sp>
      <p:graphicFrame>
        <p:nvGraphicFramePr>
          <p:cNvPr id="258061" name="Object 13"/>
          <p:cNvGraphicFramePr>
            <a:graphicFrameLocks noChangeAspect="1"/>
          </p:cNvGraphicFramePr>
          <p:nvPr/>
        </p:nvGraphicFramePr>
        <p:xfrm>
          <a:off x="539750" y="1412875"/>
          <a:ext cx="6985000" cy="4537075"/>
        </p:xfrm>
        <a:graphic>
          <a:graphicData uri="http://schemas.openxmlformats.org/presentationml/2006/ole">
            <mc:AlternateContent xmlns:mc="http://schemas.openxmlformats.org/markup-compatibility/2006">
              <mc:Choice xmlns:v="urn:schemas-microsoft-com:vml" Requires="v">
                <p:oleObj spid="_x0000_s1038" name="Chart" r:id="rId2" progId="MSGraph.Chart.8">
                  <p:embed/>
                </p:oleObj>
              </mc:Choice>
              <mc:Fallback>
                <p:oleObj name="Chart" r:id="rId2" progId="MSGraph.Chart.8">
                  <p:embed/>
                  <p:pic>
                    <p:nvPicPr>
                      <p:cNvPr id="0" name="OLE substitute image"/>
                      <p:cNvPicPr/>
                      <p:nvPr/>
                    </p:nvPicPr>
                    <p:blipFill>
                      <a:blip r:embed="rId3"/>
                      <a:stretch>
                        <a:fillRect/>
                      </a:stretch>
                    </p:blipFill>
                    <p:spPr>
                      <a:xfrm>
                        <a:off x="539750" y="1412875"/>
                        <a:ext cx="6985000" cy="4537075"/>
                      </a:xfrm>
                      <a:prstGeom prst="rect">
                        <a:avLst/>
                      </a:prstGeom>
                      <a:noFill/>
                    </p:spPr>
                  </p:pic>
                </p:oleObj>
              </mc:Fallback>
            </mc:AlternateContent>
          </a:graphicData>
        </a:graphic>
      </p:graphicFrame>
      <p:sp>
        <p:nvSpPr>
          <p:cNvPr id="258050" name="Rectangle 2"/>
          <p:cNvSpPr>
            <a:spLocks noGrp="1" noChangeArrowheads="1"/>
          </p:cNvSpPr>
          <p:nvPr>
            <p:ph type="title"/>
          </p:nvPr>
        </p:nvSpPr>
        <p:spPr/>
        <p:txBody>
          <a:bodyPr/>
          <a:lstStyle/>
          <a:p>
            <a:r>
              <a:rPr lang="en-GB"/>
              <a:t>ES Tools Currently Used at SwissRe</a:t>
            </a:r>
          </a:p>
        </p:txBody>
      </p:sp>
      <p:sp>
        <p:nvSpPr>
          <p:cNvPr id="258057" name="Text Box 9"/>
          <p:cNvSpPr txBox="1">
            <a:spLocks noChangeArrowheads="1"/>
          </p:cNvSpPr>
          <p:nvPr/>
        </p:nvSpPr>
        <p:spPr bwMode="auto">
          <a:xfrm>
            <a:off x="1258888" y="5661025"/>
            <a:ext cx="6624637" cy="619125"/>
          </a:xfrm>
          <a:prstGeom prst="rect">
            <a:avLst/>
          </a:prstGeom>
          <a:noFill/>
          <a:ln w="15875">
            <a:noFill/>
            <a:miter lim="800000"/>
          </a:ln>
          <a:effectLst/>
        </p:spPr>
        <p:txBody>
          <a:bodyPr lIns="64800" tIns="64800" rIns="64800" bIns="64800">
            <a:spAutoFit/>
          </a:bodyPr>
          <a:lstStyle/>
          <a:p>
            <a:pPr>
              <a:spcBef>
                <a:spcPct val="50000"/>
              </a:spcBef>
            </a:pPr>
            <a:r>
              <a:rPr lang="en-GB" sz="1600" b="1"/>
              <a:t>-&gt; SAS is used widely across the organization for the statistical data analysis by various functions and not just for Experience Study.</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26" name="Slide Number Placeholder 2"/>
          <p:cNvSpPr>
            <a:spLocks noGrp="1"/>
          </p:cNvSpPr>
          <p:nvPr>
            <p:ph type="sldNum" sz="quarter" idx="10"/>
          </p:nvPr>
        </p:nvSpPr>
        <p:spPr/>
        <p:txBody>
          <a:bodyPr/>
          <a:lstStyle/>
          <a:p>
            <a:fld id="{53A92BAF-938E-4AC5-832F-010E88D8E9CB}" type="slidenum">
              <a:rPr lang="en-GB"/>
              <a:t>15</a:t>
            </a:fld>
            <a:endParaRPr lang="en-GB"/>
          </a:p>
        </p:txBody>
      </p:sp>
      <p:sp>
        <p:nvSpPr>
          <p:cNvPr id="327682" name="Rectangle 2"/>
          <p:cNvSpPr>
            <a:spLocks noGrp="1" noChangeArrowheads="1"/>
          </p:cNvSpPr>
          <p:nvPr>
            <p:ph type="title"/>
          </p:nvPr>
        </p:nvSpPr>
        <p:spPr/>
        <p:txBody>
          <a:bodyPr/>
          <a:lstStyle/>
          <a:p>
            <a:r>
              <a:rPr lang="en-GB"/>
              <a:t>ES Tools Currently Used at SwissRe </a:t>
            </a:r>
          </a:p>
        </p:txBody>
      </p:sp>
      <p:sp>
        <p:nvSpPr>
          <p:cNvPr id="327684" name="Text Box 4"/>
          <p:cNvSpPr txBox="1">
            <a:spLocks noChangeArrowheads="1"/>
          </p:cNvSpPr>
          <p:nvPr/>
        </p:nvSpPr>
        <p:spPr bwMode="auto">
          <a:xfrm>
            <a:off x="1331913" y="4286250"/>
            <a:ext cx="6624637" cy="1806575"/>
          </a:xfrm>
          <a:prstGeom prst="rect">
            <a:avLst/>
          </a:prstGeom>
          <a:noFill/>
          <a:ln w="15875">
            <a:noFill/>
            <a:miter lim="800000"/>
          </a:ln>
          <a:effectLst/>
        </p:spPr>
        <p:txBody>
          <a:bodyPr lIns="64800" tIns="64800" rIns="64800" bIns="64800">
            <a:spAutoFit/>
          </a:bodyPr>
          <a:lstStyle/>
          <a:p>
            <a:pPr>
              <a:spcBef>
                <a:spcPct val="50000"/>
              </a:spcBef>
            </a:pPr>
            <a:r>
              <a:rPr lang="en-GB"/>
              <a:t>-&gt; SAS is used widely across the organization for the statistical data analysis by various functions and not just for Experience Study.</a:t>
            </a:r>
          </a:p>
          <a:p>
            <a:pPr>
              <a:spcBef>
                <a:spcPct val="50000"/>
              </a:spcBef>
            </a:pPr>
            <a:r>
              <a:rPr lang="en-GB"/>
              <a:t>* Distribution of licenses by Corporate functions has to be established</a:t>
            </a:r>
          </a:p>
        </p:txBody>
      </p:sp>
      <p:graphicFrame>
        <p:nvGraphicFramePr>
          <p:cNvPr id="327714" name="Group 34"/>
          <p:cNvGraphicFramePr>
            <a:graphicFrameLocks noGrp="1"/>
          </p:cNvGraphicFramePr>
          <p:nvPr/>
        </p:nvGraphicFramePr>
        <p:xfrm>
          <a:off x="1476375" y="1693863"/>
          <a:ext cx="6096000" cy="2384426"/>
        </p:xfrm>
        <a:graphic>
          <a:graphicData uri="http://schemas.openxmlformats.org/drawingml/2006/table">
            <a:tbl>
              <a:tblPr/>
              <a:tblGrid>
                <a:gridCol w="2032000"/>
                <a:gridCol w="2032000"/>
                <a:gridCol w="2032000"/>
              </a:tblGrid>
              <a:tr h="1008063">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chemeClr val="bg1"/>
                          </a:solidFill>
                          <a:effectLst/>
                          <a:latin typeface="SwissReSans" pitchFamily="34" charset="0"/>
                        </a:rPr>
                        <a:t>Software</a:t>
                      </a:r>
                    </a:p>
                  </a:txBody>
                  <a:tcPr marL="64800" marR="64800" marT="64800" marB="6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chemeClr val="bg1"/>
                          </a:solidFill>
                          <a:effectLst/>
                          <a:latin typeface="SwissReSans" pitchFamily="34" charset="0"/>
                        </a:rPr>
                        <a:t>Total number of licenses at Swiss Re</a:t>
                      </a:r>
                    </a:p>
                  </a:txBody>
                  <a:tcPr marL="64800" marR="64800" marT="64800" marB="6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chemeClr val="bg1"/>
                          </a:solidFill>
                          <a:effectLst/>
                          <a:latin typeface="SwissReSans" pitchFamily="34" charset="0"/>
                        </a:rPr>
                        <a:t>Total number of licenses used for Experience Study</a:t>
                      </a:r>
                    </a:p>
                  </a:txBody>
                  <a:tcPr marL="64800" marR="64800" marT="64800" marB="6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1175">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SAS</a:t>
                      </a:r>
                    </a:p>
                  </a:txBody>
                  <a:tcPr marL="64800" marR="64800" marT="64800" marB="6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80*</a:t>
                      </a:r>
                    </a:p>
                  </a:txBody>
                  <a:tcPr marL="64800" marR="64800" marT="64800" marB="6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17</a:t>
                      </a:r>
                    </a:p>
                  </a:txBody>
                  <a:tcPr marL="64800" marR="64800" marT="64800" marB="6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STATA</a:t>
                      </a:r>
                    </a:p>
                  </a:txBody>
                  <a:tcPr marL="64800" marR="64800" marT="64800" marB="6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TBD</a:t>
                      </a:r>
                    </a:p>
                  </a:txBody>
                  <a:tcPr marL="64800" marR="64800" marT="64800" marB="6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9</a:t>
                      </a:r>
                    </a:p>
                  </a:txBody>
                  <a:tcPr marL="64800" marR="64800" marT="64800" marB="6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GLEAN</a:t>
                      </a:r>
                    </a:p>
                  </a:txBody>
                  <a:tcPr marL="64800" marR="64800" marT="64800" marB="64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TBD</a:t>
                      </a:r>
                    </a:p>
                  </a:txBody>
                  <a:tcPr marL="64800" marR="64800" marT="64800" marB="64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ase" latinLnBrk="0" hangingPunct="0">
                        <a:lnSpc>
                          <a:spcPct val="96000"/>
                        </a:lnSpc>
                        <a:spcBef>
                          <a:spcPct val="50000"/>
                        </a:spcBef>
                        <a:spcAft>
                          <a:spcPct val="0"/>
                        </a:spcAft>
                        <a:buClrTx/>
                        <a:buSzPct val="80000"/>
                        <a:buFont typeface="Wingdings" pitchFamily="2" charset="2"/>
                        <a:buNone/>
                      </a:pPr>
                      <a:r>
                        <a:rPr kumimoji="0" lang="en-US" sz="1800" b="0" i="0" u="none" strike="noStrike" cap="none" normalizeH="0" baseline="0" smtClean="0">
                          <a:ln>
                            <a:noFill/>
                          </a:ln>
                          <a:solidFill>
                            <a:srgbClr val="283E36"/>
                          </a:solidFill>
                          <a:effectLst/>
                          <a:latin typeface="SwissReSans" pitchFamily="34" charset="0"/>
                        </a:rPr>
                        <a:t>11</a:t>
                      </a:r>
                    </a:p>
                  </a:txBody>
                  <a:tcPr marL="64800" marR="64800" marT="64800" marB="64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8" name="Slide Number Placeholder 2"/>
          <p:cNvSpPr>
            <a:spLocks noGrp="1"/>
          </p:cNvSpPr>
          <p:nvPr>
            <p:ph type="sldNum" sz="quarter" idx="10"/>
          </p:nvPr>
        </p:nvSpPr>
        <p:spPr/>
        <p:txBody>
          <a:bodyPr/>
          <a:lstStyle/>
          <a:p>
            <a:fld id="{CF0E63FE-3937-4C04-ADF1-8E55D175B9E6}" type="slidenum">
              <a:rPr lang="en-GB"/>
              <a:t>16</a:t>
            </a:fld>
            <a:endParaRPr lang="en-GB"/>
          </a:p>
        </p:txBody>
      </p:sp>
      <p:sp>
        <p:nvSpPr>
          <p:cNvPr id="239623" name="Rectangle 7"/>
          <p:cNvSpPr>
            <a:spLocks noGrp="1" noChangeArrowheads="1"/>
          </p:cNvSpPr>
          <p:nvPr>
            <p:ph type="title"/>
          </p:nvPr>
        </p:nvSpPr>
        <p:spPr/>
        <p:txBody>
          <a:bodyPr/>
          <a:lstStyle/>
          <a:p>
            <a:r>
              <a:rPr lang="en-GB"/>
              <a:t>Comparison Summary – Evaluation of Functionality Requirements</a:t>
            </a:r>
          </a:p>
        </p:txBody>
      </p:sp>
      <p:graphicFrame>
        <p:nvGraphicFramePr>
          <p:cNvPr id="240063" name="Group 447"/>
          <p:cNvGraphicFramePr>
            <a:graphicFrameLocks noGrp="1"/>
          </p:cNvGraphicFramePr>
          <p:nvPr/>
        </p:nvGraphicFramePr>
        <p:xfrm>
          <a:off x="755650" y="1484313"/>
          <a:ext cx="7412038" cy="1908235"/>
        </p:xfrm>
        <a:graphic>
          <a:graphicData uri="http://schemas.openxmlformats.org/drawingml/2006/table">
            <a:tbl>
              <a:tblPr/>
              <a:tblGrid>
                <a:gridCol w="3806825"/>
                <a:gridCol w="717550"/>
                <a:gridCol w="754063"/>
                <a:gridCol w="766762"/>
                <a:gridCol w="682625"/>
                <a:gridCol w="684213"/>
              </a:tblGrid>
              <a:tr h="371475">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Evaluation Criteria</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SAS</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Glean</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Stata / Transfer</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Access/VBA</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ES Suite</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Data Handling</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L</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L</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282575">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Usability</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82575">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rPr>
                        <a:t>Data Analysis - s</a:t>
                      </a:r>
                      <a:r>
                        <a:rPr kumimoji="0" lang="en-GB" sz="1000" b="1" i="0" u="none" strike="noStrike" cap="none" normalizeH="0" baseline="0" smtClean="0">
                          <a:ln>
                            <a:noFill/>
                          </a:ln>
                          <a:solidFill>
                            <a:schemeClr val="tx1"/>
                          </a:solidFill>
                          <a:effectLst/>
                          <a:latin typeface="Arial"/>
                          <a:cs typeface="Arial"/>
                        </a:rPr>
                        <a:t>tatistical Capabilities</a:t>
                      </a: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M</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L</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L</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282575">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rPr>
                        <a:t>Data Analysis -</a:t>
                      </a:r>
                      <a:r>
                        <a:rPr kumimoji="0" lang="en-GB" sz="1000" b="0" i="0" u="none" strike="noStrike" cap="none" normalizeH="0" baseline="0" smtClean="0">
                          <a:ln>
                            <a:noFill/>
                          </a:ln>
                          <a:solidFill>
                            <a:srgbClr val="283E36"/>
                          </a:solidFill>
                          <a:effectLst/>
                          <a:latin typeface="Arial"/>
                        </a:rPr>
                        <a:t> </a:t>
                      </a:r>
                      <a:r>
                        <a:rPr kumimoji="0" lang="en-GB" sz="1000" b="1" i="0" u="none" strike="noStrike" cap="none" normalizeH="0" baseline="0" smtClean="0">
                          <a:ln>
                            <a:noFill/>
                          </a:ln>
                          <a:solidFill>
                            <a:schemeClr val="tx1"/>
                          </a:solidFill>
                          <a:effectLst/>
                          <a:latin typeface="Arial"/>
                          <a:cs typeface="Arial"/>
                        </a:rPr>
                        <a:t>Traditional univariate Experience Analysis</a:t>
                      </a: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ctr"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ctr"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ctr"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ctr"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ctr"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82575">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rPr>
                        <a:t>Data Analysis -</a:t>
                      </a:r>
                      <a:r>
                        <a:rPr kumimoji="0" lang="en-GB" sz="1000" b="0" i="0" u="none" strike="noStrike" cap="none" normalizeH="0" baseline="0" smtClean="0">
                          <a:ln>
                            <a:noFill/>
                          </a:ln>
                          <a:solidFill>
                            <a:srgbClr val="283E36"/>
                          </a:solidFill>
                          <a:effectLst/>
                          <a:latin typeface="Arial"/>
                        </a:rPr>
                        <a:t> </a:t>
                      </a:r>
                      <a:r>
                        <a:rPr kumimoji="0" lang="en-GB" sz="1000" b="1" i="0" u="none" strike="noStrike" cap="none" normalizeH="0" baseline="0" smtClean="0">
                          <a:ln>
                            <a:noFill/>
                          </a:ln>
                          <a:solidFill>
                            <a:schemeClr val="tx1"/>
                          </a:solidFill>
                          <a:effectLst/>
                          <a:latin typeface="Arial"/>
                          <a:cs typeface="Arial"/>
                        </a:rPr>
                        <a:t>Graduation</a:t>
                      </a: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L</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H</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Arial"/>
                          <a:cs typeface="Arial"/>
                        </a:rPr>
                        <a:t>L</a:t>
                      </a:r>
                      <a:endParaRPr kumimoji="0" lang="en-GB" sz="10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bl>
          </a:graphicData>
        </a:graphic>
      </p:graphicFrame>
      <p:sp>
        <p:nvSpPr>
          <p:cNvPr id="240064" name="Rectangle 448"/>
          <p:cNvSpPr>
            <a:spLocks noChangeArrowheads="1"/>
          </p:cNvSpPr>
          <p:nvPr/>
        </p:nvSpPr>
        <p:spPr bwMode="auto">
          <a:xfrm>
            <a:off x="684213" y="3679825"/>
            <a:ext cx="7416800" cy="1831975"/>
          </a:xfrm>
          <a:prstGeom prst="rect">
            <a:avLst/>
          </a:prstGeom>
          <a:noFill/>
          <a:ln w="15875">
            <a:noFill/>
            <a:miter lim="800000"/>
          </a:ln>
          <a:effectLst/>
        </p:spPr>
        <p:txBody>
          <a:bodyPr lIns="64800" tIns="64800" rIns="64800" bIns="64800">
            <a:spAutoFit/>
          </a:bodyPr>
          <a:lstStyle/>
          <a:p>
            <a:r>
              <a:rPr lang="en-GB" sz="1400" b="1"/>
              <a:t>Focus on comparison: How effective can each tool fulfil evaluation criteria</a:t>
            </a:r>
          </a:p>
          <a:p>
            <a:pPr>
              <a:buFont typeface="Wingdings" pitchFamily="2" charset="2"/>
              <a:buChar char="n"/>
            </a:pPr>
            <a:endParaRPr lang="en-GB" sz="1400" b="1"/>
          </a:p>
          <a:p>
            <a:pPr>
              <a:buFont typeface="Wingdings" pitchFamily="2" charset="2"/>
              <a:buChar char="n"/>
            </a:pPr>
            <a:r>
              <a:rPr lang="en-GB" sz="1400"/>
              <a:t>SAS, Stat/Transfer are rated higher as they provide full blown statistical analysis toolset off the shelf</a:t>
            </a:r>
          </a:p>
          <a:p>
            <a:pPr>
              <a:buFont typeface="Wingdings" pitchFamily="2" charset="2"/>
              <a:buChar char="n"/>
            </a:pPr>
            <a:r>
              <a:rPr lang="en-GB" sz="1400"/>
              <a:t>ES Suite, GLEAN, Access/VBA are rated lower as methods need to be programmed manually. </a:t>
            </a:r>
          </a:p>
          <a:p>
            <a:pPr>
              <a:buFont typeface="Wingdings" pitchFamily="2" charset="2"/>
              <a:buChar char="n"/>
            </a:pPr>
            <a:r>
              <a:rPr lang="en-GB" sz="1400"/>
              <a:t>ES Suite, Access/VBA is rated lowest as any changes to the tool are connected with high efforts due to rigid governance and concept of the tool</a:t>
            </a:r>
          </a:p>
        </p:txBody>
      </p:sp>
      <p:grpSp>
        <p:nvGrpSpPr>
          <p:cNvPr id="240068" name="Group 452"/>
          <p:cNvGrpSpPr/>
          <p:nvPr/>
        </p:nvGrpSpPr>
        <p:grpSpPr>
          <a:xfrm>
            <a:off x="684213" y="5516563"/>
            <a:ext cx="8135937" cy="635000"/>
            <a:chOff x="431" y="3475"/>
            <a:chExt cx="5125" cy="400"/>
          </a:xfrm>
        </p:grpSpPr>
        <p:sp>
          <p:nvSpPr>
            <p:cNvPr id="240065" name="Text Box 449"/>
            <p:cNvSpPr txBox="1">
              <a:spLocks noChangeArrowheads="1"/>
            </p:cNvSpPr>
            <p:nvPr/>
          </p:nvSpPr>
          <p:spPr bwMode="auto">
            <a:xfrm>
              <a:off x="431" y="3475"/>
              <a:ext cx="5125" cy="400"/>
            </a:xfrm>
            <a:prstGeom prst="rect">
              <a:avLst/>
            </a:prstGeom>
            <a:solidFill>
              <a:srgbClr val="E4EE81"/>
            </a:solidFill>
            <a:ln w="15875">
              <a:solidFill>
                <a:srgbClr val="007934"/>
              </a:solidFill>
              <a:miter lim="800000"/>
            </a:ln>
            <a:effectLst/>
          </p:spPr>
          <p:txBody>
            <a:bodyPr lIns="64800" tIns="64800" rIns="64800" bIns="64800">
              <a:spAutoFit/>
            </a:bodyPr>
            <a:lstStyle/>
            <a:p>
              <a:r>
                <a:rPr lang="en-GB" sz="1600"/>
                <a:t>        SAS and Stata are most flexible tools that provide required functionalities for </a:t>
              </a:r>
              <a:br>
                <a:rPr lang="en-GB" sz="1600"/>
              </a:br>
              <a:r>
                <a:rPr lang="en-GB" sz="1600"/>
                <a:t>         global ES tool</a:t>
              </a:r>
            </a:p>
          </p:txBody>
        </p:sp>
        <p:sp>
          <p:nvSpPr>
            <p:cNvPr id="240066" name="AutoShape 450"/>
            <p:cNvSpPr>
              <a:spLocks noChangeArrowheads="1"/>
            </p:cNvSpPr>
            <p:nvPr/>
          </p:nvSpPr>
          <p:spPr bwMode="auto">
            <a:xfrm rot="5400000">
              <a:off x="356" y="3627"/>
              <a:ext cx="331" cy="91"/>
            </a:xfrm>
            <a:prstGeom prst="triangle">
              <a:avLst>
                <a:gd name="adj" fmla="val 50000"/>
              </a:avLst>
            </a:prstGeom>
            <a:solidFill>
              <a:srgbClr val="E00034"/>
            </a:solidFill>
            <a:ln w="15875">
              <a:solidFill>
                <a:srgbClr val="E00034"/>
              </a:solidFill>
              <a:miter lim="800000"/>
            </a:ln>
            <a:effectLst/>
          </p:spPr>
          <p:txBody>
            <a:bodyPr rot="10800000" vert="eaVert" wrap="none" lIns="64800" tIns="64800" rIns="64800" bIns="64800" anchor="ctr"/>
            <a:lstStyle/>
            <a:p>
              <a:pPr algn="ctr">
                <a:buClrTx/>
              </a:pPr>
              <a:endParaRPr lang="en-US"/>
            </a:p>
          </p:txBody>
        </p:sp>
      </p:gr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64" name="Slide Number Placeholder 2"/>
          <p:cNvSpPr>
            <a:spLocks noGrp="1"/>
          </p:cNvSpPr>
          <p:nvPr>
            <p:ph type="sldNum" sz="quarter" idx="10"/>
          </p:nvPr>
        </p:nvSpPr>
        <p:spPr/>
        <p:txBody>
          <a:bodyPr/>
          <a:lstStyle/>
          <a:p>
            <a:fld id="{0310A444-5A41-4989-BDDB-44A6400EE778}" type="slidenum">
              <a:rPr lang="en-GB"/>
              <a:t>17</a:t>
            </a:fld>
            <a:endParaRPr lang="en-GB"/>
          </a:p>
        </p:txBody>
      </p:sp>
      <p:grpSp>
        <p:nvGrpSpPr>
          <p:cNvPr id="242868" name="Group 180"/>
          <p:cNvGrpSpPr/>
          <p:nvPr/>
        </p:nvGrpSpPr>
        <p:grpSpPr>
          <a:xfrm>
            <a:off x="684213" y="5805488"/>
            <a:ext cx="8135937" cy="390525"/>
            <a:chOff x="431" y="3566"/>
            <a:chExt cx="5125" cy="246"/>
          </a:xfrm>
        </p:grpSpPr>
        <p:sp>
          <p:nvSpPr>
            <p:cNvPr id="242869" name="Text Box 181"/>
            <p:cNvSpPr txBox="1">
              <a:spLocks noChangeArrowheads="1"/>
            </p:cNvSpPr>
            <p:nvPr/>
          </p:nvSpPr>
          <p:spPr bwMode="auto">
            <a:xfrm>
              <a:off x="431" y="3566"/>
              <a:ext cx="5125" cy="246"/>
            </a:xfrm>
            <a:prstGeom prst="rect">
              <a:avLst/>
            </a:prstGeom>
            <a:solidFill>
              <a:srgbClr val="E4EE81"/>
            </a:solidFill>
            <a:ln w="15875">
              <a:solidFill>
                <a:srgbClr val="007934"/>
              </a:solidFill>
              <a:miter lim="800000"/>
            </a:ln>
            <a:effectLst/>
          </p:spPr>
          <p:txBody>
            <a:bodyPr lIns="64800" tIns="64800" rIns="64800" bIns="64800">
              <a:spAutoFit/>
            </a:bodyPr>
            <a:lstStyle/>
            <a:p>
              <a:r>
                <a:rPr lang="en-GB" sz="1600"/>
                <a:t>        Current SR workplace hardware configuration limits performance of Stata</a:t>
              </a:r>
            </a:p>
          </p:txBody>
        </p:sp>
        <p:sp>
          <p:nvSpPr>
            <p:cNvPr id="242870" name="AutoShape 182"/>
            <p:cNvSpPr>
              <a:spLocks noChangeArrowheads="1"/>
            </p:cNvSpPr>
            <p:nvPr/>
          </p:nvSpPr>
          <p:spPr bwMode="auto">
            <a:xfrm rot="5400000">
              <a:off x="453" y="3621"/>
              <a:ext cx="182" cy="136"/>
            </a:xfrm>
            <a:prstGeom prst="triangle">
              <a:avLst>
                <a:gd name="adj" fmla="val 50000"/>
              </a:avLst>
            </a:prstGeom>
            <a:solidFill>
              <a:srgbClr val="E00034"/>
            </a:solidFill>
            <a:ln w="15875">
              <a:solidFill>
                <a:srgbClr val="E00034"/>
              </a:solidFill>
              <a:miter lim="800000"/>
            </a:ln>
            <a:effectLst/>
          </p:spPr>
          <p:txBody>
            <a:bodyPr rot="10800000" vert="eaVert" wrap="none" lIns="64800" tIns="64800" rIns="64800" bIns="64800" anchor="ctr"/>
            <a:lstStyle/>
            <a:p>
              <a:pPr algn="ctr">
                <a:buClrTx/>
              </a:pPr>
              <a:endParaRPr lang="en-US"/>
            </a:p>
          </p:txBody>
        </p:sp>
      </p:grpSp>
      <p:sp>
        <p:nvSpPr>
          <p:cNvPr id="242694" name="Rectangle 6"/>
          <p:cNvSpPr>
            <a:spLocks noGrp="1" noChangeArrowheads="1"/>
          </p:cNvSpPr>
          <p:nvPr>
            <p:ph type="title"/>
          </p:nvPr>
        </p:nvSpPr>
        <p:spPr/>
        <p:txBody>
          <a:bodyPr/>
          <a:lstStyle/>
          <a:p>
            <a:r>
              <a:rPr lang="en-GB"/>
              <a:t>Evaluation Summary – Performance Test</a:t>
            </a:r>
          </a:p>
        </p:txBody>
      </p:sp>
      <p:graphicFrame>
        <p:nvGraphicFramePr>
          <p:cNvPr id="242898" name="Group 210"/>
          <p:cNvGraphicFramePr>
            <a:graphicFrameLocks noGrp="1"/>
          </p:cNvGraphicFramePr>
          <p:nvPr/>
        </p:nvGraphicFramePr>
        <p:xfrm>
          <a:off x="684213" y="4610100"/>
          <a:ext cx="8459787" cy="1349753"/>
        </p:xfrm>
        <a:graphic>
          <a:graphicData uri="http://schemas.openxmlformats.org/drawingml/2006/table">
            <a:tbl>
              <a:tblPr/>
              <a:tblGrid>
                <a:gridCol w="8459787"/>
              </a:tblGrid>
              <a:tr h="979488">
                <a:tc>
                  <a:txBody>
                    <a:bodyPr vert="horz" wrap="square"/>
                    <a:lstStyle/>
                    <a:p>
                      <a:pPr marL="355600" marR="0" lvl="0" indent="-355600" algn="l" defTabSz="914400" rtl="0" eaLnBrk="0" fontAlgn="b" latinLnBrk="0" hangingPunct="0">
                        <a:lnSpc>
                          <a:spcPct val="100000"/>
                        </a:lnSpc>
                        <a:spcBef>
                          <a:spcPct val="0"/>
                        </a:spcBef>
                        <a:spcAft>
                          <a:spcPct val="0"/>
                        </a:spcAft>
                        <a:buClrTx/>
                        <a:buSzTx/>
                        <a:buFontTx/>
                        <a:buChar char="•"/>
                        <a:tabLst>
                          <a:tab pos="355600"/>
                        </a:tabLst>
                      </a:pPr>
                      <a:r>
                        <a:rPr kumimoji="0" lang="en-GB" sz="1400" b="0" i="0" u="none" strike="noStrike" cap="none" normalizeH="0" baseline="0" smtClean="0">
                          <a:ln>
                            <a:noFill/>
                          </a:ln>
                          <a:solidFill>
                            <a:schemeClr val="tx1"/>
                          </a:solidFill>
                          <a:effectLst/>
                          <a:latin typeface="SwissReSans" pitchFamily="34" charset="0"/>
                        </a:rPr>
                        <a:t>All tools identified 100% of data errors</a:t>
                      </a:r>
                    </a:p>
                    <a:p>
                      <a:pPr marL="355600" marR="0" lvl="0" indent="-355600" algn="l" defTabSz="914400" rtl="0" eaLnBrk="0" fontAlgn="b" latinLnBrk="0" hangingPunct="0">
                        <a:lnSpc>
                          <a:spcPct val="100000"/>
                        </a:lnSpc>
                        <a:spcBef>
                          <a:spcPct val="0"/>
                        </a:spcBef>
                        <a:spcAft>
                          <a:spcPct val="0"/>
                        </a:spcAft>
                        <a:buClrTx/>
                        <a:buSzTx/>
                        <a:buFontTx/>
                        <a:buChar char="•"/>
                        <a:tabLst>
                          <a:tab pos="355600"/>
                        </a:tabLst>
                      </a:pPr>
                      <a:r>
                        <a:rPr kumimoji="0" lang="en-GB" sz="1400" b="0" i="0" u="none" strike="noStrike" cap="none" normalizeH="0" baseline="0" smtClean="0">
                          <a:ln>
                            <a:noFill/>
                          </a:ln>
                          <a:solidFill>
                            <a:schemeClr val="tx1"/>
                          </a:solidFill>
                          <a:effectLst/>
                          <a:latin typeface="SwissReSans" pitchFamily="34" charset="0"/>
                        </a:rPr>
                        <a:t>Glean and Access/VBA used lowest total time due to predefined reports</a:t>
                      </a:r>
                    </a:p>
                    <a:p>
                      <a:pPr marL="355600" marR="0" lvl="0" indent="-355600" algn="l" defTabSz="914400" rtl="0" eaLnBrk="0" fontAlgn="b" latinLnBrk="0" hangingPunct="0">
                        <a:lnSpc>
                          <a:spcPct val="100000"/>
                        </a:lnSpc>
                        <a:spcBef>
                          <a:spcPct val="0"/>
                        </a:spcBef>
                        <a:spcAft>
                          <a:spcPct val="0"/>
                        </a:spcAft>
                        <a:buClrTx/>
                        <a:buSzTx/>
                        <a:buFontTx/>
                        <a:buChar char="•"/>
                        <a:tabLst>
                          <a:tab pos="355600"/>
                        </a:tabLst>
                      </a:pPr>
                      <a:r>
                        <a:rPr kumimoji="0" lang="en-GB" sz="1400" b="0" i="0" u="none" strike="noStrike" cap="none" normalizeH="0" baseline="0" smtClean="0">
                          <a:ln>
                            <a:noFill/>
                          </a:ln>
                          <a:solidFill>
                            <a:schemeClr val="tx1"/>
                          </a:solidFill>
                          <a:effectLst/>
                          <a:latin typeface="SwissReSans" pitchFamily="34" charset="0"/>
                        </a:rPr>
                        <a:t>Processing time for STATA extremely high due to hardware limitations</a:t>
                      </a:r>
                    </a:p>
                    <a:p>
                      <a:pPr marL="355600" marR="0" lvl="0" indent="-355600" algn="l" defTabSz="914400" rtl="0" eaLnBrk="0" fontAlgn="b" latinLnBrk="0" hangingPunct="0">
                        <a:lnSpc>
                          <a:spcPct val="100000"/>
                        </a:lnSpc>
                        <a:spcBef>
                          <a:spcPct val="0"/>
                        </a:spcBef>
                        <a:spcAft>
                          <a:spcPct val="0"/>
                        </a:spcAft>
                        <a:buClrTx/>
                        <a:buSzTx/>
                        <a:buFontTx/>
                        <a:buChar char="•"/>
                        <a:tabLst>
                          <a:tab pos="355600"/>
                        </a:tabLst>
                      </a:pPr>
                      <a:r>
                        <a:rPr kumimoji="0" lang="en-GB" sz="1400" b="0" i="0" u="none" strike="noStrike" cap="none" normalizeH="0" baseline="0" smtClean="0">
                          <a:ln>
                            <a:noFill/>
                          </a:ln>
                          <a:solidFill>
                            <a:schemeClr val="tx1"/>
                          </a:solidFill>
                          <a:effectLst/>
                          <a:latin typeface="SwissReSans" pitchFamily="34" charset="0"/>
                        </a:rPr>
                        <a:t>Similar performance for GLEAN/SAS and Stata although none of them have standardised ES reports</a:t>
                      </a:r>
                    </a:p>
                  </a:txBody>
                  <a:tcPr marL="64800" marR="64800" marT="64800" marB="64800" anchor="b" horzOverflow="overflow">
                    <a:lnL cap="flat">
                      <a:noFill/>
                    </a:lnL>
                    <a:lnR cap="flat">
                      <a:noFill/>
                    </a:lnR>
                    <a:lnT cap="flat">
                      <a:noFill/>
                    </a:lnT>
                    <a:lnB>
                      <a:noFill/>
                    </a:lnB>
                    <a:lnTlToBr>
                      <a:noFill/>
                    </a:lnTlToBr>
                    <a:lnBlToTr>
                      <a:noFill/>
                    </a:lnBlToTr>
                    <a:noFill/>
                  </a:tcPr>
                </a:tc>
              </a:tr>
              <a:tr h="366713">
                <a:tc>
                  <a:txBody>
                    <a:bodyPr vert="horz" wrap="square"/>
                    <a:lstStyle/>
                    <a:p>
                      <a:pPr marL="0" marR="0" lvl="0" indent="0" algn="l" defTabSz="914400" rtl="0" eaLnBrk="0" fontAlgn="b" latinLnBrk="0" hangingPunct="0">
                        <a:lnSpc>
                          <a:spcPct val="100000"/>
                        </a:lnSpc>
                        <a:spcBef>
                          <a:spcPct val="0"/>
                        </a:spcBef>
                        <a:spcAft>
                          <a:spcPct val="0"/>
                        </a:spcAft>
                        <a:buClrTx/>
                        <a:buSzTx/>
                        <a:buFontTx/>
                        <a:buChar char="•"/>
                        <a:tabLst>
                          <a:tab pos="355600"/>
                        </a:tabLst>
                      </a:pPr>
                      <a:endParaRPr kumimoji="0" lang="en-US" sz="1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cap="flat">
                      <a:noFill/>
                    </a:lnL>
                    <a:lnR cap="flat">
                      <a:noFill/>
                    </a:lnR>
                    <a:lnT>
                      <a:noFill/>
                    </a:lnT>
                    <a:lnB cap="flat">
                      <a:noFill/>
                    </a:lnB>
                    <a:lnTlToBr>
                      <a:noFill/>
                    </a:lnTlToBr>
                    <a:lnBlToTr>
                      <a:noFill/>
                    </a:lnBlToTr>
                    <a:noFill/>
                  </a:tcPr>
                </a:tc>
              </a:tr>
            </a:tbl>
          </a:graphicData>
        </a:graphic>
      </p:graphicFrame>
      <p:graphicFrame>
        <p:nvGraphicFramePr>
          <p:cNvPr id="242867" name="Group 179"/>
          <p:cNvGraphicFramePr>
            <a:graphicFrameLocks noGrp="1"/>
          </p:cNvGraphicFramePr>
          <p:nvPr/>
        </p:nvGraphicFramePr>
        <p:xfrm>
          <a:off x="1547813" y="2538413"/>
          <a:ext cx="5616575" cy="1905360"/>
        </p:xfrm>
        <a:graphic>
          <a:graphicData uri="http://schemas.openxmlformats.org/drawingml/2006/table">
            <a:tbl>
              <a:tblPr/>
              <a:tblGrid>
                <a:gridCol w="2730500"/>
                <a:gridCol w="723900"/>
                <a:gridCol w="720725"/>
                <a:gridCol w="720725"/>
                <a:gridCol w="720725"/>
              </a:tblGrid>
              <a:tr h="1968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200" b="1" i="0" u="none" strike="noStrike" cap="none" normalizeH="0" baseline="0" smtClean="0">
                          <a:ln>
                            <a:noFill/>
                          </a:ln>
                          <a:solidFill>
                            <a:schemeClr val="tx1"/>
                          </a:solidFill>
                          <a:effectLst/>
                          <a:latin typeface="SwissReSans" pitchFamily="34" charset="0"/>
                        </a:rPr>
                        <a:t>Evaluation Criteria</a:t>
                      </a: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SwissReSans" pitchFamily="34" charset="0"/>
                        </a:rPr>
                        <a:t>SAS</a:t>
                      </a: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SwissReSans" pitchFamily="34" charset="0"/>
                        </a:rPr>
                        <a:t>GLEAN</a:t>
                      </a: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Stata / Transfer</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200" b="0" i="0" u="none" strike="noStrike" cap="none" normalizeH="0" baseline="0" smtClean="0">
                          <a:ln>
                            <a:noFill/>
                          </a:ln>
                          <a:solidFill>
                            <a:schemeClr val="tx1"/>
                          </a:solidFill>
                          <a:effectLst/>
                          <a:latin typeface="Arial"/>
                          <a:cs typeface="Arial"/>
                        </a:rPr>
                        <a:t>Access / VBA</a:t>
                      </a:r>
                      <a:endParaRPr kumimoji="0" lang="en-GB" sz="12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Total time</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M</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L</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261938">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Data loading</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M</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M</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Validation</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r h="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Analyses</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M-H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L</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M</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Reporting</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L</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L</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L</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vert="horz" wrap="square"/>
                    <a:lstStyle/>
                    <a:p>
                      <a:pPr marL="0" marR="0" lvl="0" indent="0" algn="ctr" defTabSz="914400" rtl="0" eaLnBrk="0" fontAlgn="b" latinLnBrk="0" hangingPunct="0">
                        <a:lnSpc>
                          <a:spcPct val="100000"/>
                        </a:lnSpc>
                        <a:spcBef>
                          <a:spcPct val="0"/>
                        </a:spcBef>
                        <a:spcAft>
                          <a:spcPct val="0"/>
                        </a:spcAft>
                        <a:buClrTx/>
                        <a:buSzTx/>
                        <a:buFontTx/>
                        <a:buNone/>
                      </a:pPr>
                      <a:r>
                        <a:rPr kumimoji="0" lang="en-GB" sz="1000" b="1" i="0" u="none" strike="noStrike" cap="none" normalizeH="0" baseline="0" smtClean="0">
                          <a:ln>
                            <a:noFill/>
                          </a:ln>
                          <a:solidFill>
                            <a:schemeClr val="tx1"/>
                          </a:solidFill>
                          <a:effectLst/>
                          <a:latin typeface="SwissReSans" pitchFamily="34" charset="0"/>
                        </a:rPr>
                        <a:t>H</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r>
            </a:tbl>
          </a:graphicData>
        </a:graphic>
      </p:graphicFrame>
      <p:graphicFrame>
        <p:nvGraphicFramePr>
          <p:cNvPr id="242890" name="Group 202"/>
          <p:cNvGraphicFramePr>
            <a:graphicFrameLocks noGrp="1"/>
          </p:cNvGraphicFramePr>
          <p:nvPr/>
        </p:nvGraphicFramePr>
        <p:xfrm>
          <a:off x="684213" y="1379538"/>
          <a:ext cx="8162925" cy="1349753"/>
        </p:xfrm>
        <a:graphic>
          <a:graphicData uri="http://schemas.openxmlformats.org/drawingml/2006/table">
            <a:tbl>
              <a:tblPr/>
              <a:tblGrid>
                <a:gridCol w="8162925"/>
              </a:tblGrid>
              <a:tr h="979488">
                <a:tc>
                  <a:txBody>
                    <a:bodyPr vert="horz" wrap="square"/>
                    <a:lstStyle/>
                    <a:p>
                      <a:pPr marL="355600" marR="0" lvl="0" indent="-355600" algn="l" defTabSz="914400" rtl="0" eaLnBrk="0" fontAlgn="b" latinLnBrk="0" hangingPunct="0">
                        <a:lnSpc>
                          <a:spcPct val="100000"/>
                        </a:lnSpc>
                        <a:spcBef>
                          <a:spcPct val="0"/>
                        </a:spcBef>
                        <a:spcAft>
                          <a:spcPct val="0"/>
                        </a:spcAft>
                        <a:buClrTx/>
                        <a:buSzTx/>
                        <a:buFontTx/>
                        <a:buChar char="•"/>
                        <a:tabLst>
                          <a:tab pos="355600"/>
                        </a:tabLst>
                      </a:pPr>
                      <a:r>
                        <a:rPr kumimoji="0" lang="en-GB" sz="1400" b="0" i="0" u="none" strike="noStrike" cap="none" normalizeH="0" baseline="0" smtClean="0">
                          <a:ln>
                            <a:noFill/>
                          </a:ln>
                          <a:solidFill>
                            <a:schemeClr val="tx1"/>
                          </a:solidFill>
                          <a:effectLst/>
                          <a:latin typeface="SwissReSans" pitchFamily="34" charset="0"/>
                        </a:rPr>
                        <a:t>One raw data set (2 million records) had to be imported, analysed and a predefined list of reports had to be produced by all four tools. </a:t>
                      </a:r>
                    </a:p>
                    <a:p>
                      <a:pPr marL="355600" marR="0" lvl="0" indent="-355600" algn="l" defTabSz="914400" rtl="0" eaLnBrk="0" fontAlgn="b" latinLnBrk="0" hangingPunct="0">
                        <a:lnSpc>
                          <a:spcPct val="100000"/>
                        </a:lnSpc>
                        <a:spcBef>
                          <a:spcPct val="0"/>
                        </a:spcBef>
                        <a:spcAft>
                          <a:spcPct val="0"/>
                        </a:spcAft>
                        <a:buClrTx/>
                        <a:buSzTx/>
                        <a:buFontTx/>
                        <a:buChar char="•"/>
                        <a:tabLst>
                          <a:tab pos="355600"/>
                        </a:tabLst>
                      </a:pPr>
                      <a:r>
                        <a:rPr kumimoji="0" lang="en-GB" sz="1400" b="0" i="0" u="none" strike="noStrike" cap="none" normalizeH="0" baseline="0" smtClean="0">
                          <a:ln>
                            <a:noFill/>
                          </a:ln>
                          <a:solidFill>
                            <a:schemeClr val="tx1"/>
                          </a:solidFill>
                          <a:effectLst/>
                          <a:latin typeface="SwissReSans" pitchFamily="34" charset="0"/>
                        </a:rPr>
                        <a:t>Focus of the evaluation was on processing time and efficiency the different tools were able to handle the test data set.</a:t>
                      </a:r>
                    </a:p>
                  </a:txBody>
                  <a:tcPr marL="64800" marR="64800" marT="64800" marB="64800" anchor="b" horzOverflow="overflow">
                    <a:lnL cap="flat">
                      <a:noFill/>
                    </a:lnL>
                    <a:lnR cap="flat">
                      <a:noFill/>
                    </a:lnR>
                    <a:lnT cap="flat">
                      <a:noFill/>
                    </a:lnT>
                    <a:lnB>
                      <a:noFill/>
                    </a:lnB>
                    <a:lnTlToBr>
                      <a:noFill/>
                    </a:lnTlToBr>
                    <a:lnBlToTr>
                      <a:noFill/>
                    </a:lnBlToTr>
                    <a:noFill/>
                  </a:tcPr>
                </a:tc>
              </a:tr>
              <a:tr h="366713">
                <a:tc>
                  <a:txBody>
                    <a:bodyPr vert="horz" wrap="square"/>
                    <a:lstStyle/>
                    <a:p>
                      <a:pPr marL="0" marR="0" lvl="0" indent="0" algn="l" defTabSz="914400" rtl="0" eaLnBrk="0" fontAlgn="b" latinLnBrk="0" hangingPunct="0">
                        <a:lnSpc>
                          <a:spcPct val="100000"/>
                        </a:lnSpc>
                        <a:spcBef>
                          <a:spcPct val="0"/>
                        </a:spcBef>
                        <a:spcAft>
                          <a:spcPct val="0"/>
                        </a:spcAft>
                        <a:buClrTx/>
                        <a:buSzTx/>
                        <a:buFontTx/>
                        <a:buChar char="•"/>
                        <a:tabLst>
                          <a:tab pos="355600"/>
                        </a:tabLst>
                      </a:pPr>
                      <a:endParaRPr kumimoji="0" lang="en-US" sz="1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cap="flat">
                      <a:noFill/>
                    </a:lnL>
                    <a:lnR cap="flat">
                      <a:noFill/>
                    </a:lnR>
                    <a:lnT>
                      <a:noFill/>
                    </a:lnT>
                    <a:lnB cap="flat">
                      <a:noFill/>
                    </a:lnB>
                    <a:lnTlToBr>
                      <a:noFill/>
                    </a:lnTlToBr>
                    <a:lnBlToTr>
                      <a:noFill/>
                    </a:lnBlToTr>
                    <a:noFill/>
                  </a:tcPr>
                </a:tc>
              </a:tr>
            </a:tbl>
          </a:graphicData>
        </a:graphic>
      </p:graphicFrame>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1" name="Slide Number Placeholder 2"/>
          <p:cNvSpPr>
            <a:spLocks noGrp="1"/>
          </p:cNvSpPr>
          <p:nvPr>
            <p:ph type="sldNum" sz="quarter" idx="10"/>
          </p:nvPr>
        </p:nvSpPr>
        <p:spPr/>
        <p:txBody>
          <a:bodyPr/>
          <a:lstStyle/>
          <a:p>
            <a:fld id="{BE0D4B6D-A5DD-4291-B8F2-320F31D40344}" type="slidenum">
              <a:rPr lang="en-GB"/>
              <a:t>18</a:t>
            </a:fld>
            <a:endParaRPr lang="en-GB"/>
          </a:p>
        </p:txBody>
      </p:sp>
      <p:sp>
        <p:nvSpPr>
          <p:cNvPr id="314373" name="Rectangle 5"/>
          <p:cNvSpPr>
            <a:spLocks noChangeArrowheads="1"/>
          </p:cNvSpPr>
          <p:nvPr/>
        </p:nvSpPr>
        <p:spPr bwMode="auto">
          <a:xfrm>
            <a:off x="755650" y="2997200"/>
            <a:ext cx="8137525" cy="2016125"/>
          </a:xfrm>
          <a:prstGeom prst="rect">
            <a:avLst/>
          </a:prstGeom>
          <a:solidFill>
            <a:srgbClr val="FF0000">
              <a:alpha val="28999"/>
            </a:srgbClr>
          </a:solidFill>
          <a:ln w="15875">
            <a:noFill/>
            <a:miter lim="800000"/>
          </a:ln>
          <a:effectLst/>
        </p:spPr>
        <p:txBody>
          <a:bodyPr wrap="none" lIns="64800" tIns="64800" rIns="64800" bIns="64800" anchor="ctr"/>
          <a:lstStyle/>
          <a:p>
            <a:endParaRPr lang="en-GB"/>
          </a:p>
        </p:txBody>
      </p:sp>
      <p:sp>
        <p:nvSpPr>
          <p:cNvPr id="314378" name="Rectangle 10"/>
          <p:cNvSpPr>
            <a:spLocks noChangeArrowheads="1"/>
          </p:cNvSpPr>
          <p:nvPr/>
        </p:nvSpPr>
        <p:spPr bwMode="auto">
          <a:xfrm>
            <a:off x="755650" y="2276475"/>
            <a:ext cx="8137525" cy="720725"/>
          </a:xfrm>
          <a:prstGeom prst="rect">
            <a:avLst/>
          </a:prstGeom>
          <a:solidFill>
            <a:srgbClr val="00FF00">
              <a:alpha val="28999"/>
            </a:srgbClr>
          </a:solidFill>
          <a:ln w="15875">
            <a:noFill/>
            <a:miter lim="800000"/>
          </a:ln>
          <a:effectLst/>
        </p:spPr>
        <p:txBody>
          <a:bodyPr wrap="none" lIns="64800" tIns="64800" rIns="64800" bIns="64800" anchor="ctr"/>
          <a:lstStyle/>
          <a:p>
            <a:endParaRPr lang="en-GB"/>
          </a:p>
        </p:txBody>
      </p:sp>
      <p:sp>
        <p:nvSpPr>
          <p:cNvPr id="314370" name="Rectangle 2"/>
          <p:cNvSpPr>
            <a:spLocks noGrp="1" noChangeArrowheads="1"/>
          </p:cNvSpPr>
          <p:nvPr>
            <p:ph type="title"/>
          </p:nvPr>
        </p:nvSpPr>
        <p:spPr/>
        <p:txBody>
          <a:bodyPr/>
          <a:lstStyle/>
          <a:p>
            <a:r>
              <a:rPr lang="en-GB"/>
              <a:t>ES Tools – 2nd Shortlisting</a:t>
            </a:r>
          </a:p>
        </p:txBody>
      </p:sp>
      <p:sp>
        <p:nvSpPr>
          <p:cNvPr id="314371" name="Text Box 3"/>
          <p:cNvSpPr txBox="1">
            <a:spLocks noChangeArrowheads="1"/>
          </p:cNvSpPr>
          <p:nvPr/>
        </p:nvSpPr>
        <p:spPr bwMode="auto">
          <a:xfrm>
            <a:off x="684213" y="1608138"/>
            <a:ext cx="3455987" cy="2189162"/>
          </a:xfrm>
          <a:prstGeom prst="rect">
            <a:avLst/>
          </a:prstGeom>
          <a:noFill/>
          <a:ln w="15875">
            <a:noFill/>
            <a:miter lim="800000"/>
          </a:ln>
          <a:effectLst/>
        </p:spPr>
        <p:txBody>
          <a:bodyPr lIns="64800" tIns="64800" rIns="64800" bIns="64800">
            <a:spAutoFit/>
          </a:bodyPr>
          <a:lstStyle/>
          <a:p>
            <a:pPr>
              <a:spcBef>
                <a:spcPct val="10000"/>
              </a:spcBef>
            </a:pPr>
            <a:r>
              <a:rPr lang="en-GB" sz="1400" b="1"/>
              <a:t>Remaining tools considered for Evaluation:</a:t>
            </a:r>
          </a:p>
          <a:p>
            <a:pPr>
              <a:spcBef>
                <a:spcPct val="10000"/>
              </a:spcBef>
            </a:pPr>
            <a:endParaRPr lang="en-GB" sz="1400" b="1"/>
          </a:p>
          <a:p>
            <a:pPr>
              <a:spcBef>
                <a:spcPct val="10000"/>
              </a:spcBef>
              <a:buFont typeface="Wingdings" pitchFamily="2" charset="2"/>
              <a:buChar char="n"/>
            </a:pPr>
            <a:r>
              <a:rPr lang="en-GB" sz="1400" b="1"/>
              <a:t>SAS</a:t>
            </a:r>
          </a:p>
          <a:p>
            <a:pPr>
              <a:spcBef>
                <a:spcPct val="10000"/>
              </a:spcBef>
              <a:buFont typeface="Wingdings" pitchFamily="2" charset="2"/>
              <a:buChar char="n"/>
            </a:pPr>
            <a:r>
              <a:rPr lang="en-GB" sz="1400" b="1"/>
              <a:t>STATA</a:t>
            </a:r>
            <a:r>
              <a:rPr lang="en-GB" sz="1400"/>
              <a:t> </a:t>
            </a:r>
          </a:p>
          <a:p>
            <a:pPr>
              <a:spcBef>
                <a:spcPct val="10000"/>
              </a:spcBef>
              <a:buFont typeface="Wingdings" pitchFamily="2" charset="2"/>
              <a:buChar char="n"/>
            </a:pPr>
            <a:endParaRPr lang="en-GB" sz="1400"/>
          </a:p>
          <a:p>
            <a:pPr>
              <a:spcBef>
                <a:spcPct val="10000"/>
              </a:spcBef>
              <a:buFont typeface="Wingdings" pitchFamily="2" charset="2"/>
              <a:buChar char="n"/>
            </a:pPr>
            <a:r>
              <a:rPr lang="en-GB" sz="1400"/>
              <a:t>GLEAN</a:t>
            </a:r>
            <a:endParaRPr lang="en-GB" sz="1400" b="1"/>
          </a:p>
          <a:p>
            <a:pPr>
              <a:spcBef>
                <a:spcPct val="10000"/>
              </a:spcBef>
              <a:buFont typeface="Wingdings" pitchFamily="2" charset="2"/>
              <a:buChar char="n"/>
            </a:pPr>
            <a:r>
              <a:rPr lang="en-GB" sz="1400"/>
              <a:t>ACCESS/VBA</a:t>
            </a:r>
          </a:p>
          <a:p>
            <a:pPr>
              <a:spcBef>
                <a:spcPct val="10000"/>
              </a:spcBef>
              <a:buFont typeface="Wingdings" pitchFamily="2" charset="2"/>
              <a:buChar char="n"/>
            </a:pPr>
            <a:r>
              <a:rPr lang="en-GB" sz="1400"/>
              <a:t>ES SUITE</a:t>
            </a:r>
          </a:p>
        </p:txBody>
      </p:sp>
      <p:sp>
        <p:nvSpPr>
          <p:cNvPr id="314372" name="Text Box 4"/>
          <p:cNvSpPr txBox="1">
            <a:spLocks noChangeArrowheads="1"/>
          </p:cNvSpPr>
          <p:nvPr/>
        </p:nvSpPr>
        <p:spPr bwMode="auto">
          <a:xfrm>
            <a:off x="2484438" y="1844675"/>
            <a:ext cx="4967287" cy="2957513"/>
          </a:xfrm>
          <a:prstGeom prst="rect">
            <a:avLst/>
          </a:prstGeom>
          <a:noFill/>
          <a:ln w="15875">
            <a:noFill/>
            <a:miter lim="800000"/>
          </a:ln>
          <a:effectLst/>
        </p:spPr>
        <p:txBody>
          <a:bodyPr lIns="64800" tIns="64800" rIns="64800" bIns="64800">
            <a:spAutoFit/>
          </a:bodyPr>
          <a:lstStyle/>
          <a:p>
            <a:pPr>
              <a:spcBef>
                <a:spcPct val="10000"/>
              </a:spcBef>
            </a:pPr>
            <a:endParaRPr lang="en-GB" sz="1400" b="1"/>
          </a:p>
          <a:p>
            <a:pPr>
              <a:spcBef>
                <a:spcPct val="10000"/>
              </a:spcBef>
            </a:pPr>
            <a:endParaRPr lang="en-GB" sz="1400" b="1"/>
          </a:p>
          <a:p>
            <a:pPr>
              <a:spcBef>
                <a:spcPct val="10000"/>
              </a:spcBef>
              <a:buFont typeface="Wingdings" pitchFamily="2" charset="2"/>
              <a:buChar char="n"/>
            </a:pPr>
            <a:r>
              <a:rPr lang="en-GB" sz="1400" b="1"/>
              <a:t>Both tools satisfy requirements</a:t>
            </a:r>
            <a:br>
              <a:rPr lang="en-GB" sz="1400" b="1"/>
            </a:br>
            <a:r>
              <a:rPr lang="en-GB" sz="1400" b="1"/>
              <a:t>for a global tool</a:t>
            </a:r>
          </a:p>
          <a:p>
            <a:pPr>
              <a:spcBef>
                <a:spcPct val="10000"/>
              </a:spcBef>
            </a:pPr>
            <a:endParaRPr lang="en-GB" sz="1400" b="1"/>
          </a:p>
          <a:p>
            <a:pPr>
              <a:buFont typeface="Wingdings" pitchFamily="2" charset="2"/>
              <a:buChar char="n"/>
            </a:pPr>
            <a:r>
              <a:rPr lang="en-GB" sz="1400"/>
              <a:t>GLEAN -&gt; No reporting functionality (just table output), fails to produce required analysis (Multivariate Analysis) </a:t>
            </a:r>
          </a:p>
          <a:p>
            <a:pPr>
              <a:buFont typeface="Wingdings" pitchFamily="2" charset="2"/>
              <a:buChar char="n"/>
            </a:pPr>
            <a:r>
              <a:rPr lang="en-GB" sz="1400"/>
              <a:t>ACCESS/VBA -&gt; Specialised tool for the Germany Market. Would need significant development and adaptation to suit for global requirements.</a:t>
            </a:r>
          </a:p>
          <a:p>
            <a:pPr>
              <a:buFont typeface="Wingdings" pitchFamily="2" charset="2"/>
              <a:buChar char="n"/>
            </a:pPr>
            <a:r>
              <a:rPr lang="en-GB" sz="1400"/>
              <a:t>ES SUITE -&gt; Specialised tool used in UK for specific ES requests. Would need significant development and adaptation to suit for global requirements.</a:t>
            </a:r>
            <a:endParaRPr lang="en-GB" sz="900"/>
          </a:p>
        </p:txBody>
      </p:sp>
      <p:sp>
        <p:nvSpPr>
          <p:cNvPr id="314374" name="Line 6"/>
          <p:cNvSpPr>
            <a:spLocks noChangeShapeType="1"/>
          </p:cNvSpPr>
          <p:nvPr/>
        </p:nvSpPr>
        <p:spPr bwMode="auto">
          <a:xfrm>
            <a:off x="755650" y="2276475"/>
            <a:ext cx="8064500" cy="0"/>
          </a:xfrm>
          <a:prstGeom prst="line">
            <a:avLst/>
          </a:prstGeom>
          <a:noFill/>
          <a:ln w="15875">
            <a:solidFill>
              <a:schemeClr val="tx1"/>
            </a:solidFill>
            <a:round/>
          </a:ln>
          <a:effectLst/>
        </p:spPr>
        <p:txBody>
          <a:bodyPr wrap="none" lIns="64800" tIns="64800" rIns="64800" bIns="64800" anchor="ctr"/>
          <a:lstStyle/>
          <a:p>
            <a:endParaRPr lang="en-GB"/>
          </a:p>
        </p:txBody>
      </p:sp>
      <p:sp>
        <p:nvSpPr>
          <p:cNvPr id="314375" name="Line 7"/>
          <p:cNvSpPr>
            <a:spLocks noChangeShapeType="1"/>
          </p:cNvSpPr>
          <p:nvPr/>
        </p:nvSpPr>
        <p:spPr bwMode="auto">
          <a:xfrm>
            <a:off x="755650" y="2997200"/>
            <a:ext cx="8064500" cy="0"/>
          </a:xfrm>
          <a:prstGeom prst="line">
            <a:avLst/>
          </a:prstGeom>
          <a:noFill/>
          <a:ln w="15875">
            <a:solidFill>
              <a:schemeClr val="tx1"/>
            </a:solidFill>
            <a:round/>
          </a:ln>
          <a:effectLst/>
        </p:spPr>
        <p:txBody>
          <a:bodyPr wrap="none" lIns="64800" tIns="64800" rIns="64800" bIns="64800" anchor="ctr"/>
          <a:lstStyle/>
          <a:p>
            <a:endParaRPr lang="en-GB"/>
          </a:p>
        </p:txBody>
      </p:sp>
      <p:sp>
        <p:nvSpPr>
          <p:cNvPr id="314376" name="AutoShape 8"/>
          <p:cNvSpPr>
            <a:spLocks noChangeArrowheads="1"/>
          </p:cNvSpPr>
          <p:nvPr/>
        </p:nvSpPr>
        <p:spPr bwMode="auto">
          <a:xfrm>
            <a:off x="7453313" y="2997200"/>
            <a:ext cx="1439862" cy="2016125"/>
          </a:xfrm>
          <a:prstGeom prst="bevel">
            <a:avLst>
              <a:gd name="adj" fmla="val 9227"/>
            </a:avLst>
          </a:prstGeom>
          <a:solidFill>
            <a:srgbClr val="FE0000"/>
          </a:solidFill>
          <a:ln w="15875">
            <a:solidFill>
              <a:schemeClr val="tx1"/>
            </a:solidFill>
            <a:miter lim="800000"/>
          </a:ln>
          <a:effectLst/>
        </p:spPr>
        <p:txBody>
          <a:bodyPr wrap="none" lIns="64800" tIns="64800" rIns="64800" bIns="64800" anchor="ctr"/>
          <a:lstStyle/>
          <a:p>
            <a:pPr algn="ctr"/>
            <a:r>
              <a:rPr lang="en-GB"/>
              <a:t>Not on</a:t>
            </a:r>
          </a:p>
          <a:p>
            <a:pPr algn="ctr"/>
            <a:r>
              <a:rPr lang="en-GB"/>
              <a:t>Short List</a:t>
            </a:r>
          </a:p>
        </p:txBody>
      </p:sp>
      <p:sp>
        <p:nvSpPr>
          <p:cNvPr id="314377" name="AutoShape 9"/>
          <p:cNvSpPr>
            <a:spLocks noChangeArrowheads="1"/>
          </p:cNvSpPr>
          <p:nvPr/>
        </p:nvSpPr>
        <p:spPr bwMode="auto">
          <a:xfrm>
            <a:off x="5221288" y="2349500"/>
            <a:ext cx="3671887" cy="574675"/>
          </a:xfrm>
          <a:prstGeom prst="chevron">
            <a:avLst>
              <a:gd name="adj" fmla="val 159738"/>
            </a:avLst>
          </a:prstGeom>
          <a:solidFill>
            <a:srgbClr val="00FF00"/>
          </a:solidFill>
          <a:ln w="15875">
            <a:solidFill>
              <a:schemeClr val="tx1"/>
            </a:solidFill>
            <a:miter lim="800000"/>
          </a:ln>
          <a:effectLst/>
        </p:spPr>
        <p:txBody>
          <a:bodyPr wrap="none" lIns="64800" tIns="64800" rIns="64800" bIns="64800" anchor="ctr"/>
          <a:lstStyle/>
          <a:p>
            <a:pPr algn="ctr"/>
            <a:r>
              <a:rPr lang="en-GB"/>
              <a:t>On Short List </a:t>
            </a:r>
          </a:p>
          <a:p>
            <a:pPr algn="ctr"/>
            <a:r>
              <a:rPr lang="en-GB"/>
              <a:t>for Evaluation</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CBC5E500-6EFC-45DE-8ACB-8794A08C05C7}" type="slidenum">
              <a:rPr lang="en-GB"/>
              <a:t>19</a:t>
            </a:fld>
            <a:endParaRPr lang="en-GB"/>
          </a:p>
        </p:txBody>
      </p:sp>
      <p:sp>
        <p:nvSpPr>
          <p:cNvPr id="324610" name="Rectangle 2"/>
          <p:cNvSpPr>
            <a:spLocks noGrp="1" noChangeArrowheads="1"/>
          </p:cNvSpPr>
          <p:nvPr>
            <p:ph type="title"/>
          </p:nvPr>
        </p:nvSpPr>
        <p:spPr/>
        <p:txBody>
          <a:bodyPr/>
          <a:lstStyle/>
          <a:p>
            <a:r>
              <a:rPr lang="en-GB"/>
              <a:t>Stata Performance Issue</a:t>
            </a:r>
          </a:p>
        </p:txBody>
      </p:sp>
      <p:sp>
        <p:nvSpPr>
          <p:cNvPr id="324611" name="Rectangle 3"/>
          <p:cNvSpPr>
            <a:spLocks noGrp="1" noChangeArrowheads="1"/>
          </p:cNvSpPr>
          <p:nvPr>
            <p:ph type="body" idx="1"/>
          </p:nvPr>
        </p:nvSpPr>
        <p:spPr>
          <a:xfrm>
            <a:off x="755650" y="1628775"/>
            <a:ext cx="7993063" cy="4321175"/>
          </a:xfrm>
        </p:spPr>
        <p:txBody>
          <a:bodyPr/>
          <a:lstStyle/>
          <a:p>
            <a:pPr>
              <a:buFont typeface="Wingdings" pitchFamily="2" charset="2"/>
              <a:buNone/>
            </a:pPr>
            <a:r>
              <a:rPr lang="en-US" b="1"/>
              <a:t>Problem Statement: </a:t>
            </a:r>
          </a:p>
          <a:p>
            <a:pPr lvl="1"/>
            <a:r>
              <a:rPr lang="en-US" sz="1600"/>
              <a:t>Current SR workplace configuration limits addressable memory by STATA. </a:t>
            </a:r>
          </a:p>
          <a:p>
            <a:pPr lvl="1"/>
            <a:r>
              <a:rPr lang="en-US" sz="1600"/>
              <a:t>STATA loads all data in RAM and hence requires large memory space for operation. (SAS works with I/O and does not require all data to reside in the memory) </a:t>
            </a:r>
          </a:p>
          <a:p>
            <a:pPr lvl="1"/>
            <a:r>
              <a:rPr lang="en-US" sz="1600"/>
              <a:t>Currently there are no concrete plans to support 64 bit OS (Window 7 or Windows XP) on the Swiss Re workplace.</a:t>
            </a:r>
          </a:p>
          <a:p>
            <a:pPr>
              <a:buFont typeface="Wingdings" pitchFamily="2" charset="2"/>
              <a:buNone/>
            </a:pPr>
            <a:r>
              <a:rPr lang="en-US" b="1"/>
              <a:t>Possible Solution: </a:t>
            </a:r>
          </a:p>
          <a:p>
            <a:pPr lvl="1"/>
            <a:r>
              <a:rPr lang="en-US" sz="1600"/>
              <a:t>The vendor solution for STAT performance is to use 64 bit Operating System which would allow higher memory allocation to STATA</a:t>
            </a:r>
          </a:p>
          <a:p>
            <a:pPr lvl="1"/>
            <a:r>
              <a:rPr lang="en-US" sz="1600"/>
              <a:t>Test STATA as a server based solution with a POC. The cost of POC will be limited to internal efforts and minor setup costs since vendor has offered server version free for testing.</a:t>
            </a:r>
            <a:endParaRPr lang="en-GB" sz="1600"/>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2"/>
          <p:cNvSpPr>
            <a:spLocks noGrp="1"/>
          </p:cNvSpPr>
          <p:nvPr>
            <p:ph type="sldNum" sz="quarter" idx="10"/>
          </p:nvPr>
        </p:nvSpPr>
        <p:spPr/>
        <p:txBody>
          <a:bodyPr/>
          <a:lstStyle/>
          <a:p>
            <a:fld id="{A12AB17F-B86A-4865-B527-3E15B847991D}" type="slidenum">
              <a:rPr lang="en-GB"/>
              <a:t>2</a:t>
            </a:fld>
            <a:endParaRPr lang="en-GB"/>
          </a:p>
        </p:txBody>
      </p:sp>
      <p:pic>
        <p:nvPicPr>
          <p:cNvPr id="244738" name="Picture 2" descr="Default_Section_Xwwww"/>
          <p:cNvPicPr>
            <a:picLocks noChangeArrowheads="1"/>
          </p:cNvPicPr>
          <p:nvPr>
            <p:custDataLst>
              <p:tags r:id="rId4"/>
            </p:custDataLst>
          </p:nvPr>
        </p:nvPicPr>
        <p:blipFill>
          <a:blip r:embed="rId3"/>
          <a:stretch>
            <a:fillRect/>
          </a:stretch>
        </p:blipFill>
        <p:spPr bwMode="gray">
          <a:xfrm>
            <a:off x="0" y="0"/>
            <a:ext cx="9144000" cy="6858000"/>
          </a:xfrm>
          <a:prstGeom prst="rect">
            <a:avLst/>
          </a:prstGeom>
          <a:noFill/>
          <a:ln w="15875" algn="ctr">
            <a:noFill/>
            <a:miter lim="800000"/>
          </a:ln>
          <a:effectLst/>
        </p:spPr>
      </p:pic>
      <p:sp>
        <p:nvSpPr>
          <p:cNvPr id="244739" name="Rectangle 3"/>
          <p:cNvSpPr>
            <a:spLocks noGrp="1" noChangeArrowheads="1"/>
          </p:cNvSpPr>
          <p:nvPr>
            <p:ph type="title"/>
          </p:nvPr>
        </p:nvSpPr>
        <p:spPr>
          <a:xfrm>
            <a:off x="755650" y="1628775"/>
            <a:ext cx="7488238" cy="863600"/>
          </a:xfrm>
        </p:spPr>
        <p:txBody>
          <a:bodyPr anchor="t"/>
          <a:lstStyle/>
          <a:p>
            <a:pPr marL="457200" indent="-457200">
              <a:lnSpc>
                <a:spcPts val="5000"/>
              </a:lnSpc>
            </a:pPr>
            <a:r>
              <a:rPr lang="en-GB" sz="5500">
                <a:solidFill>
                  <a:srgbClr val="FFFFFF"/>
                </a:solidFill>
                <a:latin typeface="SwissReSans Light" pitchFamily="34" charset="0"/>
              </a:rPr>
              <a:t>Content</a:t>
            </a:r>
            <a:endParaRPr lang="en-GB" sz="2500">
              <a:solidFill>
                <a:srgbClr val="FFFFFF"/>
              </a:solidFill>
              <a:latin typeface="SwissReSans Light" pitchFamily="34" charset="0"/>
            </a:endParaRPr>
          </a:p>
        </p:txBody>
      </p:sp>
      <p:pic>
        <p:nvPicPr>
          <p:cNvPr id="244742" name="Picture 6" descr="Logo_White"/>
          <p:cNvPicPr>
            <a:picLocks noChangeAspect="1" noChangeArrowheads="1"/>
          </p:cNvPicPr>
          <p:nvPr>
            <p:custDataLst>
              <p:tags r:id="rId6"/>
            </p:custDataLst>
          </p:nvPr>
        </p:nvPicPr>
        <p:blipFill>
          <a:blip r:embed="rId5"/>
          <a:stretch>
            <a:fillRect/>
          </a:stretch>
        </p:blipFill>
        <p:spPr bwMode="gray">
          <a:xfrm>
            <a:off x="6804025" y="260350"/>
            <a:ext cx="1000125" cy="581025"/>
          </a:xfrm>
          <a:prstGeom prst="rect">
            <a:avLst/>
          </a:prstGeom>
          <a:noFill/>
          <a:ln w="15875">
            <a:noFill/>
            <a:miter lim="800000"/>
          </a:ln>
          <a:effectLst/>
        </p:spPr>
      </p:pic>
      <p:sp>
        <p:nvSpPr>
          <p:cNvPr id="244743" name="Text Box 7"/>
          <p:cNvSpPr txBox="1">
            <a:spLocks noChangeArrowheads="1"/>
          </p:cNvSpPr>
          <p:nvPr>
            <p:custDataLst>
              <p:tags r:id="rId7"/>
            </p:custDataLst>
          </p:nvPr>
        </p:nvSpPr>
        <p:spPr bwMode="gray">
          <a:xfrm>
            <a:off x="6804025" y="6342063"/>
            <a:ext cx="185738" cy="182562"/>
          </a:xfrm>
          <a:prstGeom prst="rect">
            <a:avLst/>
          </a:prstGeom>
          <a:noFill/>
          <a:ln w="9525" algn="ctr">
            <a:noFill/>
            <a:miter lim="800000"/>
          </a:ln>
          <a:effectLst/>
        </p:spPr>
        <p:txBody>
          <a:bodyPr wrap="none" lIns="0" tIns="0" rIns="0" bIns="0" anchor="b"/>
          <a:lstStyle/>
          <a:p>
            <a:pPr>
              <a:buClrTx/>
              <a:buSzTx/>
              <a:buFontTx/>
              <a:buNone/>
            </a:pPr>
            <a:fld id="{A6D3AB59-7597-446E-BCA1-7541C5C31719}" type="slidenum">
              <a:rPr lang="en-GB" sz="1200" b="1">
                <a:solidFill>
                  <a:srgbClr val="FFFFFF"/>
                </a:solidFill>
              </a:rPr>
              <a:pPr>
                <a:buClrTx/>
                <a:buSzTx/>
                <a:buFontTx/>
                <a:buNone/>
              </a:pPr>
              <a:t>2</a:t>
            </a:fld>
            <a:endParaRPr lang="en-GB" sz="1200" b="1">
              <a:solidFill>
                <a:srgbClr val="FFFFFF"/>
              </a:solidFill>
            </a:endParaRPr>
          </a:p>
        </p:txBody>
      </p:sp>
      <p:sp>
        <p:nvSpPr>
          <p:cNvPr id="244744" name="Text Box 8"/>
          <p:cNvSpPr txBox="1">
            <a:spLocks noChangeArrowheads="1"/>
          </p:cNvSpPr>
          <p:nvPr/>
        </p:nvSpPr>
        <p:spPr bwMode="auto">
          <a:xfrm>
            <a:off x="684213" y="2997200"/>
            <a:ext cx="7632700" cy="1115751"/>
          </a:xfrm>
          <a:prstGeom prst="rect">
            <a:avLst/>
          </a:prstGeom>
          <a:noFill/>
          <a:ln w="15875">
            <a:noFill/>
            <a:miter lim="800000"/>
          </a:ln>
          <a:effectLst/>
        </p:spPr>
        <p:txBody>
          <a:bodyPr lIns="64800" tIns="64800" rIns="64800" bIns="64800">
            <a:spAutoFit/>
          </a:bodyPr>
          <a:lstStyle/>
          <a:p>
            <a:pPr marL="457200" indent="-457200">
              <a:lnSpc>
                <a:spcPct val="60000"/>
              </a:lnSpc>
              <a:spcBef>
                <a:spcPct val="10000"/>
              </a:spcBef>
              <a:buFont typeface="Wingdings" pitchFamily="2" charset="2"/>
              <a:buAutoNum type="arabicPeriod"/>
            </a:pPr>
            <a:r>
              <a:rPr lang="en-GB" smtClean="0">
                <a:solidFill>
                  <a:srgbClr val="FFFFFF"/>
                </a:solidFill>
              </a:rPr>
              <a:t>Introduction</a:t>
            </a:r>
            <a:br>
              <a:rPr lang="en-GB" smtClean="0">
                <a:solidFill>
                  <a:srgbClr val="FFFFFF"/>
                </a:solidFill>
              </a:rPr>
            </a:br>
            <a:endParaRPr lang="en-GB" smtClean="0">
              <a:solidFill>
                <a:srgbClr val="FFFFFF"/>
              </a:solidFill>
            </a:endParaRPr>
          </a:p>
          <a:p>
            <a:pPr marL="457200" indent="-457200">
              <a:lnSpc>
                <a:spcPct val="60000"/>
              </a:lnSpc>
              <a:spcBef>
                <a:spcPct val="10000"/>
              </a:spcBef>
              <a:buFont typeface="Wingdings" pitchFamily="2" charset="2"/>
              <a:buAutoNum type="arabicPeriod"/>
            </a:pPr>
            <a:r>
              <a:rPr lang="en-GB" smtClean="0">
                <a:solidFill>
                  <a:srgbClr val="FFFFFF"/>
                </a:solidFill>
              </a:rPr>
              <a:t>Experience Studies – Global Tool Set (2010)</a:t>
            </a:r>
            <a:br>
              <a:rPr lang="en-GB" smtClean="0">
                <a:solidFill>
                  <a:srgbClr val="FFFFFF"/>
                </a:solidFill>
              </a:rPr>
            </a:br>
            <a:r>
              <a:rPr lang="en-GB" smtClean="0">
                <a:solidFill>
                  <a:srgbClr val="FFFFFF"/>
                </a:solidFill>
              </a:rPr>
              <a:t> </a:t>
            </a:r>
          </a:p>
          <a:p>
            <a:pPr marL="457200" indent="-457200">
              <a:lnSpc>
                <a:spcPct val="60000"/>
              </a:lnSpc>
              <a:spcBef>
                <a:spcPct val="10000"/>
              </a:spcBef>
              <a:buFont typeface="Wingdings" pitchFamily="2" charset="2"/>
              <a:buAutoNum type="arabicPeriod"/>
            </a:pPr>
            <a:r>
              <a:rPr lang="en-GB" smtClean="0">
                <a:solidFill>
                  <a:srgbClr val="FFFFFF"/>
                </a:solidFill>
              </a:rPr>
              <a:t>Appendix 1 – Global Tool Set (2010)</a:t>
            </a:r>
          </a:p>
        </p:txBody>
      </p:sp>
    </p:spTree>
    <p:custDataLst>
      <p:tags r:id="rId8"/>
    </p:custDataLst>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2"/>
          <p:cNvSpPr>
            <a:spLocks noGrp="1"/>
          </p:cNvSpPr>
          <p:nvPr>
            <p:ph type="sldNum" sz="quarter" idx="10"/>
          </p:nvPr>
        </p:nvSpPr>
        <p:spPr/>
        <p:txBody>
          <a:bodyPr/>
          <a:lstStyle/>
          <a:p>
            <a:fld id="{4CC17D17-D988-4919-82B3-F42CB5A23F34}" type="slidenum">
              <a:rPr lang="en-GB"/>
              <a:t>20</a:t>
            </a:fld>
            <a:endParaRPr lang="en-GB"/>
          </a:p>
        </p:txBody>
      </p:sp>
      <p:sp>
        <p:nvSpPr>
          <p:cNvPr id="251906" name="Rectangle 2"/>
          <p:cNvSpPr>
            <a:spLocks noGrp="1" noChangeArrowheads="1"/>
          </p:cNvSpPr>
          <p:nvPr>
            <p:ph type="title"/>
          </p:nvPr>
        </p:nvSpPr>
        <p:spPr/>
        <p:txBody>
          <a:bodyPr/>
          <a:lstStyle/>
          <a:p>
            <a:r>
              <a:rPr lang="en-GB"/>
              <a:t>Impact Analysis</a:t>
            </a:r>
          </a:p>
        </p:txBody>
      </p:sp>
      <p:grpSp>
        <p:nvGrpSpPr>
          <p:cNvPr id="251912" name="Group 8"/>
          <p:cNvGrpSpPr/>
          <p:nvPr/>
        </p:nvGrpSpPr>
        <p:grpSpPr>
          <a:xfrm>
            <a:off x="541338" y="5300663"/>
            <a:ext cx="8135937" cy="879475"/>
            <a:chOff x="431" y="3657"/>
            <a:chExt cx="5125" cy="554"/>
          </a:xfrm>
        </p:grpSpPr>
        <p:sp>
          <p:nvSpPr>
            <p:cNvPr id="251910" name="Text Box 6"/>
            <p:cNvSpPr txBox="1">
              <a:spLocks noChangeArrowheads="1"/>
            </p:cNvSpPr>
            <p:nvPr/>
          </p:nvSpPr>
          <p:spPr bwMode="auto">
            <a:xfrm>
              <a:off x="431" y="3657"/>
              <a:ext cx="5125" cy="554"/>
            </a:xfrm>
            <a:prstGeom prst="rect">
              <a:avLst/>
            </a:prstGeom>
            <a:solidFill>
              <a:srgbClr val="E4EE81"/>
            </a:solidFill>
            <a:ln w="15875">
              <a:solidFill>
                <a:srgbClr val="007934"/>
              </a:solidFill>
              <a:miter lim="800000"/>
            </a:ln>
            <a:effectLst/>
          </p:spPr>
          <p:txBody>
            <a:bodyPr lIns="64800" tIns="64800" rIns="64800" bIns="64800">
              <a:spAutoFit/>
            </a:bodyPr>
            <a:lstStyle/>
            <a:p>
              <a:r>
                <a:rPr lang="en-GB" sz="1600"/>
                <a:t>        Most locations/processes could change their analysis tool quite swiftly. </a:t>
              </a:r>
              <a:br>
                <a:rPr lang="en-GB" sz="1600"/>
              </a:br>
              <a:r>
                <a:rPr lang="en-GB" sz="1600"/>
                <a:t>        Considerable effort &amp; cost involved in moving German market analysis to new    </a:t>
              </a:r>
              <a:br>
                <a:rPr lang="en-GB" sz="1600"/>
              </a:br>
              <a:r>
                <a:rPr lang="en-GB" sz="1600"/>
                <a:t>        platform with unclear benefits. </a:t>
              </a:r>
            </a:p>
          </p:txBody>
        </p:sp>
        <p:sp>
          <p:nvSpPr>
            <p:cNvPr id="251911" name="AutoShape 7"/>
            <p:cNvSpPr>
              <a:spLocks noChangeArrowheads="1"/>
            </p:cNvSpPr>
            <p:nvPr/>
          </p:nvSpPr>
          <p:spPr bwMode="auto">
            <a:xfrm rot="5400000">
              <a:off x="310" y="3855"/>
              <a:ext cx="467" cy="136"/>
            </a:xfrm>
            <a:prstGeom prst="triangle">
              <a:avLst>
                <a:gd name="adj" fmla="val 50000"/>
              </a:avLst>
            </a:prstGeom>
            <a:solidFill>
              <a:srgbClr val="E00034"/>
            </a:solidFill>
            <a:ln w="15875">
              <a:solidFill>
                <a:srgbClr val="E00034"/>
              </a:solidFill>
              <a:miter lim="800000"/>
            </a:ln>
            <a:effectLst/>
          </p:spPr>
          <p:txBody>
            <a:bodyPr rot="10800000" vert="eaVert" wrap="none" lIns="64800" tIns="64800" rIns="64800" bIns="64800" anchor="ctr"/>
            <a:lstStyle/>
            <a:p>
              <a:pPr algn="ctr">
                <a:buClrTx/>
              </a:pPr>
              <a:endParaRPr lang="en-US"/>
            </a:p>
          </p:txBody>
        </p:sp>
      </p:grpSp>
      <p:pic>
        <p:nvPicPr>
          <p:cNvPr id="251917" name="Picture 13"/>
          <p:cNvPicPr>
            <a:picLocks noChangeAspect="1" noChangeArrowheads="1"/>
          </p:cNvPicPr>
          <p:nvPr/>
        </p:nvPicPr>
        <p:blipFill>
          <a:blip r:embed="rId2"/>
          <a:stretch>
            <a:fillRect/>
          </a:stretch>
        </p:blipFill>
        <p:spPr bwMode="auto">
          <a:xfrm>
            <a:off x="503238" y="1379538"/>
            <a:ext cx="8174037" cy="3921125"/>
          </a:xfrm>
          <a:prstGeom prst="rect">
            <a:avLst/>
          </a:prstGeom>
          <a:noFill/>
          <a:ln w="15875">
            <a:noFill/>
            <a:miter lim="800000"/>
          </a:ln>
          <a:effectLst/>
        </p:spPr>
      </p:pic>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2" name="Slide Number Placeholder 3"/>
          <p:cNvSpPr>
            <a:spLocks noGrp="1"/>
          </p:cNvSpPr>
          <p:nvPr>
            <p:ph type="sldNum" sz="quarter" idx="10"/>
          </p:nvPr>
        </p:nvSpPr>
        <p:spPr/>
        <p:txBody>
          <a:bodyPr/>
          <a:lstStyle/>
          <a:p>
            <a:fld id="{1CC6072B-D88E-4ED3-8BA7-1BDBC93C1213}" type="slidenum">
              <a:rPr lang="en-GB"/>
              <a:t>21</a:t>
            </a:fld>
            <a:endParaRPr lang="en-GB"/>
          </a:p>
        </p:txBody>
      </p:sp>
      <p:sp>
        <p:nvSpPr>
          <p:cNvPr id="326658" name="Rectangle 2"/>
          <p:cNvSpPr>
            <a:spLocks noGrp="1" noChangeArrowheads="1"/>
          </p:cNvSpPr>
          <p:nvPr>
            <p:ph type="title"/>
          </p:nvPr>
        </p:nvSpPr>
        <p:spPr>
          <a:xfrm>
            <a:off x="2135188" y="427038"/>
            <a:ext cx="5592762" cy="987425"/>
          </a:xfrm>
        </p:spPr>
        <p:txBody>
          <a:bodyPr/>
          <a:lstStyle/>
          <a:p>
            <a:pPr defTabSz="1103313"/>
            <a:r>
              <a:rPr lang="en-GB"/>
              <a:t>IT License Costs for running and maintaining current ES tools</a:t>
            </a:r>
          </a:p>
        </p:txBody>
      </p:sp>
      <p:sp>
        <p:nvSpPr>
          <p:cNvPr id="326659" name="Rectangle 3" descr="Dark upward diagonal"/>
          <p:cNvSpPr>
            <a:spLocks noChangeArrowheads="1"/>
          </p:cNvSpPr>
          <p:nvPr/>
        </p:nvSpPr>
        <p:spPr bwMode="auto">
          <a:xfrm>
            <a:off x="2119313" y="3665538"/>
            <a:ext cx="6881812" cy="738187"/>
          </a:xfrm>
          <a:prstGeom prst="rect">
            <a:avLst/>
          </a:prstGeom>
          <a:solidFill>
            <a:srgbClr val="D1DCD6"/>
          </a:solidFill>
          <a:ln w="19050">
            <a:noFill/>
            <a:miter lim="800000"/>
          </a:ln>
        </p:spPr>
        <p:txBody>
          <a:bodyPr lIns="85903" tIns="44670" rIns="85903" bIns="44670"/>
          <a:lstStyle/>
          <a:p>
            <a:pPr marL="295275" defTabSz="757238">
              <a:spcBef>
                <a:spcPct val="30000"/>
              </a:spcBef>
              <a:buClr>
                <a:schemeClr val="bg2"/>
              </a:buClr>
            </a:pPr>
            <a:r>
              <a:rPr lang="en-GB" sz="1300" b="1">
                <a:solidFill>
                  <a:srgbClr val="000000"/>
                </a:solidFill>
              </a:rPr>
              <a:t>Harmonising use of certified SW for ES (i.e. SAS, Stata, Glean, SPLUS), not expected to result in any cost savings from IT licence maintenance and storage (e.g. selection of SAS would require additional investment. For STATA, cost - TBD). </a:t>
            </a:r>
            <a:endParaRPr lang="en-GB" sz="1300">
              <a:solidFill>
                <a:schemeClr val="tx1"/>
              </a:solidFill>
            </a:endParaRPr>
          </a:p>
        </p:txBody>
      </p:sp>
      <p:sp>
        <p:nvSpPr>
          <p:cNvPr id="326660" name="AutoShape 4"/>
          <p:cNvSpPr>
            <a:spLocks noChangeArrowheads="1"/>
          </p:cNvSpPr>
          <p:nvPr/>
        </p:nvSpPr>
        <p:spPr bwMode="auto">
          <a:xfrm rot="5400000">
            <a:off x="1961357" y="3847306"/>
            <a:ext cx="685800" cy="344487"/>
          </a:xfrm>
          <a:prstGeom prst="triangle">
            <a:avLst>
              <a:gd name="adj" fmla="val 50000"/>
            </a:avLst>
          </a:prstGeom>
          <a:solidFill>
            <a:srgbClr val="FF0000"/>
          </a:solidFill>
          <a:ln w="15875" algn="ctr">
            <a:solidFill>
              <a:srgbClr val="000000"/>
            </a:solidFill>
            <a:miter lim="800000"/>
          </a:ln>
          <a:effectLst/>
        </p:spPr>
        <p:txBody>
          <a:bodyPr wrap="none" lIns="64800" tIns="64800" rIns="64800" bIns="64800" anchor="ctr"/>
          <a:lstStyle/>
          <a:p>
            <a:endParaRPr lang="en-GB"/>
          </a:p>
        </p:txBody>
      </p:sp>
      <p:sp>
        <p:nvSpPr>
          <p:cNvPr id="326661" name="Text Box 5"/>
          <p:cNvSpPr txBox="1">
            <a:spLocks noChangeArrowheads="1"/>
          </p:cNvSpPr>
          <p:nvPr/>
        </p:nvSpPr>
        <p:spPr bwMode="auto">
          <a:xfrm>
            <a:off x="111125" y="1982788"/>
            <a:ext cx="1927225" cy="2298700"/>
          </a:xfrm>
          <a:prstGeom prst="rect">
            <a:avLst/>
          </a:prstGeom>
          <a:noFill/>
          <a:ln w="15875" algn="ctr">
            <a:noFill/>
            <a:miter lim="800000"/>
          </a:ln>
          <a:effectLst/>
        </p:spPr>
        <p:txBody>
          <a:bodyPr lIns="53680" tIns="53680" rIns="53680" bIns="53680">
            <a:spAutoFit/>
          </a:bodyPr>
          <a:lstStyle/>
          <a:p>
            <a:pPr defTabSz="757238">
              <a:buClr>
                <a:schemeClr val="bg2"/>
              </a:buClr>
            </a:pPr>
            <a:r>
              <a:rPr lang="en-GB" sz="1200" b="1">
                <a:solidFill>
                  <a:srgbClr val="000000"/>
                </a:solidFill>
              </a:rPr>
              <a:t>Assumptions</a:t>
            </a:r>
          </a:p>
          <a:p>
            <a:pPr defTabSz="757238">
              <a:buClr>
                <a:schemeClr val="bg2"/>
              </a:buClr>
            </a:pPr>
            <a:r>
              <a:rPr lang="en-GB" sz="1200">
                <a:solidFill>
                  <a:srgbClr val="000000"/>
                </a:solidFill>
              </a:rPr>
              <a:t>licence and recurring  based on SR software catalogue/info from sourcing</a:t>
            </a:r>
          </a:p>
          <a:p>
            <a:pPr defTabSz="757238">
              <a:buClr>
                <a:schemeClr val="bg2"/>
              </a:buClr>
            </a:pPr>
            <a:br>
              <a:rPr lang="en-GB" sz="1200">
                <a:solidFill>
                  <a:srgbClr val="000000"/>
                </a:solidFill>
              </a:rPr>
            </a:br>
            <a:r>
              <a:rPr lang="en-GB" sz="1200">
                <a:solidFill>
                  <a:srgbClr val="000000"/>
                </a:solidFill>
              </a:rPr>
              <a:t>Swiss Re standard SW such as EXCEL, ACCESS inlc. VB used in most locations but not listed in this analysis.</a:t>
            </a:r>
          </a:p>
          <a:p>
            <a:pPr defTabSz="757238">
              <a:buClr>
                <a:schemeClr val="bg2"/>
              </a:buClr>
            </a:pPr>
            <a:endParaRPr lang="en-GB" sz="1200">
              <a:solidFill>
                <a:srgbClr val="000000"/>
              </a:solidFill>
            </a:endParaRPr>
          </a:p>
        </p:txBody>
      </p:sp>
      <p:sp>
        <p:nvSpPr>
          <p:cNvPr id="326663" name="Rectangle 3" descr="Dark upward diagonal"/>
          <p:cNvSpPr>
            <a:spLocks noChangeArrowheads="1"/>
          </p:cNvSpPr>
          <p:nvPr/>
        </p:nvSpPr>
        <p:spPr bwMode="auto">
          <a:xfrm>
            <a:off x="2108200" y="4579938"/>
            <a:ext cx="6892925" cy="649287"/>
          </a:xfrm>
          <a:prstGeom prst="rect">
            <a:avLst/>
          </a:prstGeom>
          <a:solidFill>
            <a:srgbClr val="D1DCD6"/>
          </a:solidFill>
          <a:ln w="19050">
            <a:noFill/>
            <a:miter lim="800000"/>
          </a:ln>
        </p:spPr>
        <p:txBody>
          <a:bodyPr lIns="85903" tIns="44670" rIns="85903" bIns="44670"/>
          <a:lstStyle/>
          <a:p>
            <a:pPr marL="295275" defTabSz="757238">
              <a:spcBef>
                <a:spcPct val="30000"/>
              </a:spcBef>
              <a:buClr>
                <a:schemeClr val="bg2"/>
              </a:buClr>
            </a:pPr>
            <a:r>
              <a:rPr lang="en-GB" sz="1300" b="1">
                <a:solidFill>
                  <a:schemeClr val="tx1"/>
                </a:solidFill>
              </a:rPr>
              <a:t>Business benefits from consolidated ES studies applications</a:t>
            </a:r>
            <a:r>
              <a:rPr lang="en-GB" b="1">
                <a:solidFill>
                  <a:schemeClr val="tx1"/>
                </a:solidFill>
              </a:rPr>
              <a:t> </a:t>
            </a:r>
            <a:r>
              <a:rPr lang="en-GB" sz="1300" b="1">
                <a:solidFill>
                  <a:schemeClr val="tx1"/>
                </a:solidFill>
              </a:rPr>
              <a:t>and benefits from introduction of Global Policy Data Warehouse / Global ES DB not evaluated.  </a:t>
            </a:r>
          </a:p>
        </p:txBody>
      </p:sp>
      <p:sp>
        <p:nvSpPr>
          <p:cNvPr id="326664" name="AutoShape 8"/>
          <p:cNvSpPr>
            <a:spLocks noChangeArrowheads="1"/>
          </p:cNvSpPr>
          <p:nvPr/>
        </p:nvSpPr>
        <p:spPr bwMode="auto">
          <a:xfrm rot="5400000">
            <a:off x="1972469" y="4733131"/>
            <a:ext cx="647700" cy="344488"/>
          </a:xfrm>
          <a:prstGeom prst="triangle">
            <a:avLst>
              <a:gd name="adj" fmla="val 50000"/>
            </a:avLst>
          </a:prstGeom>
          <a:solidFill>
            <a:srgbClr val="FF0000"/>
          </a:solidFill>
          <a:ln w="15875" algn="ctr">
            <a:solidFill>
              <a:srgbClr val="000000"/>
            </a:solidFill>
            <a:miter lim="800000"/>
          </a:ln>
          <a:effectLst/>
        </p:spPr>
        <p:txBody>
          <a:bodyPr wrap="none" lIns="64800" tIns="64800" rIns="64800" bIns="64800" anchor="ctr"/>
          <a:lstStyle/>
          <a:p>
            <a:endParaRPr lang="en-GB"/>
          </a:p>
        </p:txBody>
      </p:sp>
      <p:graphicFrame>
        <p:nvGraphicFramePr>
          <p:cNvPr id="326819" name="Group 163"/>
          <p:cNvGraphicFramePr>
            <a:graphicFrameLocks noGrp="1"/>
          </p:cNvGraphicFramePr>
          <p:nvPr/>
        </p:nvGraphicFramePr>
        <p:xfrm>
          <a:off x="2195513" y="1773238"/>
          <a:ext cx="5397500" cy="1527870"/>
        </p:xfrm>
        <a:graphic>
          <a:graphicData uri="http://schemas.openxmlformats.org/drawingml/2006/table">
            <a:tbl>
              <a:tblPr/>
              <a:tblGrid>
                <a:gridCol w="1384300"/>
                <a:gridCol w="762000"/>
                <a:gridCol w="1206500"/>
                <a:gridCol w="1282700"/>
                <a:gridCol w="762000"/>
              </a:tblGrid>
              <a:tr h="552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Software used for ES</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Region</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One time license cost in CHF</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Yearly recurring license cost in CHF</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 of Users</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98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SAS</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US</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5000</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2700</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17</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STATA</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SWE, Asia</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3263</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0</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9</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GLEAN</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UK, SA</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4313</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0</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r"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 11</a:t>
                      </a:r>
                      <a:endParaRPr kumimoji="0" lang="en-GB" sz="2400" b="0" i="0" u="none" strike="noStrike" cap="none" normalizeH="0" baseline="0" smtClean="0">
                        <a:ln>
                          <a:noFill/>
                        </a:ln>
                        <a:solidFill>
                          <a:schemeClr val="tx1"/>
                        </a:solidFill>
                        <a:effectLst/>
                        <a:latin typeface="SwissReSans" pitchFamily="34" charset="0"/>
                      </a:endParaRPr>
                    </a:p>
                  </a:txBody>
                  <a:tcPr marL="64800" marR="64800" marT="64800" marB="64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6820" name="Rectangle 3" descr="Dark upward diagonal"/>
          <p:cNvSpPr>
            <a:spLocks noChangeArrowheads="1"/>
          </p:cNvSpPr>
          <p:nvPr/>
        </p:nvSpPr>
        <p:spPr bwMode="auto">
          <a:xfrm>
            <a:off x="2124075" y="5372100"/>
            <a:ext cx="6892925" cy="649288"/>
          </a:xfrm>
          <a:prstGeom prst="rect">
            <a:avLst/>
          </a:prstGeom>
          <a:solidFill>
            <a:srgbClr val="D1DCD6"/>
          </a:solidFill>
          <a:ln w="19050">
            <a:noFill/>
            <a:miter lim="800000"/>
          </a:ln>
        </p:spPr>
        <p:txBody>
          <a:bodyPr lIns="85903" tIns="44670" rIns="85903" bIns="44670"/>
          <a:lstStyle/>
          <a:p>
            <a:pPr marL="295275" defTabSz="757238">
              <a:spcBef>
                <a:spcPct val="30000"/>
              </a:spcBef>
              <a:buClr>
                <a:schemeClr val="bg2"/>
              </a:buClr>
            </a:pPr>
            <a:r>
              <a:rPr lang="en-GB" sz="1300" b="1">
                <a:solidFill>
                  <a:schemeClr val="tx1"/>
                </a:solidFill>
              </a:rPr>
              <a:t>Introduction of SAS as a Global ES toolset would result in one time license purchase cost of 100,000 CHF and increase in annual licensing fee of 54,000 CHF.  </a:t>
            </a:r>
          </a:p>
        </p:txBody>
      </p:sp>
      <p:sp>
        <p:nvSpPr>
          <p:cNvPr id="326821" name="AutoShape 165"/>
          <p:cNvSpPr>
            <a:spLocks noChangeArrowheads="1"/>
          </p:cNvSpPr>
          <p:nvPr/>
        </p:nvSpPr>
        <p:spPr bwMode="auto">
          <a:xfrm rot="5400000">
            <a:off x="1988344" y="5525294"/>
            <a:ext cx="647700" cy="344488"/>
          </a:xfrm>
          <a:prstGeom prst="triangle">
            <a:avLst>
              <a:gd name="adj" fmla="val 50000"/>
            </a:avLst>
          </a:prstGeom>
          <a:solidFill>
            <a:srgbClr val="FF0000"/>
          </a:solidFill>
          <a:ln w="15875" algn="ctr">
            <a:solidFill>
              <a:srgbClr val="000000"/>
            </a:solidFill>
            <a:miter lim="800000"/>
          </a:ln>
          <a:effectLst/>
        </p:spPr>
        <p:txBody>
          <a:bodyPr wrap="none" lIns="64800" tIns="64800" rIns="64800" bIns="64800" anchor="ctr"/>
          <a:lstStyle/>
          <a:p>
            <a:endParaRPr lang="en-GB"/>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Project Costs (so far)</a:t>
            </a:r>
            <a:endParaRPr lang="en-US"/>
          </a:p>
        </p:txBody>
      </p:sp>
      <p:graphicFrame>
        <p:nvGraphicFramePr>
          <p:cNvPr id="5" name="Content Placeholder 4"/>
          <p:cNvGraphicFramePr>
            <a:graphicFrameLocks noGrp="1"/>
          </p:cNvGraphicFramePr>
          <p:nvPr>
            <p:ph idx="1"/>
          </p:nvPr>
        </p:nvGraphicFramePr>
        <p:xfrm>
          <a:off x="755650" y="1628775"/>
          <a:ext cx="5112530" cy="1893815"/>
        </p:xfrm>
        <a:graphic>
          <a:graphicData uri="http://schemas.openxmlformats.org/drawingml/2006/table">
            <a:tbl>
              <a:tblPr firstRow="1" bandRow="1">
                <a:tableStyleId>{B301B821-A1FF-4177-AEE7-76D212191A09}</a:tableStyleId>
              </a:tblPr>
              <a:tblGrid>
                <a:gridCol w="2592180"/>
                <a:gridCol w="2520350"/>
              </a:tblGrid>
              <a:tr h="370840">
                <a:tc>
                  <a:txBody>
                    <a:bodyPr vert="horz" wrap="square"/>
                    <a:lstStyle/>
                    <a:p>
                      <a:r>
                        <a:rPr lang="en-US" smtClean="0"/>
                        <a:t>Description</a:t>
                      </a:r>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vert="horz" wrap="square"/>
                    <a:lstStyle/>
                    <a:p>
                      <a:pPr algn="r"/>
                      <a:r>
                        <a:rPr lang="en-US" smtClean="0"/>
                        <a:t>In</a:t>
                      </a:r>
                      <a:r>
                        <a:rPr lang="en-US" baseline="0" smtClean="0"/>
                        <a:t> 1'000 CHF</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vert="horz" wrap="square"/>
                    <a:lstStyle/>
                    <a:p>
                      <a:r>
                        <a:rPr lang="en-US" smtClean="0"/>
                        <a:t>Internal</a:t>
                      </a:r>
                      <a:r>
                        <a:rPr lang="en-US" baseline="0" smtClean="0"/>
                        <a:t> – Biz</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vert="horz" wrap="square"/>
                    <a:lstStyle/>
                    <a:p>
                      <a:pPr algn="r"/>
                      <a:r>
                        <a:rPr lang="en-US" baseline="0" smtClean="0"/>
                        <a:t>120</a:t>
                      </a:r>
                      <a:endParaRPr lang="en-US"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0455">
                <a:tc>
                  <a:txBody>
                    <a:bodyPr vert="horz" wrap="square"/>
                    <a:lstStyle/>
                    <a:p>
                      <a:r>
                        <a:rPr lang="en-US" smtClean="0"/>
                        <a:t>Internal – IT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vert="horz" wrap="square"/>
                    <a:lstStyle/>
                    <a:p>
                      <a:pPr marL="0" marR="0" indent="0" algn="r" defTabSz="914400" rtl="0" eaLnBrk="1" fontAlgn="auto" latinLnBrk="0" hangingPunct="1">
                        <a:lnSpc>
                          <a:spcPct val="100000"/>
                        </a:lnSpc>
                        <a:spcBef>
                          <a:spcPct val="0"/>
                        </a:spcBef>
                        <a:spcAft>
                          <a:spcPct val="0"/>
                        </a:spcAft>
                        <a:buClrTx/>
                        <a:buSzTx/>
                        <a:buFontTx/>
                        <a:buNone/>
                        <a:defRPr/>
                      </a:pPr>
                      <a:r>
                        <a:rPr lang="en-US" baseline="0" smtClean="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vert="horz" wrap="square"/>
                    <a:lstStyle/>
                    <a:p>
                      <a:pPr marL="0" marR="0" indent="0" algn="l" defTabSz="914400" rtl="0" eaLnBrk="1" fontAlgn="auto" latinLnBrk="0" hangingPunct="1">
                        <a:lnSpc>
                          <a:spcPct val="100000"/>
                        </a:lnSpc>
                        <a:spcBef>
                          <a:spcPct val="0"/>
                        </a:spcBef>
                        <a:spcAft>
                          <a:spcPct val="0"/>
                        </a:spcAft>
                        <a:buClrTx/>
                        <a:buSzTx/>
                        <a:buFontTx/>
                        <a:buNone/>
                        <a:defRPr/>
                      </a:pPr>
                      <a:r>
                        <a:rPr lang="en-US" smtClean="0"/>
                        <a:t>External – Biz</a:t>
                      </a:r>
                      <a:endParaRPr lang="en-US"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vert="horz" wrap="square"/>
                    <a:lstStyle/>
                    <a:p>
                      <a:pPr algn="r"/>
                      <a:r>
                        <a:rPr lang="en-US" smtClean="0"/>
                        <a:t>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vert="horz" wrap="square"/>
                    <a:lstStyle/>
                    <a:p>
                      <a:pPr marL="0" marR="0" indent="0" algn="l" defTabSz="914400" rtl="0" eaLnBrk="1" fontAlgn="auto" latinLnBrk="0" hangingPunct="1">
                        <a:lnSpc>
                          <a:spcPct val="100000"/>
                        </a:lnSpc>
                        <a:spcBef>
                          <a:spcPct val="0"/>
                        </a:spcBef>
                        <a:spcAft>
                          <a:spcPct val="0"/>
                        </a:spcAft>
                        <a:buClrTx/>
                        <a:buSzTx/>
                        <a:buFontTx/>
                        <a:buNone/>
                        <a:defRPr/>
                      </a:pPr>
                      <a:r>
                        <a:rPr lang="en-US" smtClean="0"/>
                        <a:t>External –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vert="horz" wrap="square"/>
                    <a:lstStyle/>
                    <a:p>
                      <a:pPr algn="r"/>
                      <a:r>
                        <a:rPr lang="en-US" smtClean="0"/>
                        <a:t>0</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0"/>
          </p:nvPr>
        </p:nvSpPr>
        <p:spPr/>
        <p:txBody>
          <a:bodyPr/>
          <a:lstStyle/>
          <a:p>
            <a:fld id="{7804A08B-DB20-4641-9F73-83810A00AE4E}" type="slidenum">
              <a:rPr lang="en-GB" smtClean="0"/>
              <a:t>22</a:t>
            </a:fld>
            <a:endParaRPr lang="en-GB"/>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28" name="Slide Number Placeholder 2"/>
          <p:cNvSpPr>
            <a:spLocks noGrp="1"/>
          </p:cNvSpPr>
          <p:nvPr>
            <p:ph type="sldNum" sz="quarter" idx="10"/>
          </p:nvPr>
        </p:nvSpPr>
        <p:spPr/>
        <p:txBody>
          <a:bodyPr/>
          <a:lstStyle/>
          <a:p>
            <a:fld id="{592E5F8B-3ACC-40D5-835E-B150DAD71D7B}" type="slidenum">
              <a:rPr lang="en-GB"/>
              <a:t>23</a:t>
            </a:fld>
            <a:endParaRPr lang="en-GB"/>
          </a:p>
        </p:txBody>
      </p:sp>
      <p:sp>
        <p:nvSpPr>
          <p:cNvPr id="317442" name="Rectangle 2"/>
          <p:cNvSpPr>
            <a:spLocks noGrp="1" noChangeArrowheads="1"/>
          </p:cNvSpPr>
          <p:nvPr>
            <p:ph type="title"/>
          </p:nvPr>
        </p:nvSpPr>
        <p:spPr>
          <a:xfrm>
            <a:off x="755650" y="188913"/>
            <a:ext cx="5832475" cy="865187"/>
          </a:xfrm>
        </p:spPr>
        <p:txBody>
          <a:bodyPr/>
          <a:lstStyle/>
          <a:p>
            <a:r>
              <a:rPr lang="en-GB"/>
              <a:t>Decision Tree / Fit of Solutions</a:t>
            </a:r>
          </a:p>
        </p:txBody>
      </p:sp>
      <p:sp>
        <p:nvSpPr>
          <p:cNvPr id="317443" name="Rectangle 3"/>
          <p:cNvSpPr>
            <a:spLocks noChangeArrowheads="1"/>
          </p:cNvSpPr>
          <p:nvPr/>
        </p:nvSpPr>
        <p:spPr bwMode="auto">
          <a:xfrm>
            <a:off x="682625" y="1481138"/>
            <a:ext cx="2016125" cy="865187"/>
          </a:xfrm>
          <a:prstGeom prst="rect">
            <a:avLst/>
          </a:prstGeom>
          <a:solidFill>
            <a:srgbClr val="627D77"/>
          </a:solidFill>
          <a:ln w="15875">
            <a:solidFill>
              <a:schemeClr val="tx1"/>
            </a:solidFill>
            <a:miter lim="800000"/>
          </a:ln>
          <a:effectLst/>
        </p:spPr>
        <p:txBody>
          <a:bodyPr lIns="64800" tIns="64800" rIns="64800" bIns="64800" anchor="ctr"/>
          <a:lstStyle/>
          <a:p>
            <a:pPr algn="ctr"/>
            <a:r>
              <a:rPr lang="en-US" sz="1100">
                <a:solidFill>
                  <a:schemeClr val="bg1"/>
                </a:solidFill>
              </a:rPr>
              <a:t>From the existing 8 technical solutions, 5 solutions selected for detailed assessment</a:t>
            </a:r>
          </a:p>
        </p:txBody>
      </p:sp>
      <p:sp>
        <p:nvSpPr>
          <p:cNvPr id="317444" name="Text Box 4"/>
          <p:cNvSpPr txBox="1">
            <a:spLocks noChangeArrowheads="1"/>
          </p:cNvSpPr>
          <p:nvPr/>
        </p:nvSpPr>
        <p:spPr bwMode="auto">
          <a:xfrm>
            <a:off x="34925" y="2417763"/>
            <a:ext cx="130175" cy="434975"/>
          </a:xfrm>
          <a:prstGeom prst="rect">
            <a:avLst/>
          </a:prstGeom>
          <a:noFill/>
          <a:ln w="15875">
            <a:noFill/>
            <a:miter lim="800000"/>
          </a:ln>
          <a:effectLst/>
        </p:spPr>
        <p:txBody>
          <a:bodyPr wrap="none" lIns="64800" tIns="64800" rIns="64800" bIns="64800">
            <a:spAutoFit/>
          </a:bodyPr>
          <a:lstStyle/>
          <a:p>
            <a:endParaRPr lang="en-US"/>
          </a:p>
        </p:txBody>
      </p:sp>
      <p:sp>
        <p:nvSpPr>
          <p:cNvPr id="317445" name="Text Box 5"/>
          <p:cNvSpPr txBox="1">
            <a:spLocks noChangeArrowheads="1"/>
          </p:cNvSpPr>
          <p:nvPr/>
        </p:nvSpPr>
        <p:spPr bwMode="auto">
          <a:xfrm>
            <a:off x="2700338" y="1916113"/>
            <a:ext cx="1044575" cy="1042987"/>
          </a:xfrm>
          <a:prstGeom prst="rect">
            <a:avLst/>
          </a:prstGeom>
          <a:noFill/>
          <a:ln w="15875">
            <a:noFill/>
            <a:miter lim="800000"/>
          </a:ln>
          <a:effectLst/>
        </p:spPr>
        <p:txBody>
          <a:bodyPr wrap="none" lIns="64800" tIns="64800" rIns="64800" bIns="64800">
            <a:spAutoFit/>
          </a:bodyPr>
          <a:lstStyle/>
          <a:p>
            <a:r>
              <a:rPr lang="es-ES" sz="1200">
                <a:solidFill>
                  <a:srgbClr val="FE0000"/>
                </a:solidFill>
              </a:rPr>
              <a:t>SAS	</a:t>
            </a:r>
          </a:p>
          <a:p>
            <a:r>
              <a:rPr lang="es-ES" sz="1200">
                <a:solidFill>
                  <a:srgbClr val="FE0000"/>
                </a:solidFill>
              </a:rPr>
              <a:t>Glean	</a:t>
            </a:r>
          </a:p>
          <a:p>
            <a:r>
              <a:rPr lang="es-ES" sz="1200">
                <a:solidFill>
                  <a:srgbClr val="FE0000"/>
                </a:solidFill>
              </a:rPr>
              <a:t>Stata 	</a:t>
            </a:r>
          </a:p>
          <a:p>
            <a:r>
              <a:rPr lang="es-ES" sz="1200">
                <a:solidFill>
                  <a:srgbClr val="FE0000"/>
                </a:solidFill>
              </a:rPr>
              <a:t>Access/VBA	</a:t>
            </a:r>
          </a:p>
          <a:p>
            <a:r>
              <a:rPr lang="es-ES" sz="1200">
                <a:solidFill>
                  <a:srgbClr val="FE0000"/>
                </a:solidFill>
              </a:rPr>
              <a:t>ES Suite</a:t>
            </a:r>
            <a:endParaRPr lang="en-US" sz="1200">
              <a:solidFill>
                <a:srgbClr val="FE0000"/>
              </a:solidFill>
            </a:endParaRPr>
          </a:p>
        </p:txBody>
      </p:sp>
      <p:sp>
        <p:nvSpPr>
          <p:cNvPr id="317446" name="Rectangle 6"/>
          <p:cNvSpPr>
            <a:spLocks noChangeArrowheads="1"/>
          </p:cNvSpPr>
          <p:nvPr/>
        </p:nvSpPr>
        <p:spPr bwMode="auto">
          <a:xfrm>
            <a:off x="3419475" y="1481138"/>
            <a:ext cx="2016125" cy="865187"/>
          </a:xfrm>
          <a:prstGeom prst="rect">
            <a:avLst/>
          </a:prstGeom>
          <a:solidFill>
            <a:srgbClr val="627D77"/>
          </a:solidFill>
          <a:ln w="15875">
            <a:solidFill>
              <a:schemeClr val="tx1"/>
            </a:solidFill>
            <a:miter lim="800000"/>
          </a:ln>
          <a:effectLst/>
        </p:spPr>
        <p:txBody>
          <a:bodyPr lIns="64800" tIns="64800" rIns="64800" bIns="64800" anchor="ctr"/>
          <a:lstStyle/>
          <a:p>
            <a:pPr algn="ctr"/>
            <a:r>
              <a:rPr lang="en-US" sz="1100">
                <a:solidFill>
                  <a:schemeClr val="bg1"/>
                </a:solidFill>
              </a:rPr>
              <a:t>Based on 4 primary evaluation criterion (Data Handling, Usability, Data Analysis, Graduation), 2 tools shortlisted </a:t>
            </a:r>
          </a:p>
        </p:txBody>
      </p:sp>
      <p:sp>
        <p:nvSpPr>
          <p:cNvPr id="317447" name="Line 7"/>
          <p:cNvSpPr>
            <a:spLocks noChangeShapeType="1"/>
          </p:cNvSpPr>
          <p:nvPr/>
        </p:nvSpPr>
        <p:spPr bwMode="auto">
          <a:xfrm flipV="1">
            <a:off x="2698750" y="1887538"/>
            <a:ext cx="720725" cy="0"/>
          </a:xfrm>
          <a:prstGeom prst="line">
            <a:avLst/>
          </a:prstGeom>
          <a:noFill/>
          <a:ln w="38100">
            <a:solidFill>
              <a:schemeClr val="tx1"/>
            </a:solidFill>
            <a:round/>
            <a:tailEnd type="stealth" w="med" len="lg"/>
          </a:ln>
          <a:effectLst/>
        </p:spPr>
        <p:txBody>
          <a:bodyPr wrap="none" lIns="64800" tIns="64800" rIns="64800" bIns="64800" anchor="ctr"/>
          <a:lstStyle/>
          <a:p>
            <a:endParaRPr lang="en-GB"/>
          </a:p>
        </p:txBody>
      </p:sp>
      <p:sp>
        <p:nvSpPr>
          <p:cNvPr id="317448" name="Line 8"/>
          <p:cNvSpPr>
            <a:spLocks noChangeShapeType="1"/>
          </p:cNvSpPr>
          <p:nvPr/>
        </p:nvSpPr>
        <p:spPr bwMode="auto">
          <a:xfrm flipH="1">
            <a:off x="4440238" y="2349500"/>
            <a:ext cx="0" cy="431800"/>
          </a:xfrm>
          <a:prstGeom prst="line">
            <a:avLst/>
          </a:prstGeom>
          <a:noFill/>
          <a:ln w="38100">
            <a:solidFill>
              <a:schemeClr val="tx1"/>
            </a:solidFill>
            <a:round/>
            <a:tailEnd type="stealth" w="med" len="lg"/>
          </a:ln>
          <a:effectLst/>
        </p:spPr>
        <p:txBody>
          <a:bodyPr wrap="none" lIns="64800" tIns="64800" rIns="64800" bIns="64800" anchor="ctr"/>
          <a:lstStyle/>
          <a:p>
            <a:endParaRPr lang="en-GB"/>
          </a:p>
        </p:txBody>
      </p:sp>
      <p:sp>
        <p:nvSpPr>
          <p:cNvPr id="317449" name="Text Box 9"/>
          <p:cNvSpPr txBox="1">
            <a:spLocks noChangeArrowheads="1"/>
          </p:cNvSpPr>
          <p:nvPr/>
        </p:nvSpPr>
        <p:spPr bwMode="auto">
          <a:xfrm>
            <a:off x="4716463" y="2349500"/>
            <a:ext cx="1150937" cy="495300"/>
          </a:xfrm>
          <a:prstGeom prst="rect">
            <a:avLst/>
          </a:prstGeom>
          <a:noFill/>
          <a:ln w="15875">
            <a:noFill/>
            <a:miter lim="800000"/>
          </a:ln>
          <a:effectLst/>
        </p:spPr>
        <p:txBody>
          <a:bodyPr lIns="64800" tIns="64800" rIns="64800" bIns="64800">
            <a:spAutoFit/>
          </a:bodyPr>
          <a:lstStyle/>
          <a:p>
            <a:r>
              <a:rPr lang="es-ES" sz="1200">
                <a:solidFill>
                  <a:srgbClr val="FE0000"/>
                </a:solidFill>
              </a:rPr>
              <a:t>SAS	</a:t>
            </a:r>
          </a:p>
          <a:p>
            <a:r>
              <a:rPr lang="es-ES" sz="1200">
                <a:solidFill>
                  <a:srgbClr val="FE0000"/>
                </a:solidFill>
              </a:rPr>
              <a:t>Stata</a:t>
            </a:r>
          </a:p>
        </p:txBody>
      </p:sp>
      <p:sp>
        <p:nvSpPr>
          <p:cNvPr id="317450" name="AutoShape 10"/>
          <p:cNvSpPr>
            <a:spLocks noChangeArrowheads="1"/>
          </p:cNvSpPr>
          <p:nvPr/>
        </p:nvSpPr>
        <p:spPr bwMode="auto">
          <a:xfrm>
            <a:off x="3203575" y="2781300"/>
            <a:ext cx="2447925" cy="1295400"/>
          </a:xfrm>
          <a:prstGeom prst="diamond">
            <a:avLst/>
          </a:prstGeom>
          <a:solidFill>
            <a:srgbClr val="627D77"/>
          </a:solidFill>
          <a:ln w="15875">
            <a:solidFill>
              <a:schemeClr val="tx1"/>
            </a:solidFill>
            <a:miter lim="800000"/>
          </a:ln>
          <a:effectLst/>
        </p:spPr>
        <p:txBody>
          <a:bodyPr lIns="64800" tIns="64800" rIns="64800" bIns="64800" anchor="ctr"/>
          <a:lstStyle/>
          <a:p>
            <a:pPr algn="ctr"/>
            <a:r>
              <a:rPr lang="en-US" sz="1100">
                <a:solidFill>
                  <a:schemeClr val="bg1"/>
                </a:solidFill>
              </a:rPr>
              <a:t>Able to run in the existing Swiss Re workplace with large data set?</a:t>
            </a:r>
          </a:p>
        </p:txBody>
      </p:sp>
      <p:sp>
        <p:nvSpPr>
          <p:cNvPr id="317451" name="Line 11"/>
          <p:cNvSpPr>
            <a:spLocks noChangeShapeType="1"/>
          </p:cNvSpPr>
          <p:nvPr/>
        </p:nvSpPr>
        <p:spPr bwMode="auto">
          <a:xfrm flipH="1">
            <a:off x="2865438" y="3429000"/>
            <a:ext cx="0" cy="431800"/>
          </a:xfrm>
          <a:prstGeom prst="line">
            <a:avLst/>
          </a:prstGeom>
          <a:noFill/>
          <a:ln w="38100">
            <a:solidFill>
              <a:schemeClr val="tx1"/>
            </a:solidFill>
            <a:round/>
            <a:tailEnd type="stealth" w="med" len="lg"/>
          </a:ln>
          <a:effectLst/>
        </p:spPr>
        <p:txBody>
          <a:bodyPr wrap="none" lIns="64800" tIns="64800" rIns="64800" bIns="64800" anchor="ctr"/>
          <a:lstStyle/>
          <a:p>
            <a:endParaRPr lang="en-GB"/>
          </a:p>
        </p:txBody>
      </p:sp>
      <p:sp>
        <p:nvSpPr>
          <p:cNvPr id="317452" name="Line 12"/>
          <p:cNvSpPr>
            <a:spLocks noChangeShapeType="1"/>
          </p:cNvSpPr>
          <p:nvPr/>
        </p:nvSpPr>
        <p:spPr bwMode="auto">
          <a:xfrm flipV="1">
            <a:off x="2843213" y="3429000"/>
            <a:ext cx="360362" cy="0"/>
          </a:xfrm>
          <a:prstGeom prst="line">
            <a:avLst/>
          </a:prstGeom>
          <a:noFill/>
          <a:ln w="38100">
            <a:solidFill>
              <a:schemeClr val="tx1"/>
            </a:solidFill>
            <a:round/>
            <a:tailEnd type="none" w="med" len="lg"/>
          </a:ln>
          <a:effectLst/>
        </p:spPr>
        <p:txBody>
          <a:bodyPr wrap="none" lIns="64800" tIns="64800" rIns="64800" bIns="64800" anchor="ctr"/>
          <a:lstStyle/>
          <a:p>
            <a:endParaRPr lang="en-GB"/>
          </a:p>
        </p:txBody>
      </p:sp>
      <p:sp>
        <p:nvSpPr>
          <p:cNvPr id="317453" name="Text Box 13"/>
          <p:cNvSpPr txBox="1">
            <a:spLocks noChangeArrowheads="1"/>
          </p:cNvSpPr>
          <p:nvPr/>
        </p:nvSpPr>
        <p:spPr bwMode="auto">
          <a:xfrm>
            <a:off x="2843213" y="3141663"/>
            <a:ext cx="1150937" cy="252412"/>
          </a:xfrm>
          <a:prstGeom prst="rect">
            <a:avLst/>
          </a:prstGeom>
          <a:noFill/>
          <a:ln w="15875">
            <a:noFill/>
            <a:miter lim="800000"/>
          </a:ln>
          <a:effectLst/>
        </p:spPr>
        <p:txBody>
          <a:bodyPr lIns="64800" tIns="64800" rIns="64800" bIns="64800">
            <a:spAutoFit/>
          </a:bodyPr>
          <a:lstStyle/>
          <a:p>
            <a:r>
              <a:rPr lang="es-ES" sz="800" b="1">
                <a:solidFill>
                  <a:srgbClr val="0066FF"/>
                </a:solidFill>
              </a:rPr>
              <a:t>Yes</a:t>
            </a:r>
          </a:p>
        </p:txBody>
      </p:sp>
      <p:sp>
        <p:nvSpPr>
          <p:cNvPr id="317454" name="Rectangle 14"/>
          <p:cNvSpPr>
            <a:spLocks noChangeArrowheads="1"/>
          </p:cNvSpPr>
          <p:nvPr/>
        </p:nvSpPr>
        <p:spPr bwMode="auto">
          <a:xfrm>
            <a:off x="2279650" y="3860800"/>
            <a:ext cx="1152525" cy="936625"/>
          </a:xfrm>
          <a:prstGeom prst="rect">
            <a:avLst/>
          </a:prstGeom>
          <a:solidFill>
            <a:srgbClr val="627D77"/>
          </a:solidFill>
          <a:ln w="15875">
            <a:solidFill>
              <a:schemeClr val="tx1"/>
            </a:solidFill>
            <a:miter lim="800000"/>
          </a:ln>
          <a:effectLst/>
        </p:spPr>
        <p:txBody>
          <a:bodyPr lIns="64800" tIns="64800" rIns="64800" bIns="64800" anchor="ctr"/>
          <a:lstStyle/>
          <a:p>
            <a:pPr algn="ctr"/>
            <a:r>
              <a:rPr lang="en-US" sz="1100">
                <a:solidFill>
                  <a:schemeClr val="bg1"/>
                </a:solidFill>
              </a:rPr>
              <a:t>SAS – Standalone (workstation based)</a:t>
            </a:r>
          </a:p>
        </p:txBody>
      </p:sp>
      <p:sp>
        <p:nvSpPr>
          <p:cNvPr id="317455" name="Line 15"/>
          <p:cNvSpPr>
            <a:spLocks noChangeShapeType="1"/>
          </p:cNvSpPr>
          <p:nvPr/>
        </p:nvSpPr>
        <p:spPr bwMode="auto">
          <a:xfrm flipV="1">
            <a:off x="5651500" y="3429000"/>
            <a:ext cx="1008063" cy="0"/>
          </a:xfrm>
          <a:prstGeom prst="line">
            <a:avLst/>
          </a:prstGeom>
          <a:noFill/>
          <a:ln w="38100">
            <a:solidFill>
              <a:schemeClr val="tx1"/>
            </a:solidFill>
            <a:round/>
            <a:tailEnd type="none" w="med" len="lg"/>
          </a:ln>
          <a:effectLst/>
        </p:spPr>
        <p:txBody>
          <a:bodyPr wrap="none" lIns="64800" tIns="64800" rIns="64800" bIns="64800" anchor="ctr"/>
          <a:lstStyle/>
          <a:p>
            <a:endParaRPr lang="en-GB"/>
          </a:p>
        </p:txBody>
      </p:sp>
      <p:sp>
        <p:nvSpPr>
          <p:cNvPr id="317456" name="Text Box 16"/>
          <p:cNvSpPr txBox="1">
            <a:spLocks noChangeArrowheads="1"/>
          </p:cNvSpPr>
          <p:nvPr/>
        </p:nvSpPr>
        <p:spPr bwMode="auto">
          <a:xfrm>
            <a:off x="5580063" y="3141663"/>
            <a:ext cx="1150937" cy="252412"/>
          </a:xfrm>
          <a:prstGeom prst="rect">
            <a:avLst/>
          </a:prstGeom>
          <a:noFill/>
          <a:ln w="15875">
            <a:noFill/>
            <a:miter lim="800000"/>
          </a:ln>
          <a:effectLst/>
        </p:spPr>
        <p:txBody>
          <a:bodyPr lIns="64800" tIns="64800" rIns="64800" bIns="64800">
            <a:spAutoFit/>
          </a:bodyPr>
          <a:lstStyle/>
          <a:p>
            <a:r>
              <a:rPr lang="es-ES" sz="800" b="1">
                <a:solidFill>
                  <a:srgbClr val="FF0000"/>
                </a:solidFill>
              </a:rPr>
              <a:t>No</a:t>
            </a:r>
          </a:p>
        </p:txBody>
      </p:sp>
      <p:sp>
        <p:nvSpPr>
          <p:cNvPr id="317457" name="AutoShape 17"/>
          <p:cNvSpPr>
            <a:spLocks noChangeArrowheads="1"/>
          </p:cNvSpPr>
          <p:nvPr/>
        </p:nvSpPr>
        <p:spPr bwMode="auto">
          <a:xfrm>
            <a:off x="5435600" y="3644900"/>
            <a:ext cx="2447925" cy="1295400"/>
          </a:xfrm>
          <a:prstGeom prst="diamond">
            <a:avLst/>
          </a:prstGeom>
          <a:solidFill>
            <a:srgbClr val="627D77"/>
          </a:solidFill>
          <a:ln w="15875">
            <a:solidFill>
              <a:schemeClr val="tx1"/>
            </a:solidFill>
            <a:miter lim="800000"/>
          </a:ln>
          <a:effectLst/>
        </p:spPr>
        <p:txBody>
          <a:bodyPr lIns="64800" tIns="64800" rIns="64800" bIns="64800" anchor="ctr"/>
          <a:lstStyle/>
          <a:p>
            <a:pPr algn="ctr"/>
            <a:r>
              <a:rPr lang="en-US" sz="1100">
                <a:solidFill>
                  <a:schemeClr val="bg1"/>
                </a:solidFill>
              </a:rPr>
              <a:t>Alternate hosting platform (e.g. Server based) available?</a:t>
            </a:r>
          </a:p>
        </p:txBody>
      </p:sp>
      <p:sp>
        <p:nvSpPr>
          <p:cNvPr id="317458" name="Line 18"/>
          <p:cNvSpPr>
            <a:spLocks noChangeShapeType="1"/>
          </p:cNvSpPr>
          <p:nvPr/>
        </p:nvSpPr>
        <p:spPr bwMode="auto">
          <a:xfrm flipH="1">
            <a:off x="6659563" y="3429000"/>
            <a:ext cx="0" cy="215900"/>
          </a:xfrm>
          <a:prstGeom prst="line">
            <a:avLst/>
          </a:prstGeom>
          <a:noFill/>
          <a:ln w="38100">
            <a:solidFill>
              <a:schemeClr val="tx1"/>
            </a:solidFill>
            <a:round/>
            <a:tailEnd type="stealth" w="med" len="lg"/>
          </a:ln>
          <a:effectLst/>
        </p:spPr>
        <p:txBody>
          <a:bodyPr wrap="none" lIns="64800" tIns="64800" rIns="64800" bIns="64800" anchor="ctr"/>
          <a:lstStyle/>
          <a:p>
            <a:endParaRPr lang="en-GB"/>
          </a:p>
        </p:txBody>
      </p:sp>
      <p:sp>
        <p:nvSpPr>
          <p:cNvPr id="317459" name="Line 19"/>
          <p:cNvSpPr>
            <a:spLocks noChangeShapeType="1"/>
          </p:cNvSpPr>
          <p:nvPr/>
        </p:nvSpPr>
        <p:spPr bwMode="auto">
          <a:xfrm flipH="1">
            <a:off x="5099050" y="4292600"/>
            <a:ext cx="0" cy="431800"/>
          </a:xfrm>
          <a:prstGeom prst="line">
            <a:avLst/>
          </a:prstGeom>
          <a:noFill/>
          <a:ln w="38100">
            <a:solidFill>
              <a:schemeClr val="tx1"/>
            </a:solidFill>
            <a:round/>
            <a:tailEnd type="stealth" w="med" len="lg"/>
          </a:ln>
          <a:effectLst/>
        </p:spPr>
        <p:txBody>
          <a:bodyPr wrap="none" lIns="64800" tIns="64800" rIns="64800" bIns="64800" anchor="ctr"/>
          <a:lstStyle/>
          <a:p>
            <a:endParaRPr lang="en-GB"/>
          </a:p>
        </p:txBody>
      </p:sp>
      <p:sp>
        <p:nvSpPr>
          <p:cNvPr id="317460" name="Line 20"/>
          <p:cNvSpPr>
            <a:spLocks noChangeShapeType="1"/>
          </p:cNvSpPr>
          <p:nvPr/>
        </p:nvSpPr>
        <p:spPr bwMode="auto">
          <a:xfrm flipV="1">
            <a:off x="5076825" y="4292600"/>
            <a:ext cx="360363" cy="0"/>
          </a:xfrm>
          <a:prstGeom prst="line">
            <a:avLst/>
          </a:prstGeom>
          <a:noFill/>
          <a:ln w="38100">
            <a:solidFill>
              <a:schemeClr val="tx1"/>
            </a:solidFill>
            <a:round/>
            <a:tailEnd type="none" w="med" len="lg"/>
          </a:ln>
          <a:effectLst/>
        </p:spPr>
        <p:txBody>
          <a:bodyPr wrap="none" lIns="64800" tIns="64800" rIns="64800" bIns="64800" anchor="ctr"/>
          <a:lstStyle/>
          <a:p>
            <a:endParaRPr lang="en-GB"/>
          </a:p>
        </p:txBody>
      </p:sp>
      <p:sp>
        <p:nvSpPr>
          <p:cNvPr id="317461" name="Text Box 21"/>
          <p:cNvSpPr txBox="1">
            <a:spLocks noChangeArrowheads="1"/>
          </p:cNvSpPr>
          <p:nvPr/>
        </p:nvSpPr>
        <p:spPr bwMode="auto">
          <a:xfrm>
            <a:off x="5076825" y="4005263"/>
            <a:ext cx="1150938" cy="252412"/>
          </a:xfrm>
          <a:prstGeom prst="rect">
            <a:avLst/>
          </a:prstGeom>
          <a:noFill/>
          <a:ln w="15875">
            <a:noFill/>
            <a:miter lim="800000"/>
          </a:ln>
          <a:effectLst/>
        </p:spPr>
        <p:txBody>
          <a:bodyPr lIns="64800" tIns="64800" rIns="64800" bIns="64800">
            <a:spAutoFit/>
          </a:bodyPr>
          <a:lstStyle/>
          <a:p>
            <a:r>
              <a:rPr lang="es-ES" sz="800" b="1">
                <a:solidFill>
                  <a:srgbClr val="0066FF"/>
                </a:solidFill>
              </a:rPr>
              <a:t>Yes</a:t>
            </a:r>
          </a:p>
        </p:txBody>
      </p:sp>
      <p:sp>
        <p:nvSpPr>
          <p:cNvPr id="317462" name="Rectangle 22"/>
          <p:cNvSpPr>
            <a:spLocks noChangeArrowheads="1"/>
          </p:cNvSpPr>
          <p:nvPr/>
        </p:nvSpPr>
        <p:spPr bwMode="auto">
          <a:xfrm>
            <a:off x="4513263" y="4724400"/>
            <a:ext cx="1152525" cy="936625"/>
          </a:xfrm>
          <a:prstGeom prst="rect">
            <a:avLst/>
          </a:prstGeom>
          <a:solidFill>
            <a:srgbClr val="627D77"/>
          </a:solidFill>
          <a:ln w="15875">
            <a:solidFill>
              <a:schemeClr val="tx1"/>
            </a:solidFill>
            <a:miter lim="800000"/>
          </a:ln>
          <a:effectLst/>
        </p:spPr>
        <p:txBody>
          <a:bodyPr lIns="64800" tIns="64800" rIns="64800" bIns="64800" anchor="ctr"/>
          <a:lstStyle/>
          <a:p>
            <a:pPr algn="ctr"/>
            <a:r>
              <a:rPr lang="en-US" sz="1100">
                <a:solidFill>
                  <a:schemeClr val="bg1"/>
                </a:solidFill>
              </a:rPr>
              <a:t>SAS – Server based**</a:t>
            </a:r>
          </a:p>
        </p:txBody>
      </p:sp>
      <p:sp>
        <p:nvSpPr>
          <p:cNvPr id="317463" name="Line 23"/>
          <p:cNvSpPr>
            <a:spLocks noChangeShapeType="1"/>
          </p:cNvSpPr>
          <p:nvPr/>
        </p:nvSpPr>
        <p:spPr bwMode="auto">
          <a:xfrm flipH="1">
            <a:off x="8243888" y="4279900"/>
            <a:ext cx="0" cy="431800"/>
          </a:xfrm>
          <a:prstGeom prst="line">
            <a:avLst/>
          </a:prstGeom>
          <a:noFill/>
          <a:ln w="38100">
            <a:solidFill>
              <a:schemeClr val="tx1"/>
            </a:solidFill>
            <a:round/>
            <a:tailEnd type="stealth" w="med" len="lg"/>
          </a:ln>
          <a:effectLst/>
        </p:spPr>
        <p:txBody>
          <a:bodyPr wrap="none" lIns="64800" tIns="64800" rIns="64800" bIns="64800" anchor="ctr"/>
          <a:lstStyle/>
          <a:p>
            <a:endParaRPr lang="en-GB"/>
          </a:p>
        </p:txBody>
      </p:sp>
      <p:sp>
        <p:nvSpPr>
          <p:cNvPr id="317464" name="Line 24"/>
          <p:cNvSpPr>
            <a:spLocks noChangeShapeType="1"/>
          </p:cNvSpPr>
          <p:nvPr/>
        </p:nvSpPr>
        <p:spPr bwMode="auto">
          <a:xfrm flipV="1">
            <a:off x="7885113" y="4279900"/>
            <a:ext cx="360362" cy="0"/>
          </a:xfrm>
          <a:prstGeom prst="line">
            <a:avLst/>
          </a:prstGeom>
          <a:noFill/>
          <a:ln w="38100">
            <a:solidFill>
              <a:schemeClr val="tx1"/>
            </a:solidFill>
            <a:round/>
            <a:tailEnd type="none" w="med" len="lg"/>
          </a:ln>
          <a:effectLst/>
        </p:spPr>
        <p:txBody>
          <a:bodyPr wrap="none" lIns="64800" tIns="64800" rIns="64800" bIns="64800" anchor="ctr"/>
          <a:lstStyle/>
          <a:p>
            <a:endParaRPr lang="en-GB"/>
          </a:p>
        </p:txBody>
      </p:sp>
      <p:sp>
        <p:nvSpPr>
          <p:cNvPr id="317465" name="Text Box 25"/>
          <p:cNvSpPr txBox="1">
            <a:spLocks noChangeArrowheads="1"/>
          </p:cNvSpPr>
          <p:nvPr/>
        </p:nvSpPr>
        <p:spPr bwMode="auto">
          <a:xfrm>
            <a:off x="7885113" y="3992563"/>
            <a:ext cx="1150937" cy="252412"/>
          </a:xfrm>
          <a:prstGeom prst="rect">
            <a:avLst/>
          </a:prstGeom>
          <a:noFill/>
          <a:ln w="15875">
            <a:noFill/>
            <a:miter lim="800000"/>
          </a:ln>
          <a:effectLst/>
        </p:spPr>
        <p:txBody>
          <a:bodyPr lIns="64800" tIns="64800" rIns="64800" bIns="64800">
            <a:spAutoFit/>
          </a:bodyPr>
          <a:lstStyle/>
          <a:p>
            <a:r>
              <a:rPr lang="es-ES" sz="800" b="1">
                <a:solidFill>
                  <a:srgbClr val="0066FF"/>
                </a:solidFill>
              </a:rPr>
              <a:t>Yes</a:t>
            </a:r>
          </a:p>
        </p:txBody>
      </p:sp>
      <p:sp>
        <p:nvSpPr>
          <p:cNvPr id="317466" name="Rectangle 26"/>
          <p:cNvSpPr>
            <a:spLocks noChangeArrowheads="1"/>
          </p:cNvSpPr>
          <p:nvPr/>
        </p:nvSpPr>
        <p:spPr bwMode="auto">
          <a:xfrm>
            <a:off x="7667625" y="4711700"/>
            <a:ext cx="1152525" cy="936625"/>
          </a:xfrm>
          <a:prstGeom prst="rect">
            <a:avLst/>
          </a:prstGeom>
          <a:solidFill>
            <a:srgbClr val="627D77"/>
          </a:solidFill>
          <a:ln w="15875">
            <a:solidFill>
              <a:schemeClr val="tx1"/>
            </a:solidFill>
            <a:miter lim="800000"/>
          </a:ln>
          <a:effectLst/>
        </p:spPr>
        <p:txBody>
          <a:bodyPr lIns="64800" tIns="64800" rIns="64800" bIns="64800" anchor="ctr"/>
          <a:lstStyle/>
          <a:p>
            <a:pPr algn="ctr"/>
            <a:r>
              <a:rPr lang="en-US" sz="1100">
                <a:solidFill>
                  <a:schemeClr val="bg1"/>
                </a:solidFill>
              </a:rPr>
              <a:t>STATA – Server based**</a:t>
            </a:r>
          </a:p>
        </p:txBody>
      </p:sp>
      <p:sp>
        <p:nvSpPr>
          <p:cNvPr id="317467" name="Text Box 27"/>
          <p:cNvSpPr txBox="1">
            <a:spLocks noChangeArrowheads="1"/>
          </p:cNvSpPr>
          <p:nvPr/>
        </p:nvSpPr>
        <p:spPr bwMode="auto">
          <a:xfrm>
            <a:off x="107950" y="5822950"/>
            <a:ext cx="8316913" cy="342900"/>
          </a:xfrm>
          <a:prstGeom prst="rect">
            <a:avLst/>
          </a:prstGeom>
          <a:noFill/>
          <a:ln w="15875">
            <a:noFill/>
            <a:miter lim="800000"/>
          </a:ln>
          <a:effectLst/>
        </p:spPr>
        <p:txBody>
          <a:bodyPr wrap="none" lIns="64800" tIns="64800" rIns="64800" bIns="64800">
            <a:spAutoFit/>
          </a:bodyPr>
          <a:lstStyle/>
          <a:p>
            <a:r>
              <a:rPr lang="en-US" sz="1400"/>
              <a:t>** Server based solution needs further analysis including POC work (no existing setup within Swiss Re)</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9" name="Slide Number Placeholder 3"/>
          <p:cNvSpPr>
            <a:spLocks noGrp="1"/>
          </p:cNvSpPr>
          <p:nvPr>
            <p:ph type="sldNum" sz="quarter" idx="10"/>
          </p:nvPr>
        </p:nvSpPr>
        <p:spPr/>
        <p:txBody>
          <a:bodyPr/>
          <a:lstStyle/>
          <a:p>
            <a:fld id="{C8B895D0-78B0-4238-B203-8E8981ADC275}" type="slidenum">
              <a:rPr lang="en-GB"/>
              <a:t>24</a:t>
            </a:fld>
            <a:endParaRPr lang="en-GB"/>
          </a:p>
        </p:txBody>
      </p:sp>
      <p:sp>
        <p:nvSpPr>
          <p:cNvPr id="323586" name="Rectangle 2"/>
          <p:cNvSpPr>
            <a:spLocks noGrp="1" noChangeArrowheads="1"/>
          </p:cNvSpPr>
          <p:nvPr>
            <p:ph type="title"/>
          </p:nvPr>
        </p:nvSpPr>
        <p:spPr/>
        <p:txBody>
          <a:bodyPr/>
          <a:lstStyle/>
          <a:p>
            <a:r>
              <a:rPr lang="en-GB"/>
              <a:t>Global ES Tool implementation options</a:t>
            </a:r>
          </a:p>
        </p:txBody>
      </p:sp>
      <p:sp>
        <p:nvSpPr>
          <p:cNvPr id="323587" name="Rectangle 3"/>
          <p:cNvSpPr>
            <a:spLocks noGrp="1" noChangeArrowheads="1"/>
          </p:cNvSpPr>
          <p:nvPr>
            <p:ph type="body" idx="1"/>
          </p:nvPr>
        </p:nvSpPr>
        <p:spPr>
          <a:xfrm>
            <a:off x="755650" y="3429000"/>
            <a:ext cx="4032250" cy="2016125"/>
          </a:xfrm>
        </p:spPr>
        <p:txBody>
          <a:bodyPr/>
          <a:lstStyle/>
          <a:p>
            <a:pPr marL="0" indent="0">
              <a:buFont typeface="Wingdings" pitchFamily="2" charset="2"/>
              <a:buNone/>
            </a:pPr>
            <a:r>
              <a:rPr lang="en-US" sz="1800" b="1"/>
              <a:t>Workplace based solution</a:t>
            </a:r>
          </a:p>
          <a:p>
            <a:pPr marL="355600" lvl="1" indent="-176213"/>
            <a:r>
              <a:rPr lang="en-US" sz="1500" b="1"/>
              <a:t>SAS is the tool of choice at this time</a:t>
            </a:r>
            <a:r>
              <a:rPr lang="en-US" sz="1500"/>
              <a:t> based on the assumption that no concrete plans to support 64 bit OS (Window 7 or Windows XP) on the Swiss Re workplace</a:t>
            </a:r>
          </a:p>
        </p:txBody>
      </p:sp>
      <p:sp>
        <p:nvSpPr>
          <p:cNvPr id="323589" name="Text Box 5"/>
          <p:cNvSpPr txBox="1">
            <a:spLocks noChangeArrowheads="1"/>
          </p:cNvSpPr>
          <p:nvPr/>
        </p:nvSpPr>
        <p:spPr bwMode="auto">
          <a:xfrm>
            <a:off x="539750" y="5229225"/>
            <a:ext cx="8135938" cy="879475"/>
          </a:xfrm>
          <a:prstGeom prst="rect">
            <a:avLst/>
          </a:prstGeom>
          <a:solidFill>
            <a:srgbClr val="E4EE81"/>
          </a:solidFill>
          <a:ln w="15875">
            <a:solidFill>
              <a:srgbClr val="007934"/>
            </a:solidFill>
            <a:miter lim="800000"/>
          </a:ln>
          <a:effectLst/>
        </p:spPr>
        <p:txBody>
          <a:bodyPr lIns="64800" tIns="64800" rIns="64800" bIns="64800">
            <a:spAutoFit/>
          </a:bodyPr>
          <a:lstStyle/>
          <a:p>
            <a:r>
              <a:rPr lang="en-GB" sz="1600"/>
              <a:t>        </a:t>
            </a:r>
            <a:r>
              <a:rPr lang="en-US" sz="1600"/>
              <a:t>Since the ES tool set recommendation is for the global use, with either tools,</a:t>
            </a:r>
            <a:br>
              <a:rPr lang="en-US" sz="1600"/>
            </a:br>
            <a:r>
              <a:rPr lang="en-US" sz="1600"/>
              <a:t>        assessment of server based solution will be useful as it inherently enable </a:t>
            </a:r>
          </a:p>
          <a:p>
            <a:r>
              <a:rPr lang="en-US" sz="1600"/>
              <a:t>        standardization. Next slide illustrates the comparison.</a:t>
            </a:r>
            <a:endParaRPr lang="en-GB" sz="1600"/>
          </a:p>
        </p:txBody>
      </p:sp>
      <p:sp>
        <p:nvSpPr>
          <p:cNvPr id="323590" name="AutoShape 6"/>
          <p:cNvSpPr>
            <a:spLocks noChangeArrowheads="1"/>
          </p:cNvSpPr>
          <p:nvPr/>
        </p:nvSpPr>
        <p:spPr bwMode="auto">
          <a:xfrm rot="5400000">
            <a:off x="377826" y="5534025"/>
            <a:ext cx="754062" cy="287337"/>
          </a:xfrm>
          <a:prstGeom prst="triangle">
            <a:avLst>
              <a:gd name="adj" fmla="val 50000"/>
            </a:avLst>
          </a:prstGeom>
          <a:solidFill>
            <a:srgbClr val="E00034"/>
          </a:solidFill>
          <a:ln w="15875">
            <a:solidFill>
              <a:srgbClr val="E00034"/>
            </a:solidFill>
            <a:miter lim="800000"/>
          </a:ln>
          <a:effectLst/>
        </p:spPr>
        <p:txBody>
          <a:bodyPr rot="10800000" vert="eaVert" wrap="none" lIns="64800" tIns="64800" rIns="64800" bIns="64800" anchor="ctr"/>
          <a:lstStyle/>
          <a:p>
            <a:pPr algn="ctr">
              <a:buClrTx/>
            </a:pPr>
            <a:endParaRPr lang="en-US"/>
          </a:p>
        </p:txBody>
      </p:sp>
      <p:pic>
        <p:nvPicPr>
          <p:cNvPr id="323591" name="Picture 7" descr="j0285750"/>
          <p:cNvPicPr>
            <a:picLocks noChangeAspect="1" noChangeArrowheads="1"/>
          </p:cNvPicPr>
          <p:nvPr/>
        </p:nvPicPr>
        <p:blipFill>
          <a:blip r:embed="rId2"/>
          <a:stretch>
            <a:fillRect/>
          </a:stretch>
        </p:blipFill>
        <p:spPr bwMode="auto">
          <a:xfrm>
            <a:off x="1476375" y="1700213"/>
            <a:ext cx="2376488" cy="1460500"/>
          </a:xfrm>
          <a:prstGeom prst="rect">
            <a:avLst/>
          </a:prstGeom>
          <a:noFill/>
        </p:spPr>
      </p:pic>
      <p:pic>
        <p:nvPicPr>
          <p:cNvPr id="323592" name="Picture 8" descr="MCj04348450000[1]"/>
          <p:cNvPicPr>
            <a:picLocks noChangeAspect="1" noChangeArrowheads="1"/>
          </p:cNvPicPr>
          <p:nvPr/>
        </p:nvPicPr>
        <p:blipFill>
          <a:blip r:embed="rId3"/>
          <a:stretch>
            <a:fillRect/>
          </a:stretch>
        </p:blipFill>
        <p:spPr bwMode="auto">
          <a:xfrm>
            <a:off x="5580063" y="1412875"/>
            <a:ext cx="2057400" cy="2057400"/>
          </a:xfrm>
          <a:prstGeom prst="rect">
            <a:avLst/>
          </a:prstGeom>
          <a:noFill/>
        </p:spPr>
      </p:pic>
      <p:sp>
        <p:nvSpPr>
          <p:cNvPr id="323593" name="Rectangle 9"/>
          <p:cNvSpPr>
            <a:spLocks noChangeArrowheads="1"/>
          </p:cNvSpPr>
          <p:nvPr/>
        </p:nvSpPr>
        <p:spPr bwMode="gray">
          <a:xfrm>
            <a:off x="5003800" y="3429000"/>
            <a:ext cx="4032250" cy="2016125"/>
          </a:xfrm>
          <a:prstGeom prst="rect">
            <a:avLst/>
          </a:prstGeom>
          <a:noFill/>
          <a:ln w="9525">
            <a:noFill/>
            <a:miter lim="800000"/>
          </a:ln>
          <a:effectLst/>
        </p:spPr>
        <p:txBody>
          <a:bodyPr lIns="0" tIns="0" rIns="0" bIns="0"/>
          <a:lstStyle/>
          <a:p>
            <a:pPr>
              <a:lnSpc>
                <a:spcPct val="96000"/>
              </a:lnSpc>
              <a:spcBef>
                <a:spcPct val="50000"/>
              </a:spcBef>
              <a:buClrTx/>
            </a:pPr>
            <a:r>
              <a:rPr lang="en-US" sz="1800" b="1"/>
              <a:t>Server based solution</a:t>
            </a:r>
          </a:p>
          <a:p>
            <a:pPr marL="355600" lvl="1" indent="-176213">
              <a:lnSpc>
                <a:spcPct val="96000"/>
              </a:lnSpc>
              <a:spcBef>
                <a:spcPct val="50000"/>
              </a:spcBef>
              <a:buClrTx/>
              <a:buSzTx/>
              <a:buFont typeface="SwissReSans" pitchFamily="34" charset="0"/>
              <a:buChar char="–"/>
            </a:pPr>
            <a:r>
              <a:rPr lang="en-US" sz="1500" b="1"/>
              <a:t>Additional analysis time including investment (e.g. for POC) will be necessary</a:t>
            </a:r>
          </a:p>
          <a:p>
            <a:pPr marL="355600" lvl="1" indent="-176213">
              <a:lnSpc>
                <a:spcPct val="96000"/>
              </a:lnSpc>
              <a:spcBef>
                <a:spcPct val="50000"/>
              </a:spcBef>
              <a:buClrTx/>
              <a:buSzTx/>
              <a:buFont typeface="SwissReSans" pitchFamily="34" charset="0"/>
              <a:buChar char="–"/>
            </a:pPr>
            <a:r>
              <a:rPr lang="en-US" sz="1500"/>
              <a:t>Other functions (e.g. Risk Management) within Swiss Re are reviewing server based implementation. </a:t>
            </a:r>
            <a:endParaRPr lang="en-GB" sz="1500"/>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2" name="Slide Number Placeholder 3"/>
          <p:cNvSpPr>
            <a:spLocks noGrp="1"/>
          </p:cNvSpPr>
          <p:nvPr>
            <p:ph type="sldNum" sz="quarter" idx="10"/>
          </p:nvPr>
        </p:nvSpPr>
        <p:spPr/>
        <p:txBody>
          <a:bodyPr/>
          <a:lstStyle/>
          <a:p>
            <a:fld id="{520F210B-ABA9-4A4A-8F21-2B0D72CF74A6}" type="slidenum">
              <a:rPr lang="en-GB"/>
              <a:t>25</a:t>
            </a:fld>
            <a:endParaRPr lang="en-GB"/>
          </a:p>
        </p:txBody>
      </p:sp>
      <p:sp>
        <p:nvSpPr>
          <p:cNvPr id="331778" name="Rectangle 2"/>
          <p:cNvSpPr>
            <a:spLocks noGrp="1" noChangeArrowheads="1"/>
          </p:cNvSpPr>
          <p:nvPr>
            <p:ph type="title"/>
          </p:nvPr>
        </p:nvSpPr>
        <p:spPr/>
        <p:txBody>
          <a:bodyPr/>
          <a:lstStyle/>
          <a:p>
            <a:r>
              <a:rPr lang="en-GB"/>
              <a:t>Workplace v/s Server Solution Comparison</a:t>
            </a:r>
          </a:p>
        </p:txBody>
      </p:sp>
      <p:sp>
        <p:nvSpPr>
          <p:cNvPr id="331780" name="Text Box 4"/>
          <p:cNvSpPr txBox="1">
            <a:spLocks noChangeArrowheads="1"/>
          </p:cNvSpPr>
          <p:nvPr/>
        </p:nvSpPr>
        <p:spPr bwMode="auto">
          <a:xfrm>
            <a:off x="395288" y="5373688"/>
            <a:ext cx="8281987" cy="879475"/>
          </a:xfrm>
          <a:prstGeom prst="rect">
            <a:avLst/>
          </a:prstGeom>
          <a:solidFill>
            <a:srgbClr val="E4EE81"/>
          </a:solidFill>
          <a:ln w="15875">
            <a:solidFill>
              <a:srgbClr val="007934"/>
            </a:solidFill>
            <a:miter lim="800000"/>
          </a:ln>
          <a:effectLst/>
        </p:spPr>
        <p:txBody>
          <a:bodyPr lIns="64800" tIns="64800" rIns="64800" bIns="64800">
            <a:spAutoFit/>
          </a:bodyPr>
          <a:lstStyle/>
          <a:p>
            <a:r>
              <a:rPr lang="en-GB" sz="1600"/>
              <a:t>         </a:t>
            </a:r>
            <a:r>
              <a:rPr lang="en-US" sz="1600"/>
              <a:t>The choice between Workplace v/s Server solution depends on the ‘desired timing      </a:t>
            </a:r>
          </a:p>
          <a:p>
            <a:r>
              <a:rPr lang="en-US" sz="1600"/>
              <a:t>         of the rollout of Global ES tool’. For 6-9 months timeframe, Workplace based </a:t>
            </a:r>
          </a:p>
          <a:p>
            <a:r>
              <a:rPr lang="en-US" sz="1600"/>
              <a:t>         solution with SAS is the only recommendation feasible.</a:t>
            </a:r>
            <a:endParaRPr lang="en-GB" sz="1600"/>
          </a:p>
        </p:txBody>
      </p:sp>
      <p:sp>
        <p:nvSpPr>
          <p:cNvPr id="331781" name="AutoShape 5"/>
          <p:cNvSpPr>
            <a:spLocks noChangeArrowheads="1"/>
          </p:cNvSpPr>
          <p:nvPr/>
        </p:nvSpPr>
        <p:spPr bwMode="auto">
          <a:xfrm rot="5400000">
            <a:off x="269876" y="5694362"/>
            <a:ext cx="754062" cy="214313"/>
          </a:xfrm>
          <a:prstGeom prst="triangle">
            <a:avLst>
              <a:gd name="adj" fmla="val 50000"/>
            </a:avLst>
          </a:prstGeom>
          <a:solidFill>
            <a:srgbClr val="E00034"/>
          </a:solidFill>
          <a:ln w="15875">
            <a:solidFill>
              <a:srgbClr val="E00034"/>
            </a:solidFill>
            <a:miter lim="800000"/>
          </a:ln>
          <a:effectLst/>
        </p:spPr>
        <p:txBody>
          <a:bodyPr rot="10800000" vert="eaVert" wrap="none" lIns="64800" tIns="64800" rIns="64800" bIns="64800" anchor="ctr"/>
          <a:lstStyle/>
          <a:p>
            <a:pPr algn="ctr">
              <a:buClrTx/>
            </a:pPr>
            <a:endParaRPr lang="en-US"/>
          </a:p>
        </p:txBody>
      </p:sp>
      <p:pic>
        <p:nvPicPr>
          <p:cNvPr id="331782" name="Picture 6" descr="j0285750"/>
          <p:cNvPicPr>
            <a:picLocks noChangeAspect="1" noChangeArrowheads="1"/>
          </p:cNvPicPr>
          <p:nvPr/>
        </p:nvPicPr>
        <p:blipFill>
          <a:blip r:embed="rId2"/>
          <a:stretch>
            <a:fillRect/>
          </a:stretch>
        </p:blipFill>
        <p:spPr bwMode="auto">
          <a:xfrm>
            <a:off x="3779838" y="1301750"/>
            <a:ext cx="720725" cy="442913"/>
          </a:xfrm>
          <a:prstGeom prst="rect">
            <a:avLst/>
          </a:prstGeom>
          <a:noFill/>
        </p:spPr>
      </p:pic>
      <p:pic>
        <p:nvPicPr>
          <p:cNvPr id="331783" name="Picture 7" descr="MCj04348450000[1]"/>
          <p:cNvPicPr>
            <a:picLocks noChangeAspect="1" noChangeArrowheads="1"/>
          </p:cNvPicPr>
          <p:nvPr/>
        </p:nvPicPr>
        <p:blipFill>
          <a:blip r:embed="rId3"/>
          <a:stretch>
            <a:fillRect/>
          </a:stretch>
        </p:blipFill>
        <p:spPr bwMode="auto">
          <a:xfrm>
            <a:off x="6804025" y="1273175"/>
            <a:ext cx="576263" cy="576263"/>
          </a:xfrm>
          <a:prstGeom prst="rect">
            <a:avLst/>
          </a:prstGeom>
          <a:noFill/>
        </p:spPr>
      </p:pic>
      <p:sp>
        <p:nvSpPr>
          <p:cNvPr id="331786" name="Text Box 10"/>
          <p:cNvSpPr txBox="1">
            <a:spLocks noChangeArrowheads="1"/>
          </p:cNvSpPr>
          <p:nvPr/>
        </p:nvSpPr>
        <p:spPr bwMode="auto">
          <a:xfrm>
            <a:off x="360363" y="4894263"/>
            <a:ext cx="8561387" cy="495300"/>
          </a:xfrm>
          <a:prstGeom prst="rect">
            <a:avLst/>
          </a:prstGeom>
          <a:noFill/>
          <a:ln w="15875">
            <a:noFill/>
            <a:miter lim="800000"/>
          </a:ln>
          <a:effectLst/>
        </p:spPr>
        <p:txBody>
          <a:bodyPr lIns="64800" tIns="64800" rIns="64800" bIns="64800">
            <a:spAutoFit/>
          </a:bodyPr>
          <a:lstStyle/>
          <a:p>
            <a:r>
              <a:rPr lang="en-US" sz="1200"/>
              <a:t>* </a:t>
            </a:r>
            <a:r>
              <a:rPr lang="en-US" sz="1200" b="1"/>
              <a:t>Although each of these can be also managed with workstation based approach with well defined processes)</a:t>
            </a:r>
          </a:p>
          <a:p>
            <a:r>
              <a:rPr lang="en-US" sz="1200" b="1"/>
              <a:t>** POC cost will be limited to internal efforts and minor setup costs since vendor has offered server version free for testing.</a:t>
            </a:r>
          </a:p>
        </p:txBody>
      </p:sp>
      <p:graphicFrame>
        <p:nvGraphicFramePr>
          <p:cNvPr id="331889" name="Group 113"/>
          <p:cNvGraphicFramePr>
            <a:graphicFrameLocks noGrp="1"/>
          </p:cNvGraphicFramePr>
          <p:nvPr/>
        </p:nvGraphicFramePr>
        <p:xfrm>
          <a:off x="395288" y="1858963"/>
          <a:ext cx="8281987" cy="3026410"/>
        </p:xfrm>
        <a:graphic>
          <a:graphicData uri="http://schemas.openxmlformats.org/drawingml/2006/table">
            <a:tbl>
              <a:tblPr/>
              <a:tblGrid>
                <a:gridCol w="2016125"/>
                <a:gridCol w="3097212"/>
                <a:gridCol w="3168650"/>
              </a:tblGrid>
              <a:tr h="236538">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US" sz="1400" b="1" i="0" u="none" strike="noStrike" cap="none" normalizeH="0" baseline="0" smtClean="0">
                          <a:ln>
                            <a:noFill/>
                          </a:ln>
                          <a:solidFill>
                            <a:srgbClr val="283E36"/>
                          </a:solidFill>
                          <a:effectLst/>
                          <a:latin typeface="SwissReSans" pitchFamily="34" charset="0"/>
                        </a:rPr>
                        <a:t>Workplace based solution (SAS)</a:t>
                      </a:r>
                      <a:endParaRPr kumimoji="0" lang="en-GB" sz="1400" b="1" i="0" u="none" strike="noStrike" cap="none" normalizeH="0" baseline="0" smtClean="0">
                        <a:ln>
                          <a:noFill/>
                        </a:ln>
                        <a:solidFill>
                          <a:srgbClr val="283E36"/>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US" sz="1400" b="1" i="0" u="none" strike="noStrike" cap="none" normalizeH="0" baseline="0" smtClean="0">
                          <a:ln>
                            <a:noFill/>
                          </a:ln>
                          <a:solidFill>
                            <a:srgbClr val="283E36"/>
                          </a:solidFill>
                          <a:effectLst/>
                          <a:latin typeface="SwissReSans" pitchFamily="34" charset="0"/>
                        </a:rPr>
                        <a:t>Server based solution (SAS or STATA)</a:t>
                      </a:r>
                      <a:endParaRPr kumimoji="0" lang="en-GB" sz="1400" b="1" i="0" u="none" strike="noStrike" cap="none" normalizeH="0" baseline="0" smtClean="0">
                        <a:ln>
                          <a:noFill/>
                        </a:ln>
                        <a:solidFill>
                          <a:srgbClr val="283E36"/>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98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Implemention Timing</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Immediately possible</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 latinLnBrk="0" hangingPunct="0">
                        <a:lnSpc>
                          <a:spcPct val="100000"/>
                        </a:lnSpc>
                        <a:spcBef>
                          <a:spcPct val="0"/>
                        </a:spcBef>
                        <a:spcAft>
                          <a:spcPct val="0"/>
                        </a:spcAft>
                        <a:buClrTx/>
                        <a:buSzPct val="80000"/>
                        <a:buFontTx/>
                        <a:buNone/>
                      </a:pPr>
                      <a:r>
                        <a:rPr kumimoji="0" lang="en-US" sz="1100" b="0" i="0" u="none" strike="noStrike" cap="none" normalizeH="0" baseline="0" smtClean="0">
                          <a:ln>
                            <a:noFill/>
                          </a:ln>
                          <a:solidFill>
                            <a:schemeClr val="tx1"/>
                          </a:solidFill>
                          <a:effectLst/>
                          <a:latin typeface="SwissReSans" pitchFamily="34" charset="0"/>
                        </a:rPr>
                        <a:t>Additional assessment (POC) time/effort necessary**</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Timing of incurred Cost</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Spread over rollout window / Incremental (benefitial with phase implementation)</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During implementation readiness (one time and not spread out)</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Learning Curve</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Low</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Medium-High</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Total cost including recurring</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@100,000 CHF for 30 licenses</a:t>
                      </a:r>
                      <a:endParaRPr kumimoji="0" lang="en-GB" sz="2400" b="0"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TBD – But may be slightly higher</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US" sz="1100" b="1" i="0" u="none" strike="noStrike" cap="none" normalizeH="0" baseline="0" smtClean="0">
                          <a:ln>
                            <a:noFill/>
                          </a:ln>
                          <a:solidFill>
                            <a:schemeClr val="tx1"/>
                          </a:solidFill>
                          <a:effectLst/>
                          <a:latin typeface="SwissReSans" pitchFamily="34" charset="0"/>
                        </a:rPr>
                        <a:t>Ease of software configuration management and distribution*</a:t>
                      </a:r>
                      <a:endParaRPr kumimoji="0" lang="en-GB" sz="1100" b="1" i="0" u="none" strike="noStrike" cap="none" normalizeH="0" baseline="0" smtClean="0">
                        <a:ln>
                          <a:noFill/>
                        </a:ln>
                        <a:solidFill>
                          <a:schemeClr val="tx1"/>
                        </a:solidFill>
                        <a:effectLst/>
                        <a:latin typeface="SwissReSans" pitchFamily="34" charset="0"/>
                      </a:endParaRP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Low-Medium</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High</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1" i="0" u="none" strike="noStrike" cap="none" normalizeH="0" baseline="0" smtClean="0">
                          <a:ln>
                            <a:noFill/>
                          </a:ln>
                          <a:solidFill>
                            <a:schemeClr val="tx1"/>
                          </a:solidFill>
                          <a:effectLst/>
                          <a:latin typeface="SwissReSans" pitchFamily="34" charset="0"/>
                        </a:rPr>
                        <a:t>Ease of performance tuning and management*</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Low-Medium</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vert="horz" wrap="square"/>
                    <a:lstStyle/>
                    <a:p>
                      <a:pPr marL="0" marR="0" lvl="0" indent="0" algn="l" defTabSz="914400" rtl="0" eaLnBrk="0" fontAlgn="b" latinLnBrk="0" hangingPunct="0">
                        <a:lnSpc>
                          <a:spcPct val="100000"/>
                        </a:lnSpc>
                        <a:spcBef>
                          <a:spcPct val="0"/>
                        </a:spcBef>
                        <a:spcAft>
                          <a:spcPct val="0"/>
                        </a:spcAft>
                        <a:buClrTx/>
                        <a:buSzTx/>
                        <a:buFontTx/>
                        <a:buNone/>
                      </a:pPr>
                      <a:r>
                        <a:rPr kumimoji="0" lang="en-GB" sz="1100" b="0" i="0" u="none" strike="noStrike" cap="none" normalizeH="0" baseline="0" smtClean="0">
                          <a:ln>
                            <a:noFill/>
                          </a:ln>
                          <a:solidFill>
                            <a:schemeClr val="tx1"/>
                          </a:solidFill>
                          <a:effectLst/>
                          <a:latin typeface="SwissReSans" pitchFamily="34" charset="0"/>
                        </a:rPr>
                        <a:t>High</a:t>
                      </a:r>
                    </a:p>
                  </a:txBody>
                  <a:tcPr marL="64008" marR="64008" marT="64008" marB="64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29" name="Slide Number Placeholder 2"/>
          <p:cNvSpPr>
            <a:spLocks noGrp="1"/>
          </p:cNvSpPr>
          <p:nvPr>
            <p:ph type="sldNum" sz="quarter" idx="10"/>
          </p:nvPr>
        </p:nvSpPr>
        <p:spPr/>
        <p:txBody>
          <a:bodyPr/>
          <a:lstStyle/>
          <a:p>
            <a:fld id="{C56B9B15-95FF-4F09-BF26-B8626CE97BB8}" type="slidenum">
              <a:rPr lang="en-GB"/>
              <a:t>26</a:t>
            </a:fld>
            <a:endParaRPr lang="en-GB"/>
          </a:p>
        </p:txBody>
      </p:sp>
      <p:sp>
        <p:nvSpPr>
          <p:cNvPr id="319511" name="Rectangle 23"/>
          <p:cNvSpPr>
            <a:spLocks noGrp="1" noChangeArrowheads="1"/>
          </p:cNvSpPr>
          <p:nvPr>
            <p:ph type="title"/>
          </p:nvPr>
        </p:nvSpPr>
        <p:spPr>
          <a:xfrm>
            <a:off x="755650" y="476250"/>
            <a:ext cx="7777163" cy="865188"/>
          </a:xfrm>
        </p:spPr>
        <p:txBody>
          <a:bodyPr/>
          <a:lstStyle/>
          <a:p>
            <a:r>
              <a:rPr lang="en-GB"/>
              <a:t>Implementation Options (workplace based solution)</a:t>
            </a:r>
          </a:p>
        </p:txBody>
      </p:sp>
      <p:sp>
        <p:nvSpPr>
          <p:cNvPr id="319497" name="Rectangle 9"/>
          <p:cNvSpPr>
            <a:spLocks noChangeArrowheads="1"/>
          </p:cNvSpPr>
          <p:nvPr/>
        </p:nvSpPr>
        <p:spPr bwMode="auto">
          <a:xfrm>
            <a:off x="2987675" y="1800225"/>
            <a:ext cx="2376488" cy="792163"/>
          </a:xfrm>
          <a:prstGeom prst="rect">
            <a:avLst/>
          </a:prstGeom>
          <a:solidFill>
            <a:srgbClr val="E6F6FC"/>
          </a:solidFill>
          <a:ln w="15875">
            <a:solidFill>
              <a:schemeClr val="tx1"/>
            </a:solidFill>
            <a:miter lim="800000"/>
          </a:ln>
          <a:effectLst/>
        </p:spPr>
        <p:txBody>
          <a:bodyPr lIns="64800" tIns="64800" rIns="64800" bIns="64800" anchor="ctr"/>
          <a:lstStyle/>
          <a:p>
            <a:r>
              <a:rPr lang="en-GB" sz="1000"/>
              <a:t>Teams to continue using their current applications</a:t>
            </a:r>
          </a:p>
        </p:txBody>
      </p:sp>
      <p:sp>
        <p:nvSpPr>
          <p:cNvPr id="319498" name="Rectangle 10"/>
          <p:cNvSpPr>
            <a:spLocks noChangeArrowheads="1"/>
          </p:cNvSpPr>
          <p:nvPr/>
        </p:nvSpPr>
        <p:spPr bwMode="auto">
          <a:xfrm>
            <a:off x="2987675" y="2670175"/>
            <a:ext cx="2376488" cy="792163"/>
          </a:xfrm>
          <a:prstGeom prst="rect">
            <a:avLst/>
          </a:prstGeom>
          <a:solidFill>
            <a:srgbClr val="E6F6FC"/>
          </a:solidFill>
          <a:ln w="15875">
            <a:solidFill>
              <a:schemeClr val="tx1"/>
            </a:solidFill>
            <a:miter lim="800000"/>
          </a:ln>
          <a:effectLst/>
        </p:spPr>
        <p:txBody>
          <a:bodyPr lIns="64800" tIns="64800" rIns="64800" bIns="64800" anchor="ctr"/>
          <a:lstStyle/>
          <a:p>
            <a:r>
              <a:rPr lang="en-GB" sz="1000"/>
              <a:t>Standard tool implemented by teams, but no harmonisation /standardisation on input data format, core code and output data</a:t>
            </a:r>
          </a:p>
        </p:txBody>
      </p:sp>
      <p:sp>
        <p:nvSpPr>
          <p:cNvPr id="319499" name="Rectangle 11"/>
          <p:cNvSpPr>
            <a:spLocks noChangeArrowheads="1"/>
          </p:cNvSpPr>
          <p:nvPr/>
        </p:nvSpPr>
        <p:spPr bwMode="auto">
          <a:xfrm>
            <a:off x="2987675" y="3541713"/>
            <a:ext cx="2376488" cy="792162"/>
          </a:xfrm>
          <a:prstGeom prst="rect">
            <a:avLst/>
          </a:prstGeom>
          <a:solidFill>
            <a:srgbClr val="E6F6FC"/>
          </a:solidFill>
          <a:ln w="15875">
            <a:solidFill>
              <a:schemeClr val="tx1"/>
            </a:solidFill>
            <a:miter lim="800000"/>
          </a:ln>
          <a:effectLst/>
        </p:spPr>
        <p:txBody>
          <a:bodyPr lIns="64800" tIns="64800" rIns="64800" bIns="64800" anchor="ctr"/>
          <a:lstStyle/>
          <a:p>
            <a:r>
              <a:rPr lang="en-GB" sz="1000"/>
              <a:t>Standard tool implemented by teams with harmonisation /standardisation on input data format, core code and output data</a:t>
            </a:r>
          </a:p>
        </p:txBody>
      </p:sp>
      <p:sp>
        <p:nvSpPr>
          <p:cNvPr id="319500" name="Rectangle 12"/>
          <p:cNvSpPr>
            <a:spLocks noChangeArrowheads="1"/>
          </p:cNvSpPr>
          <p:nvPr/>
        </p:nvSpPr>
        <p:spPr bwMode="auto">
          <a:xfrm>
            <a:off x="2987675" y="4413250"/>
            <a:ext cx="2376488" cy="792163"/>
          </a:xfrm>
          <a:prstGeom prst="rect">
            <a:avLst/>
          </a:prstGeom>
          <a:solidFill>
            <a:srgbClr val="E6F6FC"/>
          </a:solidFill>
          <a:ln w="15875">
            <a:solidFill>
              <a:schemeClr val="tx1"/>
            </a:solidFill>
            <a:miter lim="800000"/>
          </a:ln>
          <a:effectLst/>
        </p:spPr>
        <p:txBody>
          <a:bodyPr lIns="64800" tIns="64800" rIns="64800" bIns="64800" anchor="ctr"/>
          <a:lstStyle/>
          <a:p>
            <a:r>
              <a:rPr lang="en-GB" sz="1000"/>
              <a:t>Definition of standard data model on which the ES tool infrastructure will be built. Policy DWH and ES Data Warehouse prerequisite</a:t>
            </a:r>
          </a:p>
        </p:txBody>
      </p:sp>
      <p:sp>
        <p:nvSpPr>
          <p:cNvPr id="319501" name="Rectangle 13"/>
          <p:cNvSpPr>
            <a:spLocks noChangeArrowheads="1"/>
          </p:cNvSpPr>
          <p:nvPr/>
        </p:nvSpPr>
        <p:spPr bwMode="auto">
          <a:xfrm>
            <a:off x="7740650" y="1800225"/>
            <a:ext cx="936625" cy="792163"/>
          </a:xfrm>
          <a:prstGeom prst="rect">
            <a:avLst/>
          </a:prstGeom>
          <a:solidFill>
            <a:srgbClr val="80D4F0"/>
          </a:solidFill>
          <a:ln w="15875">
            <a:solidFill>
              <a:schemeClr val="tx1"/>
            </a:solidFill>
            <a:miter lim="800000"/>
          </a:ln>
          <a:effectLst/>
        </p:spPr>
        <p:txBody>
          <a:bodyPr lIns="0" tIns="64800" rIns="0" bIns="64800" anchor="ctr"/>
          <a:lstStyle/>
          <a:p>
            <a:pPr algn="ctr"/>
            <a:r>
              <a:rPr lang="en-GB"/>
              <a:t>now</a:t>
            </a:r>
          </a:p>
        </p:txBody>
      </p:sp>
      <p:sp>
        <p:nvSpPr>
          <p:cNvPr id="319502" name="Rectangle 14"/>
          <p:cNvSpPr>
            <a:spLocks noChangeArrowheads="1"/>
          </p:cNvSpPr>
          <p:nvPr/>
        </p:nvSpPr>
        <p:spPr bwMode="auto">
          <a:xfrm>
            <a:off x="7740650" y="2670175"/>
            <a:ext cx="936625" cy="792163"/>
          </a:xfrm>
          <a:prstGeom prst="rect">
            <a:avLst/>
          </a:prstGeom>
          <a:solidFill>
            <a:srgbClr val="80D4F0"/>
          </a:solidFill>
          <a:ln w="15875">
            <a:solidFill>
              <a:schemeClr val="tx1"/>
            </a:solidFill>
            <a:miter lim="800000"/>
          </a:ln>
          <a:effectLst/>
        </p:spPr>
        <p:txBody>
          <a:bodyPr lIns="0" tIns="64800" rIns="0" bIns="64800" anchor="ctr"/>
          <a:lstStyle/>
          <a:p>
            <a:pPr algn="ctr"/>
            <a:r>
              <a:rPr lang="en-GB"/>
              <a:t>6-9 months</a:t>
            </a:r>
          </a:p>
        </p:txBody>
      </p:sp>
      <p:sp>
        <p:nvSpPr>
          <p:cNvPr id="319503" name="Rectangle 15"/>
          <p:cNvSpPr>
            <a:spLocks noChangeArrowheads="1"/>
          </p:cNvSpPr>
          <p:nvPr/>
        </p:nvSpPr>
        <p:spPr bwMode="auto">
          <a:xfrm>
            <a:off x="7740650" y="3541713"/>
            <a:ext cx="936625" cy="792162"/>
          </a:xfrm>
          <a:prstGeom prst="rect">
            <a:avLst/>
          </a:prstGeom>
          <a:solidFill>
            <a:srgbClr val="80D4F0"/>
          </a:solidFill>
          <a:ln w="15875">
            <a:solidFill>
              <a:schemeClr val="tx1"/>
            </a:solidFill>
            <a:miter lim="800000"/>
          </a:ln>
          <a:effectLst/>
        </p:spPr>
        <p:txBody>
          <a:bodyPr lIns="0" tIns="64800" rIns="0" bIns="64800" anchor="ctr"/>
          <a:lstStyle/>
          <a:p>
            <a:pPr algn="ctr"/>
            <a:r>
              <a:rPr lang="en-GB"/>
              <a:t>12-24 months </a:t>
            </a:r>
          </a:p>
        </p:txBody>
      </p:sp>
      <p:sp>
        <p:nvSpPr>
          <p:cNvPr id="319504" name="Rectangle 16"/>
          <p:cNvSpPr>
            <a:spLocks noChangeArrowheads="1"/>
          </p:cNvSpPr>
          <p:nvPr/>
        </p:nvSpPr>
        <p:spPr bwMode="auto">
          <a:xfrm>
            <a:off x="7740650" y="4413250"/>
            <a:ext cx="936625" cy="792163"/>
          </a:xfrm>
          <a:prstGeom prst="rect">
            <a:avLst/>
          </a:prstGeom>
          <a:solidFill>
            <a:srgbClr val="80D4F0"/>
          </a:solidFill>
          <a:ln w="15875">
            <a:solidFill>
              <a:schemeClr val="tx1"/>
            </a:solidFill>
            <a:miter lim="800000"/>
          </a:ln>
          <a:effectLst/>
        </p:spPr>
        <p:txBody>
          <a:bodyPr lIns="0" tIns="64800" rIns="0" bIns="64800" anchor="ctr"/>
          <a:lstStyle/>
          <a:p>
            <a:pPr algn="ctr"/>
            <a:r>
              <a:rPr lang="en-GB"/>
              <a:t>2-5 years</a:t>
            </a:r>
          </a:p>
        </p:txBody>
      </p:sp>
      <p:sp>
        <p:nvSpPr>
          <p:cNvPr id="319505" name="Text Box 17"/>
          <p:cNvSpPr txBox="1">
            <a:spLocks noChangeArrowheads="1"/>
          </p:cNvSpPr>
          <p:nvPr/>
        </p:nvSpPr>
        <p:spPr bwMode="auto">
          <a:xfrm>
            <a:off x="827088" y="5300663"/>
            <a:ext cx="7850187" cy="879475"/>
          </a:xfrm>
          <a:prstGeom prst="rect">
            <a:avLst/>
          </a:prstGeom>
          <a:solidFill>
            <a:srgbClr val="E4EE81"/>
          </a:solidFill>
          <a:ln w="15875">
            <a:solidFill>
              <a:srgbClr val="007934"/>
            </a:solidFill>
            <a:miter lim="800000"/>
          </a:ln>
          <a:effectLst/>
        </p:spPr>
        <p:txBody>
          <a:bodyPr lIns="64800" tIns="64800" rIns="64800" bIns="64800">
            <a:spAutoFit/>
          </a:bodyPr>
          <a:lstStyle/>
          <a:p>
            <a:pPr>
              <a:buFont typeface="Wingdings" pitchFamily="2" charset="2"/>
              <a:buChar char="n"/>
            </a:pPr>
            <a:r>
              <a:rPr lang="en-GB" sz="1600"/>
              <a:t>Progressive implementation of options leads to least business interruption, while benefits can be realised short term. </a:t>
            </a:r>
          </a:p>
          <a:p>
            <a:pPr>
              <a:buFont typeface="Wingdings" pitchFamily="2" charset="2"/>
              <a:buChar char="n"/>
            </a:pPr>
            <a:r>
              <a:rPr lang="en-GB" sz="1600">
                <a:solidFill>
                  <a:srgbClr val="FE0000"/>
                </a:solidFill>
              </a:rPr>
              <a:t>Recommend option 3 as a basis for further integration at a later stage</a:t>
            </a:r>
          </a:p>
        </p:txBody>
      </p:sp>
      <p:sp>
        <p:nvSpPr>
          <p:cNvPr id="319506" name="Text Box 18"/>
          <p:cNvSpPr txBox="1">
            <a:spLocks noChangeArrowheads="1"/>
          </p:cNvSpPr>
          <p:nvPr/>
        </p:nvSpPr>
        <p:spPr bwMode="auto">
          <a:xfrm>
            <a:off x="906463" y="1409700"/>
            <a:ext cx="8112125" cy="434975"/>
          </a:xfrm>
          <a:prstGeom prst="rect">
            <a:avLst/>
          </a:prstGeom>
          <a:noFill/>
          <a:ln w="15875">
            <a:noFill/>
            <a:miter lim="800000"/>
          </a:ln>
          <a:effectLst/>
        </p:spPr>
        <p:txBody>
          <a:bodyPr wrap="none" lIns="64800" tIns="64800" rIns="64800" bIns="64800">
            <a:spAutoFit/>
          </a:bodyPr>
          <a:lstStyle/>
          <a:p>
            <a:r>
              <a:rPr lang="en-GB"/>
              <a:t>Option		    Description		Benefit		      Readiness</a:t>
            </a:r>
          </a:p>
        </p:txBody>
      </p:sp>
      <p:grpSp>
        <p:nvGrpSpPr>
          <p:cNvPr id="319512" name="Group 24"/>
          <p:cNvGrpSpPr/>
          <p:nvPr/>
        </p:nvGrpSpPr>
        <p:grpSpPr>
          <a:xfrm>
            <a:off x="611188" y="1700213"/>
            <a:ext cx="2232025" cy="892175"/>
            <a:chOff x="385" y="1071"/>
            <a:chExt cx="1406" cy="562"/>
          </a:xfrm>
        </p:grpSpPr>
        <p:sp>
          <p:nvSpPr>
            <p:cNvPr id="319492" name="Rectangle 4"/>
            <p:cNvSpPr>
              <a:spLocks noChangeArrowheads="1"/>
            </p:cNvSpPr>
            <p:nvPr/>
          </p:nvSpPr>
          <p:spPr bwMode="auto">
            <a:xfrm>
              <a:off x="521" y="1134"/>
              <a:ext cx="1270" cy="499"/>
            </a:xfrm>
            <a:prstGeom prst="rect">
              <a:avLst/>
            </a:prstGeom>
            <a:solidFill>
              <a:srgbClr val="00A9E0"/>
            </a:solidFill>
            <a:ln w="15875">
              <a:solidFill>
                <a:schemeClr val="tx1"/>
              </a:solidFill>
              <a:miter lim="800000"/>
            </a:ln>
            <a:effectLst/>
          </p:spPr>
          <p:txBody>
            <a:bodyPr lIns="64800" tIns="64800" rIns="64800" bIns="64800" anchor="ctr"/>
            <a:lstStyle/>
            <a:p>
              <a:pPr algn="ctr"/>
              <a:r>
                <a:rPr lang="en-GB"/>
                <a:t>Status Quoe</a:t>
              </a:r>
            </a:p>
          </p:txBody>
        </p:sp>
        <p:sp>
          <p:nvSpPr>
            <p:cNvPr id="319507" name="Oval 19"/>
            <p:cNvSpPr>
              <a:spLocks noChangeArrowheads="1"/>
            </p:cNvSpPr>
            <p:nvPr/>
          </p:nvSpPr>
          <p:spPr bwMode="auto">
            <a:xfrm>
              <a:off x="385" y="1071"/>
              <a:ext cx="227" cy="227"/>
            </a:xfrm>
            <a:prstGeom prst="ellipse">
              <a:avLst/>
            </a:prstGeom>
            <a:solidFill>
              <a:srgbClr val="FFA02F"/>
            </a:solidFill>
            <a:ln w="15875">
              <a:solidFill>
                <a:srgbClr val="E00034"/>
              </a:solidFill>
              <a:round/>
            </a:ln>
            <a:effectLst/>
          </p:spPr>
          <p:txBody>
            <a:bodyPr wrap="none" lIns="64800" tIns="64800" rIns="64800" bIns="64800" anchor="ctr"/>
            <a:lstStyle/>
            <a:p>
              <a:pPr algn="ctr">
                <a:buClrTx/>
              </a:pPr>
              <a:r>
                <a:rPr lang="en-GB">
                  <a:solidFill>
                    <a:srgbClr val="E00034"/>
                  </a:solidFill>
                </a:rPr>
                <a:t>1</a:t>
              </a:r>
            </a:p>
          </p:txBody>
        </p:sp>
      </p:grpSp>
      <p:grpSp>
        <p:nvGrpSpPr>
          <p:cNvPr id="319513" name="Group 25"/>
          <p:cNvGrpSpPr/>
          <p:nvPr/>
        </p:nvGrpSpPr>
        <p:grpSpPr>
          <a:xfrm>
            <a:off x="611188" y="2547938"/>
            <a:ext cx="2232025" cy="914400"/>
            <a:chOff x="385" y="1661"/>
            <a:chExt cx="1406" cy="576"/>
          </a:xfrm>
        </p:grpSpPr>
        <p:sp>
          <p:nvSpPr>
            <p:cNvPr id="319493" name="Rectangle 5"/>
            <p:cNvSpPr>
              <a:spLocks noChangeArrowheads="1"/>
            </p:cNvSpPr>
            <p:nvPr/>
          </p:nvSpPr>
          <p:spPr bwMode="auto">
            <a:xfrm>
              <a:off x="521" y="1738"/>
              <a:ext cx="1270" cy="499"/>
            </a:xfrm>
            <a:prstGeom prst="rect">
              <a:avLst/>
            </a:prstGeom>
            <a:solidFill>
              <a:srgbClr val="00A9E0"/>
            </a:solidFill>
            <a:ln w="15875">
              <a:solidFill>
                <a:schemeClr val="tx1"/>
              </a:solidFill>
              <a:miter lim="800000"/>
            </a:ln>
            <a:effectLst/>
          </p:spPr>
          <p:txBody>
            <a:bodyPr lIns="64800" tIns="64800" rIns="64800" bIns="64800" anchor="ctr"/>
            <a:lstStyle/>
            <a:p>
              <a:pPr algn="ctr"/>
              <a:r>
                <a:rPr lang="en-GB"/>
                <a:t>Standard Tool</a:t>
              </a:r>
            </a:p>
          </p:txBody>
        </p:sp>
        <p:sp>
          <p:nvSpPr>
            <p:cNvPr id="319508" name="Oval 20"/>
            <p:cNvSpPr>
              <a:spLocks noChangeArrowheads="1"/>
            </p:cNvSpPr>
            <p:nvPr/>
          </p:nvSpPr>
          <p:spPr bwMode="auto">
            <a:xfrm>
              <a:off x="385" y="1661"/>
              <a:ext cx="227" cy="227"/>
            </a:xfrm>
            <a:prstGeom prst="ellipse">
              <a:avLst/>
            </a:prstGeom>
            <a:solidFill>
              <a:srgbClr val="FFA02F"/>
            </a:solidFill>
            <a:ln w="15875">
              <a:solidFill>
                <a:srgbClr val="E00034"/>
              </a:solidFill>
              <a:round/>
            </a:ln>
            <a:effectLst/>
          </p:spPr>
          <p:txBody>
            <a:bodyPr wrap="none" lIns="64800" tIns="64800" rIns="64800" bIns="64800" anchor="ctr"/>
            <a:lstStyle/>
            <a:p>
              <a:pPr algn="ctr">
                <a:buClrTx/>
              </a:pPr>
              <a:r>
                <a:rPr lang="en-GB">
                  <a:solidFill>
                    <a:srgbClr val="E00034"/>
                  </a:solidFill>
                </a:rPr>
                <a:t>2</a:t>
              </a:r>
            </a:p>
          </p:txBody>
        </p:sp>
      </p:grpSp>
      <p:grpSp>
        <p:nvGrpSpPr>
          <p:cNvPr id="319514" name="Group 26"/>
          <p:cNvGrpSpPr/>
          <p:nvPr/>
        </p:nvGrpSpPr>
        <p:grpSpPr>
          <a:xfrm>
            <a:off x="611188" y="3467100"/>
            <a:ext cx="2232025" cy="866775"/>
            <a:chOff x="385" y="2296"/>
            <a:chExt cx="1406" cy="546"/>
          </a:xfrm>
        </p:grpSpPr>
        <p:sp>
          <p:nvSpPr>
            <p:cNvPr id="319494" name="Rectangle 6"/>
            <p:cNvSpPr>
              <a:spLocks noChangeArrowheads="1"/>
            </p:cNvSpPr>
            <p:nvPr/>
          </p:nvSpPr>
          <p:spPr bwMode="auto">
            <a:xfrm>
              <a:off x="521" y="2343"/>
              <a:ext cx="1270" cy="499"/>
            </a:xfrm>
            <a:prstGeom prst="rect">
              <a:avLst/>
            </a:prstGeom>
            <a:solidFill>
              <a:srgbClr val="00A9E0"/>
            </a:solidFill>
            <a:ln w="15875">
              <a:solidFill>
                <a:schemeClr val="tx1"/>
              </a:solidFill>
              <a:miter lim="800000"/>
            </a:ln>
            <a:effectLst/>
          </p:spPr>
          <p:txBody>
            <a:bodyPr lIns="64800" tIns="64800" rIns="64800" bIns="64800" anchor="ctr"/>
            <a:lstStyle/>
            <a:p>
              <a:pPr algn="ctr"/>
              <a:r>
                <a:rPr lang="en-GB"/>
                <a:t>Standard Tool &amp; Code </a:t>
              </a:r>
            </a:p>
          </p:txBody>
        </p:sp>
        <p:sp>
          <p:nvSpPr>
            <p:cNvPr id="319509" name="Oval 21"/>
            <p:cNvSpPr>
              <a:spLocks noChangeArrowheads="1"/>
            </p:cNvSpPr>
            <p:nvPr/>
          </p:nvSpPr>
          <p:spPr bwMode="auto">
            <a:xfrm>
              <a:off x="385" y="2296"/>
              <a:ext cx="227" cy="227"/>
            </a:xfrm>
            <a:prstGeom prst="ellipse">
              <a:avLst/>
            </a:prstGeom>
            <a:solidFill>
              <a:srgbClr val="FFA02F"/>
            </a:solidFill>
            <a:ln w="15875">
              <a:solidFill>
                <a:srgbClr val="E00034"/>
              </a:solidFill>
              <a:round/>
            </a:ln>
            <a:effectLst/>
          </p:spPr>
          <p:txBody>
            <a:bodyPr wrap="none" lIns="64800" tIns="64800" rIns="64800" bIns="64800" anchor="ctr"/>
            <a:lstStyle/>
            <a:p>
              <a:pPr algn="ctr">
                <a:buClrTx/>
              </a:pPr>
              <a:r>
                <a:rPr lang="en-GB">
                  <a:solidFill>
                    <a:srgbClr val="E00034"/>
                  </a:solidFill>
                </a:rPr>
                <a:t>3</a:t>
              </a:r>
            </a:p>
          </p:txBody>
        </p:sp>
      </p:grpSp>
      <p:grpSp>
        <p:nvGrpSpPr>
          <p:cNvPr id="319515" name="Group 27"/>
          <p:cNvGrpSpPr/>
          <p:nvPr/>
        </p:nvGrpSpPr>
        <p:grpSpPr>
          <a:xfrm>
            <a:off x="611188" y="4386263"/>
            <a:ext cx="2232025" cy="819150"/>
            <a:chOff x="385" y="2931"/>
            <a:chExt cx="1406" cy="516"/>
          </a:xfrm>
        </p:grpSpPr>
        <p:sp>
          <p:nvSpPr>
            <p:cNvPr id="319495" name="Rectangle 7"/>
            <p:cNvSpPr>
              <a:spLocks noChangeArrowheads="1"/>
            </p:cNvSpPr>
            <p:nvPr/>
          </p:nvSpPr>
          <p:spPr bwMode="auto">
            <a:xfrm>
              <a:off x="521" y="2948"/>
              <a:ext cx="1270" cy="499"/>
            </a:xfrm>
            <a:prstGeom prst="rect">
              <a:avLst/>
            </a:prstGeom>
            <a:solidFill>
              <a:srgbClr val="00A9E0"/>
            </a:solidFill>
            <a:ln w="15875">
              <a:solidFill>
                <a:schemeClr val="tx1"/>
              </a:solidFill>
              <a:miter lim="800000"/>
            </a:ln>
            <a:effectLst/>
          </p:spPr>
          <p:txBody>
            <a:bodyPr lIns="64800" tIns="64800" rIns="64800" bIns="64800" anchor="ctr"/>
            <a:lstStyle/>
            <a:p>
              <a:pPr algn="ctr"/>
              <a:r>
                <a:rPr lang="en-GB"/>
                <a:t>Standard Data Model</a:t>
              </a:r>
            </a:p>
          </p:txBody>
        </p:sp>
        <p:sp>
          <p:nvSpPr>
            <p:cNvPr id="319510" name="Oval 22"/>
            <p:cNvSpPr>
              <a:spLocks noChangeArrowheads="1"/>
            </p:cNvSpPr>
            <p:nvPr/>
          </p:nvSpPr>
          <p:spPr bwMode="auto">
            <a:xfrm>
              <a:off x="385" y="2931"/>
              <a:ext cx="227" cy="227"/>
            </a:xfrm>
            <a:prstGeom prst="ellipse">
              <a:avLst/>
            </a:prstGeom>
            <a:solidFill>
              <a:srgbClr val="FFA02F"/>
            </a:solidFill>
            <a:ln w="15875">
              <a:solidFill>
                <a:srgbClr val="E00034"/>
              </a:solidFill>
              <a:round/>
            </a:ln>
            <a:effectLst/>
          </p:spPr>
          <p:txBody>
            <a:bodyPr wrap="none" lIns="64800" tIns="64800" rIns="64800" bIns="64800" anchor="ctr"/>
            <a:lstStyle/>
            <a:p>
              <a:pPr algn="ctr">
                <a:buClrTx/>
              </a:pPr>
              <a:r>
                <a:rPr lang="en-GB">
                  <a:solidFill>
                    <a:srgbClr val="E00034"/>
                  </a:solidFill>
                </a:rPr>
                <a:t>4</a:t>
              </a:r>
            </a:p>
          </p:txBody>
        </p:sp>
      </p:grpSp>
      <p:sp>
        <p:nvSpPr>
          <p:cNvPr id="319516" name="Rectangle 28"/>
          <p:cNvSpPr>
            <a:spLocks noChangeArrowheads="1"/>
          </p:cNvSpPr>
          <p:nvPr/>
        </p:nvSpPr>
        <p:spPr bwMode="auto">
          <a:xfrm>
            <a:off x="5435600" y="1798638"/>
            <a:ext cx="2232025" cy="792162"/>
          </a:xfrm>
          <a:prstGeom prst="rect">
            <a:avLst/>
          </a:prstGeom>
          <a:solidFill>
            <a:srgbClr val="BFEAF7"/>
          </a:solidFill>
          <a:ln w="15875">
            <a:solidFill>
              <a:schemeClr val="tx1"/>
            </a:solidFill>
            <a:miter lim="800000"/>
          </a:ln>
          <a:effectLst/>
        </p:spPr>
        <p:txBody>
          <a:bodyPr lIns="64800" tIns="64800" rIns="64800" bIns="64800" anchor="ctr"/>
          <a:lstStyle/>
          <a:p>
            <a:r>
              <a:rPr lang="en-GB" sz="1000"/>
              <a:t>none</a:t>
            </a:r>
          </a:p>
        </p:txBody>
      </p:sp>
      <p:sp>
        <p:nvSpPr>
          <p:cNvPr id="319517" name="Rectangle 29"/>
          <p:cNvSpPr>
            <a:spLocks noChangeArrowheads="1"/>
          </p:cNvSpPr>
          <p:nvPr/>
        </p:nvSpPr>
        <p:spPr bwMode="auto">
          <a:xfrm>
            <a:off x="5435600" y="2668588"/>
            <a:ext cx="2232025" cy="792162"/>
          </a:xfrm>
          <a:prstGeom prst="rect">
            <a:avLst/>
          </a:prstGeom>
          <a:solidFill>
            <a:srgbClr val="BFEAF7"/>
          </a:solidFill>
          <a:ln w="15875">
            <a:solidFill>
              <a:schemeClr val="tx1"/>
            </a:solidFill>
            <a:miter lim="800000"/>
          </a:ln>
          <a:effectLst/>
        </p:spPr>
        <p:txBody>
          <a:bodyPr lIns="64800" tIns="64800" rIns="64800" bIns="64800" anchor="ctr"/>
          <a:lstStyle/>
          <a:p>
            <a:r>
              <a:rPr lang="en-GB" sz="1000"/>
              <a:t>ES Process standardisation</a:t>
            </a:r>
          </a:p>
          <a:p>
            <a:r>
              <a:rPr lang="en-GB" sz="1000"/>
              <a:t>Flexible allocation of ES work and resources</a:t>
            </a:r>
          </a:p>
          <a:p>
            <a:r>
              <a:rPr lang="en-GB" sz="1000"/>
              <a:t>Increased auditability</a:t>
            </a:r>
          </a:p>
        </p:txBody>
      </p:sp>
      <p:sp>
        <p:nvSpPr>
          <p:cNvPr id="319518" name="Rectangle 30"/>
          <p:cNvSpPr>
            <a:spLocks noChangeArrowheads="1"/>
          </p:cNvSpPr>
          <p:nvPr/>
        </p:nvSpPr>
        <p:spPr bwMode="auto">
          <a:xfrm>
            <a:off x="5435600" y="3540125"/>
            <a:ext cx="2232025" cy="792163"/>
          </a:xfrm>
          <a:prstGeom prst="rect">
            <a:avLst/>
          </a:prstGeom>
          <a:solidFill>
            <a:srgbClr val="BFEAF7"/>
          </a:solidFill>
          <a:ln w="15875">
            <a:solidFill>
              <a:schemeClr val="tx1"/>
            </a:solidFill>
            <a:miter lim="800000"/>
          </a:ln>
          <a:effectLst/>
        </p:spPr>
        <p:txBody>
          <a:bodyPr lIns="64800" tIns="64800" rIns="64800" bIns="64800" anchor="ctr"/>
          <a:lstStyle/>
          <a:p>
            <a:r>
              <a:rPr lang="en-GB" sz="1000"/>
              <a:t>Fully transparent and standardised ES process</a:t>
            </a:r>
          </a:p>
          <a:p>
            <a:r>
              <a:rPr lang="en-GB" sz="1000"/>
              <a:t>Reduced maintenance of ES code</a:t>
            </a:r>
          </a:p>
          <a:p>
            <a:r>
              <a:rPr lang="en-GB" sz="1000"/>
              <a:t>High flexibility in ES work and resource allocation </a:t>
            </a:r>
          </a:p>
        </p:txBody>
      </p:sp>
      <p:sp>
        <p:nvSpPr>
          <p:cNvPr id="319519" name="Rectangle 31"/>
          <p:cNvSpPr>
            <a:spLocks noChangeArrowheads="1"/>
          </p:cNvSpPr>
          <p:nvPr/>
        </p:nvSpPr>
        <p:spPr bwMode="auto">
          <a:xfrm>
            <a:off x="5435600" y="4411663"/>
            <a:ext cx="2232025" cy="792162"/>
          </a:xfrm>
          <a:prstGeom prst="rect">
            <a:avLst/>
          </a:prstGeom>
          <a:solidFill>
            <a:srgbClr val="BFEAF7"/>
          </a:solidFill>
          <a:ln w="15875">
            <a:solidFill>
              <a:schemeClr val="tx1"/>
            </a:solidFill>
            <a:miter lim="800000"/>
          </a:ln>
          <a:effectLst/>
        </p:spPr>
        <p:txBody>
          <a:bodyPr lIns="64800" tIns="64800" rIns="64800" bIns="64800" anchor="ctr"/>
          <a:lstStyle/>
          <a:p>
            <a:r>
              <a:rPr lang="en-GB" sz="1000"/>
              <a:t>ES process and tools will benefit the standardised data model. </a:t>
            </a:r>
          </a:p>
          <a:p>
            <a:r>
              <a:rPr lang="en-GB" sz="1000"/>
              <a:t>No short term benefits</a:t>
            </a:r>
          </a:p>
          <a:p>
            <a:r>
              <a:rPr lang="en-GB" sz="1000"/>
              <a:t> </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27" name="Slide Number Placeholder 2"/>
          <p:cNvSpPr>
            <a:spLocks noGrp="1"/>
          </p:cNvSpPr>
          <p:nvPr>
            <p:ph type="sldNum" sz="quarter" idx="10"/>
          </p:nvPr>
        </p:nvSpPr>
        <p:spPr/>
        <p:txBody>
          <a:bodyPr/>
          <a:lstStyle/>
          <a:p>
            <a:fld id="{8B8DB524-24F2-4436-8E96-76B94DF80709}" type="slidenum">
              <a:rPr lang="en-GB"/>
              <a:t>27</a:t>
            </a:fld>
            <a:endParaRPr lang="en-GB"/>
          </a:p>
        </p:txBody>
      </p:sp>
      <p:sp>
        <p:nvSpPr>
          <p:cNvPr id="336923" name="Rectangle 27"/>
          <p:cNvSpPr>
            <a:spLocks noGrp="1" noChangeArrowheads="1"/>
          </p:cNvSpPr>
          <p:nvPr>
            <p:ph type="title"/>
          </p:nvPr>
        </p:nvSpPr>
        <p:spPr>
          <a:xfrm>
            <a:off x="755650" y="260560"/>
            <a:ext cx="5832475" cy="865188"/>
          </a:xfrm>
        </p:spPr>
        <p:txBody>
          <a:bodyPr/>
          <a:lstStyle/>
          <a:p>
            <a:r>
              <a:rPr lang="en-GB" smtClean="0"/>
              <a:t>Preliminary Feedback</a:t>
            </a:r>
            <a:endParaRPr lang="en-GB"/>
          </a:p>
        </p:txBody>
      </p:sp>
      <p:sp>
        <p:nvSpPr>
          <p:cNvPr id="28" name="Text Box 4"/>
          <p:cNvSpPr txBox="1">
            <a:spLocks noChangeArrowheads="1"/>
          </p:cNvSpPr>
          <p:nvPr/>
        </p:nvSpPr>
        <p:spPr bwMode="auto">
          <a:xfrm>
            <a:off x="684213" y="1825450"/>
            <a:ext cx="7993062" cy="3691840"/>
          </a:xfrm>
          <a:prstGeom prst="rect">
            <a:avLst/>
          </a:prstGeom>
          <a:noFill/>
          <a:ln w="15875">
            <a:noFill/>
            <a:miter lim="800000"/>
          </a:ln>
          <a:effectLst/>
        </p:spPr>
        <p:txBody>
          <a:bodyPr lIns="64800" tIns="64800" rIns="64800" bIns="64800">
            <a:spAutoFit/>
          </a:bodyPr>
          <a:lstStyle/>
          <a:p>
            <a:pPr>
              <a:spcBef>
                <a:spcPct val="10000"/>
              </a:spcBef>
            </a:pPr>
            <a:r>
              <a:rPr lang="en-GB" sz="1800" b="1" smtClean="0"/>
              <a:t>Preliminary Feedback:</a:t>
            </a:r>
          </a:p>
          <a:p>
            <a:pPr lvl="1">
              <a:spcBef>
                <a:spcPct val="10000"/>
              </a:spcBef>
              <a:buFont typeface="Wingdings" pitchFamily="2" charset="2"/>
              <a:buChar char="n"/>
            </a:pPr>
            <a:r>
              <a:rPr lang="en-GB" sz="1800" smtClean="0"/>
              <a:t>Include STATA Server based version for evaluation</a:t>
            </a:r>
          </a:p>
          <a:p>
            <a:pPr lvl="1">
              <a:spcBef>
                <a:spcPct val="10000"/>
              </a:spcBef>
              <a:buFont typeface="Wingdings" pitchFamily="2" charset="2"/>
              <a:buChar char="n"/>
            </a:pPr>
            <a:r>
              <a:rPr lang="en-GB" sz="1800" smtClean="0"/>
              <a:t>Include SAS Server based version for evaluation</a:t>
            </a:r>
          </a:p>
          <a:p>
            <a:pPr lvl="1">
              <a:spcBef>
                <a:spcPct val="10000"/>
              </a:spcBef>
              <a:buFont typeface="Wingdings" pitchFamily="2" charset="2"/>
              <a:buChar char="n"/>
            </a:pPr>
            <a:endParaRPr lang="en-GB" sz="1800"/>
          </a:p>
          <a:p>
            <a:pPr lvl="1">
              <a:spcBef>
                <a:spcPct val="10000"/>
              </a:spcBef>
              <a:buFont typeface="Wingdings" pitchFamily="2" charset="2"/>
              <a:buChar char="n"/>
            </a:pPr>
            <a:endParaRPr lang="en-GB" sz="1800" smtClean="0"/>
          </a:p>
          <a:p>
            <a:pPr>
              <a:spcBef>
                <a:spcPct val="10000"/>
              </a:spcBef>
            </a:pPr>
            <a:r>
              <a:rPr lang="en-GB" sz="1800" b="1" smtClean="0"/>
              <a:t>Additional effort with both setups:</a:t>
            </a:r>
          </a:p>
          <a:p>
            <a:pPr marL="800100" lvl="1" indent="-342900">
              <a:spcBef>
                <a:spcPct val="10000"/>
              </a:spcBef>
              <a:buFont typeface="+mj-lt"/>
              <a:buAutoNum type="arabicPeriod"/>
            </a:pPr>
            <a:r>
              <a:rPr lang="en-GB" sz="1800" smtClean="0"/>
              <a:t>Set up Test Server</a:t>
            </a:r>
          </a:p>
          <a:p>
            <a:pPr marL="800100" lvl="1" indent="-342900">
              <a:spcBef>
                <a:spcPct val="10000"/>
              </a:spcBef>
              <a:buFont typeface="+mj-lt"/>
              <a:buAutoNum type="arabicPeriod"/>
            </a:pPr>
            <a:r>
              <a:rPr lang="en-GB" sz="1800" smtClean="0"/>
              <a:t>Sample test case "German Test Study"</a:t>
            </a:r>
          </a:p>
          <a:p>
            <a:pPr marL="800100" lvl="1" indent="-342900">
              <a:spcBef>
                <a:spcPct val="10000"/>
              </a:spcBef>
              <a:buFont typeface="+mj-lt"/>
              <a:buAutoNum type="arabicPeriod"/>
            </a:pPr>
            <a:r>
              <a:rPr lang="en-GB" sz="1800" smtClean="0"/>
              <a:t>Sample test case "West Coast Protective Life US"</a:t>
            </a:r>
          </a:p>
          <a:p>
            <a:pPr marL="800100" lvl="1" indent="-342900">
              <a:spcBef>
                <a:spcPct val="10000"/>
              </a:spcBef>
              <a:buFont typeface="+mj-lt"/>
              <a:buAutoNum type="arabicPeriod"/>
            </a:pPr>
            <a:r>
              <a:rPr lang="en-GB" sz="1800" smtClean="0"/>
              <a:t>Data merging / Extend data set</a:t>
            </a:r>
          </a:p>
          <a:p>
            <a:pPr marL="800100" lvl="1" indent="-342900">
              <a:spcBef>
                <a:spcPct val="10000"/>
              </a:spcBef>
              <a:buFont typeface="+mj-lt"/>
              <a:buAutoNum type="arabicPeriod"/>
            </a:pPr>
            <a:r>
              <a:rPr lang="en-GB" sz="1800" smtClean="0"/>
              <a:t>Test Data Sources / Feeds</a:t>
            </a:r>
          </a:p>
          <a:p>
            <a:pPr lvl="1">
              <a:spcBef>
                <a:spcPct val="10000"/>
              </a:spcBef>
              <a:buFont typeface="Wingdings" pitchFamily="2" charset="2"/>
              <a:buChar char="n"/>
            </a:pPr>
            <a:endParaRPr lang="en-GB" sz="1400" smtClean="0"/>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30" name="Rounded Rectangle 29"/>
          <p:cNvSpPr/>
          <p:nvPr/>
        </p:nvSpPr>
        <p:spPr bwMode="auto">
          <a:xfrm>
            <a:off x="539440" y="4077016"/>
            <a:ext cx="8065120" cy="2016280"/>
          </a:xfrm>
          <a:prstGeom prst="roundRect">
            <a:avLst/>
          </a:prstGeom>
          <a:solidFill>
            <a:srgbClr val="FFAA44"/>
          </a:solidFill>
          <a:ln w="15875" cap="flat" cmpd="sng" algn="ctr">
            <a:noFill/>
            <a:prstDash val="solid"/>
            <a:round/>
            <a:headEnd type="none" w="med" len="med"/>
            <a:tailEnd type="none" w="med" len="med"/>
          </a:ln>
          <a:effectLst/>
        </p:spPr>
        <p:txBody>
          <a:bodyPr vert="vert270" wrap="none" lIns="0" tIns="64800" rIns="64800" bIns="64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283E36"/>
              </a:buClr>
              <a:buSzPct val="80000"/>
              <a:buFont typeface="Wingdings" pitchFamily="2" charset="2"/>
              <a:buNone/>
            </a:pPr>
            <a:r>
              <a:rPr kumimoji="0" lang="en-GB" sz="2000" b="1" i="0" u="none" strike="noStrike" cap="none" normalizeH="0" baseline="0" smtClean="0">
                <a:ln>
                  <a:noFill/>
                </a:ln>
                <a:solidFill>
                  <a:srgbClr val="283E36"/>
                </a:solidFill>
                <a:effectLst/>
                <a:latin typeface="SwissReSans" pitchFamily="34" charset="0"/>
              </a:rPr>
              <a:t>SAS</a:t>
            </a:r>
            <a:endParaRPr kumimoji="0" lang="en-GB" sz="2000" b="1" i="0" u="none" strike="noStrike" cap="none" normalizeH="0" baseline="0" smtClean="0">
              <a:ln>
                <a:noFill/>
              </a:ln>
              <a:solidFill>
                <a:srgbClr val="283E36"/>
              </a:solidFill>
              <a:effectLst/>
              <a:latin typeface="SwissReSans" pitchFamily="34" charset="0"/>
            </a:endParaRPr>
          </a:p>
        </p:txBody>
      </p:sp>
      <p:sp>
        <p:nvSpPr>
          <p:cNvPr id="11266" name="Slide Number Placeholder 2"/>
          <p:cNvSpPr>
            <a:spLocks noGrp="1"/>
          </p:cNvSpPr>
          <p:nvPr>
            <p:ph type="sldNum" sz="quarter" idx="11"/>
          </p:nvPr>
        </p:nvSpPr>
        <p:spPr>
          <a:noFill/>
        </p:spPr>
        <p:txBody>
          <a:bodyPr/>
          <a:lstStyle/>
          <a:p>
            <a:fld id="{7575A2DF-4DFB-4616-8081-E503ED0797C4}" type="slidenum">
              <a:rPr lang="en-GB"/>
              <a:t>28</a:t>
            </a:fld>
            <a:endParaRPr lang="en-GB"/>
          </a:p>
        </p:txBody>
      </p:sp>
      <p:sp>
        <p:nvSpPr>
          <p:cNvPr id="11267" name="Rectangle 2"/>
          <p:cNvSpPr>
            <a:spLocks noGrp="1" noChangeArrowheads="1"/>
          </p:cNvSpPr>
          <p:nvPr>
            <p:ph type="title"/>
          </p:nvPr>
        </p:nvSpPr>
        <p:spPr/>
        <p:txBody>
          <a:bodyPr/>
          <a:lstStyle/>
          <a:p>
            <a:r>
              <a:rPr lang="en-GB" smtClean="0"/>
              <a:t>Experience Study PoC</a:t>
            </a:r>
            <a:br>
              <a:rPr lang="en-GB" smtClean="0"/>
            </a:br>
            <a:r>
              <a:rPr lang="en-GB" smtClean="0"/>
              <a:t>Server Activities/Findings so far</a:t>
            </a:r>
          </a:p>
        </p:txBody>
      </p:sp>
      <p:sp>
        <p:nvSpPr>
          <p:cNvPr id="11269" name="Text Box 4"/>
          <p:cNvSpPr txBox="1">
            <a:spLocks noChangeArrowheads="1"/>
          </p:cNvSpPr>
          <p:nvPr/>
        </p:nvSpPr>
        <p:spPr bwMode="auto">
          <a:xfrm>
            <a:off x="34925" y="2705729"/>
            <a:ext cx="130930" cy="407865"/>
          </a:xfrm>
          <a:prstGeom prst="rect">
            <a:avLst/>
          </a:prstGeom>
          <a:noFill/>
          <a:ln w="15875">
            <a:noFill/>
            <a:miter lim="800000"/>
          </a:ln>
        </p:spPr>
        <p:txBody>
          <a:bodyPr wrap="none" lIns="64800" tIns="64800" rIns="64800" bIns="64800">
            <a:spAutoFit/>
          </a:bodyPr>
          <a:lstStyle/>
          <a:p>
            <a:endParaRPr lang="en-GB"/>
          </a:p>
        </p:txBody>
      </p:sp>
      <p:sp>
        <p:nvSpPr>
          <p:cNvPr id="29" name="Rounded Rectangle 28"/>
          <p:cNvSpPr/>
          <p:nvPr/>
        </p:nvSpPr>
        <p:spPr bwMode="auto">
          <a:xfrm>
            <a:off x="539440" y="1988726"/>
            <a:ext cx="8065120" cy="1944270"/>
          </a:xfrm>
          <a:prstGeom prst="roundRect">
            <a:avLst/>
          </a:prstGeom>
          <a:solidFill>
            <a:srgbClr val="FFAA44"/>
          </a:solidFill>
          <a:ln w="15875" cap="flat" cmpd="sng" algn="ctr">
            <a:noFill/>
            <a:prstDash val="solid"/>
            <a:round/>
            <a:headEnd type="none" w="med" len="med"/>
            <a:tailEnd type="none" w="med" len="med"/>
          </a:ln>
          <a:effectLst/>
        </p:spPr>
        <p:txBody>
          <a:bodyPr vert="vert270" wrap="none" lIns="0" tIns="64800" rIns="64800" bIns="64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283E36"/>
              </a:buClr>
              <a:buSzPct val="80000"/>
              <a:buFont typeface="Wingdings" pitchFamily="2" charset="2"/>
              <a:buNone/>
            </a:pPr>
            <a:r>
              <a:rPr kumimoji="0" lang="en-GB" sz="2000" b="1" i="0" u="none" strike="noStrike" cap="none" normalizeH="0" baseline="0" smtClean="0">
                <a:ln>
                  <a:noFill/>
                </a:ln>
                <a:solidFill>
                  <a:srgbClr val="283E36"/>
                </a:solidFill>
                <a:effectLst/>
                <a:latin typeface="SwissReSans" pitchFamily="34" charset="0"/>
              </a:rPr>
              <a:t>Stata</a:t>
            </a:r>
            <a:endParaRPr kumimoji="0" lang="en-GB" sz="2000" b="1" i="0" u="none" strike="noStrike" cap="none" normalizeH="0" baseline="0" smtClean="0">
              <a:ln>
                <a:noFill/>
              </a:ln>
              <a:solidFill>
                <a:srgbClr val="283E36"/>
              </a:solidFill>
              <a:effectLst/>
              <a:latin typeface="SwissReSans" pitchFamily="34" charset="0"/>
            </a:endParaRPr>
          </a:p>
        </p:txBody>
      </p:sp>
      <p:sp>
        <p:nvSpPr>
          <p:cNvPr id="31" name="Rounded Rectangle 30"/>
          <p:cNvSpPr/>
          <p:nvPr/>
        </p:nvSpPr>
        <p:spPr bwMode="auto">
          <a:xfrm>
            <a:off x="1115520" y="1484656"/>
            <a:ext cx="3456480" cy="4608640"/>
          </a:xfrm>
          <a:prstGeom prst="roundRect">
            <a:avLst/>
          </a:prstGeom>
          <a:solidFill>
            <a:srgbClr val="1AB2E3">
              <a:alpha val="50000"/>
            </a:srgbClr>
          </a:solidFill>
          <a:ln w="15875" cap="flat" cmpd="sng" algn="ctr">
            <a:noFill/>
            <a:prstDash val="solid"/>
            <a:round/>
            <a:headEnd type="none" w="med" len="med"/>
            <a:tailEnd type="none" w="med" len="med"/>
          </a:ln>
          <a:effectLst/>
        </p:spPr>
        <p:txBody>
          <a:bodyPr vert="horz" wrap="none" lIns="64800" tIns="0" rIns="64800" bIns="64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283E36"/>
              </a:buClr>
              <a:buSzPct val="80000"/>
              <a:buFont typeface="Wingdings" pitchFamily="2" charset="2"/>
              <a:buNone/>
            </a:pPr>
            <a:r>
              <a:rPr kumimoji="0" lang="en-GB" sz="2000" b="0" i="0" u="none" strike="noStrike" cap="none" normalizeH="0" baseline="0" smtClean="0">
                <a:ln>
                  <a:noFill/>
                </a:ln>
                <a:solidFill>
                  <a:srgbClr val="283E36"/>
                </a:solidFill>
                <a:effectLst/>
                <a:latin typeface="SwissReSans" pitchFamily="34" charset="0"/>
              </a:rPr>
              <a:t>Sun OS/SPARC</a:t>
            </a:r>
            <a:endParaRPr kumimoji="0" lang="en-GB" sz="2000" b="0" i="0" u="none" strike="noStrike" cap="none" normalizeH="0" baseline="0" smtClean="0">
              <a:ln>
                <a:noFill/>
              </a:ln>
              <a:solidFill>
                <a:srgbClr val="283E36"/>
              </a:solidFill>
              <a:effectLst/>
              <a:latin typeface="SwissReSans" pitchFamily="34" charset="0"/>
            </a:endParaRPr>
          </a:p>
        </p:txBody>
      </p:sp>
      <p:sp>
        <p:nvSpPr>
          <p:cNvPr id="32" name="Rounded Rectangle 31"/>
          <p:cNvSpPr/>
          <p:nvPr/>
        </p:nvSpPr>
        <p:spPr bwMode="auto">
          <a:xfrm>
            <a:off x="4932050" y="1484656"/>
            <a:ext cx="3456480" cy="4608640"/>
          </a:xfrm>
          <a:prstGeom prst="roundRect">
            <a:avLst/>
          </a:prstGeom>
          <a:solidFill>
            <a:srgbClr val="33BAE6"/>
          </a:solidFill>
          <a:ln w="15875" cap="flat" cmpd="sng" algn="ctr">
            <a:noFill/>
            <a:prstDash val="solid"/>
            <a:round/>
            <a:headEnd type="none" w="med" len="med"/>
            <a:tailEnd type="none" w="med" len="med"/>
          </a:ln>
          <a:effectLst/>
        </p:spPr>
        <p:txBody>
          <a:bodyPr vert="horz" wrap="none" lIns="64800" tIns="0" rIns="64800" bIns="64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283E36"/>
              </a:buClr>
              <a:buSzPct val="80000"/>
              <a:buFont typeface="Wingdings" pitchFamily="2" charset="2"/>
              <a:buNone/>
            </a:pPr>
            <a:r>
              <a:rPr kumimoji="0" lang="en-GB" sz="2000" b="0" i="0" u="none" strike="noStrike" cap="none" normalizeH="0" baseline="0" smtClean="0">
                <a:ln>
                  <a:noFill/>
                </a:ln>
                <a:solidFill>
                  <a:srgbClr val="283E36"/>
                </a:solidFill>
                <a:effectLst/>
                <a:latin typeface="SwissReSans" pitchFamily="34" charset="0"/>
              </a:rPr>
              <a:t>64-bit</a:t>
            </a:r>
            <a:r>
              <a:rPr kumimoji="0" lang="en-GB" sz="2000" b="0" i="0" u="none" strike="noStrike" cap="none" normalizeH="0" smtClean="0">
                <a:ln>
                  <a:noFill/>
                </a:ln>
                <a:solidFill>
                  <a:srgbClr val="283E36"/>
                </a:solidFill>
                <a:effectLst/>
                <a:latin typeface="SwissReSans" pitchFamily="34" charset="0"/>
              </a:rPr>
              <a:t> Linux/Intel</a:t>
            </a:r>
            <a:endParaRPr kumimoji="0" lang="en-GB" sz="2000" b="0" i="0" u="none" strike="noStrike" cap="none" normalizeH="0" baseline="0" smtClean="0">
              <a:ln>
                <a:noFill/>
              </a:ln>
              <a:solidFill>
                <a:srgbClr val="283E36"/>
              </a:solidFill>
              <a:effectLst/>
              <a:latin typeface="SwissReSans" pitchFamily="34" charset="0"/>
            </a:endParaRPr>
          </a:p>
        </p:txBody>
      </p:sp>
      <p:sp>
        <p:nvSpPr>
          <p:cNvPr id="33" name="TextBox 32"/>
          <p:cNvSpPr txBox="1"/>
          <p:nvPr/>
        </p:nvSpPr>
        <p:spPr>
          <a:xfrm>
            <a:off x="4932050" y="4077016"/>
            <a:ext cx="3456480" cy="923330"/>
          </a:xfrm>
          <a:prstGeom prst="rect">
            <a:avLst/>
          </a:prstGeom>
          <a:noFill/>
        </p:spPr>
        <p:txBody>
          <a:bodyPr wrap="square" rtlCol="0">
            <a:spAutoFit/>
          </a:bodyPr>
          <a:lstStyle/>
          <a:p>
            <a:r>
              <a:rPr lang="en-GB" sz="1800" smtClean="0"/>
              <a:t>Performance 2 to 3 times faster to standard desktop, can handle all required data sets.</a:t>
            </a:r>
            <a:endParaRPr lang="en-GB" sz="1800" smtClean="0"/>
          </a:p>
        </p:txBody>
      </p:sp>
      <p:sp>
        <p:nvSpPr>
          <p:cNvPr id="34" name="TextBox 33"/>
          <p:cNvSpPr txBox="1"/>
          <p:nvPr/>
        </p:nvSpPr>
        <p:spPr>
          <a:xfrm>
            <a:off x="1115520" y="4077016"/>
            <a:ext cx="3456480" cy="1477328"/>
          </a:xfrm>
          <a:prstGeom prst="rect">
            <a:avLst/>
          </a:prstGeom>
          <a:noFill/>
        </p:spPr>
        <p:txBody>
          <a:bodyPr wrap="square" rtlCol="0">
            <a:spAutoFit/>
          </a:bodyPr>
          <a:lstStyle/>
          <a:p>
            <a:r>
              <a:rPr lang="en-GB" sz="1800" smtClean="0"/>
              <a:t>Performance similar to standard desktop.</a:t>
            </a:r>
          </a:p>
          <a:p>
            <a:endParaRPr lang="en-GB" sz="1800" smtClean="0"/>
          </a:p>
          <a:p>
            <a:r>
              <a:rPr lang="en-GB" sz="1800" smtClean="0"/>
              <a:t>-&gt; Vendor advised 64-bit Windows or Linux.</a:t>
            </a:r>
            <a:endParaRPr lang="en-GB" sz="1800"/>
          </a:p>
        </p:txBody>
      </p:sp>
      <p:sp>
        <p:nvSpPr>
          <p:cNvPr id="35" name="TextBox 34"/>
          <p:cNvSpPr txBox="1"/>
          <p:nvPr/>
        </p:nvSpPr>
        <p:spPr>
          <a:xfrm>
            <a:off x="4932050" y="1988726"/>
            <a:ext cx="3384470" cy="1200329"/>
          </a:xfrm>
          <a:prstGeom prst="rect">
            <a:avLst/>
          </a:prstGeom>
          <a:noFill/>
        </p:spPr>
        <p:txBody>
          <a:bodyPr wrap="square" rtlCol="0">
            <a:spAutoFit/>
          </a:bodyPr>
          <a:lstStyle/>
          <a:p>
            <a:r>
              <a:rPr lang="en-GB" sz="1800" smtClean="0"/>
              <a:t>Performance slightly faster than desktop and can handle larger data sets but not all test cases.</a:t>
            </a:r>
            <a:endParaRPr lang="en-GB" sz="1800" smtClean="0"/>
          </a:p>
        </p:txBody>
      </p:sp>
      <p:sp>
        <p:nvSpPr>
          <p:cNvPr id="12" name="TextBox 11"/>
          <p:cNvSpPr txBox="1"/>
          <p:nvPr/>
        </p:nvSpPr>
        <p:spPr>
          <a:xfrm>
            <a:off x="1115520" y="1988726"/>
            <a:ext cx="3456480" cy="2062103"/>
          </a:xfrm>
          <a:prstGeom prst="rect">
            <a:avLst/>
          </a:prstGeom>
          <a:noFill/>
        </p:spPr>
        <p:txBody>
          <a:bodyPr wrap="square" rtlCol="0">
            <a:spAutoFit/>
          </a:bodyPr>
          <a:lstStyle/>
          <a:p>
            <a:r>
              <a:rPr lang="en-GB" sz="1800" smtClean="0"/>
              <a:t>Performance 5x slower than standard desktop and can not fulfill requirements (data volume, performance) </a:t>
            </a:r>
          </a:p>
          <a:p>
            <a:endParaRPr lang="en-GB" sz="1800" smtClean="0"/>
          </a:p>
          <a:p>
            <a:r>
              <a:rPr lang="en-GB" sz="1800" smtClean="0"/>
              <a:t>-&gt; Vendor advised 64-bit Windows or Linux</a:t>
            </a:r>
            <a:r>
              <a:rPr lang="en-GB" smtClean="0"/>
              <a:t>.</a:t>
            </a:r>
            <a:endParaRPr lang="en-GB"/>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27" name="Slide Number Placeholder 2"/>
          <p:cNvSpPr>
            <a:spLocks noGrp="1"/>
          </p:cNvSpPr>
          <p:nvPr>
            <p:ph type="sldNum" sz="quarter" idx="10"/>
          </p:nvPr>
        </p:nvSpPr>
        <p:spPr/>
        <p:txBody>
          <a:bodyPr/>
          <a:lstStyle/>
          <a:p>
            <a:fld id="{8B8DB524-24F2-4436-8E96-76B94DF80709}" type="slidenum">
              <a:rPr lang="en-GB"/>
              <a:t>29</a:t>
            </a:fld>
            <a:endParaRPr lang="en-GB"/>
          </a:p>
        </p:txBody>
      </p:sp>
      <p:sp>
        <p:nvSpPr>
          <p:cNvPr id="336923" name="Rectangle 27"/>
          <p:cNvSpPr>
            <a:spLocks noGrp="1" noChangeArrowheads="1"/>
          </p:cNvSpPr>
          <p:nvPr>
            <p:ph type="title"/>
          </p:nvPr>
        </p:nvSpPr>
        <p:spPr>
          <a:xfrm>
            <a:off x="755650" y="260560"/>
            <a:ext cx="5832475" cy="865188"/>
          </a:xfrm>
        </p:spPr>
        <p:txBody>
          <a:bodyPr/>
          <a:lstStyle/>
          <a:p>
            <a:r>
              <a:rPr lang="en-GB" smtClean="0"/>
              <a:t>Outstanding Deliverables</a:t>
            </a:r>
            <a:endParaRPr lang="en-GB"/>
          </a:p>
        </p:txBody>
      </p:sp>
      <p:sp>
        <p:nvSpPr>
          <p:cNvPr id="28" name="Text Box 4"/>
          <p:cNvSpPr txBox="1">
            <a:spLocks noChangeArrowheads="1"/>
          </p:cNvSpPr>
          <p:nvPr/>
        </p:nvSpPr>
        <p:spPr bwMode="auto">
          <a:xfrm>
            <a:off x="684213" y="1825450"/>
            <a:ext cx="7993062" cy="4008850"/>
          </a:xfrm>
          <a:prstGeom prst="rect">
            <a:avLst/>
          </a:prstGeom>
          <a:noFill/>
          <a:ln w="15875">
            <a:noFill/>
            <a:miter lim="800000"/>
          </a:ln>
          <a:effectLst/>
        </p:spPr>
        <p:txBody>
          <a:bodyPr lIns="64800" tIns="64800" rIns="64800" bIns="64800">
            <a:spAutoFit/>
          </a:bodyPr>
          <a:lstStyle/>
          <a:p>
            <a:pPr marL="342900" indent="-342900">
              <a:spcBef>
                <a:spcPct val="10000"/>
              </a:spcBef>
              <a:buFont typeface="+mj-lt"/>
              <a:buAutoNum type="arabicPeriod"/>
            </a:pPr>
            <a:r>
              <a:rPr lang="en-GB" sz="1800" b="1" smtClean="0"/>
              <a:t>Finalise Testing</a:t>
            </a:r>
          </a:p>
          <a:p>
            <a:pPr lvl="1">
              <a:spcBef>
                <a:spcPct val="10000"/>
              </a:spcBef>
              <a:buFont typeface="Wingdings" pitchFamily="2" charset="2"/>
              <a:buChar char="n"/>
            </a:pPr>
            <a:r>
              <a:rPr lang="en-GB" sz="1800" smtClean="0"/>
              <a:t>Complete testing with STATA and SAS Server based version, both on Sun/Spark and Intel/Linux platform</a:t>
            </a:r>
            <a:br>
              <a:rPr lang="en-GB" sz="1800" smtClean="0"/>
            </a:br>
            <a:endParaRPr lang="en-GB" sz="1800"/>
          </a:p>
          <a:p>
            <a:pPr marL="342900" indent="-342900">
              <a:spcBef>
                <a:spcPct val="10000"/>
              </a:spcBef>
              <a:buFont typeface="+mj-lt"/>
              <a:buAutoNum type="arabicPeriod"/>
            </a:pPr>
            <a:r>
              <a:rPr lang="en-GB" sz="1800" b="1" smtClean="0"/>
              <a:t>Estimate incremental Costs</a:t>
            </a:r>
          </a:p>
          <a:p>
            <a:pPr lvl="1">
              <a:spcBef>
                <a:spcPct val="10000"/>
              </a:spcBef>
              <a:buFont typeface="Wingdings" pitchFamily="2" charset="2"/>
              <a:buChar char="n"/>
            </a:pPr>
            <a:r>
              <a:rPr lang="en-GB" sz="1800" smtClean="0"/>
              <a:t>Include suitable platforms, depending on final test results</a:t>
            </a:r>
          </a:p>
          <a:p>
            <a:pPr lvl="1">
              <a:spcBef>
                <a:spcPct val="10000"/>
              </a:spcBef>
              <a:buFont typeface="Wingdings" pitchFamily="2" charset="2"/>
              <a:buChar char="n"/>
            </a:pPr>
            <a:endParaRPr lang="en-GB" sz="1800" smtClean="0"/>
          </a:p>
          <a:p>
            <a:pPr marL="342900" indent="-342900">
              <a:spcBef>
                <a:spcPct val="10000"/>
              </a:spcBef>
              <a:buFont typeface="+mj-lt"/>
              <a:buAutoNum type="arabicPeriod"/>
            </a:pPr>
            <a:r>
              <a:rPr lang="en-GB" sz="1800" b="1" smtClean="0"/>
              <a:t>Provide Recommendation</a:t>
            </a:r>
          </a:p>
          <a:p>
            <a:pPr lvl="1">
              <a:spcBef>
                <a:spcPct val="10000"/>
              </a:spcBef>
              <a:buFont typeface="Wingdings" pitchFamily="2" charset="2"/>
              <a:buChar char="n"/>
            </a:pPr>
            <a:r>
              <a:rPr lang="en-GB" sz="1800" smtClean="0"/>
              <a:t>Include benefits for recommendation</a:t>
            </a:r>
          </a:p>
          <a:p>
            <a:pPr lvl="1">
              <a:spcBef>
                <a:spcPct val="10000"/>
              </a:spcBef>
              <a:buFont typeface="Wingdings" pitchFamily="2" charset="2"/>
              <a:buChar char="n"/>
            </a:pPr>
            <a:r>
              <a:rPr lang="en-GB" sz="1800" smtClean="0"/>
              <a:t>Include proposed rollout</a:t>
            </a:r>
          </a:p>
          <a:p>
            <a:pPr lvl="1">
              <a:spcBef>
                <a:spcPct val="10000"/>
              </a:spcBef>
              <a:buFont typeface="Wingdings" pitchFamily="2" charset="2"/>
              <a:buChar char="n"/>
            </a:pPr>
            <a:r>
              <a:rPr lang="en-GB" sz="1800" smtClean="0"/>
              <a:t>Include proposed transition plan</a:t>
            </a:r>
          </a:p>
          <a:p>
            <a:pPr lvl="1">
              <a:spcBef>
                <a:spcPct val="10000"/>
              </a:spcBef>
            </a:pPr>
            <a:endParaRPr lang="en-GB" sz="1800" smtClean="0"/>
          </a:p>
          <a:p>
            <a:pPr lvl="1">
              <a:spcBef>
                <a:spcPct val="10000"/>
              </a:spcBef>
            </a:pPr>
            <a:endParaRPr lang="en-GB" sz="1800" smtClean="0"/>
          </a:p>
        </p:txBody>
      </p:sp>
      <p:cxnSp>
        <p:nvCxnSpPr>
          <p:cNvPr id="5" name="Straight Arrow Connector 4"/>
          <p:cNvCxnSpPr/>
          <p:nvPr/>
        </p:nvCxnSpPr>
        <p:spPr>
          <a:xfrm>
            <a:off x="467544" y="5877348"/>
            <a:ext cx="8496944"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AutoShape 62"/>
          <p:cNvSpPr>
            <a:spLocks noChangeArrowheads="1"/>
          </p:cNvSpPr>
          <p:nvPr/>
        </p:nvSpPr>
        <p:spPr bwMode="auto">
          <a:xfrm>
            <a:off x="611560" y="5517308"/>
            <a:ext cx="5688680" cy="344371"/>
          </a:xfrm>
          <a:prstGeom prst="chevron">
            <a:avLst>
              <a:gd name="adj" fmla="val 59314"/>
            </a:avLst>
          </a:prstGeom>
          <a:solidFill>
            <a:schemeClr val="tx1">
              <a:lumMod val="40000"/>
              <a:lumOff val="60000"/>
            </a:schemeClr>
          </a:solidFill>
          <a:ln w="15875" algn="ctr">
            <a:solidFill>
              <a:srgbClr val="000000"/>
            </a:solidFill>
            <a:miter lim="800000"/>
          </a:ln>
          <a:effectLst/>
        </p:spPr>
        <p:txBody>
          <a:bodyPr wrap="none" lIns="53680" tIns="53680" rIns="53680" bIns="53680" anchor="ctr"/>
          <a:lstStyle/>
          <a:p>
            <a:pPr algn="ctr"/>
            <a:r>
              <a:rPr lang="en-GB" smtClean="0"/>
              <a:t>Subsequent Project Work</a:t>
            </a:r>
            <a:endParaRPr lang="en-GB"/>
          </a:p>
        </p:txBody>
      </p:sp>
      <p:sp>
        <p:nvSpPr>
          <p:cNvPr id="7" name="AutoShape 63"/>
          <p:cNvSpPr>
            <a:spLocks noChangeArrowheads="1"/>
          </p:cNvSpPr>
          <p:nvPr/>
        </p:nvSpPr>
        <p:spPr bwMode="auto">
          <a:xfrm>
            <a:off x="6156220" y="5517290"/>
            <a:ext cx="719988" cy="344371"/>
          </a:xfrm>
          <a:prstGeom prst="chevron">
            <a:avLst>
              <a:gd name="adj" fmla="val 59314"/>
            </a:avLst>
          </a:prstGeom>
          <a:solidFill>
            <a:srgbClr val="6ABCBE"/>
          </a:solidFill>
          <a:ln w="15875" algn="ctr">
            <a:solidFill>
              <a:srgbClr val="000000"/>
            </a:solidFill>
            <a:miter lim="800000"/>
          </a:ln>
          <a:effectLst/>
        </p:spPr>
        <p:txBody>
          <a:bodyPr wrap="none" lIns="53680" tIns="53680" rIns="53680" bIns="53680" anchor="ctr"/>
          <a:lstStyle/>
          <a:p>
            <a:pPr algn="ctr"/>
            <a:r>
              <a:rPr lang="en-GB" smtClean="0"/>
              <a:t>1.</a:t>
            </a:r>
            <a:endParaRPr lang="en-GB"/>
          </a:p>
        </p:txBody>
      </p:sp>
      <p:sp>
        <p:nvSpPr>
          <p:cNvPr id="8" name="AutoShape 64"/>
          <p:cNvSpPr>
            <a:spLocks noChangeArrowheads="1"/>
          </p:cNvSpPr>
          <p:nvPr/>
        </p:nvSpPr>
        <p:spPr bwMode="auto">
          <a:xfrm>
            <a:off x="6732300" y="5517308"/>
            <a:ext cx="643241" cy="344371"/>
          </a:xfrm>
          <a:prstGeom prst="chevron">
            <a:avLst>
              <a:gd name="adj" fmla="val 59314"/>
            </a:avLst>
          </a:prstGeom>
          <a:solidFill>
            <a:srgbClr val="D1DCD6"/>
          </a:solidFill>
          <a:ln w="15875" algn="ctr">
            <a:solidFill>
              <a:srgbClr val="000000"/>
            </a:solidFill>
            <a:miter lim="800000"/>
          </a:ln>
          <a:effectLst/>
        </p:spPr>
        <p:txBody>
          <a:bodyPr wrap="none" lIns="53680" tIns="53680" rIns="53680" bIns="53680" anchor="ctr"/>
          <a:lstStyle/>
          <a:p>
            <a:pPr algn="ctr"/>
            <a:r>
              <a:rPr lang="en-GB" smtClean="0"/>
              <a:t>2</a:t>
            </a:r>
            <a:endParaRPr lang="en-GB"/>
          </a:p>
        </p:txBody>
      </p:sp>
      <p:sp>
        <p:nvSpPr>
          <p:cNvPr id="9" name="AutoShape 65"/>
          <p:cNvSpPr>
            <a:spLocks noChangeArrowheads="1"/>
          </p:cNvSpPr>
          <p:nvPr/>
        </p:nvSpPr>
        <p:spPr bwMode="auto">
          <a:xfrm>
            <a:off x="7236297" y="5517308"/>
            <a:ext cx="648072" cy="344371"/>
          </a:xfrm>
          <a:prstGeom prst="chevron">
            <a:avLst>
              <a:gd name="adj" fmla="val 59314"/>
            </a:avLst>
          </a:prstGeom>
          <a:solidFill>
            <a:schemeClr val="bg2">
              <a:lumMod val="40000"/>
              <a:lumOff val="60000"/>
            </a:schemeClr>
          </a:solidFill>
          <a:ln w="15875" algn="ctr">
            <a:solidFill>
              <a:srgbClr val="000000"/>
            </a:solidFill>
            <a:miter lim="800000"/>
          </a:ln>
          <a:effectLst/>
        </p:spPr>
        <p:txBody>
          <a:bodyPr wrap="none" lIns="53680" tIns="53680" rIns="53680" bIns="53680" anchor="ctr"/>
          <a:lstStyle/>
          <a:p>
            <a:r>
              <a:rPr lang="en-GB" smtClean="0"/>
              <a:t>3</a:t>
            </a:r>
            <a:endParaRPr lang="en-GB"/>
          </a:p>
        </p:txBody>
      </p:sp>
      <p:cxnSp>
        <p:nvCxnSpPr>
          <p:cNvPr id="10" name="Straight Connector 9"/>
          <p:cNvCxnSpPr/>
          <p:nvPr/>
        </p:nvCxnSpPr>
        <p:spPr>
          <a:xfrm rot="5400000">
            <a:off x="431540" y="598536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1560" y="5877348"/>
            <a:ext cx="1944216" cy="276999"/>
          </a:xfrm>
          <a:prstGeom prst="rect">
            <a:avLst/>
          </a:prstGeom>
          <a:noFill/>
        </p:spPr>
        <p:txBody>
          <a:bodyPr wrap="square" rtlCol="0">
            <a:spAutoFit/>
          </a:bodyPr>
          <a:lstStyle/>
          <a:p>
            <a:r>
              <a:rPr lang="de-CH" sz="1200" b="1" smtClean="0">
                <a:latin typeface="SwissReSans" pitchFamily="34" charset="0"/>
              </a:rPr>
              <a:t>01.01.2010</a:t>
            </a:r>
            <a:endParaRPr lang="en-US" sz="1200" b="1" smtClean="0">
              <a:latin typeface="SwissReSans" pitchFamily="34" charset="0"/>
            </a:endParaRPr>
          </a:p>
        </p:txBody>
      </p:sp>
      <p:cxnSp>
        <p:nvCxnSpPr>
          <p:cNvPr id="12" name="Straight Connector 11"/>
          <p:cNvCxnSpPr/>
          <p:nvPr/>
        </p:nvCxnSpPr>
        <p:spPr>
          <a:xfrm rot="5400000">
            <a:off x="3383868" y="598536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63888" y="5877348"/>
            <a:ext cx="1944216" cy="276999"/>
          </a:xfrm>
          <a:prstGeom prst="rect">
            <a:avLst/>
          </a:prstGeom>
          <a:noFill/>
        </p:spPr>
        <p:txBody>
          <a:bodyPr wrap="square" rtlCol="0">
            <a:spAutoFit/>
          </a:bodyPr>
          <a:lstStyle/>
          <a:p>
            <a:r>
              <a:rPr lang="de-CH" sz="1200" b="1" smtClean="0">
                <a:latin typeface="SwissReSans" pitchFamily="34" charset="0"/>
              </a:rPr>
              <a:t>01.06.2010</a:t>
            </a:r>
            <a:endParaRPr lang="en-US" sz="1200" b="1" smtClean="0">
              <a:latin typeface="SwissReSans" pitchFamily="34" charset="0"/>
            </a:endParaRPr>
          </a:p>
        </p:txBody>
      </p:sp>
      <p:cxnSp>
        <p:nvCxnSpPr>
          <p:cNvPr id="14" name="Straight Connector 13"/>
          <p:cNvCxnSpPr/>
          <p:nvPr/>
        </p:nvCxnSpPr>
        <p:spPr>
          <a:xfrm rot="5400000">
            <a:off x="5976156" y="5985360"/>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56176" y="5877348"/>
            <a:ext cx="1944216" cy="276999"/>
          </a:xfrm>
          <a:prstGeom prst="rect">
            <a:avLst/>
          </a:prstGeom>
          <a:noFill/>
        </p:spPr>
        <p:txBody>
          <a:bodyPr wrap="square" rtlCol="0">
            <a:spAutoFit/>
          </a:bodyPr>
          <a:lstStyle/>
          <a:p>
            <a:r>
              <a:rPr lang="de-CH" sz="1200" b="1" smtClean="0">
                <a:latin typeface="SwissReSans" pitchFamily="34" charset="0"/>
              </a:rPr>
              <a:t>01.01.2011</a:t>
            </a:r>
            <a:endParaRPr lang="en-US" sz="1200" b="1" smtClean="0">
              <a:latin typeface="SwissReSans" pitchFamily="34" charset="0"/>
            </a:endParaRPr>
          </a:p>
        </p:txBody>
      </p:sp>
      <p:sp>
        <p:nvSpPr>
          <p:cNvPr id="16" name="TextBox 15"/>
          <p:cNvSpPr txBox="1"/>
          <p:nvPr/>
        </p:nvSpPr>
        <p:spPr>
          <a:xfrm>
            <a:off x="7740352" y="5877348"/>
            <a:ext cx="1944216" cy="276999"/>
          </a:xfrm>
          <a:prstGeom prst="rect">
            <a:avLst/>
          </a:prstGeom>
          <a:noFill/>
        </p:spPr>
        <p:txBody>
          <a:bodyPr wrap="square" rtlCol="0">
            <a:spAutoFit/>
          </a:bodyPr>
          <a:lstStyle/>
          <a:p>
            <a:r>
              <a:rPr lang="de-CH" sz="1200" b="1" smtClean="0">
                <a:solidFill>
                  <a:schemeClr val="accent6">
                    <a:lumMod val="75000"/>
                  </a:schemeClr>
                </a:solidFill>
                <a:latin typeface="SwissReSans" pitchFamily="34" charset="0"/>
              </a:rPr>
              <a:t>01.03.2011</a:t>
            </a:r>
            <a:endParaRPr lang="en-US" sz="1200" b="1" smtClean="0">
              <a:solidFill>
                <a:schemeClr val="accent6">
                  <a:lumMod val="75000"/>
                </a:schemeClr>
              </a:solidFill>
              <a:latin typeface="SwissReSans" pitchFamily="34" charset="0"/>
            </a:endParaRPr>
          </a:p>
        </p:txBody>
      </p:sp>
      <p:cxnSp>
        <p:nvCxnSpPr>
          <p:cNvPr id="17" name="Straight Connector 16"/>
          <p:cNvCxnSpPr/>
          <p:nvPr/>
        </p:nvCxnSpPr>
        <p:spPr>
          <a:xfrm rot="5400000">
            <a:off x="7560332" y="5985360"/>
            <a:ext cx="3600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2"/>
          <p:cNvSpPr>
            <a:spLocks noGrp="1"/>
          </p:cNvSpPr>
          <p:nvPr>
            <p:ph type="sldNum" sz="quarter" idx="10"/>
          </p:nvPr>
        </p:nvSpPr>
        <p:spPr/>
        <p:txBody>
          <a:bodyPr/>
          <a:lstStyle/>
          <a:p>
            <a:fld id="{A12AB17F-B86A-4865-B527-3E15B847991D}" type="slidenum">
              <a:rPr lang="en-GB"/>
              <a:t>3</a:t>
            </a:fld>
            <a:endParaRPr lang="en-GB"/>
          </a:p>
        </p:txBody>
      </p:sp>
      <p:pic>
        <p:nvPicPr>
          <p:cNvPr id="244738" name="Picture 2" descr="Default_Section_Xwwww"/>
          <p:cNvPicPr>
            <a:picLocks noChangeArrowheads="1"/>
          </p:cNvPicPr>
          <p:nvPr>
            <p:custDataLst>
              <p:tags r:id="rId4"/>
            </p:custDataLst>
          </p:nvPr>
        </p:nvPicPr>
        <p:blipFill>
          <a:blip r:embed="rId3"/>
          <a:stretch>
            <a:fillRect/>
          </a:stretch>
        </p:blipFill>
        <p:spPr bwMode="gray">
          <a:xfrm>
            <a:off x="0" y="0"/>
            <a:ext cx="9144000" cy="6858000"/>
          </a:xfrm>
          <a:prstGeom prst="rect">
            <a:avLst/>
          </a:prstGeom>
          <a:noFill/>
          <a:ln w="15875" algn="ctr">
            <a:noFill/>
            <a:miter lim="800000"/>
          </a:ln>
          <a:effectLst/>
        </p:spPr>
      </p:pic>
      <p:sp>
        <p:nvSpPr>
          <p:cNvPr id="244739" name="Rectangle 3"/>
          <p:cNvSpPr>
            <a:spLocks noGrp="1" noChangeArrowheads="1"/>
          </p:cNvSpPr>
          <p:nvPr>
            <p:ph type="title"/>
          </p:nvPr>
        </p:nvSpPr>
        <p:spPr>
          <a:xfrm>
            <a:off x="755650" y="1628774"/>
            <a:ext cx="8136950" cy="1296155"/>
          </a:xfrm>
        </p:spPr>
        <p:txBody>
          <a:bodyPr anchor="t"/>
          <a:lstStyle/>
          <a:p>
            <a:pPr marL="457200" indent="-457200">
              <a:lnSpc>
                <a:spcPts val="5000"/>
              </a:lnSpc>
            </a:pPr>
            <a:r>
              <a:rPr lang="en-GB" sz="5500" smtClean="0">
                <a:solidFill>
                  <a:srgbClr val="FFFFFF"/>
                </a:solidFill>
                <a:latin typeface="SwissReSans Light" pitchFamily="34" charset="0"/>
              </a:rPr>
              <a:t>1 – Introduction</a:t>
            </a:r>
            <a:endParaRPr lang="en-GB" sz="2500">
              <a:solidFill>
                <a:srgbClr val="FFFFFF"/>
              </a:solidFill>
              <a:latin typeface="SwissReSans Light" pitchFamily="34" charset="0"/>
            </a:endParaRPr>
          </a:p>
        </p:txBody>
      </p:sp>
      <p:pic>
        <p:nvPicPr>
          <p:cNvPr id="244742" name="Picture 6" descr="Logo_White"/>
          <p:cNvPicPr>
            <a:picLocks noChangeAspect="1" noChangeArrowheads="1"/>
          </p:cNvPicPr>
          <p:nvPr>
            <p:custDataLst>
              <p:tags r:id="rId6"/>
            </p:custDataLst>
          </p:nvPr>
        </p:nvPicPr>
        <p:blipFill>
          <a:blip r:embed="rId5"/>
          <a:stretch>
            <a:fillRect/>
          </a:stretch>
        </p:blipFill>
        <p:spPr bwMode="gray">
          <a:xfrm>
            <a:off x="6804025" y="260350"/>
            <a:ext cx="1000125" cy="581025"/>
          </a:xfrm>
          <a:prstGeom prst="rect">
            <a:avLst/>
          </a:prstGeom>
          <a:noFill/>
          <a:ln w="15875">
            <a:noFill/>
            <a:miter lim="800000"/>
          </a:ln>
          <a:effectLst/>
        </p:spPr>
      </p:pic>
      <p:sp>
        <p:nvSpPr>
          <p:cNvPr id="244743" name="Text Box 7"/>
          <p:cNvSpPr txBox="1">
            <a:spLocks noChangeArrowheads="1"/>
          </p:cNvSpPr>
          <p:nvPr>
            <p:custDataLst>
              <p:tags r:id="rId7"/>
            </p:custDataLst>
          </p:nvPr>
        </p:nvSpPr>
        <p:spPr bwMode="gray">
          <a:xfrm>
            <a:off x="6804025" y="6342063"/>
            <a:ext cx="185738" cy="182562"/>
          </a:xfrm>
          <a:prstGeom prst="rect">
            <a:avLst/>
          </a:prstGeom>
          <a:noFill/>
          <a:ln w="9525" algn="ctr">
            <a:noFill/>
            <a:miter lim="800000"/>
          </a:ln>
          <a:effectLst/>
        </p:spPr>
        <p:txBody>
          <a:bodyPr wrap="none" lIns="0" tIns="0" rIns="0" bIns="0" anchor="b"/>
          <a:lstStyle/>
          <a:p>
            <a:pPr>
              <a:buClrTx/>
              <a:buSzTx/>
              <a:buFontTx/>
              <a:buNone/>
            </a:pPr>
            <a:fld id="{A6D3AB59-7597-446E-BCA1-7541C5C31719}" type="slidenum">
              <a:rPr lang="en-GB" sz="1200" b="1">
                <a:solidFill>
                  <a:srgbClr val="FFFFFF"/>
                </a:solidFill>
              </a:rPr>
              <a:pPr>
                <a:buClrTx/>
                <a:buSzTx/>
                <a:buFontTx/>
                <a:buNone/>
              </a:pPr>
              <a:t>3</a:t>
            </a:fld>
            <a:endParaRPr lang="en-GB" sz="1200" b="1">
              <a:solidFill>
                <a:srgbClr val="FFFFFF"/>
              </a:solidFill>
            </a:endParaRPr>
          </a:p>
        </p:txBody>
      </p:sp>
    </p:spTree>
    <p:custDataLst>
      <p:tags r:id="rId8"/>
    </p:custDataLst>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6" name="Slide Number Placeholder 2"/>
          <p:cNvSpPr>
            <a:spLocks noGrp="1"/>
          </p:cNvSpPr>
          <p:nvPr>
            <p:ph type="sldNum" sz="quarter" idx="10"/>
          </p:nvPr>
        </p:nvSpPr>
        <p:spPr/>
        <p:txBody>
          <a:bodyPr/>
          <a:lstStyle/>
          <a:p>
            <a:fld id="{C17462DC-0AA3-4344-BCD5-6224EEFBFC1A}" type="slidenum">
              <a:rPr lang="en-GB"/>
              <a:t>30</a:t>
            </a:fld>
            <a:endParaRPr lang="en-GB"/>
          </a:p>
        </p:txBody>
      </p:sp>
      <p:pic>
        <p:nvPicPr>
          <p:cNvPr id="240642" name="Picture 2" descr="Default_Section_Xwwww"/>
          <p:cNvPicPr>
            <a:picLocks noChangeArrowheads="1"/>
          </p:cNvPicPr>
          <p:nvPr>
            <p:custDataLst>
              <p:tags r:id="rId4"/>
            </p:custDataLst>
          </p:nvPr>
        </p:nvPicPr>
        <p:blipFill>
          <a:blip r:embed="rId3"/>
          <a:stretch>
            <a:fillRect/>
          </a:stretch>
        </p:blipFill>
        <p:spPr bwMode="gray">
          <a:xfrm>
            <a:off x="0" y="0"/>
            <a:ext cx="9144000" cy="6858000"/>
          </a:xfrm>
          <a:prstGeom prst="rect">
            <a:avLst/>
          </a:prstGeom>
          <a:noFill/>
          <a:ln w="15875" algn="ctr">
            <a:noFill/>
            <a:miter lim="800000"/>
          </a:ln>
          <a:effectLst/>
        </p:spPr>
      </p:pic>
      <p:sp>
        <p:nvSpPr>
          <p:cNvPr id="240643" name="Rectangle 3"/>
          <p:cNvSpPr>
            <a:spLocks noGrp="1" noChangeArrowheads="1"/>
          </p:cNvSpPr>
          <p:nvPr>
            <p:ph type="title"/>
          </p:nvPr>
        </p:nvSpPr>
        <p:spPr>
          <a:xfrm>
            <a:off x="755650" y="1628775"/>
            <a:ext cx="6048375" cy="2016125"/>
          </a:xfrm>
        </p:spPr>
        <p:txBody>
          <a:bodyPr anchor="t"/>
          <a:lstStyle/>
          <a:p>
            <a:pPr>
              <a:lnSpc>
                <a:spcPts val="5000"/>
              </a:lnSpc>
            </a:pPr>
            <a:r>
              <a:rPr lang="en-GB" sz="5500" smtClean="0">
                <a:solidFill>
                  <a:srgbClr val="FFFFFF"/>
                </a:solidFill>
                <a:latin typeface="SwissReSans Light" pitchFamily="34" charset="0"/>
              </a:rPr>
              <a:t>Appendix 1 </a:t>
            </a:r>
            <a:br>
              <a:rPr lang="en-GB" sz="5500" smtClean="0">
                <a:solidFill>
                  <a:srgbClr val="FFFFFF"/>
                </a:solidFill>
                <a:latin typeface="SwissReSans Light" pitchFamily="34" charset="0"/>
              </a:rPr>
            </a:br>
            <a:r>
              <a:rPr lang="en-GB" sz="5500" smtClean="0">
                <a:solidFill>
                  <a:srgbClr val="FFFFFF"/>
                </a:solidFill>
                <a:latin typeface="SwissReSans Light" pitchFamily="34" charset="0"/>
              </a:rPr>
              <a:t>(Global tool Set)</a:t>
            </a:r>
            <a:endParaRPr lang="en-GB" sz="5500">
              <a:solidFill>
                <a:srgbClr val="FFFFFF"/>
              </a:solidFill>
              <a:latin typeface="SwissReSans Light" pitchFamily="34" charset="0"/>
            </a:endParaRPr>
          </a:p>
        </p:txBody>
      </p:sp>
      <p:pic>
        <p:nvPicPr>
          <p:cNvPr id="240646" name="Picture 6" descr="Logo_White"/>
          <p:cNvPicPr>
            <a:picLocks noChangeAspect="1" noChangeArrowheads="1"/>
          </p:cNvPicPr>
          <p:nvPr>
            <p:custDataLst>
              <p:tags r:id="rId6"/>
            </p:custDataLst>
          </p:nvPr>
        </p:nvPicPr>
        <p:blipFill>
          <a:blip r:embed="rId5"/>
          <a:stretch>
            <a:fillRect/>
          </a:stretch>
        </p:blipFill>
        <p:spPr bwMode="gray">
          <a:xfrm>
            <a:off x="6804025" y="260350"/>
            <a:ext cx="1000125" cy="581025"/>
          </a:xfrm>
          <a:prstGeom prst="rect">
            <a:avLst/>
          </a:prstGeom>
          <a:noFill/>
          <a:ln w="15875">
            <a:noFill/>
            <a:miter lim="800000"/>
          </a:ln>
          <a:effectLst/>
        </p:spPr>
      </p:pic>
      <p:sp>
        <p:nvSpPr>
          <p:cNvPr id="240647" name="Text Box 7"/>
          <p:cNvSpPr txBox="1">
            <a:spLocks noChangeArrowheads="1"/>
          </p:cNvSpPr>
          <p:nvPr>
            <p:custDataLst>
              <p:tags r:id="rId7"/>
            </p:custDataLst>
          </p:nvPr>
        </p:nvSpPr>
        <p:spPr bwMode="gray">
          <a:xfrm>
            <a:off x="6804025" y="6342063"/>
            <a:ext cx="185738" cy="182562"/>
          </a:xfrm>
          <a:prstGeom prst="rect">
            <a:avLst/>
          </a:prstGeom>
          <a:noFill/>
          <a:ln w="9525" algn="ctr">
            <a:noFill/>
            <a:miter lim="800000"/>
          </a:ln>
          <a:effectLst/>
        </p:spPr>
        <p:txBody>
          <a:bodyPr wrap="none" lIns="0" tIns="0" rIns="0" bIns="0" anchor="b"/>
          <a:lstStyle/>
          <a:p>
            <a:pPr>
              <a:buClrTx/>
              <a:buSzTx/>
              <a:buFontTx/>
              <a:buNone/>
            </a:pPr>
            <a:fld id="{09181ABE-C470-4121-95DF-DA6DEE78AD1E}" type="slidenum">
              <a:rPr lang="en-GB" sz="1200" b="1">
                <a:solidFill>
                  <a:srgbClr val="FFFFFF"/>
                </a:solidFill>
              </a:rPr>
              <a:pPr>
                <a:buClrTx/>
                <a:buSzTx/>
                <a:buFontTx/>
                <a:buNone/>
              </a:pPr>
              <a:t>30</a:t>
            </a:fld>
            <a:endParaRPr lang="en-GB" sz="1200" b="1">
              <a:solidFill>
                <a:srgbClr val="FFFFFF"/>
              </a:solidFill>
            </a:endParaRPr>
          </a:p>
        </p:txBody>
      </p:sp>
    </p:spTree>
    <p:custDataLst>
      <p:tags r:id="rId8"/>
    </p:custDataLst>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2"/>
          <p:cNvSpPr>
            <a:spLocks noGrp="1"/>
          </p:cNvSpPr>
          <p:nvPr>
            <p:ph type="sldNum" sz="quarter" idx="10"/>
          </p:nvPr>
        </p:nvSpPr>
        <p:spPr/>
        <p:txBody>
          <a:bodyPr/>
          <a:lstStyle/>
          <a:p>
            <a:fld id="{D1009737-3A63-47A8-9162-CBAA62A66F85}" type="slidenum">
              <a:rPr lang="en-GB"/>
              <a:t>31</a:t>
            </a:fld>
            <a:endParaRPr lang="en-GB"/>
          </a:p>
        </p:txBody>
      </p:sp>
      <p:sp>
        <p:nvSpPr>
          <p:cNvPr id="243718" name="Rectangle 6"/>
          <p:cNvSpPr>
            <a:spLocks noGrp="1" noChangeArrowheads="1"/>
          </p:cNvSpPr>
          <p:nvPr>
            <p:ph type="title"/>
          </p:nvPr>
        </p:nvSpPr>
        <p:spPr/>
        <p:txBody>
          <a:bodyPr/>
          <a:lstStyle/>
          <a:p>
            <a:r>
              <a:rPr lang="en-GB"/>
              <a:t>Comparison of Time Required for Test Data Set</a:t>
            </a:r>
          </a:p>
        </p:txBody>
      </p:sp>
      <p:pic>
        <p:nvPicPr>
          <p:cNvPr id="243742" name="Picture 30"/>
          <p:cNvPicPr>
            <a:picLocks noChangeAspect="1" noChangeArrowheads="1"/>
          </p:cNvPicPr>
          <p:nvPr/>
        </p:nvPicPr>
        <p:blipFill>
          <a:blip r:embed="rId2"/>
          <a:stretch>
            <a:fillRect/>
          </a:stretch>
        </p:blipFill>
        <p:spPr bwMode="auto">
          <a:xfrm>
            <a:off x="827088" y="1412875"/>
            <a:ext cx="7905750" cy="4543425"/>
          </a:xfrm>
          <a:prstGeom prst="rect">
            <a:avLst/>
          </a:prstGeom>
          <a:noFill/>
          <a:ln w="15875">
            <a:noFill/>
            <a:miter lim="800000"/>
          </a:ln>
          <a:effectLst/>
        </p:spPr>
      </p:pic>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1" name="Slide Number Placeholder 2"/>
          <p:cNvSpPr>
            <a:spLocks noGrp="1"/>
          </p:cNvSpPr>
          <p:nvPr>
            <p:ph type="sldNum" sz="quarter" idx="10"/>
          </p:nvPr>
        </p:nvSpPr>
        <p:spPr/>
        <p:txBody>
          <a:bodyPr/>
          <a:lstStyle/>
          <a:p>
            <a:fld id="{862F24E7-F621-42DD-8C99-846E16BD27CB}" type="slidenum">
              <a:rPr lang="en-GB"/>
              <a:t>32</a:t>
            </a:fld>
            <a:endParaRPr lang="en-GB"/>
          </a:p>
        </p:txBody>
      </p:sp>
      <p:pic>
        <p:nvPicPr>
          <p:cNvPr id="237570" name="Picture 2"/>
          <p:cNvPicPr>
            <a:picLocks noChangeAspect="1" noChangeArrowheads="1"/>
          </p:cNvPicPr>
          <p:nvPr/>
        </p:nvPicPr>
        <p:blipFill>
          <a:blip r:embed="rId2"/>
          <a:stretch>
            <a:fillRect/>
          </a:stretch>
        </p:blipFill>
        <p:spPr bwMode="auto">
          <a:xfrm>
            <a:off x="395288" y="2205038"/>
            <a:ext cx="5619750" cy="1000125"/>
          </a:xfrm>
          <a:prstGeom prst="rect">
            <a:avLst/>
          </a:prstGeom>
          <a:noFill/>
          <a:ln w="15875">
            <a:noFill/>
            <a:miter lim="800000"/>
          </a:ln>
          <a:effectLst/>
        </p:spPr>
      </p:pic>
      <p:sp>
        <p:nvSpPr>
          <p:cNvPr id="237571" name="Text Box 3"/>
          <p:cNvSpPr txBox="1">
            <a:spLocks noChangeArrowheads="1"/>
          </p:cNvSpPr>
          <p:nvPr/>
        </p:nvSpPr>
        <p:spPr bwMode="auto">
          <a:xfrm>
            <a:off x="395288" y="1484313"/>
            <a:ext cx="5040312" cy="434975"/>
          </a:xfrm>
          <a:prstGeom prst="rect">
            <a:avLst/>
          </a:prstGeom>
          <a:noFill/>
          <a:ln w="15875">
            <a:noFill/>
            <a:miter lim="800000"/>
          </a:ln>
          <a:effectLst/>
        </p:spPr>
        <p:txBody>
          <a:bodyPr lIns="64800" tIns="64800" rIns="64800" bIns="64800">
            <a:spAutoFit/>
          </a:bodyPr>
          <a:lstStyle/>
          <a:p>
            <a:pPr>
              <a:spcBef>
                <a:spcPct val="50000"/>
              </a:spcBef>
            </a:pPr>
            <a:r>
              <a:rPr lang="en-GB"/>
              <a:t>Criteria			Evaluation</a:t>
            </a:r>
          </a:p>
        </p:txBody>
      </p:sp>
      <p:sp>
        <p:nvSpPr>
          <p:cNvPr id="237572" name="Text Box 4"/>
          <p:cNvSpPr txBox="1">
            <a:spLocks noChangeArrowheads="1"/>
          </p:cNvSpPr>
          <p:nvPr/>
        </p:nvSpPr>
        <p:spPr bwMode="auto">
          <a:xfrm>
            <a:off x="6154738" y="1484313"/>
            <a:ext cx="2989262" cy="434975"/>
          </a:xfrm>
          <a:prstGeom prst="rect">
            <a:avLst/>
          </a:prstGeom>
          <a:noFill/>
          <a:ln w="15875">
            <a:noFill/>
            <a:miter lim="800000"/>
          </a:ln>
          <a:effectLst/>
        </p:spPr>
        <p:txBody>
          <a:bodyPr lIns="64800" tIns="64800" rIns="64800" bIns="64800">
            <a:spAutoFit/>
          </a:bodyPr>
          <a:lstStyle/>
          <a:p>
            <a:pPr>
              <a:spcBef>
                <a:spcPct val="50000"/>
              </a:spcBef>
            </a:pPr>
            <a:r>
              <a:rPr lang="en-GB"/>
              <a:t>Comments</a:t>
            </a:r>
          </a:p>
        </p:txBody>
      </p:sp>
      <p:sp>
        <p:nvSpPr>
          <p:cNvPr id="237573" name="Line 5"/>
          <p:cNvSpPr>
            <a:spLocks noChangeShapeType="1"/>
          </p:cNvSpPr>
          <p:nvPr/>
        </p:nvSpPr>
        <p:spPr bwMode="auto">
          <a:xfrm>
            <a:off x="466725" y="1989138"/>
            <a:ext cx="8677275" cy="0"/>
          </a:xfrm>
          <a:prstGeom prst="line">
            <a:avLst/>
          </a:prstGeom>
          <a:noFill/>
          <a:ln w="15875">
            <a:solidFill>
              <a:schemeClr val="tx1"/>
            </a:solidFill>
            <a:round/>
          </a:ln>
          <a:effectLst/>
        </p:spPr>
        <p:txBody>
          <a:bodyPr wrap="none" lIns="64800" tIns="64800" rIns="64800" bIns="64800" anchor="ctr"/>
          <a:lstStyle/>
          <a:p>
            <a:endParaRPr lang="en-GB"/>
          </a:p>
        </p:txBody>
      </p:sp>
      <p:sp>
        <p:nvSpPr>
          <p:cNvPr id="237574" name="Line 6"/>
          <p:cNvSpPr>
            <a:spLocks noChangeShapeType="1"/>
          </p:cNvSpPr>
          <p:nvPr/>
        </p:nvSpPr>
        <p:spPr bwMode="auto">
          <a:xfrm flipH="1">
            <a:off x="6084888" y="1557338"/>
            <a:ext cx="0" cy="4608512"/>
          </a:xfrm>
          <a:prstGeom prst="line">
            <a:avLst/>
          </a:prstGeom>
          <a:noFill/>
          <a:ln w="15875">
            <a:solidFill>
              <a:schemeClr val="tx1"/>
            </a:solidFill>
            <a:round/>
          </a:ln>
          <a:effectLst/>
        </p:spPr>
        <p:txBody>
          <a:bodyPr wrap="none" lIns="64800" tIns="64800" rIns="64800" bIns="64800" anchor="ctr"/>
          <a:lstStyle/>
          <a:p>
            <a:endParaRPr lang="en-GB"/>
          </a:p>
        </p:txBody>
      </p:sp>
      <p:sp>
        <p:nvSpPr>
          <p:cNvPr id="237575" name="Rectangle 7"/>
          <p:cNvSpPr>
            <a:spLocks noGrp="1" noChangeArrowheads="1"/>
          </p:cNvSpPr>
          <p:nvPr>
            <p:ph type="title"/>
          </p:nvPr>
        </p:nvSpPr>
        <p:spPr/>
        <p:txBody>
          <a:bodyPr/>
          <a:lstStyle/>
          <a:p>
            <a:r>
              <a:rPr lang="en-GB"/>
              <a:t>Details on Evaluation and Rating 1/3</a:t>
            </a:r>
          </a:p>
        </p:txBody>
      </p:sp>
      <p:sp>
        <p:nvSpPr>
          <p:cNvPr id="237576" name="Text Box 8"/>
          <p:cNvSpPr txBox="1">
            <a:spLocks noChangeArrowheads="1"/>
          </p:cNvSpPr>
          <p:nvPr/>
        </p:nvSpPr>
        <p:spPr bwMode="auto">
          <a:xfrm>
            <a:off x="6084888" y="2133600"/>
            <a:ext cx="3059112" cy="1408113"/>
          </a:xfrm>
          <a:prstGeom prst="rect">
            <a:avLst/>
          </a:prstGeom>
          <a:noFill/>
          <a:ln w="15875">
            <a:noFill/>
            <a:miter lim="800000"/>
          </a:ln>
          <a:effectLst/>
        </p:spPr>
        <p:txBody>
          <a:bodyPr lIns="64800" tIns="64800" rIns="64800" bIns="64800">
            <a:spAutoFit/>
          </a:bodyPr>
          <a:lstStyle/>
          <a:p>
            <a:r>
              <a:rPr lang="en-GB" sz="1200"/>
              <a:t>SAS, GLEAN Stat/Transfer are rated higher</a:t>
            </a:r>
          </a:p>
          <a:p>
            <a:r>
              <a:rPr lang="en-GB" sz="1200"/>
              <a:t>Relatively simple to adapt for any circumstances</a:t>
            </a:r>
          </a:p>
          <a:p>
            <a:r>
              <a:rPr lang="en-GB" sz="1200"/>
              <a:t>ES Suite or Access/VBA are rated lower</a:t>
            </a:r>
          </a:p>
          <a:p>
            <a:r>
              <a:rPr lang="en-GB" sz="1200"/>
              <a:t>Adaptations are connected with high efforts due to rigid governance and concept of the tool</a:t>
            </a:r>
          </a:p>
        </p:txBody>
      </p:sp>
      <p:pic>
        <p:nvPicPr>
          <p:cNvPr id="237577" name="Picture 9"/>
          <p:cNvPicPr>
            <a:picLocks noChangeAspect="1" noChangeArrowheads="1"/>
          </p:cNvPicPr>
          <p:nvPr/>
        </p:nvPicPr>
        <p:blipFill>
          <a:blip r:embed="rId3"/>
          <a:stretch>
            <a:fillRect/>
          </a:stretch>
        </p:blipFill>
        <p:spPr bwMode="auto">
          <a:xfrm>
            <a:off x="395288" y="3894138"/>
            <a:ext cx="5619750" cy="1695450"/>
          </a:xfrm>
          <a:prstGeom prst="rect">
            <a:avLst/>
          </a:prstGeom>
          <a:noFill/>
          <a:ln w="15875">
            <a:noFill/>
            <a:miter lim="800000"/>
          </a:ln>
          <a:effectLst/>
        </p:spPr>
      </p:pic>
      <p:sp>
        <p:nvSpPr>
          <p:cNvPr id="237578" name="Text Box 10"/>
          <p:cNvSpPr txBox="1">
            <a:spLocks noChangeArrowheads="1"/>
          </p:cNvSpPr>
          <p:nvPr/>
        </p:nvSpPr>
        <p:spPr bwMode="auto">
          <a:xfrm>
            <a:off x="6084888" y="3789363"/>
            <a:ext cx="3059112" cy="495300"/>
          </a:xfrm>
          <a:prstGeom prst="rect">
            <a:avLst/>
          </a:prstGeom>
          <a:noFill/>
          <a:ln w="15875">
            <a:noFill/>
            <a:miter lim="800000"/>
          </a:ln>
          <a:effectLst/>
        </p:spPr>
        <p:txBody>
          <a:bodyPr lIns="64800" tIns="64800" rIns="64800" bIns="64800">
            <a:spAutoFit/>
          </a:bodyPr>
          <a:lstStyle/>
          <a:p>
            <a:r>
              <a:rPr lang="en-GB" sz="1200"/>
              <a:t>No clear leader all tools appear to be capable of performing all requirements</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1" name="Slide Number Placeholder 2"/>
          <p:cNvSpPr>
            <a:spLocks noGrp="1"/>
          </p:cNvSpPr>
          <p:nvPr>
            <p:ph type="sldNum" sz="quarter" idx="10"/>
          </p:nvPr>
        </p:nvSpPr>
        <p:spPr/>
        <p:txBody>
          <a:bodyPr/>
          <a:lstStyle/>
          <a:p>
            <a:fld id="{7DF6EC5F-54BE-43FD-84EE-CC39C42CB4F6}" type="slidenum">
              <a:rPr lang="en-GB"/>
              <a:t>33</a:t>
            </a:fld>
            <a:endParaRPr lang="en-GB"/>
          </a:p>
        </p:txBody>
      </p:sp>
      <p:sp>
        <p:nvSpPr>
          <p:cNvPr id="236550" name="Text Box 6"/>
          <p:cNvSpPr txBox="1">
            <a:spLocks noChangeArrowheads="1"/>
          </p:cNvSpPr>
          <p:nvPr/>
        </p:nvSpPr>
        <p:spPr bwMode="auto">
          <a:xfrm>
            <a:off x="395288" y="1484313"/>
            <a:ext cx="5040312" cy="434975"/>
          </a:xfrm>
          <a:prstGeom prst="rect">
            <a:avLst/>
          </a:prstGeom>
          <a:noFill/>
          <a:ln w="15875">
            <a:noFill/>
            <a:miter lim="800000"/>
          </a:ln>
          <a:effectLst/>
        </p:spPr>
        <p:txBody>
          <a:bodyPr lIns="64800" tIns="64800" rIns="64800" bIns="64800">
            <a:spAutoFit/>
          </a:bodyPr>
          <a:lstStyle/>
          <a:p>
            <a:pPr>
              <a:spcBef>
                <a:spcPct val="50000"/>
              </a:spcBef>
            </a:pPr>
            <a:r>
              <a:rPr lang="en-GB"/>
              <a:t>Criteria			Evaluation</a:t>
            </a:r>
          </a:p>
        </p:txBody>
      </p:sp>
      <p:sp>
        <p:nvSpPr>
          <p:cNvPr id="236551" name="Text Box 7"/>
          <p:cNvSpPr txBox="1">
            <a:spLocks noChangeArrowheads="1"/>
          </p:cNvSpPr>
          <p:nvPr/>
        </p:nvSpPr>
        <p:spPr bwMode="auto">
          <a:xfrm>
            <a:off x="6154738" y="1484313"/>
            <a:ext cx="2989262" cy="434975"/>
          </a:xfrm>
          <a:prstGeom prst="rect">
            <a:avLst/>
          </a:prstGeom>
          <a:noFill/>
          <a:ln w="15875">
            <a:noFill/>
            <a:miter lim="800000"/>
          </a:ln>
          <a:effectLst/>
        </p:spPr>
        <p:txBody>
          <a:bodyPr lIns="64800" tIns="64800" rIns="64800" bIns="64800">
            <a:spAutoFit/>
          </a:bodyPr>
          <a:lstStyle/>
          <a:p>
            <a:pPr>
              <a:spcBef>
                <a:spcPct val="50000"/>
              </a:spcBef>
            </a:pPr>
            <a:r>
              <a:rPr lang="en-GB"/>
              <a:t>Comments</a:t>
            </a:r>
          </a:p>
        </p:txBody>
      </p:sp>
      <p:sp>
        <p:nvSpPr>
          <p:cNvPr id="236552" name="Line 8"/>
          <p:cNvSpPr>
            <a:spLocks noChangeShapeType="1"/>
          </p:cNvSpPr>
          <p:nvPr/>
        </p:nvSpPr>
        <p:spPr bwMode="auto">
          <a:xfrm>
            <a:off x="466725" y="1989138"/>
            <a:ext cx="8677275" cy="0"/>
          </a:xfrm>
          <a:prstGeom prst="line">
            <a:avLst/>
          </a:prstGeom>
          <a:noFill/>
          <a:ln w="15875">
            <a:solidFill>
              <a:schemeClr val="tx1"/>
            </a:solidFill>
            <a:round/>
          </a:ln>
          <a:effectLst/>
        </p:spPr>
        <p:txBody>
          <a:bodyPr wrap="none" lIns="64800" tIns="64800" rIns="64800" bIns="64800" anchor="ctr"/>
          <a:lstStyle/>
          <a:p>
            <a:endParaRPr lang="en-GB"/>
          </a:p>
        </p:txBody>
      </p:sp>
      <p:sp>
        <p:nvSpPr>
          <p:cNvPr id="236553" name="Line 9"/>
          <p:cNvSpPr>
            <a:spLocks noChangeShapeType="1"/>
          </p:cNvSpPr>
          <p:nvPr/>
        </p:nvSpPr>
        <p:spPr bwMode="auto">
          <a:xfrm flipH="1">
            <a:off x="6084888" y="1557338"/>
            <a:ext cx="0" cy="4608512"/>
          </a:xfrm>
          <a:prstGeom prst="line">
            <a:avLst/>
          </a:prstGeom>
          <a:noFill/>
          <a:ln w="15875">
            <a:solidFill>
              <a:schemeClr val="tx1"/>
            </a:solidFill>
            <a:round/>
          </a:ln>
          <a:effectLst/>
        </p:spPr>
        <p:txBody>
          <a:bodyPr wrap="none" lIns="64800" tIns="64800" rIns="64800" bIns="64800" anchor="ctr"/>
          <a:lstStyle/>
          <a:p>
            <a:endParaRPr lang="en-GB"/>
          </a:p>
        </p:txBody>
      </p:sp>
      <p:sp>
        <p:nvSpPr>
          <p:cNvPr id="236554" name="Rectangle 10"/>
          <p:cNvSpPr>
            <a:spLocks noGrp="1" noChangeArrowheads="1"/>
          </p:cNvSpPr>
          <p:nvPr>
            <p:ph type="title"/>
          </p:nvPr>
        </p:nvSpPr>
        <p:spPr/>
        <p:txBody>
          <a:bodyPr/>
          <a:lstStyle/>
          <a:p>
            <a:r>
              <a:rPr lang="en-GB"/>
              <a:t>Details on Evaluation and Rating 2/3</a:t>
            </a:r>
          </a:p>
        </p:txBody>
      </p:sp>
      <p:sp>
        <p:nvSpPr>
          <p:cNvPr id="236555" name="Text Box 11"/>
          <p:cNvSpPr txBox="1">
            <a:spLocks noChangeArrowheads="1"/>
          </p:cNvSpPr>
          <p:nvPr/>
        </p:nvSpPr>
        <p:spPr bwMode="auto">
          <a:xfrm>
            <a:off x="6084888" y="2133600"/>
            <a:ext cx="3059112" cy="1773238"/>
          </a:xfrm>
          <a:prstGeom prst="rect">
            <a:avLst/>
          </a:prstGeom>
          <a:noFill/>
          <a:ln w="15875">
            <a:noFill/>
            <a:miter lim="800000"/>
          </a:ln>
          <a:effectLst/>
        </p:spPr>
        <p:txBody>
          <a:bodyPr lIns="64800" tIns="64800" rIns="64800" bIns="64800">
            <a:spAutoFit/>
          </a:bodyPr>
          <a:lstStyle/>
          <a:p>
            <a:r>
              <a:rPr lang="en-GB" sz="1200"/>
              <a:t>SAS, Stat/Transfer are rated higher</a:t>
            </a:r>
          </a:p>
          <a:p>
            <a:r>
              <a:rPr lang="en-GB" sz="1200"/>
              <a:t>Provide full blown statistical analysis toolset off the shelf</a:t>
            </a:r>
          </a:p>
          <a:p>
            <a:r>
              <a:rPr lang="en-GB" sz="1200"/>
              <a:t>ES Suite, GLEAN, Access/VBA are rated lower</a:t>
            </a:r>
          </a:p>
          <a:p>
            <a:r>
              <a:rPr lang="en-GB" sz="1200"/>
              <a:t>Methods need to be programmed manually. On ES Suite, Access/VBA this is connected with high efforts due to rigid governance and concept of the tool</a:t>
            </a:r>
          </a:p>
        </p:txBody>
      </p:sp>
      <p:sp>
        <p:nvSpPr>
          <p:cNvPr id="236557" name="Text Box 13"/>
          <p:cNvSpPr txBox="1">
            <a:spLocks noChangeArrowheads="1"/>
          </p:cNvSpPr>
          <p:nvPr/>
        </p:nvSpPr>
        <p:spPr bwMode="auto">
          <a:xfrm>
            <a:off x="6084888" y="4437063"/>
            <a:ext cx="3059112" cy="1773237"/>
          </a:xfrm>
          <a:prstGeom prst="rect">
            <a:avLst/>
          </a:prstGeom>
          <a:noFill/>
          <a:ln w="15875">
            <a:noFill/>
            <a:miter lim="800000"/>
          </a:ln>
          <a:effectLst/>
        </p:spPr>
        <p:txBody>
          <a:bodyPr lIns="64800" tIns="64800" rIns="64800" bIns="64800">
            <a:spAutoFit/>
          </a:bodyPr>
          <a:lstStyle/>
          <a:p>
            <a:r>
              <a:rPr lang="en-GB" sz="1200"/>
              <a:t>SAS, Stat/Transfer are rated higher</a:t>
            </a:r>
          </a:p>
          <a:p>
            <a:r>
              <a:rPr lang="en-GB" sz="1200"/>
              <a:t>Provide full blown statistical analysis toolset off the shelf</a:t>
            </a:r>
          </a:p>
          <a:p>
            <a:r>
              <a:rPr lang="en-GB" sz="1200"/>
              <a:t>ES Suite, GLEAN, Access/VBA are rated lower</a:t>
            </a:r>
          </a:p>
          <a:p>
            <a:r>
              <a:rPr lang="en-GB" sz="1200"/>
              <a:t>Methods need to be programmed manually. On ES Suite, Access/VBA this is connected with high efforts due to rigid governance and concept of the tool</a:t>
            </a:r>
          </a:p>
        </p:txBody>
      </p:sp>
      <p:pic>
        <p:nvPicPr>
          <p:cNvPr id="236558" name="Picture 14"/>
          <p:cNvPicPr>
            <a:picLocks noChangeAspect="1" noChangeArrowheads="1"/>
          </p:cNvPicPr>
          <p:nvPr/>
        </p:nvPicPr>
        <p:blipFill>
          <a:blip r:embed="rId2"/>
          <a:stretch>
            <a:fillRect/>
          </a:stretch>
        </p:blipFill>
        <p:spPr bwMode="auto">
          <a:xfrm>
            <a:off x="395288" y="2205038"/>
            <a:ext cx="5610225" cy="1914525"/>
          </a:xfrm>
          <a:prstGeom prst="rect">
            <a:avLst/>
          </a:prstGeom>
          <a:noFill/>
          <a:ln w="15875">
            <a:noFill/>
            <a:miter lim="800000"/>
          </a:ln>
          <a:effectLst/>
        </p:spPr>
      </p:pic>
      <p:pic>
        <p:nvPicPr>
          <p:cNvPr id="236559" name="Picture 15"/>
          <p:cNvPicPr>
            <a:picLocks noChangeAspect="1" noChangeArrowheads="1"/>
          </p:cNvPicPr>
          <p:nvPr/>
        </p:nvPicPr>
        <p:blipFill>
          <a:blip r:embed="rId3"/>
          <a:stretch>
            <a:fillRect/>
          </a:stretch>
        </p:blipFill>
        <p:spPr bwMode="auto">
          <a:xfrm>
            <a:off x="395288" y="4437063"/>
            <a:ext cx="5619750" cy="1228725"/>
          </a:xfrm>
          <a:prstGeom prst="rect">
            <a:avLst/>
          </a:prstGeom>
          <a:noFill/>
          <a:ln w="15875">
            <a:noFill/>
            <a:miter lim="800000"/>
          </a:ln>
          <a:effectLst/>
        </p:spPr>
      </p:pic>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9" name="Slide Number Placeholder 2"/>
          <p:cNvSpPr>
            <a:spLocks noGrp="1"/>
          </p:cNvSpPr>
          <p:nvPr>
            <p:ph type="sldNum" sz="quarter" idx="10"/>
          </p:nvPr>
        </p:nvSpPr>
        <p:spPr/>
        <p:txBody>
          <a:bodyPr/>
          <a:lstStyle/>
          <a:p>
            <a:fld id="{4B224497-AA24-4E15-BB7C-9E078B1DC772}" type="slidenum">
              <a:rPr lang="en-GB"/>
              <a:t>34</a:t>
            </a:fld>
            <a:endParaRPr lang="en-GB"/>
          </a:p>
        </p:txBody>
      </p:sp>
      <p:sp>
        <p:nvSpPr>
          <p:cNvPr id="238594" name="Text Box 2"/>
          <p:cNvSpPr txBox="1">
            <a:spLocks noChangeArrowheads="1"/>
          </p:cNvSpPr>
          <p:nvPr/>
        </p:nvSpPr>
        <p:spPr bwMode="auto">
          <a:xfrm>
            <a:off x="395288" y="1484313"/>
            <a:ext cx="5040312" cy="434975"/>
          </a:xfrm>
          <a:prstGeom prst="rect">
            <a:avLst/>
          </a:prstGeom>
          <a:noFill/>
          <a:ln w="15875">
            <a:noFill/>
            <a:miter lim="800000"/>
          </a:ln>
          <a:effectLst/>
        </p:spPr>
        <p:txBody>
          <a:bodyPr lIns="64800" tIns="64800" rIns="64800" bIns="64800">
            <a:spAutoFit/>
          </a:bodyPr>
          <a:lstStyle/>
          <a:p>
            <a:pPr>
              <a:spcBef>
                <a:spcPct val="50000"/>
              </a:spcBef>
            </a:pPr>
            <a:r>
              <a:rPr lang="en-GB"/>
              <a:t>Criteria			Evaluation</a:t>
            </a:r>
          </a:p>
        </p:txBody>
      </p:sp>
      <p:sp>
        <p:nvSpPr>
          <p:cNvPr id="238595" name="Text Box 3"/>
          <p:cNvSpPr txBox="1">
            <a:spLocks noChangeArrowheads="1"/>
          </p:cNvSpPr>
          <p:nvPr/>
        </p:nvSpPr>
        <p:spPr bwMode="auto">
          <a:xfrm>
            <a:off x="6154738" y="1484313"/>
            <a:ext cx="2989262" cy="434975"/>
          </a:xfrm>
          <a:prstGeom prst="rect">
            <a:avLst/>
          </a:prstGeom>
          <a:noFill/>
          <a:ln w="15875">
            <a:noFill/>
            <a:miter lim="800000"/>
          </a:ln>
          <a:effectLst/>
        </p:spPr>
        <p:txBody>
          <a:bodyPr lIns="64800" tIns="64800" rIns="64800" bIns="64800">
            <a:spAutoFit/>
          </a:bodyPr>
          <a:lstStyle/>
          <a:p>
            <a:pPr>
              <a:spcBef>
                <a:spcPct val="50000"/>
              </a:spcBef>
            </a:pPr>
            <a:r>
              <a:rPr lang="en-GB"/>
              <a:t>Comments</a:t>
            </a:r>
          </a:p>
        </p:txBody>
      </p:sp>
      <p:sp>
        <p:nvSpPr>
          <p:cNvPr id="238596" name="Line 4"/>
          <p:cNvSpPr>
            <a:spLocks noChangeShapeType="1"/>
          </p:cNvSpPr>
          <p:nvPr/>
        </p:nvSpPr>
        <p:spPr bwMode="auto">
          <a:xfrm>
            <a:off x="466725" y="1989138"/>
            <a:ext cx="8677275" cy="0"/>
          </a:xfrm>
          <a:prstGeom prst="line">
            <a:avLst/>
          </a:prstGeom>
          <a:noFill/>
          <a:ln w="15875">
            <a:solidFill>
              <a:schemeClr val="tx1"/>
            </a:solidFill>
            <a:round/>
          </a:ln>
          <a:effectLst/>
        </p:spPr>
        <p:txBody>
          <a:bodyPr wrap="none" lIns="64800" tIns="64800" rIns="64800" bIns="64800" anchor="ctr"/>
          <a:lstStyle/>
          <a:p>
            <a:endParaRPr lang="en-GB"/>
          </a:p>
        </p:txBody>
      </p:sp>
      <p:sp>
        <p:nvSpPr>
          <p:cNvPr id="238597" name="Line 5"/>
          <p:cNvSpPr>
            <a:spLocks noChangeShapeType="1"/>
          </p:cNvSpPr>
          <p:nvPr/>
        </p:nvSpPr>
        <p:spPr bwMode="auto">
          <a:xfrm flipH="1">
            <a:off x="6084888" y="1557338"/>
            <a:ext cx="0" cy="4608512"/>
          </a:xfrm>
          <a:prstGeom prst="line">
            <a:avLst/>
          </a:prstGeom>
          <a:noFill/>
          <a:ln w="15875">
            <a:solidFill>
              <a:schemeClr val="tx1"/>
            </a:solidFill>
            <a:round/>
          </a:ln>
          <a:effectLst/>
        </p:spPr>
        <p:txBody>
          <a:bodyPr wrap="none" lIns="64800" tIns="64800" rIns="64800" bIns="64800" anchor="ctr"/>
          <a:lstStyle/>
          <a:p>
            <a:endParaRPr lang="en-GB"/>
          </a:p>
        </p:txBody>
      </p:sp>
      <p:sp>
        <p:nvSpPr>
          <p:cNvPr id="238598" name="Rectangle 6"/>
          <p:cNvSpPr>
            <a:spLocks noGrp="1" noChangeArrowheads="1"/>
          </p:cNvSpPr>
          <p:nvPr>
            <p:ph type="title"/>
          </p:nvPr>
        </p:nvSpPr>
        <p:spPr/>
        <p:txBody>
          <a:bodyPr/>
          <a:lstStyle/>
          <a:p>
            <a:r>
              <a:rPr lang="en-GB"/>
              <a:t>Details on Evaluation and Rating 3/3</a:t>
            </a:r>
          </a:p>
        </p:txBody>
      </p:sp>
      <p:sp>
        <p:nvSpPr>
          <p:cNvPr id="238600" name="Text Box 8"/>
          <p:cNvSpPr txBox="1">
            <a:spLocks noChangeArrowheads="1"/>
          </p:cNvSpPr>
          <p:nvPr/>
        </p:nvSpPr>
        <p:spPr bwMode="auto">
          <a:xfrm>
            <a:off x="6084888" y="2205038"/>
            <a:ext cx="3059112" cy="495300"/>
          </a:xfrm>
          <a:prstGeom prst="rect">
            <a:avLst/>
          </a:prstGeom>
          <a:noFill/>
          <a:ln w="15875">
            <a:noFill/>
            <a:miter lim="800000"/>
          </a:ln>
          <a:effectLst/>
        </p:spPr>
        <p:txBody>
          <a:bodyPr lIns="64800" tIns="64800" rIns="64800" bIns="64800">
            <a:spAutoFit/>
          </a:bodyPr>
          <a:lstStyle/>
          <a:p>
            <a:r>
              <a:rPr lang="en-GB" sz="1200"/>
              <a:t>No clear leader all tools appear to be capable of performing all requirements</a:t>
            </a:r>
          </a:p>
        </p:txBody>
      </p:sp>
      <p:pic>
        <p:nvPicPr>
          <p:cNvPr id="238602" name="Picture 10"/>
          <p:cNvPicPr>
            <a:picLocks noChangeAspect="1" noChangeArrowheads="1"/>
          </p:cNvPicPr>
          <p:nvPr/>
        </p:nvPicPr>
        <p:blipFill>
          <a:blip r:embed="rId2"/>
          <a:stretch>
            <a:fillRect/>
          </a:stretch>
        </p:blipFill>
        <p:spPr bwMode="auto">
          <a:xfrm>
            <a:off x="395288" y="2205038"/>
            <a:ext cx="5619750" cy="3152775"/>
          </a:xfrm>
          <a:prstGeom prst="rect">
            <a:avLst/>
          </a:prstGeom>
          <a:noFill/>
          <a:ln w="15875">
            <a:noFill/>
            <a:miter lim="800000"/>
          </a:ln>
          <a:effectLst/>
        </p:spPr>
      </p:pic>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2"/>
          <p:cNvSpPr>
            <a:spLocks noGrp="1"/>
          </p:cNvSpPr>
          <p:nvPr>
            <p:ph type="sldNum" sz="quarter" idx="10"/>
          </p:nvPr>
        </p:nvSpPr>
        <p:spPr/>
        <p:txBody>
          <a:bodyPr/>
          <a:lstStyle/>
          <a:p>
            <a:fld id="{FA9C3EC8-52DA-45CD-9F1A-EF90DBC146C4}" type="slidenum">
              <a:rPr lang="en-GB"/>
              <a:t>35</a:t>
            </a:fld>
            <a:endParaRPr lang="en-GB"/>
          </a:p>
        </p:txBody>
      </p:sp>
      <p:sp>
        <p:nvSpPr>
          <p:cNvPr id="272386" name="Rectangle 2"/>
          <p:cNvSpPr>
            <a:spLocks noGrp="1" noChangeArrowheads="1"/>
          </p:cNvSpPr>
          <p:nvPr>
            <p:ph type="title"/>
          </p:nvPr>
        </p:nvSpPr>
        <p:spPr/>
        <p:txBody>
          <a:bodyPr/>
          <a:lstStyle/>
          <a:p>
            <a:r>
              <a:rPr lang="en-GB"/>
              <a:t>Introduction to SAS</a:t>
            </a:r>
            <a:br>
              <a:rPr lang="en-GB"/>
            </a:br>
            <a:br>
              <a:rPr lang="en-GB"/>
            </a:br>
            <a:endParaRPr lang="en-GB"/>
          </a:p>
        </p:txBody>
      </p:sp>
      <p:pic>
        <p:nvPicPr>
          <p:cNvPr id="272388" name="Picture 4"/>
          <p:cNvPicPr>
            <a:picLocks noChangeAspect="1" noChangeArrowheads="1"/>
          </p:cNvPicPr>
          <p:nvPr/>
        </p:nvPicPr>
        <p:blipFill>
          <a:blip r:embed="rId2"/>
          <a:stretch>
            <a:fillRect/>
          </a:stretch>
        </p:blipFill>
        <p:spPr bwMode="auto">
          <a:xfrm>
            <a:off x="755650" y="981075"/>
            <a:ext cx="5695950" cy="5229225"/>
          </a:xfrm>
          <a:prstGeom prst="rect">
            <a:avLst/>
          </a:prstGeom>
          <a:noFill/>
          <a:ln w="15875" algn="ctr">
            <a:noFill/>
            <a:miter lim="800000"/>
          </a:ln>
          <a:effectLst/>
        </p:spPr>
      </p:pic>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F3CB7264-570D-4076-8647-B0FCF1AC9363}" type="slidenum">
              <a:rPr lang="en-GB"/>
              <a:t>36</a:t>
            </a:fld>
            <a:endParaRPr lang="en-GB"/>
          </a:p>
        </p:txBody>
      </p:sp>
      <p:sp>
        <p:nvSpPr>
          <p:cNvPr id="267266" name="Rectangle 2"/>
          <p:cNvSpPr>
            <a:spLocks noGrp="1" noChangeArrowheads="1"/>
          </p:cNvSpPr>
          <p:nvPr>
            <p:ph type="title"/>
          </p:nvPr>
        </p:nvSpPr>
        <p:spPr/>
        <p:txBody>
          <a:bodyPr/>
          <a:lstStyle/>
          <a:p>
            <a:pPr defTabSz="1103313"/>
            <a:r>
              <a:rPr lang="en-US"/>
              <a:t>SAS user interface</a:t>
            </a:r>
          </a:p>
        </p:txBody>
      </p:sp>
      <p:pic>
        <p:nvPicPr>
          <p:cNvPr id="267267" name="Picture 3"/>
          <p:cNvPicPr>
            <a:picLocks noChangeAspect="1" noChangeArrowheads="1"/>
          </p:cNvPicPr>
          <p:nvPr/>
        </p:nvPicPr>
        <p:blipFill>
          <a:blip r:embed="rId2"/>
          <a:stretch>
            <a:fillRect/>
          </a:stretch>
        </p:blipFill>
        <p:spPr bwMode="auto">
          <a:xfrm>
            <a:off x="755650" y="1327150"/>
            <a:ext cx="8388350" cy="4851400"/>
          </a:xfrm>
          <a:prstGeom prst="rect">
            <a:avLst/>
          </a:prstGeom>
          <a:noFill/>
          <a:ln w="15875" algn="ctr">
            <a:noFill/>
            <a:miter lim="800000"/>
          </a:ln>
          <a:effectLst/>
        </p:spPr>
      </p:pic>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2" name="Slide Number Placeholder 3"/>
          <p:cNvSpPr>
            <a:spLocks noGrp="1"/>
          </p:cNvSpPr>
          <p:nvPr>
            <p:ph type="sldNum" sz="quarter" idx="10"/>
          </p:nvPr>
        </p:nvSpPr>
        <p:spPr/>
        <p:txBody>
          <a:bodyPr/>
          <a:lstStyle/>
          <a:p>
            <a:fld id="{46915ECF-E21C-4F43-9747-88E8C4E2BA17}" type="slidenum">
              <a:rPr lang="en-GB"/>
              <a:t>37</a:t>
            </a:fld>
            <a:endParaRPr lang="en-GB"/>
          </a:p>
        </p:txBody>
      </p:sp>
      <p:sp>
        <p:nvSpPr>
          <p:cNvPr id="268290" name="Rectangle 2"/>
          <p:cNvSpPr>
            <a:spLocks noGrp="1" noChangeArrowheads="1"/>
          </p:cNvSpPr>
          <p:nvPr>
            <p:ph type="title"/>
          </p:nvPr>
        </p:nvSpPr>
        <p:spPr>
          <a:xfrm>
            <a:off x="2155825" y="428625"/>
            <a:ext cx="4927600" cy="960438"/>
          </a:xfrm>
        </p:spPr>
        <p:txBody>
          <a:bodyPr/>
          <a:lstStyle/>
          <a:p>
            <a:pPr defTabSz="1103313"/>
            <a:r>
              <a:rPr lang="en-US"/>
              <a:t>SAS read, sort, describe</a:t>
            </a:r>
          </a:p>
        </p:txBody>
      </p:sp>
      <p:pic>
        <p:nvPicPr>
          <p:cNvPr id="268291" name="Picture 3"/>
          <p:cNvPicPr>
            <a:picLocks noChangeAspect="1" noChangeArrowheads="1"/>
          </p:cNvPicPr>
          <p:nvPr/>
        </p:nvPicPr>
        <p:blipFill>
          <a:blip r:embed="rId2"/>
          <a:stretch>
            <a:fillRect/>
          </a:stretch>
        </p:blipFill>
        <p:spPr bwMode="auto">
          <a:xfrm>
            <a:off x="0" y="1341438"/>
            <a:ext cx="8218488" cy="2317750"/>
          </a:xfrm>
          <a:prstGeom prst="rect">
            <a:avLst/>
          </a:prstGeom>
          <a:noFill/>
          <a:ln w="15875" algn="ctr">
            <a:noFill/>
            <a:miter lim="800000"/>
          </a:ln>
          <a:effectLst/>
        </p:spPr>
      </p:pic>
      <p:pic>
        <p:nvPicPr>
          <p:cNvPr id="268292" name="Picture 4"/>
          <p:cNvPicPr>
            <a:picLocks noChangeAspect="1" noChangeArrowheads="1"/>
          </p:cNvPicPr>
          <p:nvPr/>
        </p:nvPicPr>
        <p:blipFill>
          <a:blip r:embed="rId3"/>
          <a:stretch>
            <a:fillRect/>
          </a:stretch>
        </p:blipFill>
        <p:spPr bwMode="auto">
          <a:xfrm>
            <a:off x="4014788" y="2524125"/>
            <a:ext cx="5022850" cy="904875"/>
          </a:xfrm>
          <a:prstGeom prst="rect">
            <a:avLst/>
          </a:prstGeom>
          <a:noFill/>
          <a:ln w="15875" algn="ctr">
            <a:noFill/>
            <a:miter lim="800000"/>
          </a:ln>
          <a:effectLst/>
        </p:spPr>
      </p:pic>
      <p:pic>
        <p:nvPicPr>
          <p:cNvPr id="268293" name="Picture 5"/>
          <p:cNvPicPr>
            <a:picLocks noChangeAspect="1" noChangeArrowheads="1"/>
          </p:cNvPicPr>
          <p:nvPr/>
        </p:nvPicPr>
        <p:blipFill>
          <a:blip r:embed="rId4"/>
          <a:stretch>
            <a:fillRect/>
          </a:stretch>
        </p:blipFill>
        <p:spPr bwMode="auto">
          <a:xfrm>
            <a:off x="3951288" y="3514725"/>
            <a:ext cx="5089525" cy="1643063"/>
          </a:xfrm>
          <a:prstGeom prst="rect">
            <a:avLst/>
          </a:prstGeom>
          <a:noFill/>
          <a:ln w="15875" algn="ctr">
            <a:noFill/>
            <a:miter lim="800000"/>
          </a:ln>
          <a:effectLst/>
        </p:spPr>
      </p:pic>
      <p:pic>
        <p:nvPicPr>
          <p:cNvPr id="268294" name="Picture 6"/>
          <p:cNvPicPr>
            <a:picLocks noChangeAspect="1" noChangeArrowheads="1"/>
          </p:cNvPicPr>
          <p:nvPr/>
        </p:nvPicPr>
        <p:blipFill>
          <a:blip r:embed="rId5"/>
          <a:stretch>
            <a:fillRect/>
          </a:stretch>
        </p:blipFill>
        <p:spPr bwMode="auto">
          <a:xfrm>
            <a:off x="0" y="4106863"/>
            <a:ext cx="3540125" cy="404812"/>
          </a:xfrm>
          <a:prstGeom prst="rect">
            <a:avLst/>
          </a:prstGeom>
          <a:noFill/>
          <a:ln w="15875" algn="ctr">
            <a:noFill/>
            <a:miter lim="800000"/>
          </a:ln>
          <a:effectLst/>
        </p:spPr>
      </p:pic>
      <p:pic>
        <p:nvPicPr>
          <p:cNvPr id="268295" name="Picture 7"/>
          <p:cNvPicPr>
            <a:picLocks noChangeAspect="1" noChangeArrowheads="1"/>
          </p:cNvPicPr>
          <p:nvPr/>
        </p:nvPicPr>
        <p:blipFill>
          <a:blip r:embed="rId6"/>
          <a:stretch>
            <a:fillRect/>
          </a:stretch>
        </p:blipFill>
        <p:spPr bwMode="auto">
          <a:xfrm>
            <a:off x="0" y="5040313"/>
            <a:ext cx="3490913" cy="920750"/>
          </a:xfrm>
          <a:prstGeom prst="rect">
            <a:avLst/>
          </a:prstGeom>
          <a:noFill/>
          <a:ln w="15875" algn="ctr">
            <a:noFill/>
            <a:miter lim="800000"/>
          </a:ln>
          <a:effectLst/>
        </p:spPr>
      </p:pic>
      <p:sp>
        <p:nvSpPr>
          <p:cNvPr id="268296" name="AutoShape 8"/>
          <p:cNvSpPr>
            <a:spLocks noChangeArrowheads="1"/>
          </p:cNvSpPr>
          <p:nvPr/>
        </p:nvSpPr>
        <p:spPr bwMode="auto">
          <a:xfrm>
            <a:off x="3148013" y="4406900"/>
            <a:ext cx="557212" cy="119063"/>
          </a:xfrm>
          <a:prstGeom prst="rightArrow">
            <a:avLst>
              <a:gd name="adj1" fmla="val 50000"/>
              <a:gd name="adj2" fmla="val 116999"/>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pic>
        <p:nvPicPr>
          <p:cNvPr id="268297" name="Picture 9"/>
          <p:cNvPicPr>
            <a:picLocks noChangeAspect="1" noChangeArrowheads="1"/>
          </p:cNvPicPr>
          <p:nvPr/>
        </p:nvPicPr>
        <p:blipFill>
          <a:blip r:embed="rId7"/>
          <a:stretch>
            <a:fillRect/>
          </a:stretch>
        </p:blipFill>
        <p:spPr bwMode="auto">
          <a:xfrm>
            <a:off x="3951288" y="5227638"/>
            <a:ext cx="5089525" cy="793750"/>
          </a:xfrm>
          <a:prstGeom prst="rect">
            <a:avLst/>
          </a:prstGeom>
          <a:noFill/>
          <a:ln w="15875" algn="ctr">
            <a:noFill/>
            <a:miter lim="800000"/>
          </a:ln>
          <a:effectLst/>
        </p:spPr>
      </p:pic>
      <p:sp>
        <p:nvSpPr>
          <p:cNvPr id="268298" name="AutoShape 10"/>
          <p:cNvSpPr>
            <a:spLocks noChangeArrowheads="1"/>
          </p:cNvSpPr>
          <p:nvPr/>
        </p:nvSpPr>
        <p:spPr bwMode="auto">
          <a:xfrm>
            <a:off x="3209925" y="2997200"/>
            <a:ext cx="555625" cy="120650"/>
          </a:xfrm>
          <a:prstGeom prst="rightArrow">
            <a:avLst>
              <a:gd name="adj1" fmla="val 50000"/>
              <a:gd name="adj2" fmla="val 115132"/>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sp>
        <p:nvSpPr>
          <p:cNvPr id="268299" name="AutoShape 11"/>
          <p:cNvSpPr>
            <a:spLocks noChangeArrowheads="1"/>
          </p:cNvSpPr>
          <p:nvPr/>
        </p:nvSpPr>
        <p:spPr bwMode="auto">
          <a:xfrm>
            <a:off x="2962275" y="5418138"/>
            <a:ext cx="557213" cy="120650"/>
          </a:xfrm>
          <a:prstGeom prst="rightArrow">
            <a:avLst>
              <a:gd name="adj1" fmla="val 50000"/>
              <a:gd name="adj2" fmla="val 115461"/>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3" name="Slide Number Placeholder 3"/>
          <p:cNvSpPr>
            <a:spLocks noGrp="1"/>
          </p:cNvSpPr>
          <p:nvPr>
            <p:ph type="sldNum" sz="quarter" idx="10"/>
          </p:nvPr>
        </p:nvSpPr>
        <p:spPr/>
        <p:txBody>
          <a:bodyPr/>
          <a:lstStyle/>
          <a:p>
            <a:fld id="{3070D24D-5501-4A27-80DC-2629EAA4CE06}" type="slidenum">
              <a:rPr lang="en-GB"/>
              <a:t>38</a:t>
            </a:fld>
            <a:endParaRPr lang="en-GB"/>
          </a:p>
        </p:txBody>
      </p:sp>
      <p:sp>
        <p:nvSpPr>
          <p:cNvPr id="269314" name="Rectangle 2"/>
          <p:cNvSpPr>
            <a:spLocks noGrp="1" noChangeArrowheads="1"/>
          </p:cNvSpPr>
          <p:nvPr>
            <p:ph type="title"/>
          </p:nvPr>
        </p:nvSpPr>
        <p:spPr/>
        <p:txBody>
          <a:bodyPr/>
          <a:lstStyle/>
          <a:p>
            <a:pPr defTabSz="1103313"/>
            <a:r>
              <a:rPr lang="en-US"/>
              <a:t>SAS frequencies, edits, lookups</a:t>
            </a:r>
          </a:p>
        </p:txBody>
      </p:sp>
      <p:pic>
        <p:nvPicPr>
          <p:cNvPr id="269315" name="Picture 3"/>
          <p:cNvPicPr>
            <a:picLocks noChangeAspect="1" noChangeArrowheads="1"/>
          </p:cNvPicPr>
          <p:nvPr/>
        </p:nvPicPr>
        <p:blipFill>
          <a:blip r:embed="rId2"/>
          <a:stretch>
            <a:fillRect/>
          </a:stretch>
        </p:blipFill>
        <p:spPr bwMode="auto">
          <a:xfrm>
            <a:off x="0" y="2133600"/>
            <a:ext cx="3829050" cy="2366963"/>
          </a:xfrm>
          <a:prstGeom prst="rect">
            <a:avLst/>
          </a:prstGeom>
          <a:noFill/>
          <a:ln w="15875" algn="ctr">
            <a:noFill/>
            <a:miter lim="800000"/>
          </a:ln>
          <a:effectLst/>
        </p:spPr>
      </p:pic>
      <p:pic>
        <p:nvPicPr>
          <p:cNvPr id="269316" name="Picture 4"/>
          <p:cNvPicPr>
            <a:picLocks noChangeAspect="1" noChangeArrowheads="1"/>
          </p:cNvPicPr>
          <p:nvPr/>
        </p:nvPicPr>
        <p:blipFill>
          <a:blip r:embed="rId3"/>
          <a:stretch>
            <a:fillRect/>
          </a:stretch>
        </p:blipFill>
        <p:spPr bwMode="auto">
          <a:xfrm>
            <a:off x="4006850" y="1773238"/>
            <a:ext cx="5137150" cy="2889250"/>
          </a:xfrm>
          <a:prstGeom prst="rect">
            <a:avLst/>
          </a:prstGeom>
          <a:noFill/>
          <a:ln w="15875" algn="ctr">
            <a:noFill/>
            <a:miter lim="800000"/>
          </a:ln>
          <a:effectLst/>
        </p:spPr>
      </p:pic>
      <p:pic>
        <p:nvPicPr>
          <p:cNvPr id="269317" name="Picture 5"/>
          <p:cNvPicPr>
            <a:picLocks noChangeAspect="1" noChangeArrowheads="1"/>
          </p:cNvPicPr>
          <p:nvPr/>
        </p:nvPicPr>
        <p:blipFill>
          <a:blip r:embed="rId4"/>
          <a:stretch>
            <a:fillRect/>
          </a:stretch>
        </p:blipFill>
        <p:spPr bwMode="auto">
          <a:xfrm>
            <a:off x="0" y="1330325"/>
            <a:ext cx="5456238" cy="658813"/>
          </a:xfrm>
          <a:prstGeom prst="rect">
            <a:avLst/>
          </a:prstGeom>
          <a:noFill/>
          <a:ln w="15875" algn="ctr">
            <a:noFill/>
            <a:miter lim="800000"/>
          </a:ln>
          <a:effectLst/>
        </p:spPr>
      </p:pic>
      <p:sp>
        <p:nvSpPr>
          <p:cNvPr id="269318" name="AutoShape 6"/>
          <p:cNvSpPr>
            <a:spLocks noChangeArrowheads="1"/>
          </p:cNvSpPr>
          <p:nvPr/>
        </p:nvSpPr>
        <p:spPr bwMode="auto">
          <a:xfrm rot="2167160">
            <a:off x="4572000" y="1989138"/>
            <a:ext cx="557213" cy="119062"/>
          </a:xfrm>
          <a:prstGeom prst="rightArrow">
            <a:avLst>
              <a:gd name="adj1" fmla="val 50000"/>
              <a:gd name="adj2" fmla="val 117001"/>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sp>
        <p:nvSpPr>
          <p:cNvPr id="269319" name="AutoShape 7"/>
          <p:cNvSpPr>
            <a:spLocks noChangeArrowheads="1"/>
          </p:cNvSpPr>
          <p:nvPr/>
        </p:nvSpPr>
        <p:spPr bwMode="auto">
          <a:xfrm rot="-2228053">
            <a:off x="1949450" y="4581525"/>
            <a:ext cx="280988" cy="150813"/>
          </a:xfrm>
          <a:prstGeom prst="rightArrow">
            <a:avLst>
              <a:gd name="adj1" fmla="val 50000"/>
              <a:gd name="adj2" fmla="val 46579"/>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pic>
        <p:nvPicPr>
          <p:cNvPr id="269320" name="Picture 8"/>
          <p:cNvPicPr>
            <a:picLocks noChangeAspect="1" noChangeArrowheads="1"/>
          </p:cNvPicPr>
          <p:nvPr/>
        </p:nvPicPr>
        <p:blipFill>
          <a:blip r:embed="rId5"/>
          <a:stretch>
            <a:fillRect/>
          </a:stretch>
        </p:blipFill>
        <p:spPr bwMode="auto">
          <a:xfrm>
            <a:off x="4721225" y="4724400"/>
            <a:ext cx="4422775" cy="650875"/>
          </a:xfrm>
          <a:prstGeom prst="rect">
            <a:avLst/>
          </a:prstGeom>
          <a:noFill/>
          <a:ln w="15875" algn="ctr">
            <a:noFill/>
            <a:miter lim="800000"/>
          </a:ln>
          <a:effectLst/>
        </p:spPr>
      </p:pic>
      <p:pic>
        <p:nvPicPr>
          <p:cNvPr id="269321" name="Picture 9"/>
          <p:cNvPicPr>
            <a:picLocks noChangeAspect="1" noChangeArrowheads="1"/>
          </p:cNvPicPr>
          <p:nvPr/>
        </p:nvPicPr>
        <p:blipFill>
          <a:blip r:embed="rId6"/>
          <a:stretch>
            <a:fillRect/>
          </a:stretch>
        </p:blipFill>
        <p:spPr bwMode="auto">
          <a:xfrm>
            <a:off x="6059488" y="5373688"/>
            <a:ext cx="1539875" cy="809625"/>
          </a:xfrm>
          <a:prstGeom prst="rect">
            <a:avLst/>
          </a:prstGeom>
          <a:noFill/>
          <a:ln w="15875" algn="ctr">
            <a:noFill/>
            <a:miter lim="800000"/>
          </a:ln>
          <a:effectLst/>
        </p:spPr>
      </p:pic>
      <p:pic>
        <p:nvPicPr>
          <p:cNvPr id="269322" name="Picture 10"/>
          <p:cNvPicPr>
            <a:picLocks noChangeAspect="1" noChangeArrowheads="1"/>
          </p:cNvPicPr>
          <p:nvPr/>
        </p:nvPicPr>
        <p:blipFill>
          <a:blip r:embed="rId7"/>
          <a:stretch>
            <a:fillRect/>
          </a:stretch>
        </p:blipFill>
        <p:spPr bwMode="auto">
          <a:xfrm>
            <a:off x="0" y="4797425"/>
            <a:ext cx="4752975" cy="531813"/>
          </a:xfrm>
          <a:prstGeom prst="rect">
            <a:avLst/>
          </a:prstGeom>
          <a:noFill/>
          <a:ln w="15875" algn="ctr">
            <a:noFill/>
            <a:miter lim="800000"/>
          </a:ln>
          <a:effectLst/>
        </p:spPr>
      </p:pic>
      <p:pic>
        <p:nvPicPr>
          <p:cNvPr id="269323" name="Picture 11"/>
          <p:cNvPicPr>
            <a:picLocks noChangeAspect="1" noChangeArrowheads="1"/>
          </p:cNvPicPr>
          <p:nvPr/>
        </p:nvPicPr>
        <p:blipFill>
          <a:blip r:embed="rId8"/>
          <a:stretch>
            <a:fillRect/>
          </a:stretch>
        </p:blipFill>
        <p:spPr bwMode="auto">
          <a:xfrm>
            <a:off x="2466975" y="5432425"/>
            <a:ext cx="2784475" cy="738188"/>
          </a:xfrm>
          <a:prstGeom prst="rect">
            <a:avLst/>
          </a:prstGeom>
          <a:noFill/>
          <a:ln w="15875" algn="ctr">
            <a:noFill/>
            <a:miter lim="800000"/>
          </a:ln>
          <a:effectLst/>
        </p:spPr>
      </p:pic>
      <p:sp>
        <p:nvSpPr>
          <p:cNvPr id="269324" name="AutoShape 12"/>
          <p:cNvSpPr>
            <a:spLocks noChangeArrowheads="1"/>
          </p:cNvSpPr>
          <p:nvPr/>
        </p:nvSpPr>
        <p:spPr bwMode="auto">
          <a:xfrm rot="-2228053">
            <a:off x="5418138" y="5737225"/>
            <a:ext cx="500062" cy="139700"/>
          </a:xfrm>
          <a:prstGeom prst="rightArrow">
            <a:avLst>
              <a:gd name="adj1" fmla="val 50000"/>
              <a:gd name="adj2" fmla="val 89489"/>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1" name="Slide Number Placeholder 3"/>
          <p:cNvSpPr>
            <a:spLocks noGrp="1"/>
          </p:cNvSpPr>
          <p:nvPr>
            <p:ph type="sldNum" sz="quarter" idx="10"/>
          </p:nvPr>
        </p:nvSpPr>
        <p:spPr/>
        <p:txBody>
          <a:bodyPr/>
          <a:lstStyle/>
          <a:p>
            <a:fld id="{88983F27-6C20-4177-8E58-4E91650A6A6B}" type="slidenum">
              <a:rPr lang="en-GB"/>
              <a:t>39</a:t>
            </a:fld>
            <a:endParaRPr lang="en-GB"/>
          </a:p>
        </p:txBody>
      </p:sp>
      <p:sp>
        <p:nvSpPr>
          <p:cNvPr id="271362" name="Rectangle 2"/>
          <p:cNvSpPr>
            <a:spLocks noGrp="1" noChangeArrowheads="1"/>
          </p:cNvSpPr>
          <p:nvPr>
            <p:ph type="title"/>
          </p:nvPr>
        </p:nvSpPr>
        <p:spPr/>
        <p:txBody>
          <a:bodyPr/>
          <a:lstStyle/>
          <a:p>
            <a:pPr defTabSz="1103313"/>
            <a:r>
              <a:rPr lang="en-US"/>
              <a:t>SAS macros, sql, summary</a:t>
            </a:r>
          </a:p>
        </p:txBody>
      </p:sp>
      <p:pic>
        <p:nvPicPr>
          <p:cNvPr id="271363" name="Picture 3"/>
          <p:cNvPicPr>
            <a:picLocks noChangeAspect="1" noChangeArrowheads="1"/>
          </p:cNvPicPr>
          <p:nvPr/>
        </p:nvPicPr>
        <p:blipFill>
          <a:blip r:embed="rId2"/>
          <a:stretch>
            <a:fillRect/>
          </a:stretch>
        </p:blipFill>
        <p:spPr bwMode="auto">
          <a:xfrm>
            <a:off x="0" y="1341438"/>
            <a:ext cx="4891088" cy="2460625"/>
          </a:xfrm>
          <a:prstGeom prst="rect">
            <a:avLst/>
          </a:prstGeom>
          <a:noFill/>
          <a:ln w="15875" algn="ctr">
            <a:noFill/>
            <a:miter lim="800000"/>
          </a:ln>
          <a:effectLst/>
        </p:spPr>
      </p:pic>
      <p:pic>
        <p:nvPicPr>
          <p:cNvPr id="271364" name="Picture 4"/>
          <p:cNvPicPr>
            <a:picLocks noChangeAspect="1" noChangeArrowheads="1"/>
          </p:cNvPicPr>
          <p:nvPr/>
        </p:nvPicPr>
        <p:blipFill>
          <a:blip r:embed="rId3"/>
          <a:stretch>
            <a:fillRect/>
          </a:stretch>
        </p:blipFill>
        <p:spPr bwMode="auto">
          <a:xfrm>
            <a:off x="0" y="5133975"/>
            <a:ext cx="4498975" cy="1174750"/>
          </a:xfrm>
          <a:prstGeom prst="rect">
            <a:avLst/>
          </a:prstGeom>
          <a:noFill/>
          <a:ln w="15875" algn="ctr">
            <a:noFill/>
            <a:miter lim="800000"/>
          </a:ln>
          <a:effectLst/>
        </p:spPr>
      </p:pic>
      <p:pic>
        <p:nvPicPr>
          <p:cNvPr id="271365" name="Picture 5"/>
          <p:cNvPicPr>
            <a:picLocks noChangeAspect="1" noChangeArrowheads="1"/>
          </p:cNvPicPr>
          <p:nvPr/>
        </p:nvPicPr>
        <p:blipFill>
          <a:blip r:embed="rId4"/>
          <a:stretch>
            <a:fillRect/>
          </a:stretch>
        </p:blipFill>
        <p:spPr bwMode="auto">
          <a:xfrm>
            <a:off x="4881563" y="1341438"/>
            <a:ext cx="4262437" cy="1778000"/>
          </a:xfrm>
          <a:prstGeom prst="rect">
            <a:avLst/>
          </a:prstGeom>
          <a:noFill/>
          <a:ln w="15875" algn="ctr">
            <a:noFill/>
            <a:miter lim="800000"/>
          </a:ln>
          <a:effectLst/>
        </p:spPr>
      </p:pic>
      <p:sp>
        <p:nvSpPr>
          <p:cNvPr id="271366" name="AutoShape 6"/>
          <p:cNvSpPr>
            <a:spLocks noChangeArrowheads="1"/>
          </p:cNvSpPr>
          <p:nvPr/>
        </p:nvSpPr>
        <p:spPr bwMode="auto">
          <a:xfrm rot="3786910">
            <a:off x="7180263" y="5202238"/>
            <a:ext cx="358775" cy="123825"/>
          </a:xfrm>
          <a:prstGeom prst="rightArrow">
            <a:avLst>
              <a:gd name="adj1" fmla="val 50000"/>
              <a:gd name="adj2" fmla="val 72436"/>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sp>
        <p:nvSpPr>
          <p:cNvPr id="271367" name="AutoShape 7"/>
          <p:cNvSpPr>
            <a:spLocks noChangeArrowheads="1"/>
          </p:cNvSpPr>
          <p:nvPr/>
        </p:nvSpPr>
        <p:spPr bwMode="auto">
          <a:xfrm rot="-718744">
            <a:off x="3767138" y="2481263"/>
            <a:ext cx="371475" cy="120650"/>
          </a:xfrm>
          <a:prstGeom prst="rightArrow">
            <a:avLst>
              <a:gd name="adj1" fmla="val 50000"/>
              <a:gd name="adj2" fmla="val 76974"/>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pic>
        <p:nvPicPr>
          <p:cNvPr id="271368" name="Picture 8"/>
          <p:cNvPicPr>
            <a:picLocks noChangeAspect="1" noChangeArrowheads="1"/>
          </p:cNvPicPr>
          <p:nvPr/>
        </p:nvPicPr>
        <p:blipFill>
          <a:blip r:embed="rId5"/>
          <a:stretch>
            <a:fillRect/>
          </a:stretch>
        </p:blipFill>
        <p:spPr bwMode="auto">
          <a:xfrm>
            <a:off x="0" y="3851275"/>
            <a:ext cx="6915150" cy="1277938"/>
          </a:xfrm>
          <a:prstGeom prst="rect">
            <a:avLst/>
          </a:prstGeom>
          <a:noFill/>
          <a:ln w="15875" algn="ctr">
            <a:noFill/>
            <a:miter lim="800000"/>
          </a:ln>
          <a:effectLst/>
        </p:spPr>
      </p:pic>
      <p:pic>
        <p:nvPicPr>
          <p:cNvPr id="271369" name="Picture 9"/>
          <p:cNvPicPr>
            <a:picLocks noChangeAspect="1" noChangeArrowheads="1"/>
          </p:cNvPicPr>
          <p:nvPr/>
        </p:nvPicPr>
        <p:blipFill>
          <a:blip r:embed="rId6"/>
          <a:stretch>
            <a:fillRect/>
          </a:stretch>
        </p:blipFill>
        <p:spPr bwMode="auto">
          <a:xfrm>
            <a:off x="5964238" y="4510088"/>
            <a:ext cx="3179762" cy="642937"/>
          </a:xfrm>
          <a:prstGeom prst="rect">
            <a:avLst/>
          </a:prstGeom>
          <a:noFill/>
          <a:ln w="15875" algn="ctr">
            <a:noFill/>
            <a:miter lim="800000"/>
          </a:ln>
          <a:effectLst/>
        </p:spPr>
      </p:pic>
      <p:pic>
        <p:nvPicPr>
          <p:cNvPr id="271370" name="Picture 10"/>
          <p:cNvPicPr>
            <a:picLocks noChangeAspect="1" noChangeArrowheads="1"/>
          </p:cNvPicPr>
          <p:nvPr/>
        </p:nvPicPr>
        <p:blipFill>
          <a:blip r:embed="rId7"/>
          <a:stretch>
            <a:fillRect/>
          </a:stretch>
        </p:blipFill>
        <p:spPr bwMode="auto">
          <a:xfrm>
            <a:off x="4408488" y="5445125"/>
            <a:ext cx="4735512" cy="587375"/>
          </a:xfrm>
          <a:prstGeom prst="rect">
            <a:avLst/>
          </a:prstGeom>
          <a:noFill/>
          <a:ln w="15875" algn="ctr">
            <a:noFill/>
            <a:miter lim="800000"/>
          </a:ln>
          <a:effectLst/>
        </p:spPr>
      </p:pic>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86018" name="Rectangle 2"/>
          <p:cNvSpPr>
            <a:spLocks noChangeArrowheads="1"/>
          </p:cNvSpPr>
          <p:nvPr/>
        </p:nvSpPr>
        <p:spPr bwMode="auto">
          <a:xfrm>
            <a:off x="4125576" y="1741714"/>
            <a:ext cx="1067313" cy="3287486"/>
          </a:xfrm>
          <a:prstGeom prst="rect">
            <a:avLst/>
          </a:prstGeom>
          <a:solidFill>
            <a:srgbClr val="FF0000">
              <a:alpha val="49001"/>
            </a:srgbClr>
          </a:solidFill>
          <a:ln w="15875" algn="ctr">
            <a:noFill/>
            <a:miter lim="800000"/>
          </a:ln>
          <a:effectLst/>
        </p:spPr>
        <p:txBody>
          <a:bodyPr wrap="none" lIns="53680" tIns="53680" rIns="53680" bIns="53680" anchor="ctr"/>
          <a:lstStyle/>
          <a:p>
            <a:endParaRPr lang="en-GB"/>
          </a:p>
        </p:txBody>
      </p:sp>
      <p:sp>
        <p:nvSpPr>
          <p:cNvPr id="86019" name="Text Box 3"/>
          <p:cNvSpPr txBox="1">
            <a:spLocks noChangeArrowheads="1"/>
          </p:cNvSpPr>
          <p:nvPr/>
        </p:nvSpPr>
        <p:spPr bwMode="auto">
          <a:xfrm>
            <a:off x="522112" y="4528458"/>
            <a:ext cx="558853" cy="231519"/>
          </a:xfrm>
          <a:prstGeom prst="rect">
            <a:avLst/>
          </a:prstGeom>
          <a:noFill/>
          <a:ln w="15875" algn="ctr">
            <a:noFill/>
            <a:miter lim="800000"/>
          </a:ln>
          <a:effectLst/>
        </p:spPr>
        <p:txBody>
          <a:bodyPr wrap="none" lIns="53680" tIns="53680" rIns="53680" bIns="53680">
            <a:spAutoFit/>
          </a:bodyPr>
          <a:lstStyle/>
          <a:p>
            <a:r>
              <a:rPr lang="en-GB" sz="800"/>
              <a:t>Last time:</a:t>
            </a:r>
          </a:p>
        </p:txBody>
      </p:sp>
      <p:sp>
        <p:nvSpPr>
          <p:cNvPr id="86021" name="Rectangle 3"/>
          <p:cNvSpPr>
            <a:spLocks noGrp="1" noChangeArrowheads="1"/>
          </p:cNvSpPr>
          <p:nvPr>
            <p:ph type="title"/>
          </p:nvPr>
        </p:nvSpPr>
        <p:spPr>
          <a:xfrm>
            <a:off x="899490" y="492579"/>
            <a:ext cx="7222097" cy="987879"/>
          </a:xfrm>
        </p:spPr>
        <p:txBody>
          <a:bodyPr/>
          <a:lstStyle/>
          <a:p>
            <a:r>
              <a:rPr lang="en-GB" sz="2500"/>
              <a:t>LSC Process Workstream </a:t>
            </a:r>
            <a:br>
              <a:rPr lang="en-GB" sz="2500"/>
            </a:br>
            <a:r>
              <a:rPr lang="en-GB" sz="2500" b="1"/>
              <a:t>Overview as at end September 2009</a:t>
            </a:r>
          </a:p>
        </p:txBody>
      </p:sp>
      <p:sp>
        <p:nvSpPr>
          <p:cNvPr id="86022" name="AutoShape 4"/>
          <p:cNvSpPr>
            <a:spLocks noChangeArrowheads="1"/>
          </p:cNvSpPr>
          <p:nvPr/>
        </p:nvSpPr>
        <p:spPr bwMode="auto">
          <a:xfrm>
            <a:off x="905677" y="1824718"/>
            <a:ext cx="2797849" cy="678996"/>
          </a:xfrm>
          <a:prstGeom prst="chevron">
            <a:avLst>
              <a:gd name="adj" fmla="val 53137"/>
            </a:avLst>
          </a:prstGeom>
          <a:solidFill>
            <a:schemeClr val="accent1"/>
          </a:solidFill>
          <a:ln w="9525">
            <a:solidFill>
              <a:schemeClr val="tx1"/>
            </a:solidFill>
            <a:miter lim="800000"/>
          </a:ln>
        </p:spPr>
        <p:txBody>
          <a:bodyPr wrap="none" lIns="91436" tIns="45719" rIns="91436" bIns="45719" anchor="ctr"/>
          <a:lstStyle/>
          <a:p>
            <a:pPr algn="ctr" defTabSz="913984" eaLnBrk="1" hangingPunct="1">
              <a:buClrTx/>
              <a:buSzTx/>
            </a:pPr>
            <a:r>
              <a:rPr lang="en-GB" sz="1800">
                <a:solidFill>
                  <a:schemeClr val="bg1"/>
                </a:solidFill>
                <a:latin typeface="Arial" pitchFamily="34" charset="0"/>
                <a:ea typeface="Arial Unicode MS" pitchFamily="34" charset="-128"/>
                <a:cs typeface="Arial Unicode MS" pitchFamily="34" charset="-128"/>
              </a:rPr>
              <a:t>Acquire &amp; Contract</a:t>
            </a:r>
          </a:p>
        </p:txBody>
      </p:sp>
      <p:sp>
        <p:nvSpPr>
          <p:cNvPr id="86023" name="AutoShape 5"/>
          <p:cNvSpPr>
            <a:spLocks noChangeArrowheads="1"/>
          </p:cNvSpPr>
          <p:nvPr/>
        </p:nvSpPr>
        <p:spPr bwMode="auto">
          <a:xfrm>
            <a:off x="905677" y="2811236"/>
            <a:ext cx="869758" cy="533400"/>
          </a:xfrm>
          <a:prstGeom prst="chevron">
            <a:avLst>
              <a:gd name="adj" fmla="val 17977"/>
            </a:avLst>
          </a:prstGeom>
          <a:solidFill>
            <a:schemeClr val="accent1"/>
          </a:solidFill>
          <a:ln w="9525">
            <a:solidFill>
              <a:schemeClr val="tx1"/>
            </a:solidFill>
            <a:miter lim="800000"/>
          </a:ln>
        </p:spPr>
        <p:txBody>
          <a:bodyPr lIns="91436" tIns="45719" rIns="0" bIns="45719" anchor="ct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Develop Customer Relationship</a:t>
            </a:r>
          </a:p>
        </p:txBody>
      </p:sp>
      <p:sp>
        <p:nvSpPr>
          <p:cNvPr id="86024" name="Text Box 6"/>
          <p:cNvSpPr txBox="1">
            <a:spLocks noChangeArrowheads="1"/>
          </p:cNvSpPr>
          <p:nvPr/>
        </p:nvSpPr>
        <p:spPr bwMode="auto">
          <a:xfrm>
            <a:off x="0" y="3501118"/>
            <a:ext cx="731212" cy="408214"/>
          </a:xfrm>
          <a:prstGeom prst="rect">
            <a:avLst/>
          </a:prstGeom>
          <a:noFill/>
          <a:ln w="9525">
            <a:noFill/>
            <a:miter lim="800000"/>
          </a:ln>
        </p:spPr>
        <p:txBody>
          <a:bodyPr lIns="91436" tIns="45719" rIns="91436" bIns="45719">
            <a:spAutoFit/>
          </a:bodyPr>
          <a:lstStyle/>
          <a:p>
            <a:pPr defTabSz="913984" eaLnBrk="1" hangingPunct="1">
              <a:buClrTx/>
              <a:buSzTx/>
            </a:pPr>
            <a:r>
              <a:rPr lang="en-GB" sz="1000" b="1">
                <a:solidFill>
                  <a:schemeClr val="tx1"/>
                </a:solidFill>
                <a:latin typeface="Arial" pitchFamily="34" charset="0"/>
                <a:ea typeface="Arial Unicode MS" pitchFamily="34" charset="-128"/>
                <a:cs typeface="Arial Unicode MS" pitchFamily="34" charset="-128"/>
              </a:rPr>
              <a:t>LSC owner</a:t>
            </a:r>
          </a:p>
        </p:txBody>
      </p:sp>
      <p:sp>
        <p:nvSpPr>
          <p:cNvPr id="86025" name="Text Box 7"/>
          <p:cNvSpPr txBox="1">
            <a:spLocks noChangeArrowheads="1"/>
          </p:cNvSpPr>
          <p:nvPr/>
        </p:nvSpPr>
        <p:spPr bwMode="auto">
          <a:xfrm>
            <a:off x="790222" y="3490233"/>
            <a:ext cx="990343" cy="251732"/>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DK/CT/PZ</a:t>
            </a:r>
          </a:p>
        </p:txBody>
      </p:sp>
      <p:sp>
        <p:nvSpPr>
          <p:cNvPr id="86026" name="Text Box 8"/>
          <p:cNvSpPr txBox="1">
            <a:spLocks noChangeArrowheads="1"/>
          </p:cNvSpPr>
          <p:nvPr/>
        </p:nvSpPr>
        <p:spPr bwMode="auto">
          <a:xfrm>
            <a:off x="1953748" y="3490233"/>
            <a:ext cx="457969" cy="251732"/>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TT</a:t>
            </a:r>
          </a:p>
        </p:txBody>
      </p:sp>
      <p:sp>
        <p:nvSpPr>
          <p:cNvPr id="86027" name="Text Box 9"/>
          <p:cNvSpPr txBox="1">
            <a:spLocks noChangeArrowheads="1"/>
          </p:cNvSpPr>
          <p:nvPr/>
        </p:nvSpPr>
        <p:spPr bwMode="auto">
          <a:xfrm>
            <a:off x="3525212" y="3490233"/>
            <a:ext cx="609344" cy="251732"/>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DOS</a:t>
            </a:r>
          </a:p>
        </p:txBody>
      </p:sp>
      <p:sp>
        <p:nvSpPr>
          <p:cNvPr id="86028" name="Text Box 10"/>
          <p:cNvSpPr txBox="1">
            <a:spLocks noChangeArrowheads="1"/>
          </p:cNvSpPr>
          <p:nvPr/>
        </p:nvSpPr>
        <p:spPr bwMode="auto">
          <a:xfrm>
            <a:off x="5328869" y="3490233"/>
            <a:ext cx="609344" cy="251732"/>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LVE</a:t>
            </a:r>
          </a:p>
        </p:txBody>
      </p:sp>
      <p:sp>
        <p:nvSpPr>
          <p:cNvPr id="86029" name="Text Box 11"/>
          <p:cNvSpPr txBox="1">
            <a:spLocks noChangeArrowheads="1"/>
          </p:cNvSpPr>
          <p:nvPr/>
        </p:nvSpPr>
        <p:spPr bwMode="auto">
          <a:xfrm>
            <a:off x="7185122" y="3490233"/>
            <a:ext cx="610626" cy="251732"/>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WW</a:t>
            </a:r>
          </a:p>
        </p:txBody>
      </p:sp>
      <p:sp>
        <p:nvSpPr>
          <p:cNvPr id="86030" name="Text Box 12"/>
          <p:cNvSpPr txBox="1">
            <a:spLocks noChangeArrowheads="1"/>
          </p:cNvSpPr>
          <p:nvPr/>
        </p:nvSpPr>
        <p:spPr bwMode="auto">
          <a:xfrm>
            <a:off x="8135697" y="3475264"/>
            <a:ext cx="533657" cy="251733"/>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DB</a:t>
            </a:r>
          </a:p>
        </p:txBody>
      </p:sp>
      <p:sp>
        <p:nvSpPr>
          <p:cNvPr id="86031" name="Text Box 13"/>
          <p:cNvSpPr txBox="1">
            <a:spLocks noChangeArrowheads="1"/>
          </p:cNvSpPr>
          <p:nvPr/>
        </p:nvSpPr>
        <p:spPr bwMode="auto">
          <a:xfrm>
            <a:off x="0" y="3922940"/>
            <a:ext cx="964687" cy="564696"/>
          </a:xfrm>
          <a:prstGeom prst="rect">
            <a:avLst/>
          </a:prstGeom>
          <a:noFill/>
          <a:ln w="9525">
            <a:noFill/>
            <a:miter lim="800000"/>
          </a:ln>
        </p:spPr>
        <p:txBody>
          <a:bodyPr lIns="91436" tIns="45719" rIns="91436" bIns="45719">
            <a:spAutoFit/>
          </a:bodyPr>
          <a:lstStyle/>
          <a:p>
            <a:pPr defTabSz="913984" eaLnBrk="1" hangingPunct="1">
              <a:buClrTx/>
              <a:buSzTx/>
            </a:pPr>
            <a:r>
              <a:rPr lang="en-GB" sz="1000" b="1">
                <a:solidFill>
                  <a:schemeClr val="tx1"/>
                </a:solidFill>
                <a:latin typeface="Arial" pitchFamily="34" charset="0"/>
                <a:ea typeface="Arial Unicode MS" pitchFamily="34" charset="-128"/>
                <a:cs typeface="Arial Unicode MS" pitchFamily="34" charset="-128"/>
              </a:rPr>
              <a:t>High-level alignment status</a:t>
            </a:r>
          </a:p>
        </p:txBody>
      </p:sp>
      <p:grpSp>
        <p:nvGrpSpPr>
          <p:cNvPr id="2" name="Group 14"/>
          <p:cNvGrpSpPr/>
          <p:nvPr/>
        </p:nvGrpSpPr>
        <p:grpSpPr>
          <a:xfrm>
            <a:off x="4164060" y="2811236"/>
            <a:ext cx="1007021" cy="533400"/>
            <a:chOff x="2832" y="2160"/>
            <a:chExt cx="672" cy="336"/>
          </a:xfrm>
        </p:grpSpPr>
        <p:grpSp>
          <p:nvGrpSpPr>
            <p:cNvPr id="3" name="Group 15"/>
            <p:cNvGrpSpPr/>
            <p:nvPr/>
          </p:nvGrpSpPr>
          <p:grpSpPr>
            <a:xfrm>
              <a:off x="2832" y="2160"/>
              <a:ext cx="672" cy="336"/>
              <a:chOff x="2832" y="2160"/>
              <a:chExt cx="672" cy="336"/>
            </a:xfrm>
          </p:grpSpPr>
          <p:sp>
            <p:nvSpPr>
              <p:cNvPr id="86034" name="AutoShape 16"/>
              <p:cNvSpPr>
                <a:spLocks noChangeArrowheads="1"/>
              </p:cNvSpPr>
              <p:nvPr/>
            </p:nvSpPr>
            <p:spPr bwMode="auto">
              <a:xfrm rot="10800000">
                <a:off x="2832" y="2160"/>
                <a:ext cx="519" cy="334"/>
              </a:xfrm>
              <a:prstGeom prst="homePlate">
                <a:avLst>
                  <a:gd name="adj" fmla="val 38847"/>
                </a:avLst>
              </a:prstGeom>
              <a:solidFill>
                <a:schemeClr val="accent1"/>
              </a:solidFill>
              <a:ln w="9525">
                <a:solidFill>
                  <a:schemeClr val="tx1"/>
                </a:solidFill>
                <a:miter lim="800000"/>
              </a:ln>
            </p:spPr>
            <p:txBody>
              <a:bodyPr wrap="none" anchor="ctr"/>
              <a:lstStyle/>
              <a:p>
                <a:endParaRPr lang="en-US">
                  <a:ea typeface="Arial Unicode MS" pitchFamily="34" charset="-128"/>
                  <a:cs typeface="Arial Unicode MS" pitchFamily="34" charset="-128"/>
                </a:endParaRPr>
              </a:p>
            </p:txBody>
          </p:sp>
          <p:sp>
            <p:nvSpPr>
              <p:cNvPr id="86035" name="AutoShape 17"/>
              <p:cNvSpPr>
                <a:spLocks noChangeArrowheads="1"/>
              </p:cNvSpPr>
              <p:nvPr/>
            </p:nvSpPr>
            <p:spPr bwMode="auto">
              <a:xfrm rot="5400000">
                <a:off x="3259" y="2249"/>
                <a:ext cx="334" cy="156"/>
              </a:xfrm>
              <a:prstGeom prst="triangle">
                <a:avLst>
                  <a:gd name="adj" fmla="val 50000"/>
                </a:avLst>
              </a:prstGeom>
              <a:solidFill>
                <a:schemeClr val="accent1"/>
              </a:solidFill>
              <a:ln w="9525">
                <a:solidFill>
                  <a:schemeClr val="tx1"/>
                </a:solidFill>
                <a:miter lim="800000"/>
              </a:ln>
            </p:spPr>
            <p:txBody>
              <a:bodyPr wrap="none" anchor="ctr"/>
              <a:lstStyle/>
              <a:p>
                <a:endParaRPr lang="en-US">
                  <a:ea typeface="Arial Unicode MS" pitchFamily="34" charset="-128"/>
                  <a:cs typeface="Arial Unicode MS" pitchFamily="34" charset="-128"/>
                </a:endParaRPr>
              </a:p>
            </p:txBody>
          </p:sp>
          <p:sp>
            <p:nvSpPr>
              <p:cNvPr id="86036" name="Line 18"/>
              <p:cNvSpPr>
                <a:spLocks noChangeShapeType="1"/>
              </p:cNvSpPr>
              <p:nvPr/>
            </p:nvSpPr>
            <p:spPr bwMode="auto">
              <a:xfrm flipH="1">
                <a:off x="3348" y="2160"/>
                <a:ext cx="0" cy="336"/>
              </a:xfrm>
              <a:prstGeom prst="line">
                <a:avLst/>
              </a:prstGeom>
              <a:noFill/>
              <a:ln w="25400">
                <a:solidFill>
                  <a:schemeClr val="accent1"/>
                </a:solidFill>
                <a:round/>
              </a:ln>
            </p:spPr>
            <p:txBody>
              <a:bodyPr/>
              <a:lstStyle/>
              <a:p>
                <a:endParaRPr lang="en-GB"/>
              </a:p>
            </p:txBody>
          </p:sp>
        </p:grpSp>
        <p:sp>
          <p:nvSpPr>
            <p:cNvPr id="86037" name="Text Box 19"/>
            <p:cNvSpPr txBox="1">
              <a:spLocks noChangeArrowheads="1"/>
            </p:cNvSpPr>
            <p:nvPr/>
          </p:nvSpPr>
          <p:spPr bwMode="auto">
            <a:xfrm>
              <a:off x="2928" y="2198"/>
              <a:ext cx="528" cy="245"/>
            </a:xfrm>
            <a:prstGeom prst="rect">
              <a:avLst/>
            </a:prstGeom>
            <a:noFill/>
            <a:ln w="9525">
              <a:noFill/>
              <a:miter lim="800000"/>
            </a:ln>
          </p:spPr>
          <p:txBody>
            <a:bodyPr lIns="110377" tIns="55189" rIns="110377" bIns="55189">
              <a:spAutoFit/>
            </a:bodyP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Experience Analysis</a:t>
              </a:r>
            </a:p>
          </p:txBody>
        </p:sp>
      </p:grpSp>
      <p:sp>
        <p:nvSpPr>
          <p:cNvPr id="86038" name="Rectangle 20"/>
          <p:cNvSpPr>
            <a:spLocks noChangeArrowheads="1"/>
          </p:cNvSpPr>
          <p:nvPr/>
        </p:nvSpPr>
        <p:spPr bwMode="auto">
          <a:xfrm>
            <a:off x="3582940" y="2811236"/>
            <a:ext cx="532373" cy="530679"/>
          </a:xfrm>
          <a:prstGeom prst="rect">
            <a:avLst/>
          </a:prstGeom>
          <a:solidFill>
            <a:schemeClr val="accent1"/>
          </a:solidFill>
          <a:ln w="9525">
            <a:solidFill>
              <a:schemeClr val="tx1"/>
            </a:solidFill>
            <a:miter lim="800000"/>
          </a:ln>
        </p:spPr>
        <p:txBody>
          <a:bodyPr wrap="none" lIns="91436" tIns="45719" rIns="91436" bIns="45719" anchor="ct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Medical</a:t>
            </a:r>
          </a:p>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Under-</a:t>
            </a:r>
          </a:p>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writing</a:t>
            </a:r>
          </a:p>
        </p:txBody>
      </p:sp>
      <p:grpSp>
        <p:nvGrpSpPr>
          <p:cNvPr id="4" name="Group 21"/>
          <p:cNvGrpSpPr/>
          <p:nvPr/>
        </p:nvGrpSpPr>
        <p:grpSpPr>
          <a:xfrm>
            <a:off x="1139151" y="4046764"/>
            <a:ext cx="304031" cy="304800"/>
            <a:chOff x="905" y="2952"/>
            <a:chExt cx="237" cy="224"/>
          </a:xfrm>
        </p:grpSpPr>
        <p:sp>
          <p:nvSpPr>
            <p:cNvPr id="86040" name="Rectangle 22"/>
            <p:cNvSpPr>
              <a:spLocks noChangeArrowheads="1"/>
            </p:cNvSpPr>
            <p:nvPr/>
          </p:nvSpPr>
          <p:spPr bwMode="auto">
            <a:xfrm>
              <a:off x="905" y="2952"/>
              <a:ext cx="119"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41" name="Rectangle 23"/>
            <p:cNvSpPr>
              <a:spLocks noChangeArrowheads="1"/>
            </p:cNvSpPr>
            <p:nvPr/>
          </p:nvSpPr>
          <p:spPr bwMode="auto">
            <a:xfrm>
              <a:off x="905" y="3064"/>
              <a:ext cx="119"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042" name="Rectangle 24"/>
            <p:cNvSpPr>
              <a:spLocks noChangeArrowheads="1"/>
            </p:cNvSpPr>
            <p:nvPr/>
          </p:nvSpPr>
          <p:spPr bwMode="auto">
            <a:xfrm>
              <a:off x="1024" y="3064"/>
              <a:ext cx="118"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043" name="Rectangle 25"/>
            <p:cNvSpPr>
              <a:spLocks noChangeArrowheads="1"/>
            </p:cNvSpPr>
            <p:nvPr/>
          </p:nvSpPr>
          <p:spPr bwMode="auto">
            <a:xfrm>
              <a:off x="1024" y="2952"/>
              <a:ext cx="118"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grpSp>
      <p:sp>
        <p:nvSpPr>
          <p:cNvPr id="86044" name="Text Box 26"/>
          <p:cNvSpPr txBox="1">
            <a:spLocks noChangeArrowheads="1"/>
          </p:cNvSpPr>
          <p:nvPr/>
        </p:nvSpPr>
        <p:spPr bwMode="auto">
          <a:xfrm>
            <a:off x="3798733" y="5085230"/>
            <a:ext cx="3581657" cy="251733"/>
          </a:xfrm>
          <a:prstGeom prst="rect">
            <a:avLst/>
          </a:prstGeom>
          <a:noFill/>
          <a:ln w="9525">
            <a:noFill/>
            <a:miter lim="800000"/>
          </a:ln>
        </p:spPr>
        <p:txBody>
          <a:bodyPr lIns="91436" tIns="45719" rIns="91436" bIns="45719">
            <a:spAutoFit/>
          </a:bodyPr>
          <a:lstStyle/>
          <a:p>
            <a:pPr defTabSz="913984" eaLnBrk="1" hangingPunct="1">
              <a:buClrTx/>
              <a:buSzTx/>
            </a:pPr>
            <a:r>
              <a:rPr lang="en-GB" sz="1000" b="1">
                <a:solidFill>
                  <a:schemeClr val="tx1"/>
                </a:solidFill>
                <a:latin typeface="Arial" pitchFamily="34" charset="0"/>
                <a:ea typeface="Arial Unicode MS" pitchFamily="34" charset="-128"/>
                <a:cs typeface="Arial Unicode MS" pitchFamily="34" charset="-128"/>
              </a:rPr>
              <a:t>Preparation phase, Level 3 requirements: </a:t>
            </a:r>
          </a:p>
        </p:txBody>
      </p:sp>
      <p:sp>
        <p:nvSpPr>
          <p:cNvPr id="86045" name="Text Box 27"/>
          <p:cNvSpPr txBox="1">
            <a:spLocks noChangeArrowheads="1"/>
          </p:cNvSpPr>
          <p:nvPr/>
        </p:nvSpPr>
        <p:spPr bwMode="auto">
          <a:xfrm>
            <a:off x="4227117" y="5373270"/>
            <a:ext cx="3661000" cy="396634"/>
          </a:xfrm>
          <a:prstGeom prst="rect">
            <a:avLst/>
          </a:prstGeom>
          <a:noFill/>
          <a:ln w="9525">
            <a:noFill/>
            <a:miter lim="800000"/>
          </a:ln>
        </p:spPr>
        <p:txBody>
          <a:bodyPr lIns="91436" tIns="45719" rIns="91436" bIns="45719">
            <a:spAutoFit/>
          </a:bodyPr>
          <a:lstStyle/>
          <a:p>
            <a:pP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Globally agreed </a:t>
            </a:r>
            <a:endParaRPr lang="en-GB" sz="1000" smtClean="0">
              <a:solidFill>
                <a:schemeClr val="tx1"/>
              </a:solidFill>
              <a:latin typeface="Arial" pitchFamily="34" charset="0"/>
              <a:ea typeface="Arial Unicode MS" pitchFamily="34" charset="-128"/>
              <a:cs typeface="Arial Unicode MS" pitchFamily="34" charset="-128"/>
            </a:endParaRPr>
          </a:p>
          <a:p>
            <a:pPr defTabSz="913984" eaLnBrk="1" hangingPunct="1">
              <a:buClrTx/>
              <a:buSzTx/>
            </a:pPr>
            <a:r>
              <a:rPr lang="en-GB" sz="1000" smtClean="0">
                <a:solidFill>
                  <a:schemeClr val="tx1"/>
                </a:solidFill>
                <a:latin typeface="Arial" pitchFamily="34" charset="0"/>
                <a:ea typeface="Arial Unicode MS" pitchFamily="34" charset="-128"/>
                <a:cs typeface="Arial Unicode MS" pitchFamily="34" charset="-128"/>
              </a:rPr>
              <a:t>Level 3 process map</a:t>
            </a:r>
          </a:p>
        </p:txBody>
      </p:sp>
      <p:grpSp>
        <p:nvGrpSpPr>
          <p:cNvPr id="5" name="Group 28"/>
          <p:cNvGrpSpPr/>
          <p:nvPr/>
        </p:nvGrpSpPr>
        <p:grpSpPr>
          <a:xfrm>
            <a:off x="3846460" y="5410441"/>
            <a:ext cx="305313" cy="304800"/>
            <a:chOff x="624" y="2544"/>
            <a:chExt cx="192" cy="192"/>
          </a:xfrm>
        </p:grpSpPr>
        <p:sp>
          <p:nvSpPr>
            <p:cNvPr id="86047" name="Rectangle 29"/>
            <p:cNvSpPr>
              <a:spLocks noChangeArrowheads="1"/>
            </p:cNvSpPr>
            <p:nvPr/>
          </p:nvSpPr>
          <p:spPr bwMode="auto">
            <a:xfrm>
              <a:off x="624" y="254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48" name="Rectangle 30"/>
            <p:cNvSpPr>
              <a:spLocks noChangeArrowheads="1"/>
            </p:cNvSpPr>
            <p:nvPr/>
          </p:nvSpPr>
          <p:spPr bwMode="auto">
            <a:xfrm>
              <a:off x="624" y="264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49" name="Rectangle 31"/>
            <p:cNvSpPr>
              <a:spLocks noChangeArrowheads="1"/>
            </p:cNvSpPr>
            <p:nvPr/>
          </p:nvSpPr>
          <p:spPr bwMode="auto">
            <a:xfrm>
              <a:off x="720" y="264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50" name="Rectangle 32"/>
            <p:cNvSpPr>
              <a:spLocks noChangeArrowheads="1"/>
            </p:cNvSpPr>
            <p:nvPr/>
          </p:nvSpPr>
          <p:spPr bwMode="auto">
            <a:xfrm>
              <a:off x="720" y="254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grpSp>
      <p:grpSp>
        <p:nvGrpSpPr>
          <p:cNvPr id="6" name="Group 33"/>
          <p:cNvGrpSpPr/>
          <p:nvPr/>
        </p:nvGrpSpPr>
        <p:grpSpPr>
          <a:xfrm>
            <a:off x="3846460" y="5791441"/>
            <a:ext cx="305313" cy="304800"/>
            <a:chOff x="624" y="2784"/>
            <a:chExt cx="192" cy="192"/>
          </a:xfrm>
        </p:grpSpPr>
        <p:sp>
          <p:nvSpPr>
            <p:cNvPr id="86052" name="Rectangle 34"/>
            <p:cNvSpPr>
              <a:spLocks noChangeArrowheads="1"/>
            </p:cNvSpPr>
            <p:nvPr/>
          </p:nvSpPr>
          <p:spPr bwMode="auto">
            <a:xfrm>
              <a:off x="624" y="278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53" name="Rectangle 35"/>
            <p:cNvSpPr>
              <a:spLocks noChangeArrowheads="1"/>
            </p:cNvSpPr>
            <p:nvPr/>
          </p:nvSpPr>
          <p:spPr bwMode="auto">
            <a:xfrm>
              <a:off x="624" y="288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54" name="Rectangle 36"/>
            <p:cNvSpPr>
              <a:spLocks noChangeArrowheads="1"/>
            </p:cNvSpPr>
            <p:nvPr/>
          </p:nvSpPr>
          <p:spPr bwMode="auto">
            <a:xfrm>
              <a:off x="720" y="288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55" name="Rectangle 37"/>
            <p:cNvSpPr>
              <a:spLocks noChangeArrowheads="1"/>
            </p:cNvSpPr>
            <p:nvPr/>
          </p:nvSpPr>
          <p:spPr bwMode="auto">
            <a:xfrm>
              <a:off x="720" y="278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grpSp>
      <p:grpSp>
        <p:nvGrpSpPr>
          <p:cNvPr id="7" name="Group 38"/>
          <p:cNvGrpSpPr/>
          <p:nvPr/>
        </p:nvGrpSpPr>
        <p:grpSpPr>
          <a:xfrm>
            <a:off x="6372250" y="5445280"/>
            <a:ext cx="305313" cy="304800"/>
            <a:chOff x="624" y="3024"/>
            <a:chExt cx="192" cy="192"/>
          </a:xfrm>
        </p:grpSpPr>
        <p:sp>
          <p:nvSpPr>
            <p:cNvPr id="86057" name="Rectangle 39"/>
            <p:cNvSpPr>
              <a:spLocks noChangeArrowheads="1"/>
            </p:cNvSpPr>
            <p:nvPr/>
          </p:nvSpPr>
          <p:spPr bwMode="auto">
            <a:xfrm>
              <a:off x="624" y="302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58" name="Rectangle 40"/>
            <p:cNvSpPr>
              <a:spLocks noChangeArrowheads="1"/>
            </p:cNvSpPr>
            <p:nvPr/>
          </p:nvSpPr>
          <p:spPr bwMode="auto">
            <a:xfrm>
              <a:off x="624" y="312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059" name="Rectangle 41"/>
            <p:cNvSpPr>
              <a:spLocks noChangeArrowheads="1"/>
            </p:cNvSpPr>
            <p:nvPr/>
          </p:nvSpPr>
          <p:spPr bwMode="auto">
            <a:xfrm>
              <a:off x="720" y="312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60" name="Rectangle 42"/>
            <p:cNvSpPr>
              <a:spLocks noChangeArrowheads="1"/>
            </p:cNvSpPr>
            <p:nvPr/>
          </p:nvSpPr>
          <p:spPr bwMode="auto">
            <a:xfrm>
              <a:off x="720" y="302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grpSp>
      <p:grpSp>
        <p:nvGrpSpPr>
          <p:cNvPr id="8" name="Group 43"/>
          <p:cNvGrpSpPr/>
          <p:nvPr/>
        </p:nvGrpSpPr>
        <p:grpSpPr>
          <a:xfrm>
            <a:off x="6372250" y="5826280"/>
            <a:ext cx="305313" cy="304800"/>
            <a:chOff x="624" y="3264"/>
            <a:chExt cx="192" cy="192"/>
          </a:xfrm>
        </p:grpSpPr>
        <p:sp>
          <p:nvSpPr>
            <p:cNvPr id="86062" name="Rectangle 44"/>
            <p:cNvSpPr>
              <a:spLocks noChangeArrowheads="1"/>
            </p:cNvSpPr>
            <p:nvPr/>
          </p:nvSpPr>
          <p:spPr bwMode="auto">
            <a:xfrm>
              <a:off x="624" y="326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63" name="Rectangle 45"/>
            <p:cNvSpPr>
              <a:spLocks noChangeArrowheads="1"/>
            </p:cNvSpPr>
            <p:nvPr/>
          </p:nvSpPr>
          <p:spPr bwMode="auto">
            <a:xfrm>
              <a:off x="624" y="336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064" name="Rectangle 46"/>
            <p:cNvSpPr>
              <a:spLocks noChangeArrowheads="1"/>
            </p:cNvSpPr>
            <p:nvPr/>
          </p:nvSpPr>
          <p:spPr bwMode="auto">
            <a:xfrm>
              <a:off x="720" y="3360"/>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065" name="Rectangle 47"/>
            <p:cNvSpPr>
              <a:spLocks noChangeArrowheads="1"/>
            </p:cNvSpPr>
            <p:nvPr/>
          </p:nvSpPr>
          <p:spPr bwMode="auto">
            <a:xfrm>
              <a:off x="720" y="3264"/>
              <a:ext cx="96" cy="96"/>
            </a:xfrm>
            <a:prstGeom prst="rect">
              <a:avLst/>
            </a:prstGeom>
            <a:noFill/>
            <a:ln w="9525">
              <a:solidFill>
                <a:schemeClr val="tx1"/>
              </a:solidFill>
              <a:miter lim="800000"/>
            </a:ln>
          </p:spPr>
          <p:txBody>
            <a:bodyPr wrap="none" lIns="110377" tIns="55189" rIns="110377" bIns="5518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grpSp>
      <p:sp>
        <p:nvSpPr>
          <p:cNvPr id="86066" name="Text Box 48"/>
          <p:cNvSpPr txBox="1">
            <a:spLocks noChangeArrowheads="1"/>
          </p:cNvSpPr>
          <p:nvPr/>
        </p:nvSpPr>
        <p:spPr bwMode="auto">
          <a:xfrm>
            <a:off x="4227117" y="5765272"/>
            <a:ext cx="3661000" cy="396634"/>
          </a:xfrm>
          <a:prstGeom prst="rect">
            <a:avLst/>
          </a:prstGeom>
          <a:noFill/>
          <a:ln w="9525">
            <a:noFill/>
            <a:miter lim="800000"/>
          </a:ln>
        </p:spPr>
        <p:txBody>
          <a:bodyPr lIns="91436" tIns="45719" rIns="91436" bIns="45719">
            <a:spAutoFit/>
          </a:bodyPr>
          <a:lstStyle/>
          <a:p>
            <a:pP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Geographical differences identified </a:t>
            </a:r>
            <a:endParaRPr lang="en-GB" sz="1000" smtClean="0">
              <a:solidFill>
                <a:schemeClr val="tx1"/>
              </a:solidFill>
              <a:latin typeface="Arial" pitchFamily="34" charset="0"/>
              <a:ea typeface="Arial Unicode MS" pitchFamily="34" charset="-128"/>
              <a:cs typeface="Arial Unicode MS" pitchFamily="34" charset="-128"/>
            </a:endParaRPr>
          </a:p>
          <a:p>
            <a:pPr defTabSz="913984" eaLnBrk="1" hangingPunct="1">
              <a:buClrTx/>
              <a:buSzTx/>
            </a:pPr>
            <a:r>
              <a:rPr lang="en-GB" sz="1000" smtClean="0">
                <a:solidFill>
                  <a:schemeClr val="tx1"/>
                </a:solidFill>
                <a:latin typeface="Arial" pitchFamily="34" charset="0"/>
                <a:ea typeface="Arial Unicode MS" pitchFamily="34" charset="-128"/>
                <a:cs typeface="Arial Unicode MS" pitchFamily="34" charset="-128"/>
              </a:rPr>
              <a:t>and signed off</a:t>
            </a:r>
          </a:p>
        </p:txBody>
      </p:sp>
      <p:sp>
        <p:nvSpPr>
          <p:cNvPr id="86067" name="Text Box 49"/>
          <p:cNvSpPr txBox="1">
            <a:spLocks noChangeArrowheads="1"/>
          </p:cNvSpPr>
          <p:nvPr/>
        </p:nvSpPr>
        <p:spPr bwMode="auto">
          <a:xfrm>
            <a:off x="6744270" y="5405222"/>
            <a:ext cx="3661000" cy="396634"/>
          </a:xfrm>
          <a:prstGeom prst="rect">
            <a:avLst/>
          </a:prstGeom>
          <a:noFill/>
          <a:ln w="9525">
            <a:noFill/>
            <a:miter lim="800000"/>
          </a:ln>
        </p:spPr>
        <p:txBody>
          <a:bodyPr lIns="91436" tIns="45719" rIns="91436" bIns="45719">
            <a:spAutoFit/>
          </a:bodyPr>
          <a:lstStyle/>
          <a:p>
            <a:pP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Organisational/ SOX controls &amp; </a:t>
            </a:r>
            <a:endParaRPr lang="en-GB" sz="1000" smtClean="0">
              <a:solidFill>
                <a:schemeClr val="tx1"/>
              </a:solidFill>
              <a:latin typeface="Arial" pitchFamily="34" charset="0"/>
              <a:ea typeface="Arial Unicode MS" pitchFamily="34" charset="-128"/>
              <a:cs typeface="Arial Unicode MS" pitchFamily="34" charset="-128"/>
            </a:endParaRPr>
          </a:p>
          <a:p>
            <a:pPr defTabSz="913984" eaLnBrk="1" hangingPunct="1">
              <a:buClrTx/>
              <a:buSzTx/>
            </a:pPr>
            <a:r>
              <a:rPr lang="en-GB" sz="1000" err="1" smtClean="0">
                <a:solidFill>
                  <a:schemeClr val="tx1"/>
                </a:solidFill>
                <a:latin typeface="Arial" pitchFamily="34" charset="0"/>
                <a:ea typeface="Arial Unicode MS" pitchFamily="34" charset="-128"/>
                <a:cs typeface="Arial Unicode MS" pitchFamily="34" charset="-128"/>
              </a:rPr>
              <a:t>KPIs recorded on map</a:t>
            </a:r>
          </a:p>
        </p:txBody>
      </p:sp>
      <p:sp>
        <p:nvSpPr>
          <p:cNvPr id="86068" name="Text Box 50"/>
          <p:cNvSpPr txBox="1">
            <a:spLocks noChangeArrowheads="1"/>
          </p:cNvSpPr>
          <p:nvPr/>
        </p:nvSpPr>
        <p:spPr bwMode="auto">
          <a:xfrm>
            <a:off x="6744270" y="5854854"/>
            <a:ext cx="3657343" cy="251733"/>
          </a:xfrm>
          <a:prstGeom prst="rect">
            <a:avLst/>
          </a:prstGeom>
          <a:noFill/>
          <a:ln w="9525">
            <a:noFill/>
            <a:miter lim="800000"/>
          </a:ln>
        </p:spPr>
        <p:txBody>
          <a:bodyPr lIns="91436" tIns="45719" rIns="91436" bIns="45719">
            <a:spAutoFit/>
          </a:bodyPr>
          <a:lstStyle/>
          <a:p>
            <a:pP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Project program outlined  </a:t>
            </a:r>
          </a:p>
        </p:txBody>
      </p:sp>
      <p:sp>
        <p:nvSpPr>
          <p:cNvPr id="86069" name="AutoShape 51"/>
          <p:cNvSpPr>
            <a:spLocks noChangeArrowheads="1"/>
          </p:cNvSpPr>
          <p:nvPr/>
        </p:nvSpPr>
        <p:spPr bwMode="auto">
          <a:xfrm>
            <a:off x="3525212" y="1824718"/>
            <a:ext cx="2797849" cy="678996"/>
          </a:xfrm>
          <a:prstGeom prst="chevron">
            <a:avLst>
              <a:gd name="adj" fmla="val 53137"/>
            </a:avLst>
          </a:prstGeom>
          <a:solidFill>
            <a:schemeClr val="accent1"/>
          </a:solidFill>
          <a:ln w="9525">
            <a:solidFill>
              <a:schemeClr val="tx1"/>
            </a:solidFill>
            <a:miter lim="800000"/>
          </a:ln>
        </p:spPr>
        <p:txBody>
          <a:bodyPr wrap="none" lIns="91436" tIns="45719" rIns="91436" bIns="45719" anchor="ctr"/>
          <a:lstStyle/>
          <a:p>
            <a:pPr algn="ctr" defTabSz="913984" eaLnBrk="1" hangingPunct="1">
              <a:buClrTx/>
              <a:buSzTx/>
            </a:pPr>
            <a:r>
              <a:rPr lang="en-GB" sz="1800">
                <a:solidFill>
                  <a:schemeClr val="bg1"/>
                </a:solidFill>
                <a:latin typeface="Arial" pitchFamily="34" charset="0"/>
                <a:ea typeface="Arial Unicode MS" pitchFamily="34" charset="-128"/>
                <a:cs typeface="Arial Unicode MS" pitchFamily="34" charset="-128"/>
              </a:rPr>
              <a:t>Service &amp; Control</a:t>
            </a:r>
          </a:p>
        </p:txBody>
      </p:sp>
      <p:sp>
        <p:nvSpPr>
          <p:cNvPr id="86070" name="AutoShape 52"/>
          <p:cNvSpPr>
            <a:spLocks noChangeArrowheads="1"/>
          </p:cNvSpPr>
          <p:nvPr/>
        </p:nvSpPr>
        <p:spPr bwMode="auto">
          <a:xfrm>
            <a:off x="6143465" y="1824718"/>
            <a:ext cx="3000535" cy="678996"/>
          </a:xfrm>
          <a:prstGeom prst="chevron">
            <a:avLst>
              <a:gd name="adj" fmla="val 56986"/>
            </a:avLst>
          </a:prstGeom>
          <a:solidFill>
            <a:schemeClr val="accent1"/>
          </a:solidFill>
          <a:ln w="9525">
            <a:solidFill>
              <a:schemeClr val="tx1"/>
            </a:solidFill>
            <a:miter lim="800000"/>
          </a:ln>
        </p:spPr>
        <p:txBody>
          <a:bodyPr wrap="none" lIns="91436" tIns="45719" rIns="91436" bIns="45719" anchor="ctr"/>
          <a:lstStyle/>
          <a:p>
            <a:pPr algn="ctr" defTabSz="913984" eaLnBrk="1" hangingPunct="1">
              <a:buClrTx/>
              <a:buSzTx/>
            </a:pPr>
            <a:r>
              <a:rPr lang="en-GB" sz="1800">
                <a:solidFill>
                  <a:schemeClr val="bg1"/>
                </a:solidFill>
                <a:latin typeface="Arial" pitchFamily="34" charset="0"/>
                <a:ea typeface="Arial Unicode MS" pitchFamily="34" charset="-128"/>
                <a:cs typeface="Arial Unicode MS" pitchFamily="34" charset="-128"/>
              </a:rPr>
              <a:t>Account &amp; Report</a:t>
            </a:r>
          </a:p>
        </p:txBody>
      </p:sp>
      <p:sp>
        <p:nvSpPr>
          <p:cNvPr id="86071" name="AutoShape 53"/>
          <p:cNvSpPr>
            <a:spLocks noChangeArrowheads="1"/>
          </p:cNvSpPr>
          <p:nvPr/>
        </p:nvSpPr>
        <p:spPr bwMode="auto">
          <a:xfrm>
            <a:off x="1779284" y="2811236"/>
            <a:ext cx="859495" cy="533400"/>
          </a:xfrm>
          <a:prstGeom prst="chevron">
            <a:avLst>
              <a:gd name="adj" fmla="val 17764"/>
            </a:avLst>
          </a:prstGeom>
          <a:solidFill>
            <a:schemeClr val="accent1"/>
          </a:solidFill>
          <a:ln w="9525">
            <a:solidFill>
              <a:schemeClr val="tx1"/>
            </a:solidFill>
            <a:miter lim="800000"/>
          </a:ln>
        </p:spPr>
        <p:txBody>
          <a:bodyPr lIns="91436" tIns="45719" rIns="0" bIns="45719" anchor="ct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Quote</a:t>
            </a:r>
          </a:p>
        </p:txBody>
      </p:sp>
      <p:sp>
        <p:nvSpPr>
          <p:cNvPr id="86072" name="AutoShape 54"/>
          <p:cNvSpPr>
            <a:spLocks noChangeArrowheads="1"/>
          </p:cNvSpPr>
          <p:nvPr/>
        </p:nvSpPr>
        <p:spPr bwMode="auto">
          <a:xfrm>
            <a:off x="2651607" y="2811236"/>
            <a:ext cx="858212" cy="533400"/>
          </a:xfrm>
          <a:prstGeom prst="chevron">
            <a:avLst>
              <a:gd name="adj" fmla="val 17738"/>
            </a:avLst>
          </a:prstGeom>
          <a:solidFill>
            <a:schemeClr val="accent1"/>
          </a:solidFill>
          <a:ln w="9525">
            <a:solidFill>
              <a:schemeClr val="tx1"/>
            </a:solidFill>
            <a:miter lim="800000"/>
          </a:ln>
        </p:spPr>
        <p:txBody>
          <a:bodyPr lIns="91436" tIns="45719" rIns="0" bIns="45719" anchor="ct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Document Contract</a:t>
            </a:r>
          </a:p>
        </p:txBody>
      </p:sp>
      <p:sp>
        <p:nvSpPr>
          <p:cNvPr id="86073" name="AutoShape 55"/>
          <p:cNvSpPr>
            <a:spLocks noChangeArrowheads="1"/>
          </p:cNvSpPr>
          <p:nvPr/>
        </p:nvSpPr>
        <p:spPr bwMode="auto">
          <a:xfrm>
            <a:off x="5212132" y="2811236"/>
            <a:ext cx="858212" cy="533400"/>
          </a:xfrm>
          <a:prstGeom prst="chevron">
            <a:avLst>
              <a:gd name="adj" fmla="val 17738"/>
            </a:avLst>
          </a:prstGeom>
          <a:solidFill>
            <a:schemeClr val="accent1"/>
          </a:solidFill>
          <a:ln w="9525">
            <a:solidFill>
              <a:schemeClr val="tx1"/>
            </a:solidFill>
            <a:miter lim="800000"/>
          </a:ln>
        </p:spPr>
        <p:txBody>
          <a:bodyPr lIns="91436" tIns="45719" rIns="0" bIns="45719" anchor="ct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Claim Adjudication</a:t>
            </a:r>
          </a:p>
        </p:txBody>
      </p:sp>
      <p:sp>
        <p:nvSpPr>
          <p:cNvPr id="86074" name="AutoShape 56"/>
          <p:cNvSpPr>
            <a:spLocks noChangeArrowheads="1"/>
          </p:cNvSpPr>
          <p:nvPr/>
        </p:nvSpPr>
        <p:spPr bwMode="auto">
          <a:xfrm>
            <a:off x="6144748" y="2811236"/>
            <a:ext cx="895414" cy="533400"/>
          </a:xfrm>
          <a:prstGeom prst="chevron">
            <a:avLst>
              <a:gd name="adj" fmla="val 18507"/>
            </a:avLst>
          </a:prstGeom>
          <a:solidFill>
            <a:schemeClr val="accent1"/>
          </a:solidFill>
          <a:ln w="9525">
            <a:solidFill>
              <a:schemeClr val="tx1"/>
            </a:solidFill>
            <a:miter lim="800000"/>
          </a:ln>
        </p:spPr>
        <p:txBody>
          <a:bodyPr lIns="91436" tIns="45719" rIns="0" bIns="45719" anchor="ctr"/>
          <a:lstStyle/>
          <a:p>
            <a:pPr algn="ctr" defTabSz="913984" eaLnBrk="1" hangingPunct="1">
              <a:buClrTx/>
              <a:buSzTx/>
            </a:pPr>
            <a:r>
              <a:rPr lang="en-GB" sz="800">
                <a:solidFill>
                  <a:schemeClr val="bg1"/>
                </a:solidFill>
                <a:latin typeface="Arial" pitchFamily="34" charset="0"/>
                <a:ea typeface="Arial Unicode MS" pitchFamily="34" charset="-128"/>
                <a:cs typeface="Arial Unicode MS" pitchFamily="34" charset="-128"/>
              </a:rPr>
              <a:t>Contract</a:t>
            </a:r>
          </a:p>
          <a:p>
            <a:pPr algn="ctr" defTabSz="913984" eaLnBrk="1" hangingPunct="1">
              <a:buClrTx/>
              <a:buSzTx/>
            </a:pPr>
            <a:r>
              <a:rPr lang="en-GB" sz="800">
                <a:solidFill>
                  <a:schemeClr val="bg1"/>
                </a:solidFill>
                <a:latin typeface="Arial" pitchFamily="34" charset="0"/>
                <a:ea typeface="Arial Unicode MS" pitchFamily="34" charset="-128"/>
                <a:cs typeface="Arial Unicode MS" pitchFamily="34" charset="-128"/>
              </a:rPr>
              <a:t> Set-up</a:t>
            </a:r>
          </a:p>
        </p:txBody>
      </p:sp>
      <p:sp>
        <p:nvSpPr>
          <p:cNvPr id="86075" name="AutoShape 57"/>
          <p:cNvSpPr>
            <a:spLocks noChangeArrowheads="1"/>
          </p:cNvSpPr>
          <p:nvPr/>
        </p:nvSpPr>
        <p:spPr bwMode="auto">
          <a:xfrm>
            <a:off x="7970213" y="2812597"/>
            <a:ext cx="926202" cy="533400"/>
          </a:xfrm>
          <a:prstGeom prst="chevron">
            <a:avLst>
              <a:gd name="adj" fmla="val 19143"/>
            </a:avLst>
          </a:prstGeom>
          <a:solidFill>
            <a:schemeClr val="accent5">
              <a:lumMod val="60000"/>
              <a:lumOff val="40000"/>
            </a:schemeClr>
          </a:solidFill>
          <a:ln w="9525">
            <a:solidFill>
              <a:schemeClr val="tx1"/>
            </a:solidFill>
            <a:miter lim="800000"/>
          </a:ln>
        </p:spPr>
        <p:txBody>
          <a:bodyPr lIns="91436" tIns="45719" rIns="0" bIns="45719" anchor="ctr"/>
          <a:lstStyle/>
          <a:p>
            <a:pPr algn="ctr" defTabSz="913984" eaLnBrk="1" hangingPunct="1">
              <a:buClrTx/>
              <a:buSzTx/>
            </a:pPr>
            <a:r>
              <a:rPr lang="en-GB" sz="800">
                <a:solidFill>
                  <a:schemeClr val="tx2"/>
                </a:solidFill>
                <a:latin typeface="Arial" pitchFamily="34" charset="0"/>
                <a:ea typeface="Arial Unicode MS" pitchFamily="34" charset="-128"/>
                <a:cs typeface="Arial Unicode MS" pitchFamily="34" charset="-128"/>
              </a:rPr>
              <a:t>Reserving &amp; Reporting (FiRe)</a:t>
            </a:r>
          </a:p>
        </p:txBody>
      </p:sp>
      <p:sp>
        <p:nvSpPr>
          <p:cNvPr id="86076" name="AutoShape 58"/>
          <p:cNvSpPr>
            <a:spLocks noChangeArrowheads="1"/>
          </p:cNvSpPr>
          <p:nvPr/>
        </p:nvSpPr>
        <p:spPr bwMode="auto">
          <a:xfrm>
            <a:off x="872323" y="2556783"/>
            <a:ext cx="8271677" cy="180975"/>
          </a:xfrm>
          <a:prstGeom prst="chevron">
            <a:avLst>
              <a:gd name="adj" fmla="val 201332"/>
            </a:avLst>
          </a:prstGeom>
          <a:solidFill>
            <a:schemeClr val="accent1"/>
          </a:solidFill>
          <a:ln w="9525">
            <a:solidFill>
              <a:schemeClr val="tx1"/>
            </a:solidFill>
            <a:miter lim="800000"/>
          </a:ln>
        </p:spPr>
        <p:txBody>
          <a:bodyPr lIns="91436" tIns="45719" rIns="0" bIns="45719" anchor="ct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Steering Information</a:t>
            </a:r>
          </a:p>
        </p:txBody>
      </p:sp>
      <p:sp>
        <p:nvSpPr>
          <p:cNvPr id="86077" name="AutoShape 59"/>
          <p:cNvSpPr>
            <a:spLocks noChangeArrowheads="1"/>
          </p:cNvSpPr>
          <p:nvPr/>
        </p:nvSpPr>
        <p:spPr bwMode="auto">
          <a:xfrm>
            <a:off x="7068384" y="2811236"/>
            <a:ext cx="858213" cy="533400"/>
          </a:xfrm>
          <a:prstGeom prst="chevron">
            <a:avLst>
              <a:gd name="adj" fmla="val 17738"/>
            </a:avLst>
          </a:prstGeom>
          <a:solidFill>
            <a:schemeClr val="accent1"/>
          </a:solidFill>
          <a:ln w="9525">
            <a:solidFill>
              <a:schemeClr val="tx1"/>
            </a:solidFill>
            <a:miter lim="800000"/>
          </a:ln>
        </p:spPr>
        <p:txBody>
          <a:bodyPr lIns="91436" tIns="45719" rIns="0" bIns="45719" anchor="ctr"/>
          <a:lstStyle/>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Account</a:t>
            </a:r>
          </a:p>
          <a:p>
            <a:pPr algn="ctr" defTabSz="913984" eaLnBrk="1" hangingPunct="1">
              <a:buClrTx/>
              <a:buSzTx/>
            </a:pPr>
            <a:r>
              <a:rPr lang="en-GB" sz="900">
                <a:solidFill>
                  <a:schemeClr val="bg1"/>
                </a:solidFill>
                <a:latin typeface="Arial" pitchFamily="34" charset="0"/>
                <a:ea typeface="Arial Unicode MS" pitchFamily="34" charset="-128"/>
                <a:cs typeface="Arial Unicode MS" pitchFamily="34" charset="-128"/>
              </a:rPr>
              <a:t>Processing</a:t>
            </a:r>
          </a:p>
        </p:txBody>
      </p:sp>
      <p:sp>
        <p:nvSpPr>
          <p:cNvPr id="86078" name="Rectangle 61"/>
          <p:cNvSpPr>
            <a:spLocks noChangeArrowheads="1"/>
          </p:cNvSpPr>
          <p:nvPr/>
        </p:nvSpPr>
        <p:spPr bwMode="auto">
          <a:xfrm>
            <a:off x="6394899" y="4046764"/>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79" name="Rectangle 62"/>
          <p:cNvSpPr>
            <a:spLocks noChangeArrowheads="1"/>
          </p:cNvSpPr>
          <p:nvPr/>
        </p:nvSpPr>
        <p:spPr bwMode="auto">
          <a:xfrm>
            <a:off x="6394899" y="4199164"/>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080" name="Rectangle 63"/>
          <p:cNvSpPr>
            <a:spLocks noChangeArrowheads="1"/>
          </p:cNvSpPr>
          <p:nvPr/>
        </p:nvSpPr>
        <p:spPr bwMode="auto">
          <a:xfrm>
            <a:off x="6547556" y="4199164"/>
            <a:ext cx="151374" cy="152400"/>
          </a:xfrm>
          <a:prstGeom prst="rect">
            <a:avLst/>
          </a:prstGeom>
          <a:solidFill>
            <a:srgbClr val="00FF00"/>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081" name="Rectangle 64"/>
          <p:cNvSpPr>
            <a:spLocks noChangeArrowheads="1"/>
          </p:cNvSpPr>
          <p:nvPr/>
        </p:nvSpPr>
        <p:spPr bwMode="auto">
          <a:xfrm>
            <a:off x="6547556" y="4046764"/>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082" name="Rectangle 66"/>
          <p:cNvSpPr>
            <a:spLocks noChangeArrowheads="1"/>
          </p:cNvSpPr>
          <p:nvPr/>
        </p:nvSpPr>
        <p:spPr bwMode="auto">
          <a:xfrm>
            <a:off x="4514273" y="4046764"/>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83" name="Rectangle 67"/>
          <p:cNvSpPr>
            <a:spLocks noChangeArrowheads="1"/>
          </p:cNvSpPr>
          <p:nvPr/>
        </p:nvSpPr>
        <p:spPr bwMode="auto">
          <a:xfrm>
            <a:off x="4514273" y="4199164"/>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084" name="Rectangle 68"/>
          <p:cNvSpPr>
            <a:spLocks noChangeArrowheads="1"/>
          </p:cNvSpPr>
          <p:nvPr/>
        </p:nvSpPr>
        <p:spPr bwMode="auto">
          <a:xfrm>
            <a:off x="4666930" y="4199164"/>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085" name="Rectangle 69"/>
          <p:cNvSpPr>
            <a:spLocks noChangeArrowheads="1"/>
          </p:cNvSpPr>
          <p:nvPr/>
        </p:nvSpPr>
        <p:spPr bwMode="auto">
          <a:xfrm>
            <a:off x="4666930" y="4046764"/>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086" name="Rectangle 70"/>
          <p:cNvSpPr>
            <a:spLocks noChangeArrowheads="1"/>
          </p:cNvSpPr>
          <p:nvPr/>
        </p:nvSpPr>
        <p:spPr bwMode="auto">
          <a:xfrm>
            <a:off x="5444324" y="4046764"/>
            <a:ext cx="152657"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87" name="Rectangle 71"/>
          <p:cNvSpPr>
            <a:spLocks noChangeArrowheads="1"/>
          </p:cNvSpPr>
          <p:nvPr/>
        </p:nvSpPr>
        <p:spPr bwMode="auto">
          <a:xfrm>
            <a:off x="5444324" y="4199164"/>
            <a:ext cx="152657"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088" name="Rectangle 72"/>
          <p:cNvSpPr>
            <a:spLocks noChangeArrowheads="1"/>
          </p:cNvSpPr>
          <p:nvPr/>
        </p:nvSpPr>
        <p:spPr bwMode="auto">
          <a:xfrm>
            <a:off x="5596980" y="4199164"/>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089" name="Rectangle 73"/>
          <p:cNvSpPr>
            <a:spLocks noChangeArrowheads="1"/>
          </p:cNvSpPr>
          <p:nvPr/>
        </p:nvSpPr>
        <p:spPr bwMode="auto">
          <a:xfrm>
            <a:off x="5596980" y="4046764"/>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090" name="Rectangle 75"/>
          <p:cNvSpPr>
            <a:spLocks noChangeArrowheads="1"/>
          </p:cNvSpPr>
          <p:nvPr/>
        </p:nvSpPr>
        <p:spPr bwMode="auto">
          <a:xfrm>
            <a:off x="3699677" y="4046764"/>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91" name="Rectangle 76"/>
          <p:cNvSpPr>
            <a:spLocks noChangeArrowheads="1"/>
          </p:cNvSpPr>
          <p:nvPr/>
        </p:nvSpPr>
        <p:spPr bwMode="auto">
          <a:xfrm>
            <a:off x="3699677" y="4199164"/>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092" name="Rectangle 77"/>
          <p:cNvSpPr>
            <a:spLocks noChangeArrowheads="1"/>
          </p:cNvSpPr>
          <p:nvPr/>
        </p:nvSpPr>
        <p:spPr bwMode="auto">
          <a:xfrm>
            <a:off x="3852334" y="4199164"/>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093" name="Rectangle 78"/>
          <p:cNvSpPr>
            <a:spLocks noChangeArrowheads="1"/>
          </p:cNvSpPr>
          <p:nvPr/>
        </p:nvSpPr>
        <p:spPr bwMode="auto">
          <a:xfrm>
            <a:off x="3852334" y="4046764"/>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094" name="Rectangle 79"/>
          <p:cNvSpPr>
            <a:spLocks noChangeArrowheads="1"/>
          </p:cNvSpPr>
          <p:nvPr/>
        </p:nvSpPr>
        <p:spPr bwMode="auto">
          <a:xfrm>
            <a:off x="2011475" y="4046764"/>
            <a:ext cx="152657"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95" name="Rectangle 80"/>
          <p:cNvSpPr>
            <a:spLocks noChangeArrowheads="1"/>
          </p:cNvSpPr>
          <p:nvPr/>
        </p:nvSpPr>
        <p:spPr bwMode="auto">
          <a:xfrm>
            <a:off x="2011475" y="4199164"/>
            <a:ext cx="152657"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096" name="Rectangle 81"/>
          <p:cNvSpPr>
            <a:spLocks noChangeArrowheads="1"/>
          </p:cNvSpPr>
          <p:nvPr/>
        </p:nvSpPr>
        <p:spPr bwMode="auto">
          <a:xfrm>
            <a:off x="2164132" y="4199164"/>
            <a:ext cx="151374"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097" name="Rectangle 82"/>
          <p:cNvSpPr>
            <a:spLocks noChangeArrowheads="1"/>
          </p:cNvSpPr>
          <p:nvPr/>
        </p:nvSpPr>
        <p:spPr bwMode="auto">
          <a:xfrm>
            <a:off x="2164132" y="4046764"/>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098" name="Rectangle 84"/>
          <p:cNvSpPr>
            <a:spLocks noChangeArrowheads="1"/>
          </p:cNvSpPr>
          <p:nvPr/>
        </p:nvSpPr>
        <p:spPr bwMode="auto">
          <a:xfrm>
            <a:off x="2885081" y="4046764"/>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099" name="Rectangle 85"/>
          <p:cNvSpPr>
            <a:spLocks noChangeArrowheads="1"/>
          </p:cNvSpPr>
          <p:nvPr/>
        </p:nvSpPr>
        <p:spPr bwMode="auto">
          <a:xfrm>
            <a:off x="2885081" y="4199164"/>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00" name="Rectangle 86"/>
          <p:cNvSpPr>
            <a:spLocks noChangeArrowheads="1"/>
          </p:cNvSpPr>
          <p:nvPr/>
        </p:nvSpPr>
        <p:spPr bwMode="auto">
          <a:xfrm>
            <a:off x="3037738" y="4199164"/>
            <a:ext cx="151374" cy="152400"/>
          </a:xfrm>
          <a:prstGeom prst="rect">
            <a:avLst/>
          </a:prstGeom>
          <a:solidFill>
            <a:srgbClr val="00FF00"/>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01" name="Rectangle 87"/>
          <p:cNvSpPr>
            <a:spLocks noChangeArrowheads="1"/>
          </p:cNvSpPr>
          <p:nvPr/>
        </p:nvSpPr>
        <p:spPr bwMode="auto">
          <a:xfrm>
            <a:off x="3037738" y="4046764"/>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02" name="Rectangle 89"/>
          <p:cNvSpPr>
            <a:spLocks noChangeArrowheads="1"/>
          </p:cNvSpPr>
          <p:nvPr/>
        </p:nvSpPr>
        <p:spPr bwMode="auto">
          <a:xfrm>
            <a:off x="7330081" y="4046764"/>
            <a:ext cx="152657"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03" name="Rectangle 90"/>
          <p:cNvSpPr>
            <a:spLocks noChangeArrowheads="1"/>
          </p:cNvSpPr>
          <p:nvPr/>
        </p:nvSpPr>
        <p:spPr bwMode="auto">
          <a:xfrm>
            <a:off x="7330081" y="4199164"/>
            <a:ext cx="152657"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04" name="Rectangle 91"/>
          <p:cNvSpPr>
            <a:spLocks noChangeArrowheads="1"/>
          </p:cNvSpPr>
          <p:nvPr/>
        </p:nvSpPr>
        <p:spPr bwMode="auto">
          <a:xfrm>
            <a:off x="7482738" y="4199164"/>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05" name="Rectangle 92"/>
          <p:cNvSpPr>
            <a:spLocks noChangeArrowheads="1"/>
          </p:cNvSpPr>
          <p:nvPr/>
        </p:nvSpPr>
        <p:spPr bwMode="auto">
          <a:xfrm>
            <a:off x="7482738" y="4046764"/>
            <a:ext cx="151374"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06" name="Rectangle 93"/>
          <p:cNvSpPr>
            <a:spLocks noChangeArrowheads="1"/>
          </p:cNvSpPr>
          <p:nvPr/>
        </p:nvSpPr>
        <p:spPr bwMode="auto">
          <a:xfrm>
            <a:off x="8249869" y="4031797"/>
            <a:ext cx="152656" cy="152400"/>
          </a:xfrm>
          <a:prstGeom prst="rect">
            <a:avLst/>
          </a:prstGeom>
          <a:solidFill>
            <a:srgbClr val="FFFF00"/>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07" name="Rectangle 94"/>
          <p:cNvSpPr>
            <a:spLocks noChangeArrowheads="1"/>
          </p:cNvSpPr>
          <p:nvPr/>
        </p:nvSpPr>
        <p:spPr bwMode="auto">
          <a:xfrm>
            <a:off x="8249869" y="4184197"/>
            <a:ext cx="152656"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08" name="Rectangle 95"/>
          <p:cNvSpPr>
            <a:spLocks noChangeArrowheads="1"/>
          </p:cNvSpPr>
          <p:nvPr/>
        </p:nvSpPr>
        <p:spPr bwMode="auto">
          <a:xfrm>
            <a:off x="8402526" y="4184197"/>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09" name="Rectangle 96"/>
          <p:cNvSpPr>
            <a:spLocks noChangeArrowheads="1"/>
          </p:cNvSpPr>
          <p:nvPr/>
        </p:nvSpPr>
        <p:spPr bwMode="auto">
          <a:xfrm>
            <a:off x="8402526" y="4031797"/>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10" name="Text Box 101"/>
          <p:cNvSpPr txBox="1">
            <a:spLocks noChangeArrowheads="1"/>
          </p:cNvSpPr>
          <p:nvPr/>
        </p:nvSpPr>
        <p:spPr bwMode="auto">
          <a:xfrm>
            <a:off x="4397535" y="3490233"/>
            <a:ext cx="457970" cy="251732"/>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TT</a:t>
            </a:r>
          </a:p>
        </p:txBody>
      </p:sp>
      <p:sp>
        <p:nvSpPr>
          <p:cNvPr id="86111" name="Text Box 102"/>
          <p:cNvSpPr txBox="1">
            <a:spLocks noChangeArrowheads="1"/>
          </p:cNvSpPr>
          <p:nvPr/>
        </p:nvSpPr>
        <p:spPr bwMode="auto">
          <a:xfrm>
            <a:off x="2534869" y="3490233"/>
            <a:ext cx="990343" cy="251732"/>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DK/CT/PZ</a:t>
            </a:r>
          </a:p>
        </p:txBody>
      </p:sp>
      <p:sp>
        <p:nvSpPr>
          <p:cNvPr id="86112" name="Text Box 103"/>
          <p:cNvSpPr txBox="1">
            <a:spLocks noChangeArrowheads="1"/>
          </p:cNvSpPr>
          <p:nvPr/>
        </p:nvSpPr>
        <p:spPr bwMode="auto">
          <a:xfrm>
            <a:off x="6251223" y="3505200"/>
            <a:ext cx="610626" cy="408214"/>
          </a:xfrm>
          <a:prstGeom prst="rect">
            <a:avLst/>
          </a:prstGeom>
          <a:noFill/>
          <a:ln w="9525">
            <a:noFill/>
            <a:miter lim="800000"/>
          </a:ln>
        </p:spPr>
        <p:txBody>
          <a:bodyPr lIns="91436" tIns="45719" rIns="91436" bIns="45719">
            <a:spAutoFit/>
          </a:bodyP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WW &amp; ClMkts</a:t>
            </a:r>
            <a:endParaRPr lang="en-GB" sz="1000">
              <a:solidFill>
                <a:schemeClr val="tx1"/>
              </a:solidFill>
              <a:latin typeface="Arial" pitchFamily="34" charset="0"/>
              <a:ea typeface="Arial Unicode MS" pitchFamily="34" charset="-128"/>
              <a:cs typeface="Arial Unicode MS" pitchFamily="34" charset="-128"/>
            </a:endParaRPr>
          </a:p>
        </p:txBody>
      </p:sp>
      <p:sp>
        <p:nvSpPr>
          <p:cNvPr id="86113" name="Text Box 104"/>
          <p:cNvSpPr txBox="1">
            <a:spLocks noChangeArrowheads="1"/>
          </p:cNvSpPr>
          <p:nvPr/>
        </p:nvSpPr>
        <p:spPr bwMode="auto">
          <a:xfrm>
            <a:off x="458369" y="5053610"/>
            <a:ext cx="2320636" cy="251732"/>
          </a:xfrm>
          <a:prstGeom prst="rect">
            <a:avLst/>
          </a:prstGeom>
          <a:noFill/>
          <a:ln w="9525">
            <a:noFill/>
            <a:miter lim="800000"/>
          </a:ln>
        </p:spPr>
        <p:txBody>
          <a:bodyPr lIns="91436" tIns="45719" rIns="91436" bIns="45719">
            <a:spAutoFit/>
          </a:bodyPr>
          <a:lstStyle/>
          <a:p>
            <a:pPr defTabSz="913984" eaLnBrk="1" hangingPunct="1">
              <a:buClrTx/>
              <a:buSzTx/>
            </a:pPr>
            <a:r>
              <a:rPr lang="en-GB" sz="1000" b="1">
                <a:solidFill>
                  <a:schemeClr val="tx1"/>
                </a:solidFill>
                <a:latin typeface="Arial" pitchFamily="34" charset="0"/>
                <a:ea typeface="Arial Unicode MS" pitchFamily="34" charset="-128"/>
                <a:cs typeface="Arial Unicode MS" pitchFamily="34" charset="-128"/>
              </a:rPr>
              <a:t>Key: </a:t>
            </a:r>
          </a:p>
        </p:txBody>
      </p:sp>
      <p:sp>
        <p:nvSpPr>
          <p:cNvPr id="86114" name="Text Box 105"/>
          <p:cNvSpPr txBox="1">
            <a:spLocks noChangeArrowheads="1"/>
          </p:cNvSpPr>
          <p:nvPr/>
        </p:nvSpPr>
        <p:spPr bwMode="auto">
          <a:xfrm>
            <a:off x="971500" y="5301260"/>
            <a:ext cx="1688202" cy="251732"/>
          </a:xfrm>
          <a:prstGeom prst="rect">
            <a:avLst/>
          </a:prstGeom>
          <a:noFill/>
          <a:ln w="9525">
            <a:noFill/>
            <a:miter lim="800000"/>
          </a:ln>
        </p:spPr>
        <p:txBody>
          <a:bodyPr lIns="91436" tIns="45719" rIns="91436" bIns="45719">
            <a:spAutoFit/>
          </a:bodyPr>
          <a:lstStyle/>
          <a:p>
            <a:pP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Very limited completion</a:t>
            </a:r>
          </a:p>
        </p:txBody>
      </p:sp>
      <p:sp>
        <p:nvSpPr>
          <p:cNvPr id="86115" name="Rectangle 106"/>
          <p:cNvSpPr>
            <a:spLocks noChangeArrowheads="1"/>
          </p:cNvSpPr>
          <p:nvPr/>
        </p:nvSpPr>
        <p:spPr bwMode="auto">
          <a:xfrm>
            <a:off x="563561" y="5362491"/>
            <a:ext cx="152656" cy="152400"/>
          </a:xfrm>
          <a:prstGeom prst="rect">
            <a:avLst/>
          </a:prstGeom>
          <a:solidFill>
            <a:srgbClr val="FE360B"/>
          </a:solidFill>
          <a:ln w="9525">
            <a:solidFill>
              <a:schemeClr val="tx1"/>
            </a:solidFill>
            <a:miter lim="800000"/>
          </a:ln>
        </p:spPr>
        <p:txBody>
          <a:bodyPr wrap="none" lIns="91436" tIns="45719" rIns="91436" bIns="4571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116" name="Rectangle 107"/>
          <p:cNvSpPr>
            <a:spLocks noChangeArrowheads="1"/>
          </p:cNvSpPr>
          <p:nvPr/>
        </p:nvSpPr>
        <p:spPr bwMode="auto">
          <a:xfrm>
            <a:off x="563561" y="5856431"/>
            <a:ext cx="152656"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117" name="Rectangle 108"/>
          <p:cNvSpPr>
            <a:spLocks noChangeArrowheads="1"/>
          </p:cNvSpPr>
          <p:nvPr/>
        </p:nvSpPr>
        <p:spPr bwMode="auto">
          <a:xfrm>
            <a:off x="563561" y="5610141"/>
            <a:ext cx="152656" cy="152400"/>
          </a:xfrm>
          <a:prstGeom prst="rect">
            <a:avLst/>
          </a:prstGeom>
          <a:solidFill>
            <a:srgbClr val="FFFF00"/>
          </a:solidFill>
          <a:ln w="9525">
            <a:solidFill>
              <a:schemeClr val="tx1"/>
            </a:solidFill>
            <a:miter lim="800000"/>
          </a:ln>
        </p:spPr>
        <p:txBody>
          <a:bodyPr wrap="none" lIns="91436" tIns="45719" rIns="91436" bIns="45719" anchor="ctr"/>
          <a:lstStyle/>
          <a:p>
            <a:pPr algn="ctr" defTabSz="913984" eaLnBrk="1" hangingPunct="1">
              <a:buClrTx/>
              <a:buSzTx/>
            </a:pPr>
            <a:endParaRPr lang="en-US" sz="1000">
              <a:solidFill>
                <a:schemeClr val="tx1"/>
              </a:solidFill>
              <a:latin typeface="Arial" pitchFamily="34" charset="0"/>
              <a:ea typeface="Arial Unicode MS" pitchFamily="34" charset="-128"/>
              <a:cs typeface="Arial Unicode MS" pitchFamily="34" charset="-128"/>
            </a:endParaRPr>
          </a:p>
        </p:txBody>
      </p:sp>
      <p:sp>
        <p:nvSpPr>
          <p:cNvPr id="86118" name="Text Box 109"/>
          <p:cNvSpPr txBox="1">
            <a:spLocks noChangeArrowheads="1"/>
          </p:cNvSpPr>
          <p:nvPr/>
        </p:nvSpPr>
        <p:spPr bwMode="auto">
          <a:xfrm>
            <a:off x="971500" y="5547548"/>
            <a:ext cx="1920394" cy="251733"/>
          </a:xfrm>
          <a:prstGeom prst="rect">
            <a:avLst/>
          </a:prstGeom>
          <a:noFill/>
          <a:ln w="9525">
            <a:noFill/>
            <a:miter lim="800000"/>
          </a:ln>
        </p:spPr>
        <p:txBody>
          <a:bodyPr lIns="91436" tIns="45719" rIns="91436" bIns="45719">
            <a:spAutoFit/>
          </a:bodyPr>
          <a:lstStyle/>
          <a:p>
            <a:pP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Some or significant completion</a:t>
            </a:r>
          </a:p>
        </p:txBody>
      </p:sp>
      <p:sp>
        <p:nvSpPr>
          <p:cNvPr id="86119" name="Text Box 110"/>
          <p:cNvSpPr txBox="1">
            <a:spLocks noChangeArrowheads="1"/>
          </p:cNvSpPr>
          <p:nvPr/>
        </p:nvSpPr>
        <p:spPr bwMode="auto">
          <a:xfrm>
            <a:off x="971500" y="5795198"/>
            <a:ext cx="1688202" cy="251733"/>
          </a:xfrm>
          <a:prstGeom prst="rect">
            <a:avLst/>
          </a:prstGeom>
          <a:noFill/>
          <a:ln w="9525">
            <a:noFill/>
            <a:miter lim="800000"/>
          </a:ln>
        </p:spPr>
        <p:txBody>
          <a:bodyPr lIns="91436" tIns="45719" rIns="91436" bIns="45719">
            <a:spAutoFit/>
          </a:bodyPr>
          <a:lstStyle/>
          <a:p>
            <a:pP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Largely complete</a:t>
            </a:r>
          </a:p>
        </p:txBody>
      </p:sp>
      <p:sp>
        <p:nvSpPr>
          <p:cNvPr id="86120" name="Rectangle 104"/>
          <p:cNvSpPr>
            <a:spLocks noChangeArrowheads="1"/>
          </p:cNvSpPr>
          <p:nvPr/>
        </p:nvSpPr>
        <p:spPr bwMode="auto">
          <a:xfrm>
            <a:off x="459253" y="4442733"/>
            <a:ext cx="8230626" cy="413657"/>
          </a:xfrm>
          <a:prstGeom prst="rect">
            <a:avLst/>
          </a:prstGeom>
          <a:solidFill>
            <a:srgbClr val="728B81">
              <a:alpha val="50000"/>
            </a:srgbClr>
          </a:solidFill>
          <a:ln w="15875" algn="ctr">
            <a:solidFill>
              <a:srgbClr val="000000"/>
            </a:solidFill>
            <a:miter lim="800000"/>
          </a:ln>
          <a:effectLst/>
        </p:spPr>
        <p:txBody>
          <a:bodyPr wrap="none" lIns="53680" tIns="53680" rIns="53680" bIns="53680" anchor="ctr"/>
          <a:lstStyle/>
          <a:p>
            <a:endParaRPr lang="en-GB"/>
          </a:p>
        </p:txBody>
      </p:sp>
      <p:grpSp>
        <p:nvGrpSpPr>
          <p:cNvPr id="9" name="Group 21"/>
          <p:cNvGrpSpPr/>
          <p:nvPr/>
        </p:nvGrpSpPr>
        <p:grpSpPr>
          <a:xfrm>
            <a:off x="1143001" y="4499883"/>
            <a:ext cx="304030" cy="304800"/>
            <a:chOff x="905" y="2952"/>
            <a:chExt cx="237" cy="224"/>
          </a:xfrm>
        </p:grpSpPr>
        <p:sp>
          <p:nvSpPr>
            <p:cNvPr id="86122" name="Rectangle 22"/>
            <p:cNvSpPr>
              <a:spLocks noChangeArrowheads="1"/>
            </p:cNvSpPr>
            <p:nvPr/>
          </p:nvSpPr>
          <p:spPr bwMode="auto">
            <a:xfrm>
              <a:off x="905" y="2952"/>
              <a:ext cx="119"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23" name="Rectangle 23"/>
            <p:cNvSpPr>
              <a:spLocks noChangeArrowheads="1"/>
            </p:cNvSpPr>
            <p:nvPr/>
          </p:nvSpPr>
          <p:spPr bwMode="auto">
            <a:xfrm>
              <a:off x="905" y="3064"/>
              <a:ext cx="119"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24" name="Rectangle 24"/>
            <p:cNvSpPr>
              <a:spLocks noChangeArrowheads="1"/>
            </p:cNvSpPr>
            <p:nvPr/>
          </p:nvSpPr>
          <p:spPr bwMode="auto">
            <a:xfrm>
              <a:off x="1024" y="3064"/>
              <a:ext cx="118"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25" name="Rectangle 25"/>
            <p:cNvSpPr>
              <a:spLocks noChangeArrowheads="1"/>
            </p:cNvSpPr>
            <p:nvPr/>
          </p:nvSpPr>
          <p:spPr bwMode="auto">
            <a:xfrm>
              <a:off x="1024" y="2952"/>
              <a:ext cx="118" cy="112"/>
            </a:xfrm>
            <a:prstGeom prst="rect">
              <a:avLst/>
            </a:prstGeom>
            <a:solidFill>
              <a:srgbClr val="FE360B"/>
            </a:solidFill>
            <a:ln w="9525">
              <a:solidFill>
                <a:schemeClr val="tx1"/>
              </a:solidFill>
              <a:miter lim="800000"/>
            </a:ln>
          </p:spPr>
          <p:txBody>
            <a:bodyPr wrap="none" lIns="110377" tIns="55189" rIns="110377" bIns="5518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grpSp>
      <p:sp>
        <p:nvSpPr>
          <p:cNvPr id="86126" name="Rectangle 61"/>
          <p:cNvSpPr>
            <a:spLocks noChangeArrowheads="1"/>
          </p:cNvSpPr>
          <p:nvPr/>
        </p:nvSpPr>
        <p:spPr bwMode="auto">
          <a:xfrm>
            <a:off x="6398748" y="4499883"/>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27" name="Rectangle 62"/>
          <p:cNvSpPr>
            <a:spLocks noChangeArrowheads="1"/>
          </p:cNvSpPr>
          <p:nvPr/>
        </p:nvSpPr>
        <p:spPr bwMode="auto">
          <a:xfrm>
            <a:off x="6398748" y="4652283"/>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28" name="Rectangle 63"/>
          <p:cNvSpPr>
            <a:spLocks noChangeArrowheads="1"/>
          </p:cNvSpPr>
          <p:nvPr/>
        </p:nvSpPr>
        <p:spPr bwMode="auto">
          <a:xfrm>
            <a:off x="6551405" y="4652283"/>
            <a:ext cx="151374" cy="152400"/>
          </a:xfrm>
          <a:prstGeom prst="rect">
            <a:avLst/>
          </a:prstGeom>
          <a:solidFill>
            <a:srgbClr val="00FF00"/>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29" name="Rectangle 64"/>
          <p:cNvSpPr>
            <a:spLocks noChangeArrowheads="1"/>
          </p:cNvSpPr>
          <p:nvPr/>
        </p:nvSpPr>
        <p:spPr bwMode="auto">
          <a:xfrm>
            <a:off x="6551405" y="4499883"/>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30" name="Rectangle 66"/>
          <p:cNvSpPr>
            <a:spLocks noChangeArrowheads="1"/>
          </p:cNvSpPr>
          <p:nvPr/>
        </p:nvSpPr>
        <p:spPr bwMode="auto">
          <a:xfrm>
            <a:off x="4518122" y="4499883"/>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31" name="Rectangle 67"/>
          <p:cNvSpPr>
            <a:spLocks noChangeArrowheads="1"/>
          </p:cNvSpPr>
          <p:nvPr/>
        </p:nvSpPr>
        <p:spPr bwMode="auto">
          <a:xfrm>
            <a:off x="4518122" y="4652283"/>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34" name="Rectangle 70"/>
          <p:cNvSpPr>
            <a:spLocks noChangeArrowheads="1"/>
          </p:cNvSpPr>
          <p:nvPr/>
        </p:nvSpPr>
        <p:spPr bwMode="auto">
          <a:xfrm>
            <a:off x="5448172" y="4499883"/>
            <a:ext cx="152656"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35" name="Rectangle 71"/>
          <p:cNvSpPr>
            <a:spLocks noChangeArrowheads="1"/>
          </p:cNvSpPr>
          <p:nvPr/>
        </p:nvSpPr>
        <p:spPr bwMode="auto">
          <a:xfrm>
            <a:off x="5448172" y="4652283"/>
            <a:ext cx="152656"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36" name="Rectangle 72"/>
          <p:cNvSpPr>
            <a:spLocks noChangeArrowheads="1"/>
          </p:cNvSpPr>
          <p:nvPr/>
        </p:nvSpPr>
        <p:spPr bwMode="auto">
          <a:xfrm>
            <a:off x="5600829" y="4652283"/>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37" name="Rectangle 73"/>
          <p:cNvSpPr>
            <a:spLocks noChangeArrowheads="1"/>
          </p:cNvSpPr>
          <p:nvPr/>
        </p:nvSpPr>
        <p:spPr bwMode="auto">
          <a:xfrm>
            <a:off x="5600829" y="4499883"/>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38" name="Rectangle 75"/>
          <p:cNvSpPr>
            <a:spLocks noChangeArrowheads="1"/>
          </p:cNvSpPr>
          <p:nvPr/>
        </p:nvSpPr>
        <p:spPr bwMode="auto">
          <a:xfrm>
            <a:off x="3703526" y="4499883"/>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39" name="Rectangle 76"/>
          <p:cNvSpPr>
            <a:spLocks noChangeArrowheads="1"/>
          </p:cNvSpPr>
          <p:nvPr/>
        </p:nvSpPr>
        <p:spPr bwMode="auto">
          <a:xfrm>
            <a:off x="3703526" y="4652283"/>
            <a:ext cx="152656"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40" name="Rectangle 77"/>
          <p:cNvSpPr>
            <a:spLocks noChangeArrowheads="1"/>
          </p:cNvSpPr>
          <p:nvPr/>
        </p:nvSpPr>
        <p:spPr bwMode="auto">
          <a:xfrm>
            <a:off x="3856182" y="4652283"/>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41" name="Rectangle 78"/>
          <p:cNvSpPr>
            <a:spLocks noChangeArrowheads="1"/>
          </p:cNvSpPr>
          <p:nvPr/>
        </p:nvSpPr>
        <p:spPr bwMode="auto">
          <a:xfrm>
            <a:off x="3856182" y="4499883"/>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42" name="Rectangle 79"/>
          <p:cNvSpPr>
            <a:spLocks noChangeArrowheads="1"/>
          </p:cNvSpPr>
          <p:nvPr/>
        </p:nvSpPr>
        <p:spPr bwMode="auto">
          <a:xfrm>
            <a:off x="2015324" y="4499883"/>
            <a:ext cx="152656"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43" name="Rectangle 80"/>
          <p:cNvSpPr>
            <a:spLocks noChangeArrowheads="1"/>
          </p:cNvSpPr>
          <p:nvPr/>
        </p:nvSpPr>
        <p:spPr bwMode="auto">
          <a:xfrm>
            <a:off x="2015324" y="4652283"/>
            <a:ext cx="152656"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44" name="Rectangle 81"/>
          <p:cNvSpPr>
            <a:spLocks noChangeArrowheads="1"/>
          </p:cNvSpPr>
          <p:nvPr/>
        </p:nvSpPr>
        <p:spPr bwMode="auto">
          <a:xfrm>
            <a:off x="2167980" y="4652283"/>
            <a:ext cx="151374"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45" name="Rectangle 82"/>
          <p:cNvSpPr>
            <a:spLocks noChangeArrowheads="1"/>
          </p:cNvSpPr>
          <p:nvPr/>
        </p:nvSpPr>
        <p:spPr bwMode="auto">
          <a:xfrm>
            <a:off x="2167980" y="4499883"/>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46" name="Rectangle 84"/>
          <p:cNvSpPr>
            <a:spLocks noChangeArrowheads="1"/>
          </p:cNvSpPr>
          <p:nvPr/>
        </p:nvSpPr>
        <p:spPr bwMode="auto">
          <a:xfrm>
            <a:off x="2888930" y="4499883"/>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47" name="Rectangle 85"/>
          <p:cNvSpPr>
            <a:spLocks noChangeArrowheads="1"/>
          </p:cNvSpPr>
          <p:nvPr/>
        </p:nvSpPr>
        <p:spPr bwMode="auto">
          <a:xfrm>
            <a:off x="2888930" y="4652283"/>
            <a:ext cx="152657"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48" name="Rectangle 86"/>
          <p:cNvSpPr>
            <a:spLocks noChangeArrowheads="1"/>
          </p:cNvSpPr>
          <p:nvPr/>
        </p:nvSpPr>
        <p:spPr bwMode="auto">
          <a:xfrm>
            <a:off x="3041587" y="4652283"/>
            <a:ext cx="151374" cy="152400"/>
          </a:xfrm>
          <a:prstGeom prst="rect">
            <a:avLst/>
          </a:prstGeom>
          <a:solidFill>
            <a:srgbClr val="00FF00"/>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49" name="Rectangle 87"/>
          <p:cNvSpPr>
            <a:spLocks noChangeArrowheads="1"/>
          </p:cNvSpPr>
          <p:nvPr/>
        </p:nvSpPr>
        <p:spPr bwMode="auto">
          <a:xfrm>
            <a:off x="3041587" y="4499883"/>
            <a:ext cx="151374" cy="152400"/>
          </a:xfrm>
          <a:prstGeom prst="rect">
            <a:avLst/>
          </a:prstGeom>
          <a:solidFill>
            <a:srgbClr val="00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50" name="Rectangle 89"/>
          <p:cNvSpPr>
            <a:spLocks noChangeArrowheads="1"/>
          </p:cNvSpPr>
          <p:nvPr/>
        </p:nvSpPr>
        <p:spPr bwMode="auto">
          <a:xfrm>
            <a:off x="7333930" y="4499883"/>
            <a:ext cx="152656"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51" name="Rectangle 90"/>
          <p:cNvSpPr>
            <a:spLocks noChangeArrowheads="1"/>
          </p:cNvSpPr>
          <p:nvPr/>
        </p:nvSpPr>
        <p:spPr bwMode="auto">
          <a:xfrm>
            <a:off x="7333930" y="4652283"/>
            <a:ext cx="152656"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52" name="Rectangle 91"/>
          <p:cNvSpPr>
            <a:spLocks noChangeArrowheads="1"/>
          </p:cNvSpPr>
          <p:nvPr/>
        </p:nvSpPr>
        <p:spPr bwMode="auto">
          <a:xfrm>
            <a:off x="7486586" y="4652283"/>
            <a:ext cx="151374" cy="152400"/>
          </a:xfrm>
          <a:prstGeom prst="rect">
            <a:avLst/>
          </a:prstGeom>
          <a:solidFill>
            <a:srgbClr val="66FF33"/>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53" name="Rectangle 92"/>
          <p:cNvSpPr>
            <a:spLocks noChangeArrowheads="1"/>
          </p:cNvSpPr>
          <p:nvPr/>
        </p:nvSpPr>
        <p:spPr bwMode="auto">
          <a:xfrm>
            <a:off x="7486586" y="4499883"/>
            <a:ext cx="151374" cy="152400"/>
          </a:xfrm>
          <a:prstGeom prst="rect">
            <a:avLst/>
          </a:prstGeom>
          <a:solidFill>
            <a:srgbClr val="66FF33"/>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54" name="Rectangle 93"/>
          <p:cNvSpPr>
            <a:spLocks noChangeArrowheads="1"/>
          </p:cNvSpPr>
          <p:nvPr/>
        </p:nvSpPr>
        <p:spPr bwMode="auto">
          <a:xfrm>
            <a:off x="8253718" y="4484914"/>
            <a:ext cx="152657" cy="152400"/>
          </a:xfrm>
          <a:prstGeom prst="rect">
            <a:avLst/>
          </a:prstGeom>
          <a:solidFill>
            <a:srgbClr val="FFFF00"/>
          </a:solidFill>
          <a:ln w="9525">
            <a:solidFill>
              <a:schemeClr val="tx1"/>
            </a:solidFill>
            <a:miter lim="800000"/>
          </a:ln>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1</a:t>
            </a:r>
          </a:p>
        </p:txBody>
      </p:sp>
      <p:sp>
        <p:nvSpPr>
          <p:cNvPr id="86155" name="Rectangle 94"/>
          <p:cNvSpPr>
            <a:spLocks noChangeArrowheads="1"/>
          </p:cNvSpPr>
          <p:nvPr/>
        </p:nvSpPr>
        <p:spPr bwMode="auto">
          <a:xfrm>
            <a:off x="8253718" y="4637314"/>
            <a:ext cx="152657"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3</a:t>
            </a:r>
          </a:p>
        </p:txBody>
      </p:sp>
      <p:sp>
        <p:nvSpPr>
          <p:cNvPr id="86156" name="Rectangle 95"/>
          <p:cNvSpPr>
            <a:spLocks noChangeArrowheads="1"/>
          </p:cNvSpPr>
          <p:nvPr/>
        </p:nvSpPr>
        <p:spPr bwMode="auto">
          <a:xfrm>
            <a:off x="8406374" y="4637314"/>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57" name="Rectangle 96"/>
          <p:cNvSpPr>
            <a:spLocks noChangeArrowheads="1"/>
          </p:cNvSpPr>
          <p:nvPr/>
        </p:nvSpPr>
        <p:spPr bwMode="auto">
          <a:xfrm>
            <a:off x="8406374" y="4484914"/>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
        <p:nvSpPr>
          <p:cNvPr id="86159" name="Rectangle 77"/>
          <p:cNvSpPr>
            <a:spLocks noChangeArrowheads="1"/>
          </p:cNvSpPr>
          <p:nvPr/>
        </p:nvSpPr>
        <p:spPr bwMode="auto">
          <a:xfrm>
            <a:off x="4673344" y="4652283"/>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4</a:t>
            </a:r>
          </a:p>
        </p:txBody>
      </p:sp>
      <p:sp>
        <p:nvSpPr>
          <p:cNvPr id="86160" name="Rectangle 78"/>
          <p:cNvSpPr>
            <a:spLocks noChangeArrowheads="1"/>
          </p:cNvSpPr>
          <p:nvPr/>
        </p:nvSpPr>
        <p:spPr bwMode="auto">
          <a:xfrm>
            <a:off x="4673344" y="4499883"/>
            <a:ext cx="151374" cy="152400"/>
          </a:xfrm>
          <a:prstGeom prst="rect">
            <a:avLst/>
          </a:prstGeom>
          <a:solidFill>
            <a:srgbClr val="FFFF00"/>
          </a:solidFill>
          <a:ln w="9525" algn="ctr">
            <a:solidFill>
              <a:schemeClr val="tx1"/>
            </a:solidFill>
            <a:miter lim="800000"/>
          </a:ln>
          <a:effectLst/>
        </p:spPr>
        <p:txBody>
          <a:bodyPr wrap="none" lIns="91436" tIns="45719" rIns="91436" bIns="45719" anchor="ctr"/>
          <a:lstStyle/>
          <a:p>
            <a:pPr algn="ctr" defTabSz="913984" eaLnBrk="1" hangingPunct="1">
              <a:buClrTx/>
              <a:buSzTx/>
            </a:pPr>
            <a:r>
              <a:rPr lang="en-GB" sz="1000">
                <a:solidFill>
                  <a:schemeClr val="tx1"/>
                </a:solidFill>
                <a:latin typeface="Arial" pitchFamily="34" charset="0"/>
                <a:ea typeface="Arial Unicode MS" pitchFamily="34" charset="-128"/>
                <a:cs typeface="Arial Unicode MS" pitchFamily="34" charset="-128"/>
              </a:rPr>
              <a:t>2</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2" name="Slide Number Placeholder 3"/>
          <p:cNvSpPr>
            <a:spLocks noGrp="1"/>
          </p:cNvSpPr>
          <p:nvPr>
            <p:ph type="sldNum" sz="quarter" idx="10"/>
          </p:nvPr>
        </p:nvSpPr>
        <p:spPr/>
        <p:txBody>
          <a:bodyPr/>
          <a:lstStyle/>
          <a:p>
            <a:fld id="{60B2F63A-F5E9-4C30-BADA-04C6AF8B5A26}" type="slidenum">
              <a:rPr lang="en-GB"/>
              <a:t>40</a:t>
            </a:fld>
            <a:endParaRPr lang="en-GB"/>
          </a:p>
        </p:txBody>
      </p:sp>
      <p:sp>
        <p:nvSpPr>
          <p:cNvPr id="270338" name="Rectangle 2"/>
          <p:cNvSpPr>
            <a:spLocks noGrp="1" noChangeArrowheads="1"/>
          </p:cNvSpPr>
          <p:nvPr>
            <p:ph type="title"/>
          </p:nvPr>
        </p:nvSpPr>
        <p:spPr/>
        <p:txBody>
          <a:bodyPr/>
          <a:lstStyle/>
          <a:p>
            <a:pPr defTabSz="1103313"/>
            <a:r>
              <a:rPr lang="en-US"/>
              <a:t>SAS merge, univariate, print  </a:t>
            </a:r>
          </a:p>
        </p:txBody>
      </p:sp>
      <p:pic>
        <p:nvPicPr>
          <p:cNvPr id="270339" name="Picture 3"/>
          <p:cNvPicPr>
            <a:picLocks noChangeAspect="1" noChangeArrowheads="1"/>
          </p:cNvPicPr>
          <p:nvPr/>
        </p:nvPicPr>
        <p:blipFill>
          <a:blip r:embed="rId2"/>
          <a:stretch>
            <a:fillRect/>
          </a:stretch>
        </p:blipFill>
        <p:spPr bwMode="auto">
          <a:xfrm>
            <a:off x="0" y="1309688"/>
            <a:ext cx="3195638" cy="1039812"/>
          </a:xfrm>
          <a:prstGeom prst="rect">
            <a:avLst/>
          </a:prstGeom>
          <a:noFill/>
          <a:ln w="15875" algn="ctr">
            <a:noFill/>
            <a:miter lim="800000"/>
          </a:ln>
          <a:effectLst/>
        </p:spPr>
      </p:pic>
      <p:pic>
        <p:nvPicPr>
          <p:cNvPr id="270340" name="Picture 4"/>
          <p:cNvPicPr>
            <a:picLocks noChangeAspect="1" noChangeArrowheads="1"/>
          </p:cNvPicPr>
          <p:nvPr/>
        </p:nvPicPr>
        <p:blipFill>
          <a:blip r:embed="rId3"/>
          <a:stretch>
            <a:fillRect/>
          </a:stretch>
        </p:blipFill>
        <p:spPr bwMode="auto">
          <a:xfrm>
            <a:off x="0" y="2492375"/>
            <a:ext cx="5145088" cy="1016000"/>
          </a:xfrm>
          <a:prstGeom prst="rect">
            <a:avLst/>
          </a:prstGeom>
          <a:noFill/>
          <a:ln w="15875" algn="ctr">
            <a:noFill/>
            <a:miter lim="800000"/>
          </a:ln>
          <a:effectLst/>
        </p:spPr>
      </p:pic>
      <p:sp>
        <p:nvSpPr>
          <p:cNvPr id="270341" name="AutoShape 5"/>
          <p:cNvSpPr>
            <a:spLocks noChangeArrowheads="1"/>
          </p:cNvSpPr>
          <p:nvPr/>
        </p:nvSpPr>
        <p:spPr bwMode="auto">
          <a:xfrm rot="3786910">
            <a:off x="2574926" y="2322512"/>
            <a:ext cx="360362" cy="125413"/>
          </a:xfrm>
          <a:prstGeom prst="rightArrow">
            <a:avLst>
              <a:gd name="adj1" fmla="val 50000"/>
              <a:gd name="adj2" fmla="val 71835"/>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pic>
        <p:nvPicPr>
          <p:cNvPr id="270342" name="Picture 6"/>
          <p:cNvPicPr>
            <a:picLocks noChangeAspect="1" noChangeArrowheads="1"/>
          </p:cNvPicPr>
          <p:nvPr/>
        </p:nvPicPr>
        <p:blipFill>
          <a:blip r:embed="rId4"/>
          <a:stretch>
            <a:fillRect/>
          </a:stretch>
        </p:blipFill>
        <p:spPr bwMode="auto">
          <a:xfrm>
            <a:off x="2403475" y="3644900"/>
            <a:ext cx="3457575" cy="642938"/>
          </a:xfrm>
          <a:prstGeom prst="rect">
            <a:avLst/>
          </a:prstGeom>
          <a:noFill/>
          <a:ln w="15875" algn="ctr">
            <a:noFill/>
            <a:miter lim="800000"/>
          </a:ln>
          <a:effectLst/>
        </p:spPr>
      </p:pic>
      <p:pic>
        <p:nvPicPr>
          <p:cNvPr id="270343" name="Picture 7"/>
          <p:cNvPicPr>
            <a:picLocks noChangeAspect="1" noChangeArrowheads="1"/>
          </p:cNvPicPr>
          <p:nvPr/>
        </p:nvPicPr>
        <p:blipFill>
          <a:blip r:embed="rId5"/>
          <a:stretch>
            <a:fillRect/>
          </a:stretch>
        </p:blipFill>
        <p:spPr bwMode="auto">
          <a:xfrm>
            <a:off x="5303838" y="969963"/>
            <a:ext cx="3840162" cy="5195887"/>
          </a:xfrm>
          <a:prstGeom prst="rect">
            <a:avLst/>
          </a:prstGeom>
          <a:noFill/>
          <a:ln w="15875" algn="ctr">
            <a:noFill/>
            <a:miter lim="800000"/>
          </a:ln>
          <a:effectLst/>
        </p:spPr>
      </p:pic>
      <p:sp>
        <p:nvSpPr>
          <p:cNvPr id="270344" name="AutoShape 8"/>
          <p:cNvSpPr>
            <a:spLocks noChangeArrowheads="1"/>
          </p:cNvSpPr>
          <p:nvPr/>
        </p:nvSpPr>
        <p:spPr bwMode="auto">
          <a:xfrm rot="-697783">
            <a:off x="4695825" y="3573463"/>
            <a:ext cx="557213" cy="120650"/>
          </a:xfrm>
          <a:prstGeom prst="rightArrow">
            <a:avLst>
              <a:gd name="adj1" fmla="val 50000"/>
              <a:gd name="adj2" fmla="val 115461"/>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pic>
        <p:nvPicPr>
          <p:cNvPr id="270345" name="Picture 9"/>
          <p:cNvPicPr>
            <a:picLocks noChangeAspect="1" noChangeArrowheads="1"/>
          </p:cNvPicPr>
          <p:nvPr/>
        </p:nvPicPr>
        <p:blipFill>
          <a:blip r:embed="rId6"/>
          <a:stretch>
            <a:fillRect/>
          </a:stretch>
        </p:blipFill>
        <p:spPr bwMode="auto">
          <a:xfrm>
            <a:off x="0" y="4292600"/>
            <a:ext cx="5637213" cy="658813"/>
          </a:xfrm>
          <a:prstGeom prst="rect">
            <a:avLst/>
          </a:prstGeom>
          <a:noFill/>
          <a:ln w="15875" algn="ctr">
            <a:noFill/>
            <a:miter lim="800000"/>
          </a:ln>
          <a:effectLst/>
        </p:spPr>
      </p:pic>
      <p:pic>
        <p:nvPicPr>
          <p:cNvPr id="270346" name="Picture 10"/>
          <p:cNvPicPr>
            <a:picLocks noChangeAspect="1" noChangeArrowheads="1"/>
          </p:cNvPicPr>
          <p:nvPr/>
        </p:nvPicPr>
        <p:blipFill>
          <a:blip r:embed="rId7"/>
          <a:stretch>
            <a:fillRect/>
          </a:stretch>
        </p:blipFill>
        <p:spPr bwMode="auto">
          <a:xfrm>
            <a:off x="0" y="5157788"/>
            <a:ext cx="6119813" cy="817562"/>
          </a:xfrm>
          <a:prstGeom prst="rect">
            <a:avLst/>
          </a:prstGeom>
          <a:noFill/>
          <a:ln w="15875" algn="ctr">
            <a:noFill/>
            <a:miter lim="800000"/>
          </a:ln>
          <a:effectLst/>
        </p:spPr>
      </p:pic>
      <p:sp>
        <p:nvSpPr>
          <p:cNvPr id="270347" name="AutoShape 11"/>
          <p:cNvSpPr>
            <a:spLocks noChangeArrowheads="1"/>
          </p:cNvSpPr>
          <p:nvPr/>
        </p:nvSpPr>
        <p:spPr bwMode="auto">
          <a:xfrm rot="3786910">
            <a:off x="3446463" y="4986338"/>
            <a:ext cx="360362" cy="125412"/>
          </a:xfrm>
          <a:prstGeom prst="rightArrow">
            <a:avLst>
              <a:gd name="adj1" fmla="val 50000"/>
              <a:gd name="adj2" fmla="val 71836"/>
            </a:avLst>
          </a:prstGeom>
          <a:solidFill>
            <a:srgbClr val="728B81"/>
          </a:solidFill>
          <a:ln w="15875" algn="ctr">
            <a:solidFill>
              <a:srgbClr val="000000"/>
            </a:solidFill>
            <a:miter lim="800000"/>
          </a:ln>
          <a:effectLst/>
        </p:spPr>
        <p:txBody>
          <a:bodyPr wrap="none" lIns="64800" tIns="64800" rIns="64800" bIns="64800" anchor="ctr"/>
          <a:lstStyle/>
          <a:p>
            <a:endParaRPr lang="en-GB"/>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2"/>
          <p:cNvSpPr>
            <a:spLocks noGrp="1"/>
          </p:cNvSpPr>
          <p:nvPr>
            <p:ph type="sldNum" sz="quarter" idx="10"/>
          </p:nvPr>
        </p:nvSpPr>
        <p:spPr/>
        <p:txBody>
          <a:bodyPr/>
          <a:lstStyle/>
          <a:p>
            <a:fld id="{7C88EE1C-4A0D-48F3-8507-1405FDB94E88}" type="slidenum">
              <a:rPr lang="en-GB"/>
              <a:t>41</a:t>
            </a:fld>
            <a:endParaRPr lang="en-GB"/>
          </a:p>
        </p:txBody>
      </p:sp>
      <p:sp>
        <p:nvSpPr>
          <p:cNvPr id="261122" name="Rectangle 2"/>
          <p:cNvSpPr>
            <a:spLocks noGrp="1" noChangeArrowheads="1"/>
          </p:cNvSpPr>
          <p:nvPr>
            <p:ph type="title"/>
          </p:nvPr>
        </p:nvSpPr>
        <p:spPr/>
        <p:txBody>
          <a:bodyPr/>
          <a:lstStyle/>
          <a:p>
            <a:r>
              <a:rPr lang="en-GB"/>
              <a:t>Introduction to STATA</a:t>
            </a:r>
          </a:p>
        </p:txBody>
      </p:sp>
      <p:sp>
        <p:nvSpPr>
          <p:cNvPr id="261123" name="Text Box 3"/>
          <p:cNvSpPr txBox="1">
            <a:spLocks noChangeArrowheads="1"/>
          </p:cNvSpPr>
          <p:nvPr/>
        </p:nvSpPr>
        <p:spPr bwMode="auto">
          <a:xfrm>
            <a:off x="395288" y="1916113"/>
            <a:ext cx="8569325" cy="3552825"/>
          </a:xfrm>
          <a:prstGeom prst="rect">
            <a:avLst/>
          </a:prstGeom>
          <a:noFill/>
          <a:ln w="15875">
            <a:noFill/>
            <a:miter lim="800000"/>
          </a:ln>
          <a:effectLst/>
        </p:spPr>
        <p:txBody>
          <a:bodyPr lIns="64800" tIns="64800" rIns="64800" bIns="64800">
            <a:spAutoFit/>
          </a:bodyPr>
          <a:lstStyle/>
          <a:p>
            <a:r>
              <a:rPr lang="en-GB" sz="1600" b="1">
                <a:solidFill>
                  <a:srgbClr val="000000"/>
                </a:solidFill>
              </a:rPr>
              <a:t>Basic Functionalities:</a:t>
            </a:r>
          </a:p>
          <a:p>
            <a:endParaRPr lang="en-GB" sz="1600" b="1">
              <a:solidFill>
                <a:srgbClr val="000000"/>
              </a:solidFill>
            </a:endParaRPr>
          </a:p>
          <a:p>
            <a:pPr>
              <a:buFont typeface="Wingdings" pitchFamily="2" charset="2"/>
              <a:buChar char="n"/>
            </a:pPr>
            <a:r>
              <a:rPr lang="en-GB" sz="1600">
                <a:solidFill>
                  <a:srgbClr val="000000"/>
                </a:solidFill>
              </a:rPr>
              <a:t>Data import: either directly  or via StatTransfer</a:t>
            </a:r>
          </a:p>
          <a:p>
            <a:pPr>
              <a:buFont typeface="Wingdings" pitchFamily="2" charset="2"/>
              <a:buChar char="n"/>
            </a:pPr>
            <a:r>
              <a:rPr lang="en-GB" sz="1600">
                <a:solidFill>
                  <a:srgbClr val="000000"/>
                </a:solidFill>
              </a:rPr>
              <a:t>Data management: data transformations, match-merge, append files, sort, labelling, save, ..</a:t>
            </a:r>
          </a:p>
          <a:p>
            <a:pPr>
              <a:buFont typeface="Wingdings" pitchFamily="2" charset="2"/>
              <a:buChar char="n"/>
            </a:pPr>
            <a:r>
              <a:rPr lang="en-GB" sz="1600">
                <a:solidFill>
                  <a:srgbClr val="000000"/>
                </a:solidFill>
              </a:rPr>
              <a:t>Basic statistics: summaries, correlations, statistical tests, confidence intervals, …</a:t>
            </a:r>
          </a:p>
          <a:p>
            <a:pPr>
              <a:buFont typeface="Wingdings" pitchFamily="2" charset="2"/>
              <a:buChar char="n"/>
            </a:pPr>
            <a:r>
              <a:rPr lang="en-GB" sz="1600">
                <a:solidFill>
                  <a:srgbClr val="000000"/>
                </a:solidFill>
              </a:rPr>
              <a:t>Linear models: regression, bootstrap, …</a:t>
            </a:r>
          </a:p>
          <a:p>
            <a:pPr>
              <a:buFont typeface="Wingdings" pitchFamily="2" charset="2"/>
              <a:buChar char="n"/>
            </a:pPr>
            <a:r>
              <a:rPr lang="en-GB" sz="1600">
                <a:solidFill>
                  <a:srgbClr val="000000"/>
                </a:solidFill>
              </a:rPr>
              <a:t>Multilevel mixed-effects models</a:t>
            </a:r>
          </a:p>
          <a:p>
            <a:pPr>
              <a:buFont typeface="Wingdings" pitchFamily="2" charset="2"/>
              <a:buChar char="n"/>
            </a:pPr>
            <a:r>
              <a:rPr lang="en-GB" sz="1600">
                <a:solidFill>
                  <a:srgbClr val="000000"/>
                </a:solidFill>
              </a:rPr>
              <a:t>Logistic, probit, ordinal, Poisson, negative binomial, Cox regression models</a:t>
            </a:r>
          </a:p>
          <a:p>
            <a:pPr>
              <a:buFont typeface="Wingdings" pitchFamily="2" charset="2"/>
              <a:buChar char="n"/>
            </a:pPr>
            <a:r>
              <a:rPr lang="en-GB" sz="1600">
                <a:solidFill>
                  <a:srgbClr val="000000"/>
                </a:solidFill>
              </a:rPr>
              <a:t>Graphics: line, bar &amp; pie charts, multivariate graphs, survival plots, distribution Q-Q plots, …</a:t>
            </a:r>
          </a:p>
          <a:p>
            <a:pPr>
              <a:buFont typeface="Wingdings" pitchFamily="2" charset="2"/>
              <a:buChar char="n"/>
            </a:pPr>
            <a:r>
              <a:rPr lang="en-GB" sz="1600">
                <a:solidFill>
                  <a:srgbClr val="000000"/>
                </a:solidFill>
              </a:rPr>
              <a:t>Survey methods: summary statistics &amp; tables, stratification, clustering,…</a:t>
            </a:r>
          </a:p>
          <a:p>
            <a:pPr>
              <a:buFont typeface="Wingdings" pitchFamily="2" charset="2"/>
              <a:buChar char="n"/>
            </a:pPr>
            <a:r>
              <a:rPr lang="en-GB" sz="1600">
                <a:solidFill>
                  <a:srgbClr val="000000"/>
                </a:solidFill>
              </a:rPr>
              <a:t>Survival analysis: Kaplan-Meier, parametric survival models</a:t>
            </a:r>
          </a:p>
          <a:p>
            <a:pPr>
              <a:buFont typeface="Wingdings" pitchFamily="2" charset="2"/>
              <a:buChar char="n"/>
            </a:pPr>
            <a:r>
              <a:rPr lang="en-GB" sz="1600">
                <a:solidFill>
                  <a:srgbClr val="000000"/>
                </a:solidFill>
              </a:rPr>
              <a:t>Time series analysis </a:t>
            </a:r>
          </a:p>
          <a:p>
            <a:pPr>
              <a:buFont typeface="Wingdings" pitchFamily="2" charset="2"/>
              <a:buChar char="n"/>
            </a:pPr>
            <a:r>
              <a:rPr lang="en-GB" sz="1600">
                <a:solidFill>
                  <a:srgbClr val="000000"/>
                </a:solidFill>
              </a:rPr>
              <a:t>Generalized linear modelling</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6" name="Slide Number Placeholder 3"/>
          <p:cNvSpPr>
            <a:spLocks noGrp="1"/>
          </p:cNvSpPr>
          <p:nvPr>
            <p:ph type="sldNum" sz="quarter" idx="10"/>
          </p:nvPr>
        </p:nvSpPr>
        <p:spPr/>
        <p:txBody>
          <a:bodyPr/>
          <a:lstStyle/>
          <a:p>
            <a:fld id="{7D886442-24F3-40BA-BDB4-A76381DF71B6}" type="slidenum">
              <a:rPr lang="en-GB"/>
              <a:t>42</a:t>
            </a:fld>
            <a:endParaRPr lang="en-GB"/>
          </a:p>
        </p:txBody>
      </p:sp>
      <p:sp>
        <p:nvSpPr>
          <p:cNvPr id="262146" name="Rectangle 2"/>
          <p:cNvSpPr>
            <a:spLocks noGrp="1" noChangeArrowheads="1"/>
          </p:cNvSpPr>
          <p:nvPr>
            <p:ph type="title"/>
          </p:nvPr>
        </p:nvSpPr>
        <p:spPr/>
        <p:txBody>
          <a:bodyPr/>
          <a:lstStyle/>
          <a:p>
            <a:pPr defTabSz="1103313"/>
            <a:r>
              <a:rPr lang="en-US" sz="2000"/>
              <a:t>Stata: User interface – command line, variables list, review and result windows</a:t>
            </a:r>
          </a:p>
        </p:txBody>
      </p:sp>
      <p:sp>
        <p:nvSpPr>
          <p:cNvPr id="262147" name="Text Box 3"/>
          <p:cNvSpPr txBox="1">
            <a:spLocks noChangeArrowheads="1"/>
          </p:cNvSpPr>
          <p:nvPr/>
        </p:nvSpPr>
        <p:spPr bwMode="auto">
          <a:xfrm>
            <a:off x="804863" y="2019300"/>
            <a:ext cx="674687" cy="415925"/>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btain Data</a:t>
            </a:r>
          </a:p>
        </p:txBody>
      </p:sp>
      <p:sp>
        <p:nvSpPr>
          <p:cNvPr id="262148" name="Text Box 4"/>
          <p:cNvSpPr txBox="1">
            <a:spLocks noChangeArrowheads="1"/>
          </p:cNvSpPr>
          <p:nvPr/>
        </p:nvSpPr>
        <p:spPr bwMode="auto">
          <a:xfrm>
            <a:off x="731838" y="2897188"/>
            <a:ext cx="676275" cy="412750"/>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Load Data</a:t>
            </a:r>
          </a:p>
        </p:txBody>
      </p:sp>
      <p:pic>
        <p:nvPicPr>
          <p:cNvPr id="262149" name="Picture 5"/>
          <p:cNvPicPr>
            <a:picLocks noChangeAspect="1" noChangeArrowheads="1"/>
          </p:cNvPicPr>
          <p:nvPr/>
        </p:nvPicPr>
        <p:blipFill>
          <a:blip r:embed="rId2"/>
          <a:stretch>
            <a:fillRect/>
          </a:stretch>
        </p:blipFill>
        <p:spPr bwMode="auto">
          <a:xfrm>
            <a:off x="755650" y="1341438"/>
            <a:ext cx="7129463" cy="4832350"/>
          </a:xfrm>
          <a:prstGeom prst="rect">
            <a:avLst/>
          </a:prstGeom>
          <a:noFill/>
          <a:ln w="15875" algn="ctr">
            <a:noFill/>
            <a:miter lim="800000"/>
          </a:ln>
          <a:effectLst/>
        </p:spPr>
      </p:pic>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6" name="Slide Number Placeholder 3"/>
          <p:cNvSpPr>
            <a:spLocks noGrp="1"/>
          </p:cNvSpPr>
          <p:nvPr>
            <p:ph type="sldNum" sz="quarter" idx="10"/>
          </p:nvPr>
        </p:nvSpPr>
        <p:spPr/>
        <p:txBody>
          <a:bodyPr/>
          <a:lstStyle/>
          <a:p>
            <a:fld id="{B68E5975-9987-4464-93E7-A10840E6E200}" type="slidenum">
              <a:rPr lang="en-GB"/>
              <a:t>43</a:t>
            </a:fld>
            <a:endParaRPr lang="en-GB"/>
          </a:p>
        </p:txBody>
      </p:sp>
      <p:sp>
        <p:nvSpPr>
          <p:cNvPr id="263170" name="Rectangle 2"/>
          <p:cNvSpPr>
            <a:spLocks noGrp="1" noChangeArrowheads="1"/>
          </p:cNvSpPr>
          <p:nvPr>
            <p:ph type="title"/>
          </p:nvPr>
        </p:nvSpPr>
        <p:spPr/>
        <p:txBody>
          <a:bodyPr/>
          <a:lstStyle/>
          <a:p>
            <a:pPr defTabSz="1103313"/>
            <a:r>
              <a:rPr lang="en-US" sz="2000"/>
              <a:t>Stata: User interface – Editor window</a:t>
            </a:r>
          </a:p>
        </p:txBody>
      </p:sp>
      <p:sp>
        <p:nvSpPr>
          <p:cNvPr id="263171" name="Text Box 3"/>
          <p:cNvSpPr txBox="1">
            <a:spLocks noChangeArrowheads="1"/>
          </p:cNvSpPr>
          <p:nvPr/>
        </p:nvSpPr>
        <p:spPr bwMode="auto">
          <a:xfrm>
            <a:off x="804863" y="2019300"/>
            <a:ext cx="674687" cy="415925"/>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btain Data</a:t>
            </a:r>
          </a:p>
        </p:txBody>
      </p:sp>
      <p:sp>
        <p:nvSpPr>
          <p:cNvPr id="263172" name="Text Box 4"/>
          <p:cNvSpPr txBox="1">
            <a:spLocks noChangeArrowheads="1"/>
          </p:cNvSpPr>
          <p:nvPr/>
        </p:nvSpPr>
        <p:spPr bwMode="auto">
          <a:xfrm>
            <a:off x="731838" y="2897188"/>
            <a:ext cx="676275" cy="412750"/>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Load Data</a:t>
            </a:r>
          </a:p>
        </p:txBody>
      </p:sp>
      <p:pic>
        <p:nvPicPr>
          <p:cNvPr id="263173" name="Picture 5"/>
          <p:cNvPicPr>
            <a:picLocks noChangeAspect="1" noChangeArrowheads="1"/>
          </p:cNvPicPr>
          <p:nvPr/>
        </p:nvPicPr>
        <p:blipFill>
          <a:blip r:embed="rId2"/>
          <a:stretch>
            <a:fillRect/>
          </a:stretch>
        </p:blipFill>
        <p:spPr bwMode="auto">
          <a:xfrm>
            <a:off x="769938" y="1341438"/>
            <a:ext cx="7473950" cy="4852987"/>
          </a:xfrm>
          <a:prstGeom prst="rect">
            <a:avLst/>
          </a:prstGeom>
          <a:noFill/>
          <a:ln w="15875" algn="ctr">
            <a:noFill/>
            <a:miter lim="800000"/>
          </a:ln>
          <a:effectLst/>
        </p:spPr>
      </p:pic>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6" name="Slide Number Placeholder 3"/>
          <p:cNvSpPr>
            <a:spLocks noGrp="1"/>
          </p:cNvSpPr>
          <p:nvPr>
            <p:ph type="sldNum" sz="quarter" idx="10"/>
          </p:nvPr>
        </p:nvSpPr>
        <p:spPr/>
        <p:txBody>
          <a:bodyPr/>
          <a:lstStyle/>
          <a:p>
            <a:fld id="{0AEAF0B3-8426-4071-918A-0DE8B0A5ECE0}" type="slidenum">
              <a:rPr lang="en-GB"/>
              <a:t>44</a:t>
            </a:fld>
            <a:endParaRPr lang="en-GB"/>
          </a:p>
        </p:txBody>
      </p:sp>
      <p:sp>
        <p:nvSpPr>
          <p:cNvPr id="264194" name="Rectangle 2"/>
          <p:cNvSpPr>
            <a:spLocks noGrp="1" noChangeArrowheads="1"/>
          </p:cNvSpPr>
          <p:nvPr>
            <p:ph type="title"/>
          </p:nvPr>
        </p:nvSpPr>
        <p:spPr/>
        <p:txBody>
          <a:bodyPr/>
          <a:lstStyle/>
          <a:p>
            <a:pPr defTabSz="1103313"/>
            <a:r>
              <a:rPr lang="en-US" sz="2000"/>
              <a:t>Stata: User interface – Data editor</a:t>
            </a:r>
          </a:p>
        </p:txBody>
      </p:sp>
      <p:sp>
        <p:nvSpPr>
          <p:cNvPr id="264195" name="Text Box 3"/>
          <p:cNvSpPr txBox="1">
            <a:spLocks noChangeArrowheads="1"/>
          </p:cNvSpPr>
          <p:nvPr/>
        </p:nvSpPr>
        <p:spPr bwMode="auto">
          <a:xfrm>
            <a:off x="804863" y="2019300"/>
            <a:ext cx="674687" cy="415925"/>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btain Data</a:t>
            </a:r>
          </a:p>
        </p:txBody>
      </p:sp>
      <p:sp>
        <p:nvSpPr>
          <p:cNvPr id="264196" name="Text Box 4"/>
          <p:cNvSpPr txBox="1">
            <a:spLocks noChangeArrowheads="1"/>
          </p:cNvSpPr>
          <p:nvPr/>
        </p:nvSpPr>
        <p:spPr bwMode="auto">
          <a:xfrm>
            <a:off x="731838" y="2897188"/>
            <a:ext cx="676275" cy="412750"/>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Load Data</a:t>
            </a:r>
          </a:p>
        </p:txBody>
      </p:sp>
      <p:pic>
        <p:nvPicPr>
          <p:cNvPr id="264197" name="Picture 5"/>
          <p:cNvPicPr>
            <a:picLocks noChangeAspect="1" noChangeArrowheads="1"/>
          </p:cNvPicPr>
          <p:nvPr/>
        </p:nvPicPr>
        <p:blipFill>
          <a:blip r:embed="rId2"/>
          <a:stretch>
            <a:fillRect/>
          </a:stretch>
        </p:blipFill>
        <p:spPr bwMode="auto">
          <a:xfrm>
            <a:off x="755650" y="1412875"/>
            <a:ext cx="7993063" cy="4787900"/>
          </a:xfrm>
          <a:prstGeom prst="rect">
            <a:avLst/>
          </a:prstGeom>
          <a:noFill/>
          <a:ln w="15875" algn="ctr">
            <a:noFill/>
            <a:miter lim="800000"/>
          </a:ln>
          <a:effectLst/>
        </p:spPr>
      </p:pic>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3"/>
          <p:cNvSpPr>
            <a:spLocks noGrp="1"/>
          </p:cNvSpPr>
          <p:nvPr>
            <p:ph type="sldNum" sz="quarter" idx="10"/>
          </p:nvPr>
        </p:nvSpPr>
        <p:spPr/>
        <p:txBody>
          <a:bodyPr/>
          <a:lstStyle/>
          <a:p>
            <a:fld id="{9DBF92EC-E5A9-4308-8EB2-46189FBD6E9F}" type="slidenum">
              <a:rPr lang="en-GB"/>
              <a:t>45</a:t>
            </a:fld>
            <a:endParaRPr lang="en-GB"/>
          </a:p>
        </p:txBody>
      </p:sp>
      <p:sp>
        <p:nvSpPr>
          <p:cNvPr id="265218" name="Rectangle 2"/>
          <p:cNvSpPr>
            <a:spLocks noGrp="1" noChangeArrowheads="1"/>
          </p:cNvSpPr>
          <p:nvPr>
            <p:ph type="title"/>
          </p:nvPr>
        </p:nvSpPr>
        <p:spPr/>
        <p:txBody>
          <a:bodyPr/>
          <a:lstStyle/>
          <a:p>
            <a:pPr defTabSz="1103313"/>
            <a:r>
              <a:rPr lang="en-US"/>
              <a:t>Stata: Multivariate analysis</a:t>
            </a:r>
          </a:p>
        </p:txBody>
      </p:sp>
      <p:sp>
        <p:nvSpPr>
          <p:cNvPr id="265219" name="Text Box 3"/>
          <p:cNvSpPr txBox="1">
            <a:spLocks noChangeArrowheads="1"/>
          </p:cNvSpPr>
          <p:nvPr/>
        </p:nvSpPr>
        <p:spPr bwMode="auto">
          <a:xfrm>
            <a:off x="804863" y="2019300"/>
            <a:ext cx="674687" cy="415925"/>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btain Data</a:t>
            </a:r>
          </a:p>
        </p:txBody>
      </p:sp>
      <p:sp>
        <p:nvSpPr>
          <p:cNvPr id="265220" name="Text Box 4"/>
          <p:cNvSpPr txBox="1">
            <a:spLocks noChangeArrowheads="1"/>
          </p:cNvSpPr>
          <p:nvPr/>
        </p:nvSpPr>
        <p:spPr bwMode="auto">
          <a:xfrm>
            <a:off x="731838" y="2897188"/>
            <a:ext cx="676275" cy="412750"/>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Load Data</a:t>
            </a:r>
          </a:p>
        </p:txBody>
      </p:sp>
      <p:sp>
        <p:nvSpPr>
          <p:cNvPr id="265221" name="Text Box 5"/>
          <p:cNvSpPr txBox="1">
            <a:spLocks noChangeArrowheads="1"/>
          </p:cNvSpPr>
          <p:nvPr/>
        </p:nvSpPr>
        <p:spPr bwMode="auto">
          <a:xfrm>
            <a:off x="2409825" y="1804988"/>
            <a:ext cx="1973263" cy="1781175"/>
          </a:xfrm>
          <a:prstGeom prst="rect">
            <a:avLst/>
          </a:prstGeom>
          <a:noFill/>
          <a:ln w="15875" algn="ctr">
            <a:noFill/>
            <a:miter lim="800000"/>
          </a:ln>
          <a:effectLst/>
        </p:spPr>
        <p:txBody>
          <a:bodyPr wrap="none" lIns="54976" tIns="54976" rIns="54976" bIns="54976">
            <a:spAutoFit/>
          </a:bodyPr>
          <a:lstStyle/>
          <a:p>
            <a:pPr marL="387350" indent="-387350" defTabSz="776288">
              <a:spcBef>
                <a:spcPct val="50000"/>
              </a:spcBef>
              <a:buClr>
                <a:schemeClr val="bg2"/>
              </a:buClr>
              <a:buFont typeface="Wingdings" pitchFamily="2" charset="2"/>
              <a:buChar char="n"/>
            </a:pPr>
            <a:r>
              <a:rPr lang="en-GB">
                <a:solidFill>
                  <a:srgbClr val="000000"/>
                </a:solidFill>
              </a:rPr>
              <a:t>Cox analysis</a:t>
            </a:r>
          </a:p>
          <a:p>
            <a:pPr marL="387350" indent="-387350" defTabSz="776288">
              <a:spcBef>
                <a:spcPct val="50000"/>
              </a:spcBef>
              <a:buClr>
                <a:schemeClr val="bg2"/>
              </a:buClr>
              <a:buFont typeface="Wingdings" pitchFamily="2" charset="2"/>
              <a:buChar char="n"/>
            </a:pPr>
            <a:r>
              <a:rPr lang="en-GB">
                <a:solidFill>
                  <a:srgbClr val="000000"/>
                </a:solidFill>
              </a:rPr>
              <a:t>GLM</a:t>
            </a:r>
          </a:p>
          <a:p>
            <a:pPr marL="387350" indent="-387350" defTabSz="776288">
              <a:spcBef>
                <a:spcPct val="50000"/>
              </a:spcBef>
              <a:buClr>
                <a:schemeClr val="bg2"/>
              </a:buClr>
              <a:buFont typeface="Wingdings" pitchFamily="2" charset="2"/>
              <a:buChar char="n"/>
            </a:pPr>
            <a:endParaRPr lang="en-GB">
              <a:solidFill>
                <a:srgbClr val="000000"/>
              </a:solidFill>
            </a:endParaRPr>
          </a:p>
          <a:p>
            <a:pPr marL="387350" indent="-387350" defTabSz="776288">
              <a:spcBef>
                <a:spcPct val="50000"/>
              </a:spcBef>
              <a:buClr>
                <a:schemeClr val="bg2"/>
              </a:buClr>
              <a:buFont typeface="Wingdings" pitchFamily="2" charset="2"/>
              <a:buChar char="n"/>
            </a:pPr>
            <a:endParaRPr lang="en-GB">
              <a:solidFill>
                <a:srgbClr val="000000"/>
              </a:solidFill>
            </a:endParaRPr>
          </a:p>
        </p:txBody>
      </p:sp>
      <p:pic>
        <p:nvPicPr>
          <p:cNvPr id="265222" name="Picture 6"/>
          <p:cNvPicPr>
            <a:picLocks noChangeAspect="1" noChangeArrowheads="1"/>
          </p:cNvPicPr>
          <p:nvPr/>
        </p:nvPicPr>
        <p:blipFill>
          <a:blip r:embed="rId2"/>
          <a:stretch>
            <a:fillRect/>
          </a:stretch>
        </p:blipFill>
        <p:spPr bwMode="auto">
          <a:xfrm>
            <a:off x="2411413" y="2733675"/>
            <a:ext cx="4841875" cy="3432175"/>
          </a:xfrm>
          <a:prstGeom prst="rect">
            <a:avLst/>
          </a:prstGeom>
          <a:noFill/>
          <a:ln w="15875" algn="ctr">
            <a:noFill/>
            <a:miter lim="800000"/>
          </a:ln>
          <a:effectLst/>
        </p:spPr>
      </p:pic>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3"/>
          <p:cNvSpPr>
            <a:spLocks noGrp="1"/>
          </p:cNvSpPr>
          <p:nvPr>
            <p:ph type="sldNum" sz="quarter" idx="10"/>
          </p:nvPr>
        </p:nvSpPr>
        <p:spPr/>
        <p:txBody>
          <a:bodyPr/>
          <a:lstStyle/>
          <a:p>
            <a:fld id="{990E9238-853F-47DF-A3E1-C1D914703ECE}" type="slidenum">
              <a:rPr lang="en-GB"/>
              <a:t>46</a:t>
            </a:fld>
            <a:endParaRPr lang="en-GB"/>
          </a:p>
        </p:txBody>
      </p:sp>
      <p:sp>
        <p:nvSpPr>
          <p:cNvPr id="266242" name="Rectangle 2"/>
          <p:cNvSpPr>
            <a:spLocks noGrp="1" noChangeArrowheads="1"/>
          </p:cNvSpPr>
          <p:nvPr>
            <p:ph type="title"/>
          </p:nvPr>
        </p:nvSpPr>
        <p:spPr/>
        <p:txBody>
          <a:bodyPr/>
          <a:lstStyle/>
          <a:p>
            <a:pPr defTabSz="1103313"/>
            <a:r>
              <a:rPr lang="en-US"/>
              <a:t>Stata: Graphs</a:t>
            </a:r>
          </a:p>
        </p:txBody>
      </p:sp>
      <p:sp>
        <p:nvSpPr>
          <p:cNvPr id="266243" name="Text Box 3"/>
          <p:cNvSpPr txBox="1">
            <a:spLocks noChangeArrowheads="1"/>
          </p:cNvSpPr>
          <p:nvPr/>
        </p:nvSpPr>
        <p:spPr bwMode="auto">
          <a:xfrm>
            <a:off x="804863" y="2019300"/>
            <a:ext cx="674687" cy="415925"/>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btain Data</a:t>
            </a:r>
          </a:p>
        </p:txBody>
      </p:sp>
      <p:sp>
        <p:nvSpPr>
          <p:cNvPr id="266244" name="Text Box 4"/>
          <p:cNvSpPr txBox="1">
            <a:spLocks noChangeArrowheads="1"/>
          </p:cNvSpPr>
          <p:nvPr/>
        </p:nvSpPr>
        <p:spPr bwMode="auto">
          <a:xfrm>
            <a:off x="731838" y="2897188"/>
            <a:ext cx="676275" cy="412750"/>
          </a:xfrm>
          <a:prstGeom prst="rect">
            <a:avLst/>
          </a:prstGeom>
          <a:noFill/>
          <a:ln w="15875" algn="ctr">
            <a:noFill/>
            <a:miter lim="800000"/>
          </a:ln>
          <a:effectLst/>
        </p:spPr>
        <p:txBody>
          <a:bodyPr lIns="54976" tIns="54976" rIns="54976" bIns="54976">
            <a:spAutoFit/>
          </a:bodyPr>
          <a:lstStyle/>
          <a:p>
            <a:pPr defTabSz="776288">
              <a:spcBef>
                <a:spcPct val="50000"/>
              </a:spcBef>
              <a:buClr>
                <a:schemeClr val="bg2"/>
              </a:buClr>
            </a:pPr>
            <a:r>
              <a:rPr lang="en-GB" sz="1000">
                <a:solidFill>
                  <a:schemeClr val="bg1"/>
                </a:solidFill>
              </a:rPr>
              <a:t>Load Data</a:t>
            </a:r>
          </a:p>
        </p:txBody>
      </p:sp>
      <p:sp>
        <p:nvSpPr>
          <p:cNvPr id="266245" name="Text Box 5"/>
          <p:cNvSpPr txBox="1">
            <a:spLocks noChangeArrowheads="1"/>
          </p:cNvSpPr>
          <p:nvPr/>
        </p:nvSpPr>
        <p:spPr bwMode="auto">
          <a:xfrm>
            <a:off x="2409825" y="1804988"/>
            <a:ext cx="6291263" cy="1020762"/>
          </a:xfrm>
          <a:prstGeom prst="rect">
            <a:avLst/>
          </a:prstGeom>
          <a:noFill/>
          <a:ln w="15875" algn="ctr">
            <a:noFill/>
            <a:miter lim="800000"/>
          </a:ln>
          <a:effectLst/>
        </p:spPr>
        <p:txBody>
          <a:bodyPr wrap="none" lIns="54976" tIns="54976" rIns="54976" bIns="54976">
            <a:spAutoFit/>
          </a:bodyPr>
          <a:lstStyle/>
          <a:p>
            <a:pPr marL="387350" indent="-387350" defTabSz="776288">
              <a:spcBef>
                <a:spcPct val="50000"/>
              </a:spcBef>
              <a:buClr>
                <a:schemeClr val="bg2"/>
              </a:buClr>
              <a:buFont typeface="Wingdings" pitchFamily="2" charset="2"/>
              <a:buChar char="n"/>
            </a:pPr>
            <a:r>
              <a:rPr lang="en-GB">
                <a:solidFill>
                  <a:srgbClr val="000000"/>
                </a:solidFill>
              </a:rPr>
              <a:t>High quality graphics:</a:t>
            </a:r>
            <a:br>
              <a:rPr lang="en-GB">
                <a:solidFill>
                  <a:srgbClr val="000000"/>
                </a:solidFill>
              </a:rPr>
            </a:br>
            <a:r>
              <a:rPr lang="en-GB">
                <a:solidFill>
                  <a:srgbClr val="000000"/>
                </a:solidFill>
              </a:rPr>
              <a:t>e.g. bar charts, box plots, histograms, pie charts, </a:t>
            </a:r>
            <a:br>
              <a:rPr lang="en-GB">
                <a:solidFill>
                  <a:srgbClr val="000000"/>
                </a:solidFill>
              </a:rPr>
            </a:br>
            <a:r>
              <a:rPr lang="en-GB">
                <a:solidFill>
                  <a:srgbClr val="000000"/>
                </a:solidFill>
              </a:rPr>
              <a:t>line charts, survival curves,…</a:t>
            </a:r>
          </a:p>
        </p:txBody>
      </p:sp>
      <p:pic>
        <p:nvPicPr>
          <p:cNvPr id="266246" name="Picture 6"/>
          <p:cNvPicPr>
            <a:picLocks noChangeAspect="1" noChangeArrowheads="1"/>
          </p:cNvPicPr>
          <p:nvPr/>
        </p:nvPicPr>
        <p:blipFill>
          <a:blip r:embed="rId2"/>
          <a:stretch>
            <a:fillRect/>
          </a:stretch>
        </p:blipFill>
        <p:spPr bwMode="auto">
          <a:xfrm>
            <a:off x="2424113" y="2781300"/>
            <a:ext cx="4668837" cy="3309938"/>
          </a:xfrm>
          <a:prstGeom prst="rect">
            <a:avLst/>
          </a:prstGeom>
          <a:noFill/>
          <a:ln w="15875" algn="ctr">
            <a:noFill/>
            <a:miter lim="800000"/>
          </a:ln>
          <a:effectLst/>
        </p:spPr>
      </p:pic>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F860B6C9-3EB2-4E64-8DAB-420457C12118}" type="slidenum">
              <a:rPr lang="en-GB"/>
              <a:t>47</a:t>
            </a:fld>
            <a:endParaRPr lang="en-GB"/>
          </a:p>
        </p:txBody>
      </p:sp>
      <p:sp>
        <p:nvSpPr>
          <p:cNvPr id="274434" name="Rectangle 2"/>
          <p:cNvSpPr>
            <a:spLocks noGrp="1" noChangeArrowheads="1"/>
          </p:cNvSpPr>
          <p:nvPr>
            <p:ph type="title"/>
          </p:nvPr>
        </p:nvSpPr>
        <p:spPr/>
        <p:txBody>
          <a:bodyPr/>
          <a:lstStyle/>
          <a:p>
            <a:r>
              <a:rPr lang="en-GB"/>
              <a:t>Introduction to GLEAN</a:t>
            </a:r>
          </a:p>
        </p:txBody>
      </p:sp>
      <p:sp>
        <p:nvSpPr>
          <p:cNvPr id="274435" name="Rectangle 3"/>
          <p:cNvSpPr>
            <a:spLocks noChangeArrowheads="1"/>
          </p:cNvSpPr>
          <p:nvPr/>
        </p:nvSpPr>
        <p:spPr bwMode="auto">
          <a:xfrm>
            <a:off x="684213" y="1557338"/>
            <a:ext cx="7772400" cy="4332287"/>
          </a:xfrm>
          <a:prstGeom prst="rect">
            <a:avLst/>
          </a:prstGeom>
          <a:noFill/>
          <a:ln w="15875" algn="ctr">
            <a:noFill/>
            <a:miter lim="800000"/>
          </a:ln>
          <a:effectLst/>
        </p:spPr>
        <p:txBody>
          <a:bodyPr lIns="64800" tIns="64800" rIns="64800" bIns="64800">
            <a:spAutoFit/>
          </a:bodyPr>
          <a:lstStyle/>
          <a:p>
            <a:pPr defTabSz="757238">
              <a:spcBef>
                <a:spcPct val="50000"/>
              </a:spcBef>
              <a:buClr>
                <a:srgbClr val="455F55"/>
              </a:buClr>
            </a:pPr>
            <a:r>
              <a:rPr lang="en-US" sz="1500" b="1">
                <a:solidFill>
                  <a:srgbClr val="455F55"/>
                </a:solidFill>
              </a:rPr>
              <a:t>Key Features</a:t>
            </a:r>
          </a:p>
          <a:p>
            <a:pPr defTabSz="757238">
              <a:spcBef>
                <a:spcPct val="50000"/>
              </a:spcBef>
              <a:buClr>
                <a:srgbClr val="455F55"/>
              </a:buClr>
            </a:pPr>
            <a:r>
              <a:rPr lang="en-US" sz="1300" b="1">
                <a:solidFill>
                  <a:srgbClr val="455F55"/>
                </a:solidFill>
              </a:rPr>
              <a:t>Actual Rates</a:t>
            </a:r>
          </a:p>
          <a:p>
            <a:pPr defTabSz="757238">
              <a:spcBef>
                <a:spcPct val="50000"/>
              </a:spcBef>
              <a:buClr>
                <a:srgbClr val="455F55"/>
              </a:buClr>
            </a:pPr>
            <a:r>
              <a:rPr lang="en-US" sz="1300">
                <a:solidFill>
                  <a:srgbClr val="455F55"/>
                </a:solidFill>
              </a:rPr>
              <a:t>An intuitive ‘drill down’ data analysis tool is provided. This uses data cubing techniques and charts to enable you to investigate the effect of any factors that may affect the experience such as product type, age, policy year and distribution channel.</a:t>
            </a:r>
          </a:p>
          <a:p>
            <a:pPr defTabSz="757238">
              <a:spcBef>
                <a:spcPct val="50000"/>
              </a:spcBef>
              <a:buClr>
                <a:srgbClr val="455F55"/>
              </a:buClr>
            </a:pPr>
            <a:r>
              <a:rPr lang="en-US" sz="1300" b="1">
                <a:solidFill>
                  <a:srgbClr val="455F55"/>
                </a:solidFill>
              </a:rPr>
              <a:t>Actual Versus Expected Ratios</a:t>
            </a:r>
          </a:p>
          <a:p>
            <a:pPr defTabSz="757238">
              <a:spcBef>
                <a:spcPct val="50000"/>
              </a:spcBef>
              <a:buClr>
                <a:srgbClr val="455F55"/>
              </a:buClr>
            </a:pPr>
            <a:r>
              <a:rPr lang="en-US" sz="1300">
                <a:solidFill>
                  <a:srgbClr val="455F55"/>
                </a:solidFill>
              </a:rPr>
              <a:t>Complete models of your expected rates can be set up using tables of external data. Glean can then be used to compare your actual lapse and mortality rates with the assumptions used in projection and valuation calculations. The same drill down and charting capabilities are provided as those described to analyse actual rates. It is also possible to combine the expected rates from two or more tables so that, for example, the expected mortality rates can be based on the sum of a normal mortality rate and an AIDS mortality rate.</a:t>
            </a:r>
          </a:p>
          <a:p>
            <a:pPr defTabSz="757238">
              <a:spcBef>
                <a:spcPct val="50000"/>
              </a:spcBef>
              <a:buClr>
                <a:srgbClr val="455F55"/>
              </a:buClr>
            </a:pPr>
            <a:r>
              <a:rPr lang="en-US" sz="1300" b="1">
                <a:solidFill>
                  <a:srgbClr val="455F55"/>
                </a:solidFill>
              </a:rPr>
              <a:t>Generalised Linear Modeling (GLM)</a:t>
            </a:r>
          </a:p>
          <a:p>
            <a:pPr defTabSz="757238">
              <a:spcBef>
                <a:spcPct val="50000"/>
              </a:spcBef>
              <a:buClr>
                <a:srgbClr val="455F55"/>
              </a:buClr>
            </a:pPr>
            <a:r>
              <a:rPr lang="en-US" sz="1300">
                <a:solidFill>
                  <a:srgbClr val="455F55"/>
                </a:solidFill>
              </a:rPr>
              <a:t>The Generalised Linear Modeling capability in Glean allows you to analyse your experience data using sophisticated statistical techniques. It can be used to determine which factors are statistically significant. For example, you can determine whether the lapse rates are dependent on sex, age or source of business in addition to the more commonly used factors of product type and policy year. The effect of each of the factors is estimated, normally in the form of a multiplicative model.</a:t>
            </a:r>
            <a:endParaRPr lang="en-GB" sz="1300">
              <a:solidFill>
                <a:srgbClr val="455F55"/>
              </a:solidFill>
            </a:endParaRP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 name="Slide Number Placeholder 3"/>
          <p:cNvSpPr>
            <a:spLocks noGrp="1"/>
          </p:cNvSpPr>
          <p:nvPr>
            <p:ph type="sldNum" sz="quarter" idx="10"/>
          </p:nvPr>
        </p:nvSpPr>
        <p:spPr/>
        <p:txBody>
          <a:bodyPr/>
          <a:lstStyle/>
          <a:p>
            <a:fld id="{25237A14-C79D-4A97-A99D-E7FF8B307CF0}" type="slidenum">
              <a:rPr lang="en-GB"/>
              <a:t>48</a:t>
            </a:fld>
            <a:endParaRPr lang="en-GB"/>
          </a:p>
        </p:txBody>
      </p:sp>
      <p:sp>
        <p:nvSpPr>
          <p:cNvPr id="278530" name="Rectangle 2"/>
          <p:cNvSpPr>
            <a:spLocks noGrp="1" noChangeArrowheads="1"/>
          </p:cNvSpPr>
          <p:nvPr>
            <p:ph type="title"/>
          </p:nvPr>
        </p:nvSpPr>
        <p:spPr/>
        <p:txBody>
          <a:bodyPr/>
          <a:lstStyle/>
          <a:p>
            <a:r>
              <a:rPr lang="en-GB"/>
              <a:t>GLEAN Building Blocks</a:t>
            </a:r>
          </a:p>
        </p:txBody>
      </p:sp>
      <p:sp>
        <p:nvSpPr>
          <p:cNvPr id="278531" name="Rectangle 3"/>
          <p:cNvSpPr>
            <a:spLocks noChangeArrowheads="1"/>
          </p:cNvSpPr>
          <p:nvPr/>
        </p:nvSpPr>
        <p:spPr bwMode="auto">
          <a:xfrm>
            <a:off x="4787900" y="1341438"/>
            <a:ext cx="4356100" cy="4522787"/>
          </a:xfrm>
          <a:prstGeom prst="rect">
            <a:avLst/>
          </a:prstGeom>
          <a:noFill/>
          <a:ln w="15875" algn="ctr">
            <a:noFill/>
            <a:miter lim="800000"/>
          </a:ln>
          <a:effectLst/>
        </p:spPr>
        <p:txBody>
          <a:bodyPr lIns="64800" tIns="64800" rIns="64800" bIns="64800">
            <a:spAutoFit/>
          </a:bodyPr>
          <a:lstStyle/>
          <a:p>
            <a:pPr defTabSz="757238">
              <a:spcBef>
                <a:spcPct val="50000"/>
              </a:spcBef>
              <a:buClr>
                <a:srgbClr val="455F55"/>
              </a:buClr>
            </a:pPr>
            <a:r>
              <a:rPr lang="en-US" sz="1200" b="1">
                <a:solidFill>
                  <a:srgbClr val="455F55"/>
                </a:solidFill>
              </a:rPr>
              <a:t>Components</a:t>
            </a:r>
          </a:p>
          <a:p>
            <a:pPr defTabSz="757238">
              <a:spcBef>
                <a:spcPct val="50000"/>
              </a:spcBef>
              <a:buClr>
                <a:srgbClr val="455F55"/>
              </a:buClr>
            </a:pPr>
            <a:r>
              <a:rPr lang="en-US" sz="1200" b="1">
                <a:solidFill>
                  <a:srgbClr val="455F55"/>
                </a:solidFill>
              </a:rPr>
              <a:t>DCS Programs</a:t>
            </a:r>
          </a:p>
          <a:p>
            <a:pPr defTabSz="757238">
              <a:spcBef>
                <a:spcPct val="50000"/>
              </a:spcBef>
              <a:buClr>
                <a:srgbClr val="455F55"/>
              </a:buClr>
            </a:pPr>
            <a:r>
              <a:rPr lang="en-US" sz="1200">
                <a:solidFill>
                  <a:srgbClr val="455F55"/>
                </a:solidFill>
              </a:rPr>
              <a:t>Data manipulation and validation. Calculation of exposure.</a:t>
            </a:r>
          </a:p>
          <a:p>
            <a:pPr defTabSz="757238">
              <a:spcBef>
                <a:spcPct val="50000"/>
              </a:spcBef>
              <a:buClr>
                <a:srgbClr val="455F55"/>
              </a:buClr>
            </a:pPr>
            <a:r>
              <a:rPr lang="en-US" sz="1200" b="1">
                <a:solidFill>
                  <a:srgbClr val="455F55"/>
                </a:solidFill>
              </a:rPr>
              <a:t>Data Sources</a:t>
            </a:r>
          </a:p>
          <a:p>
            <a:pPr defTabSz="757238">
              <a:spcBef>
                <a:spcPct val="50000"/>
              </a:spcBef>
              <a:buClr>
                <a:srgbClr val="455F55"/>
              </a:buClr>
            </a:pPr>
            <a:r>
              <a:rPr lang="en-US" sz="1200">
                <a:solidFill>
                  <a:srgbClr val="455F55"/>
                </a:solidFill>
              </a:rPr>
              <a:t>Take exposure data and define expected bases, custom calculations, data distributions and data hierarchies for reporting.</a:t>
            </a:r>
          </a:p>
          <a:p>
            <a:pPr defTabSz="757238">
              <a:spcBef>
                <a:spcPct val="50000"/>
              </a:spcBef>
              <a:buClr>
                <a:srgbClr val="455F55"/>
              </a:buClr>
            </a:pPr>
            <a:r>
              <a:rPr lang="en-US" sz="1200" b="1">
                <a:solidFill>
                  <a:srgbClr val="455F55"/>
                </a:solidFill>
              </a:rPr>
              <a:t>Expected Rates</a:t>
            </a:r>
          </a:p>
          <a:p>
            <a:pPr defTabSz="757238">
              <a:spcBef>
                <a:spcPct val="50000"/>
              </a:spcBef>
              <a:buClr>
                <a:srgbClr val="455F55"/>
              </a:buClr>
            </a:pPr>
            <a:r>
              <a:rPr lang="en-US" sz="1200">
                <a:solidFill>
                  <a:srgbClr val="455F55"/>
                </a:solidFill>
              </a:rPr>
              <a:t>Define the rates!</a:t>
            </a:r>
          </a:p>
          <a:p>
            <a:pPr defTabSz="757238">
              <a:spcBef>
                <a:spcPct val="50000"/>
              </a:spcBef>
              <a:buClr>
                <a:srgbClr val="455F55"/>
              </a:buClr>
            </a:pPr>
            <a:r>
              <a:rPr lang="en-US" sz="1200" b="1">
                <a:solidFill>
                  <a:srgbClr val="455F55"/>
                </a:solidFill>
              </a:rPr>
              <a:t>Data Analysis</a:t>
            </a:r>
            <a:endParaRPr lang="en-US" sz="1200">
              <a:solidFill>
                <a:srgbClr val="455F55"/>
              </a:solidFill>
            </a:endParaRPr>
          </a:p>
          <a:p>
            <a:pPr defTabSz="757238">
              <a:spcBef>
                <a:spcPct val="50000"/>
              </a:spcBef>
              <a:buClr>
                <a:srgbClr val="455F55"/>
              </a:buClr>
            </a:pPr>
            <a:r>
              <a:rPr lang="en-US" sz="1200">
                <a:solidFill>
                  <a:srgbClr val="455F55"/>
                </a:solidFill>
              </a:rPr>
              <a:t>Reports – multi-dimensional cubing and charts.</a:t>
            </a:r>
          </a:p>
          <a:p>
            <a:pPr defTabSz="757238">
              <a:spcBef>
                <a:spcPct val="50000"/>
              </a:spcBef>
              <a:buClr>
                <a:srgbClr val="455F55"/>
              </a:buClr>
            </a:pPr>
            <a:r>
              <a:rPr lang="en-US" sz="1200" b="1">
                <a:solidFill>
                  <a:srgbClr val="455F55"/>
                </a:solidFill>
              </a:rPr>
              <a:t>Models</a:t>
            </a:r>
            <a:endParaRPr lang="en-US" sz="1200">
              <a:solidFill>
                <a:srgbClr val="455F55"/>
              </a:solidFill>
            </a:endParaRPr>
          </a:p>
          <a:p>
            <a:pPr defTabSz="757238">
              <a:spcBef>
                <a:spcPct val="50000"/>
              </a:spcBef>
              <a:buClr>
                <a:srgbClr val="455F55"/>
              </a:buClr>
            </a:pPr>
            <a:r>
              <a:rPr lang="en-US" sz="1200">
                <a:solidFill>
                  <a:srgbClr val="455F55"/>
                </a:solidFill>
              </a:rPr>
              <a:t>Define Generalised Linear Model to be applied.</a:t>
            </a:r>
          </a:p>
          <a:p>
            <a:pPr defTabSz="757238">
              <a:spcBef>
                <a:spcPct val="50000"/>
              </a:spcBef>
              <a:buClr>
                <a:srgbClr val="455F55"/>
              </a:buClr>
            </a:pPr>
            <a:r>
              <a:rPr lang="en-US" sz="1200" b="1">
                <a:solidFill>
                  <a:srgbClr val="455F55"/>
                </a:solidFill>
              </a:rPr>
              <a:t>Model Results</a:t>
            </a:r>
            <a:endParaRPr lang="en-US" sz="1200">
              <a:solidFill>
                <a:srgbClr val="455F55"/>
              </a:solidFill>
            </a:endParaRPr>
          </a:p>
          <a:p>
            <a:pPr defTabSz="757238">
              <a:spcBef>
                <a:spcPct val="50000"/>
              </a:spcBef>
              <a:buClr>
                <a:srgbClr val="455F55"/>
              </a:buClr>
            </a:pPr>
            <a:r>
              <a:rPr lang="en-US" sz="1200">
                <a:solidFill>
                  <a:srgbClr val="455F55"/>
                </a:solidFill>
              </a:rPr>
              <a:t>Reports the GLM results.</a:t>
            </a:r>
          </a:p>
          <a:p>
            <a:pPr defTabSz="757238">
              <a:spcBef>
                <a:spcPct val="50000"/>
              </a:spcBef>
              <a:buClr>
                <a:srgbClr val="455F55"/>
              </a:buClr>
            </a:pPr>
            <a:r>
              <a:rPr lang="en-US" sz="1200" b="1">
                <a:solidFill>
                  <a:srgbClr val="455F55"/>
                </a:solidFill>
              </a:rPr>
              <a:t>Batch processes</a:t>
            </a:r>
            <a:endParaRPr lang="en-US" sz="1200">
              <a:solidFill>
                <a:srgbClr val="455F55"/>
              </a:solidFill>
            </a:endParaRPr>
          </a:p>
          <a:p>
            <a:pPr defTabSz="757238">
              <a:spcBef>
                <a:spcPct val="50000"/>
              </a:spcBef>
              <a:buClr>
                <a:srgbClr val="455F55"/>
              </a:buClr>
            </a:pPr>
            <a:r>
              <a:rPr lang="en-US" sz="1200">
                <a:solidFill>
                  <a:srgbClr val="455F55"/>
                </a:solidFill>
              </a:rPr>
              <a:t>Define any batch running and parameters.</a:t>
            </a:r>
            <a:endParaRPr lang="en-US" sz="1200" b="1">
              <a:solidFill>
                <a:srgbClr val="455F55"/>
              </a:solidFill>
            </a:endParaRPr>
          </a:p>
        </p:txBody>
      </p:sp>
      <p:pic>
        <p:nvPicPr>
          <p:cNvPr id="278532" name="Picture 4"/>
          <p:cNvPicPr>
            <a:picLocks noChangeAspect="1" noChangeArrowheads="1"/>
          </p:cNvPicPr>
          <p:nvPr/>
        </p:nvPicPr>
        <p:blipFill>
          <a:blip r:embed="rId3"/>
          <a:stretch>
            <a:fillRect/>
          </a:stretch>
        </p:blipFill>
        <p:spPr bwMode="auto">
          <a:xfrm>
            <a:off x="827088" y="1412875"/>
            <a:ext cx="3810000" cy="4752975"/>
          </a:xfrm>
          <a:prstGeom prst="rect">
            <a:avLst/>
          </a:prstGeom>
          <a:noFill/>
          <a:ln w="15875" algn="ctr">
            <a:noFill/>
            <a:miter lim="800000"/>
          </a:ln>
          <a:effectLst/>
        </p:spPr>
      </p:pic>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 name="Slide Number Placeholder 3"/>
          <p:cNvSpPr>
            <a:spLocks noGrp="1"/>
          </p:cNvSpPr>
          <p:nvPr>
            <p:ph type="sldNum" sz="quarter" idx="10"/>
          </p:nvPr>
        </p:nvSpPr>
        <p:spPr/>
        <p:txBody>
          <a:bodyPr/>
          <a:lstStyle/>
          <a:p>
            <a:fld id="{DF124816-F342-4AD3-AA6A-F857A6C00C5D}" type="slidenum">
              <a:rPr lang="en-GB"/>
              <a:t>49</a:t>
            </a:fld>
            <a:endParaRPr lang="en-GB"/>
          </a:p>
        </p:txBody>
      </p:sp>
      <p:sp>
        <p:nvSpPr>
          <p:cNvPr id="280578" name="Rectangle 2"/>
          <p:cNvSpPr>
            <a:spLocks noGrp="1" noChangeArrowheads="1"/>
          </p:cNvSpPr>
          <p:nvPr>
            <p:ph type="title"/>
          </p:nvPr>
        </p:nvSpPr>
        <p:spPr/>
        <p:txBody>
          <a:bodyPr/>
          <a:lstStyle/>
          <a:p>
            <a:r>
              <a:rPr lang="en-GB"/>
              <a:t>GLEAN: DCS</a:t>
            </a:r>
          </a:p>
        </p:txBody>
      </p:sp>
      <p:sp>
        <p:nvSpPr>
          <p:cNvPr id="280579" name="Rectangle 3"/>
          <p:cNvSpPr>
            <a:spLocks noGrp="1" noChangeArrowheads="1"/>
          </p:cNvSpPr>
          <p:nvPr>
            <p:ph type="body" idx="1"/>
          </p:nvPr>
        </p:nvSpPr>
        <p:spPr>
          <a:xfrm>
            <a:off x="2843213" y="1341438"/>
            <a:ext cx="6181725" cy="4751387"/>
          </a:xfrm>
        </p:spPr>
        <p:txBody>
          <a:bodyPr/>
          <a:lstStyle/>
          <a:p>
            <a:pPr>
              <a:buFont typeface="Wingdings" pitchFamily="2" charset="2"/>
              <a:buNone/>
            </a:pPr>
            <a:r>
              <a:rPr lang="en-GB"/>
              <a:t>Define input data – fixed length; delimited; database (any ODBC data source); Prophet model point file; GLEAN data file</a:t>
            </a:r>
          </a:p>
          <a:p>
            <a:pPr>
              <a:buFont typeface="Wingdings" pitchFamily="2" charset="2"/>
              <a:buNone/>
            </a:pPr>
            <a:r>
              <a:rPr lang="en-GB"/>
              <a:t>Amend code – data manipulation; data validation; exposure calculation; event recording.</a:t>
            </a:r>
          </a:p>
          <a:p>
            <a:pPr>
              <a:buFont typeface="Wingdings" pitchFamily="2" charset="2"/>
              <a:buNone/>
            </a:pPr>
            <a:r>
              <a:rPr lang="en-GB"/>
              <a:t>Define output data – includes validation in addition to calculation output. Aggregated or individual records.</a:t>
            </a:r>
          </a:p>
          <a:p>
            <a:pPr>
              <a:buFont typeface="Wingdings" pitchFamily="2" charset="2"/>
              <a:buNone/>
            </a:pPr>
            <a:r>
              <a:rPr lang="en-GB"/>
              <a:t>Define output groupings for aggregated output.</a:t>
            </a:r>
          </a:p>
          <a:p>
            <a:pPr>
              <a:buFont typeface="Wingdings" pitchFamily="2" charset="2"/>
              <a:buNone/>
            </a:pPr>
            <a:r>
              <a:rPr lang="en-GB"/>
              <a:t>Define how GLEAN operates.</a:t>
            </a:r>
          </a:p>
          <a:p>
            <a:pPr>
              <a:buFont typeface="Wingdings" pitchFamily="2" charset="2"/>
              <a:buNone/>
            </a:pPr>
            <a:r>
              <a:rPr lang="en-GB"/>
              <a:t>Compare different DCS.</a:t>
            </a:r>
          </a:p>
          <a:p>
            <a:pPr>
              <a:buFont typeface="Wingdings" pitchFamily="2" charset="2"/>
              <a:buNone/>
            </a:pPr>
            <a:r>
              <a:rPr lang="en-GB"/>
              <a:t>DCS must be compiled before running.</a:t>
            </a:r>
          </a:p>
        </p:txBody>
      </p:sp>
      <p:pic>
        <p:nvPicPr>
          <p:cNvPr id="280580" name="Picture 4"/>
          <p:cNvPicPr>
            <a:picLocks noChangeAspect="1" noChangeArrowheads="1"/>
          </p:cNvPicPr>
          <p:nvPr/>
        </p:nvPicPr>
        <p:blipFill>
          <a:blip r:embed="rId3"/>
          <a:stretch>
            <a:fillRect/>
          </a:stretch>
        </p:blipFill>
        <p:spPr bwMode="auto">
          <a:xfrm>
            <a:off x="827088" y="1341438"/>
            <a:ext cx="1874837" cy="4816475"/>
          </a:xfrm>
          <a:prstGeom prst="rect">
            <a:avLst/>
          </a:prstGeom>
          <a:noFill/>
          <a:ln w="15875" algn="ctr">
            <a:noFill/>
            <a:miter lim="800000"/>
          </a:ln>
          <a:effectLst/>
        </p:spPr>
      </p:pic>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88" name="Slide Number Placeholder 3"/>
          <p:cNvSpPr>
            <a:spLocks noGrp="1"/>
          </p:cNvSpPr>
          <p:nvPr>
            <p:ph type="sldNum" sz="quarter" idx="11"/>
          </p:nvPr>
        </p:nvSpPr>
        <p:spPr/>
        <p:txBody>
          <a:bodyPr/>
          <a:lstStyle/>
          <a:p>
            <a:r>
              <a:rPr lang="en-GB" smtClean="0"/>
              <a:t>Slide 5</a:t>
            </a:r>
            <a:endParaRPr lang="en-GB"/>
          </a:p>
        </p:txBody>
      </p:sp>
      <p:sp>
        <p:nvSpPr>
          <p:cNvPr id="540674" name="Rectangle 2"/>
          <p:cNvSpPr>
            <a:spLocks noGrp="1" noChangeArrowheads="1"/>
          </p:cNvSpPr>
          <p:nvPr>
            <p:ph type="title"/>
          </p:nvPr>
        </p:nvSpPr>
        <p:spPr/>
        <p:txBody>
          <a:bodyPr/>
          <a:lstStyle/>
          <a:p>
            <a:r>
              <a:rPr lang="en-GB"/>
              <a:t>Current tool and system landscape indicates significant room for standardisation</a:t>
            </a:r>
          </a:p>
        </p:txBody>
      </p:sp>
      <p:sp>
        <p:nvSpPr>
          <p:cNvPr id="540675" name="AutoShape 3"/>
          <p:cNvSpPr>
            <a:spLocks noChangeArrowheads="1"/>
          </p:cNvSpPr>
          <p:nvPr/>
        </p:nvSpPr>
        <p:spPr bwMode="auto">
          <a:xfrm>
            <a:off x="2195736" y="2023897"/>
            <a:ext cx="715002" cy="370114"/>
          </a:xfrm>
          <a:prstGeom prst="roundRect">
            <a:avLst>
              <a:gd name="adj" fmla="val 16667"/>
            </a:avLst>
          </a:prstGeom>
          <a:solidFill>
            <a:srgbClr val="6ABCBE"/>
          </a:solidFill>
          <a:ln w="15875" algn="ctr">
            <a:solidFill>
              <a:srgbClr val="000000"/>
            </a:solidFill>
            <a:round/>
          </a:ln>
          <a:effectLst/>
        </p:spPr>
        <p:txBody>
          <a:bodyPr wrap="none" lIns="53680" tIns="53680" rIns="53680" bIns="53680" anchor="ctr"/>
          <a:lstStyle/>
          <a:p>
            <a:pPr algn="ctr"/>
            <a:r>
              <a:rPr lang="en-GB" sz="1200"/>
              <a:t>US</a:t>
            </a:r>
          </a:p>
        </p:txBody>
      </p:sp>
      <p:sp>
        <p:nvSpPr>
          <p:cNvPr id="540676" name="AutoShape 4"/>
          <p:cNvSpPr>
            <a:spLocks noChangeArrowheads="1"/>
          </p:cNvSpPr>
          <p:nvPr/>
        </p:nvSpPr>
        <p:spPr bwMode="auto">
          <a:xfrm>
            <a:off x="2195736" y="2455243"/>
            <a:ext cx="715002" cy="370114"/>
          </a:xfrm>
          <a:prstGeom prst="roundRect">
            <a:avLst>
              <a:gd name="adj" fmla="val 16667"/>
            </a:avLst>
          </a:prstGeom>
          <a:solidFill>
            <a:srgbClr val="6ABCBE"/>
          </a:solidFill>
          <a:ln w="15875" algn="ctr">
            <a:solidFill>
              <a:srgbClr val="000000"/>
            </a:solidFill>
            <a:round/>
          </a:ln>
          <a:effectLst/>
        </p:spPr>
        <p:txBody>
          <a:bodyPr wrap="none" lIns="53680" tIns="53680" rIns="53680" bIns="53680" anchor="ctr"/>
          <a:lstStyle/>
          <a:p>
            <a:pPr algn="ctr"/>
            <a:r>
              <a:rPr lang="en-GB" sz="1200"/>
              <a:t>Canada</a:t>
            </a:r>
          </a:p>
        </p:txBody>
      </p:sp>
      <p:sp>
        <p:nvSpPr>
          <p:cNvPr id="540677" name="AutoShape 5"/>
          <p:cNvSpPr>
            <a:spLocks noChangeArrowheads="1"/>
          </p:cNvSpPr>
          <p:nvPr/>
        </p:nvSpPr>
        <p:spPr bwMode="auto">
          <a:xfrm>
            <a:off x="2195736" y="2949183"/>
            <a:ext cx="715002" cy="370114"/>
          </a:xfrm>
          <a:prstGeom prst="roundRect">
            <a:avLst>
              <a:gd name="adj" fmla="val 16667"/>
            </a:avLst>
          </a:prstGeom>
          <a:solidFill>
            <a:srgbClr val="6ABCBE"/>
          </a:solidFill>
          <a:ln w="15875" algn="ctr">
            <a:solidFill>
              <a:srgbClr val="000000"/>
            </a:solidFill>
            <a:round/>
          </a:ln>
          <a:effectLst/>
        </p:spPr>
        <p:txBody>
          <a:bodyPr wrap="none" lIns="53680" tIns="53680" rIns="53680" bIns="53680" anchor="ctr"/>
          <a:lstStyle/>
          <a:p>
            <a:pPr algn="ctr"/>
            <a:r>
              <a:rPr lang="en-GB" sz="1200"/>
              <a:t>UK</a:t>
            </a:r>
          </a:p>
        </p:txBody>
      </p:sp>
      <p:sp>
        <p:nvSpPr>
          <p:cNvPr id="540678" name="AutoShape 6"/>
          <p:cNvSpPr>
            <a:spLocks noChangeArrowheads="1"/>
          </p:cNvSpPr>
          <p:nvPr/>
        </p:nvSpPr>
        <p:spPr bwMode="auto">
          <a:xfrm>
            <a:off x="2195736" y="3443122"/>
            <a:ext cx="715002" cy="370114"/>
          </a:xfrm>
          <a:prstGeom prst="roundRect">
            <a:avLst>
              <a:gd name="adj" fmla="val 16667"/>
            </a:avLst>
          </a:prstGeom>
          <a:solidFill>
            <a:srgbClr val="6ABCBE"/>
          </a:solidFill>
          <a:ln w="15875" algn="ctr">
            <a:solidFill>
              <a:srgbClr val="000000"/>
            </a:solidFill>
            <a:round/>
          </a:ln>
          <a:effectLst/>
        </p:spPr>
        <p:txBody>
          <a:bodyPr lIns="53680" tIns="53680" rIns="53680" bIns="53680" anchor="ctr"/>
          <a:lstStyle/>
          <a:p>
            <a:pPr algn="ctr"/>
            <a:r>
              <a:rPr lang="en-GB" sz="1200"/>
              <a:t>Europe NCE</a:t>
            </a:r>
          </a:p>
        </p:txBody>
      </p:sp>
      <p:sp>
        <p:nvSpPr>
          <p:cNvPr id="540679" name="AutoShape 7"/>
          <p:cNvSpPr>
            <a:spLocks noChangeArrowheads="1"/>
          </p:cNvSpPr>
          <p:nvPr/>
        </p:nvSpPr>
        <p:spPr bwMode="auto">
          <a:xfrm>
            <a:off x="2195736" y="3875829"/>
            <a:ext cx="715002" cy="370114"/>
          </a:xfrm>
          <a:prstGeom prst="roundRect">
            <a:avLst>
              <a:gd name="adj" fmla="val 16667"/>
            </a:avLst>
          </a:prstGeom>
          <a:solidFill>
            <a:srgbClr val="6ABCBE"/>
          </a:solidFill>
          <a:ln w="15875" algn="ctr">
            <a:solidFill>
              <a:srgbClr val="000000"/>
            </a:solidFill>
            <a:round/>
          </a:ln>
          <a:effectLst/>
        </p:spPr>
        <p:txBody>
          <a:bodyPr lIns="53680" tIns="53680" rIns="53680" bIns="53680" anchor="ctr"/>
          <a:lstStyle/>
          <a:p>
            <a:pPr algn="ctr"/>
            <a:r>
              <a:rPr lang="en-GB" sz="1200"/>
              <a:t>Europe SWE</a:t>
            </a:r>
          </a:p>
        </p:txBody>
      </p:sp>
      <p:sp>
        <p:nvSpPr>
          <p:cNvPr id="540680" name="AutoShape 8"/>
          <p:cNvSpPr>
            <a:spLocks noChangeArrowheads="1"/>
          </p:cNvSpPr>
          <p:nvPr/>
        </p:nvSpPr>
        <p:spPr bwMode="auto">
          <a:xfrm>
            <a:off x="2195736" y="4369768"/>
            <a:ext cx="715002" cy="370114"/>
          </a:xfrm>
          <a:prstGeom prst="roundRect">
            <a:avLst>
              <a:gd name="adj" fmla="val 16667"/>
            </a:avLst>
          </a:prstGeom>
          <a:solidFill>
            <a:srgbClr val="6ABCBE"/>
          </a:solidFill>
          <a:ln w="15875" algn="ctr">
            <a:solidFill>
              <a:srgbClr val="000000"/>
            </a:solidFill>
            <a:round/>
          </a:ln>
          <a:effectLst/>
        </p:spPr>
        <p:txBody>
          <a:bodyPr lIns="53680" tIns="53680" rIns="53680" bIns="53680" anchor="ctr"/>
          <a:lstStyle/>
          <a:p>
            <a:pPr algn="ctr"/>
            <a:r>
              <a:rPr lang="en-GB" sz="1200"/>
              <a:t>Asia</a:t>
            </a:r>
          </a:p>
        </p:txBody>
      </p:sp>
      <p:sp>
        <p:nvSpPr>
          <p:cNvPr id="540681" name="AutoShape 9"/>
          <p:cNvSpPr>
            <a:spLocks noChangeArrowheads="1"/>
          </p:cNvSpPr>
          <p:nvPr/>
        </p:nvSpPr>
        <p:spPr bwMode="auto">
          <a:xfrm>
            <a:off x="2195736" y="4863707"/>
            <a:ext cx="715002" cy="370114"/>
          </a:xfrm>
          <a:prstGeom prst="roundRect">
            <a:avLst>
              <a:gd name="adj" fmla="val 16667"/>
            </a:avLst>
          </a:prstGeom>
          <a:solidFill>
            <a:srgbClr val="6ABCBE"/>
          </a:solidFill>
          <a:ln w="15875" algn="ctr">
            <a:solidFill>
              <a:srgbClr val="000000"/>
            </a:solidFill>
            <a:round/>
          </a:ln>
          <a:effectLst/>
        </p:spPr>
        <p:txBody>
          <a:bodyPr lIns="53680" tIns="53680" rIns="53680" bIns="53680" anchor="ctr"/>
          <a:lstStyle/>
          <a:p>
            <a:pPr algn="ctr"/>
            <a:r>
              <a:rPr lang="en-GB" sz="1200"/>
              <a:t>ANZ</a:t>
            </a:r>
          </a:p>
        </p:txBody>
      </p:sp>
      <p:sp>
        <p:nvSpPr>
          <p:cNvPr id="540682" name="AutoShape 10"/>
          <p:cNvSpPr>
            <a:spLocks noChangeArrowheads="1"/>
          </p:cNvSpPr>
          <p:nvPr/>
        </p:nvSpPr>
        <p:spPr bwMode="auto">
          <a:xfrm>
            <a:off x="2195736" y="5357647"/>
            <a:ext cx="715002" cy="370114"/>
          </a:xfrm>
          <a:prstGeom prst="roundRect">
            <a:avLst>
              <a:gd name="adj" fmla="val 16667"/>
            </a:avLst>
          </a:prstGeom>
          <a:solidFill>
            <a:srgbClr val="6ABCBE"/>
          </a:solidFill>
          <a:ln w="15875" algn="ctr">
            <a:solidFill>
              <a:srgbClr val="000000"/>
            </a:solidFill>
            <a:round/>
          </a:ln>
          <a:effectLst/>
        </p:spPr>
        <p:txBody>
          <a:bodyPr lIns="53680" tIns="53680" rIns="53680" bIns="53680" anchor="ctr"/>
          <a:lstStyle/>
          <a:p>
            <a:pPr algn="ctr"/>
            <a:r>
              <a:rPr lang="en-GB" sz="1200"/>
              <a:t>South Africa</a:t>
            </a:r>
          </a:p>
        </p:txBody>
      </p:sp>
      <p:sp>
        <p:nvSpPr>
          <p:cNvPr id="540683" name="AutoShape 11"/>
          <p:cNvSpPr>
            <a:spLocks noChangeArrowheads="1"/>
          </p:cNvSpPr>
          <p:nvPr/>
        </p:nvSpPr>
        <p:spPr bwMode="auto">
          <a:xfrm>
            <a:off x="2195736" y="5850226"/>
            <a:ext cx="715002" cy="370114"/>
          </a:xfrm>
          <a:prstGeom prst="roundRect">
            <a:avLst>
              <a:gd name="adj" fmla="val 16667"/>
            </a:avLst>
          </a:prstGeom>
          <a:solidFill>
            <a:srgbClr val="6ABCBE"/>
          </a:solidFill>
          <a:ln w="15875" algn="ctr">
            <a:solidFill>
              <a:srgbClr val="000000"/>
            </a:solidFill>
            <a:round/>
          </a:ln>
          <a:effectLst/>
        </p:spPr>
        <p:txBody>
          <a:bodyPr lIns="53680" tIns="53680" rIns="53680" bIns="53680" anchor="ctr"/>
          <a:lstStyle/>
          <a:p>
            <a:pPr algn="ctr"/>
            <a:r>
              <a:rPr lang="en-GB" sz="1100"/>
              <a:t>Medical</a:t>
            </a:r>
          </a:p>
        </p:txBody>
      </p:sp>
      <p:sp>
        <p:nvSpPr>
          <p:cNvPr id="540684" name="Rectangle 12"/>
          <p:cNvSpPr>
            <a:spLocks noChangeArrowheads="1"/>
          </p:cNvSpPr>
          <p:nvPr/>
        </p:nvSpPr>
        <p:spPr bwMode="auto">
          <a:xfrm rot="16200000">
            <a:off x="1070193" y="4004270"/>
            <a:ext cx="4135210" cy="174465"/>
          </a:xfrm>
          <a:prstGeom prst="rect">
            <a:avLst/>
          </a:prstGeom>
          <a:solidFill>
            <a:srgbClr val="728B81"/>
          </a:solidFill>
          <a:ln w="15875" algn="ctr">
            <a:solidFill>
              <a:srgbClr val="000000"/>
            </a:solidFill>
            <a:miter lim="800000"/>
          </a:ln>
          <a:effectLst/>
        </p:spPr>
        <p:txBody>
          <a:bodyPr wrap="none" lIns="53680" tIns="53680" rIns="53680" bIns="53680" anchor="ctr"/>
          <a:lstStyle/>
          <a:p>
            <a:pPr algn="ctr"/>
            <a:r>
              <a:rPr lang="en-GB" sz="800" err="1"/>
              <a:t>External:Email attachments, STP, CDs, cartridges</a:t>
            </a:r>
          </a:p>
        </p:txBody>
      </p:sp>
      <p:sp>
        <p:nvSpPr>
          <p:cNvPr id="540685" name="Line 13"/>
          <p:cNvSpPr>
            <a:spLocks noChangeShapeType="1"/>
          </p:cNvSpPr>
          <p:nvPr/>
        </p:nvSpPr>
        <p:spPr bwMode="auto">
          <a:xfrm flipH="1">
            <a:off x="3818980" y="1900071"/>
            <a:ext cx="0" cy="4354286"/>
          </a:xfrm>
          <a:prstGeom prst="line">
            <a:avLst/>
          </a:prstGeom>
          <a:noFill/>
          <a:ln w="15875">
            <a:solidFill>
              <a:schemeClr val="accent1"/>
            </a:solidFill>
            <a:round/>
          </a:ln>
          <a:effectLst/>
        </p:spPr>
        <p:txBody>
          <a:bodyPr lIns="53680" tIns="53680" rIns="53680" bIns="53680"/>
          <a:lstStyle/>
          <a:p>
            <a:endParaRPr lang="en-GB"/>
          </a:p>
        </p:txBody>
      </p:sp>
      <p:sp>
        <p:nvSpPr>
          <p:cNvPr id="540686" name="Line 14"/>
          <p:cNvSpPr>
            <a:spLocks noChangeShapeType="1"/>
          </p:cNvSpPr>
          <p:nvPr/>
        </p:nvSpPr>
        <p:spPr bwMode="auto">
          <a:xfrm flipH="1">
            <a:off x="4592525" y="1900071"/>
            <a:ext cx="0" cy="4354286"/>
          </a:xfrm>
          <a:prstGeom prst="line">
            <a:avLst/>
          </a:prstGeom>
          <a:noFill/>
          <a:ln w="15875">
            <a:solidFill>
              <a:schemeClr val="accent1"/>
            </a:solidFill>
            <a:round/>
          </a:ln>
          <a:effectLst/>
        </p:spPr>
        <p:txBody>
          <a:bodyPr lIns="53680" tIns="53680" rIns="53680" bIns="53680"/>
          <a:lstStyle/>
          <a:p>
            <a:endParaRPr lang="en-GB"/>
          </a:p>
        </p:txBody>
      </p:sp>
      <p:sp>
        <p:nvSpPr>
          <p:cNvPr id="540687" name="Line 15"/>
          <p:cNvSpPr>
            <a:spLocks noChangeShapeType="1"/>
          </p:cNvSpPr>
          <p:nvPr/>
        </p:nvSpPr>
        <p:spPr bwMode="auto">
          <a:xfrm flipH="1">
            <a:off x="5349394" y="1900071"/>
            <a:ext cx="0" cy="4354286"/>
          </a:xfrm>
          <a:prstGeom prst="line">
            <a:avLst/>
          </a:prstGeom>
          <a:noFill/>
          <a:ln w="15875">
            <a:solidFill>
              <a:schemeClr val="accent1"/>
            </a:solidFill>
            <a:round/>
          </a:ln>
          <a:effectLst/>
        </p:spPr>
        <p:txBody>
          <a:bodyPr lIns="53680" tIns="53680" rIns="53680" bIns="53680"/>
          <a:lstStyle/>
          <a:p>
            <a:endParaRPr lang="en-GB"/>
          </a:p>
        </p:txBody>
      </p:sp>
      <p:sp>
        <p:nvSpPr>
          <p:cNvPr id="540688" name="Line 16"/>
          <p:cNvSpPr>
            <a:spLocks noChangeShapeType="1"/>
          </p:cNvSpPr>
          <p:nvPr/>
        </p:nvSpPr>
        <p:spPr bwMode="auto">
          <a:xfrm flipH="1">
            <a:off x="6106263" y="1900071"/>
            <a:ext cx="0" cy="4354286"/>
          </a:xfrm>
          <a:prstGeom prst="line">
            <a:avLst/>
          </a:prstGeom>
          <a:noFill/>
          <a:ln w="15875">
            <a:solidFill>
              <a:schemeClr val="accent1"/>
            </a:solidFill>
            <a:round/>
          </a:ln>
          <a:effectLst/>
        </p:spPr>
        <p:txBody>
          <a:bodyPr lIns="53680" tIns="53680" rIns="53680" bIns="53680"/>
          <a:lstStyle/>
          <a:p>
            <a:endParaRPr lang="en-GB"/>
          </a:p>
        </p:txBody>
      </p:sp>
      <p:sp>
        <p:nvSpPr>
          <p:cNvPr id="540689" name="Line 17"/>
          <p:cNvSpPr>
            <a:spLocks noChangeShapeType="1"/>
          </p:cNvSpPr>
          <p:nvPr/>
        </p:nvSpPr>
        <p:spPr bwMode="auto">
          <a:xfrm flipH="1">
            <a:off x="6920859" y="1900071"/>
            <a:ext cx="0" cy="4354286"/>
          </a:xfrm>
          <a:prstGeom prst="line">
            <a:avLst/>
          </a:prstGeom>
          <a:noFill/>
          <a:ln w="15875">
            <a:solidFill>
              <a:schemeClr val="accent1"/>
            </a:solidFill>
            <a:round/>
          </a:ln>
          <a:effectLst/>
        </p:spPr>
        <p:txBody>
          <a:bodyPr lIns="53680" tIns="53680" rIns="53680" bIns="53680"/>
          <a:lstStyle/>
          <a:p>
            <a:endParaRPr lang="en-GB"/>
          </a:p>
        </p:txBody>
      </p:sp>
      <p:sp>
        <p:nvSpPr>
          <p:cNvPr id="540690" name="AutoShape 18"/>
          <p:cNvSpPr>
            <a:spLocks noChangeArrowheads="1"/>
          </p:cNvSpPr>
          <p:nvPr/>
        </p:nvSpPr>
        <p:spPr bwMode="auto">
          <a:xfrm>
            <a:off x="3861313" y="3483943"/>
            <a:ext cx="3838222" cy="206829"/>
          </a:xfrm>
          <a:prstGeom prst="flowChartMagneticDisk">
            <a:avLst/>
          </a:prstGeom>
          <a:solidFill>
            <a:srgbClr val="686AB0"/>
          </a:solidFill>
          <a:ln w="15875">
            <a:solidFill>
              <a:schemeClr val="accent1"/>
            </a:solidFill>
            <a:round/>
          </a:ln>
          <a:effectLst/>
        </p:spPr>
        <p:txBody>
          <a:bodyPr lIns="53680" tIns="53680" rIns="53680" bIns="53680" anchor="ctr"/>
          <a:lstStyle/>
          <a:p>
            <a:pPr algn="ctr"/>
            <a:r>
              <a:rPr lang="en-GB" sz="1000"/>
              <a:t>Access Tool</a:t>
            </a:r>
          </a:p>
        </p:txBody>
      </p:sp>
      <p:sp>
        <p:nvSpPr>
          <p:cNvPr id="540691" name="AutoShape 19"/>
          <p:cNvSpPr>
            <a:spLocks noChangeArrowheads="1"/>
          </p:cNvSpPr>
          <p:nvPr/>
        </p:nvSpPr>
        <p:spPr bwMode="auto">
          <a:xfrm>
            <a:off x="5425081" y="3726150"/>
            <a:ext cx="640131" cy="87086"/>
          </a:xfrm>
          <a:prstGeom prst="flowChartMagneticDisk">
            <a:avLst/>
          </a:prstGeom>
          <a:solidFill>
            <a:srgbClr val="EAF424"/>
          </a:solidFill>
          <a:ln w="15875">
            <a:solidFill>
              <a:schemeClr val="accent1"/>
            </a:solidFill>
            <a:round/>
          </a:ln>
          <a:effectLst/>
        </p:spPr>
        <p:txBody>
          <a:bodyPr lIns="53680" tIns="53680" rIns="53680" bIns="53680" anchor="ctr"/>
          <a:lstStyle/>
          <a:p>
            <a:pPr algn="ctr"/>
            <a:r>
              <a:rPr lang="en-GB" sz="1000"/>
              <a:t>R</a:t>
            </a:r>
          </a:p>
        </p:txBody>
      </p:sp>
      <p:sp>
        <p:nvSpPr>
          <p:cNvPr id="540692" name="AutoShape 20"/>
          <p:cNvSpPr>
            <a:spLocks noChangeArrowheads="1"/>
          </p:cNvSpPr>
          <p:nvPr/>
        </p:nvSpPr>
        <p:spPr bwMode="auto">
          <a:xfrm>
            <a:off x="6275596" y="3698936"/>
            <a:ext cx="465667" cy="145597"/>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693" name="AutoShape 21"/>
          <p:cNvSpPr>
            <a:spLocks noChangeArrowheads="1"/>
          </p:cNvSpPr>
          <p:nvPr/>
        </p:nvSpPr>
        <p:spPr bwMode="auto">
          <a:xfrm>
            <a:off x="3894667" y="3875829"/>
            <a:ext cx="640132" cy="370114"/>
          </a:xfrm>
          <a:prstGeom prst="flowChartMagneticDisk">
            <a:avLst/>
          </a:prstGeom>
          <a:solidFill>
            <a:schemeClr val="accent1"/>
          </a:solidFill>
          <a:ln w="15875">
            <a:solidFill>
              <a:srgbClr val="686AB0"/>
            </a:solidFill>
            <a:round/>
          </a:ln>
          <a:effectLst/>
        </p:spPr>
        <p:txBody>
          <a:bodyPr lIns="53680" tIns="53680" rIns="53680" bIns="53680" anchor="ctr"/>
          <a:lstStyle/>
          <a:p>
            <a:pPr algn="ctr"/>
            <a:r>
              <a:rPr lang="en-GB" sz="1000"/>
              <a:t>Stat Transfer</a:t>
            </a:r>
          </a:p>
        </p:txBody>
      </p:sp>
      <p:sp>
        <p:nvSpPr>
          <p:cNvPr id="540694" name="AutoShape 22"/>
          <p:cNvSpPr>
            <a:spLocks noChangeArrowheads="1"/>
          </p:cNvSpPr>
          <p:nvPr/>
        </p:nvSpPr>
        <p:spPr bwMode="auto">
          <a:xfrm>
            <a:off x="6275596" y="3900322"/>
            <a:ext cx="465667" cy="308883"/>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695" name="AutoShape 23"/>
          <p:cNvSpPr>
            <a:spLocks noChangeArrowheads="1"/>
          </p:cNvSpPr>
          <p:nvPr/>
        </p:nvSpPr>
        <p:spPr bwMode="auto">
          <a:xfrm>
            <a:off x="3894667" y="4369768"/>
            <a:ext cx="640132" cy="370114"/>
          </a:xfrm>
          <a:prstGeom prst="flowChartMagneticDisk">
            <a:avLst/>
          </a:prstGeom>
          <a:solidFill>
            <a:schemeClr val="accent1"/>
          </a:solidFill>
          <a:ln w="15875">
            <a:solidFill>
              <a:srgbClr val="686AB0"/>
            </a:solidFill>
            <a:round/>
          </a:ln>
          <a:effectLst/>
        </p:spPr>
        <p:txBody>
          <a:bodyPr lIns="53680" tIns="53680" rIns="53680" bIns="53680" anchor="ctr"/>
          <a:lstStyle/>
          <a:p>
            <a:pPr algn="ctr"/>
            <a:r>
              <a:rPr lang="en-GB" sz="1000"/>
              <a:t>Stat Transfer</a:t>
            </a:r>
          </a:p>
        </p:txBody>
      </p:sp>
      <p:sp>
        <p:nvSpPr>
          <p:cNvPr id="540696" name="AutoShape 24"/>
          <p:cNvSpPr>
            <a:spLocks noChangeArrowheads="1"/>
          </p:cNvSpPr>
          <p:nvPr/>
        </p:nvSpPr>
        <p:spPr bwMode="auto">
          <a:xfrm>
            <a:off x="6275596" y="4394261"/>
            <a:ext cx="465667" cy="308882"/>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697" name="Text Box 25"/>
          <p:cNvSpPr txBox="1">
            <a:spLocks noChangeArrowheads="1"/>
          </p:cNvSpPr>
          <p:nvPr/>
        </p:nvSpPr>
        <p:spPr bwMode="auto">
          <a:xfrm>
            <a:off x="2813243" y="1694604"/>
            <a:ext cx="527242" cy="354630"/>
          </a:xfrm>
          <a:prstGeom prst="rect">
            <a:avLst/>
          </a:prstGeom>
          <a:noFill/>
          <a:ln w="15875" algn="ctr">
            <a:noFill/>
            <a:miter lim="800000"/>
          </a:ln>
          <a:effectLst/>
        </p:spPr>
        <p:txBody>
          <a:bodyPr lIns="53680" tIns="53680" rIns="53680" bIns="53680">
            <a:spAutoFit/>
          </a:bodyPr>
          <a:lstStyle/>
          <a:p>
            <a:r>
              <a:rPr lang="en-GB" sz="800" b="1"/>
              <a:t>External Data</a:t>
            </a:r>
          </a:p>
        </p:txBody>
      </p:sp>
      <p:sp>
        <p:nvSpPr>
          <p:cNvPr id="540698" name="Text Box 26"/>
          <p:cNvSpPr txBox="1">
            <a:spLocks noChangeArrowheads="1"/>
          </p:cNvSpPr>
          <p:nvPr/>
        </p:nvSpPr>
        <p:spPr bwMode="auto">
          <a:xfrm>
            <a:off x="3322526" y="1757197"/>
            <a:ext cx="477099" cy="231519"/>
          </a:xfrm>
          <a:prstGeom prst="rect">
            <a:avLst/>
          </a:prstGeom>
          <a:noFill/>
          <a:ln w="15875" algn="ctr">
            <a:noFill/>
            <a:miter lim="800000"/>
          </a:ln>
          <a:effectLst/>
        </p:spPr>
        <p:txBody>
          <a:bodyPr wrap="none" lIns="53680" tIns="53680" rIns="53680" bIns="53680">
            <a:spAutoFit/>
          </a:bodyPr>
          <a:lstStyle/>
          <a:p>
            <a:r>
              <a:rPr lang="en-GB" sz="800" b="1"/>
              <a:t>R/I data</a:t>
            </a:r>
          </a:p>
        </p:txBody>
      </p:sp>
      <p:sp>
        <p:nvSpPr>
          <p:cNvPr id="540699" name="AutoShape 27"/>
          <p:cNvSpPr>
            <a:spLocks noChangeArrowheads="1"/>
          </p:cNvSpPr>
          <p:nvPr/>
        </p:nvSpPr>
        <p:spPr bwMode="auto">
          <a:xfrm>
            <a:off x="3304566" y="2945100"/>
            <a:ext cx="442576" cy="170090"/>
          </a:xfrm>
          <a:prstGeom prst="flowChartMagneticDisk">
            <a:avLst/>
          </a:prstGeom>
          <a:solidFill>
            <a:schemeClr val="accent6"/>
          </a:solidFill>
          <a:ln w="15875">
            <a:solidFill>
              <a:schemeClr val="accent1"/>
            </a:solidFill>
            <a:round/>
          </a:ln>
          <a:effectLst/>
        </p:spPr>
        <p:txBody>
          <a:bodyPr lIns="53680" tIns="53680" rIns="53680" bIns="53680" anchor="ctr"/>
          <a:lstStyle/>
          <a:p>
            <a:pPr algn="ctr"/>
            <a:r>
              <a:rPr lang="en-GB" sz="1000" err="1"/>
              <a:t>BoF</a:t>
            </a:r>
            <a:endParaRPr lang="en-GB" sz="1000"/>
          </a:p>
        </p:txBody>
      </p:sp>
      <p:sp>
        <p:nvSpPr>
          <p:cNvPr id="540700" name="AutoShape 28"/>
          <p:cNvSpPr>
            <a:spLocks noChangeArrowheads="1"/>
          </p:cNvSpPr>
          <p:nvPr/>
        </p:nvSpPr>
        <p:spPr bwMode="auto">
          <a:xfrm>
            <a:off x="3317394" y="2037504"/>
            <a:ext cx="418202" cy="552450"/>
          </a:xfrm>
          <a:prstGeom prst="flowChartMagneticDisk">
            <a:avLst/>
          </a:prstGeom>
          <a:solidFill>
            <a:schemeClr val="accent6"/>
          </a:solidFill>
          <a:ln w="15875">
            <a:solidFill>
              <a:schemeClr val="accent1"/>
            </a:solidFill>
            <a:round/>
          </a:ln>
          <a:effectLst/>
        </p:spPr>
        <p:txBody>
          <a:bodyPr lIns="53680" tIns="53680" rIns="53680" bIns="53680" anchor="ctr"/>
          <a:lstStyle/>
          <a:p>
            <a:pPr algn="ctr"/>
            <a:r>
              <a:rPr lang="en-GB" sz="1000" err="1"/>
              <a:t>BoF</a:t>
            </a:r>
            <a:endParaRPr lang="en-GB" sz="1000"/>
          </a:p>
        </p:txBody>
      </p:sp>
      <p:sp>
        <p:nvSpPr>
          <p:cNvPr id="540701" name="AutoShape 29"/>
          <p:cNvSpPr>
            <a:spLocks noChangeArrowheads="1"/>
          </p:cNvSpPr>
          <p:nvPr/>
        </p:nvSpPr>
        <p:spPr bwMode="auto">
          <a:xfrm>
            <a:off x="3305849" y="3482583"/>
            <a:ext cx="442575" cy="356507"/>
          </a:xfrm>
          <a:prstGeom prst="flowChartMagneticDisk">
            <a:avLst/>
          </a:prstGeom>
          <a:solidFill>
            <a:srgbClr val="990033"/>
          </a:solidFill>
          <a:ln w="15875">
            <a:solidFill>
              <a:schemeClr val="accent1"/>
            </a:solidFill>
            <a:round/>
          </a:ln>
          <a:effectLst/>
        </p:spPr>
        <p:txBody>
          <a:bodyPr lIns="53680" tIns="53680" rIns="53680" bIns="53680" anchor="ctr"/>
          <a:lstStyle/>
          <a:p>
            <a:pPr algn="ctr"/>
            <a:r>
              <a:rPr lang="en-GB" sz="800"/>
              <a:t>LI-AS Polaris</a:t>
            </a:r>
          </a:p>
        </p:txBody>
      </p:sp>
      <p:sp>
        <p:nvSpPr>
          <p:cNvPr id="540702" name="AutoShape 30"/>
          <p:cNvSpPr>
            <a:spLocks noChangeArrowheads="1"/>
          </p:cNvSpPr>
          <p:nvPr/>
        </p:nvSpPr>
        <p:spPr bwMode="auto">
          <a:xfrm>
            <a:off x="3318678" y="3900322"/>
            <a:ext cx="442575" cy="356507"/>
          </a:xfrm>
          <a:prstGeom prst="flowChartMagneticDisk">
            <a:avLst/>
          </a:prstGeom>
          <a:solidFill>
            <a:srgbClr val="990033"/>
          </a:solidFill>
          <a:ln w="15875">
            <a:solidFill>
              <a:schemeClr val="accent1"/>
            </a:solidFill>
            <a:round/>
          </a:ln>
          <a:effectLst/>
        </p:spPr>
        <p:txBody>
          <a:bodyPr lIns="53680" tIns="53680" rIns="53680" bIns="53680" anchor="ctr"/>
          <a:lstStyle/>
          <a:p>
            <a:pPr algn="ctr"/>
            <a:r>
              <a:rPr lang="en-GB" sz="800"/>
              <a:t>LI-AS Polaris</a:t>
            </a:r>
          </a:p>
        </p:txBody>
      </p:sp>
      <p:sp>
        <p:nvSpPr>
          <p:cNvPr id="540703" name="AutoShape 31"/>
          <p:cNvSpPr>
            <a:spLocks noChangeArrowheads="1"/>
          </p:cNvSpPr>
          <p:nvPr/>
        </p:nvSpPr>
        <p:spPr bwMode="auto">
          <a:xfrm>
            <a:off x="3318678" y="4353440"/>
            <a:ext cx="442575" cy="356507"/>
          </a:xfrm>
          <a:prstGeom prst="flowChartMagneticDisk">
            <a:avLst/>
          </a:prstGeom>
          <a:solidFill>
            <a:srgbClr val="990033"/>
          </a:solidFill>
          <a:ln w="15875">
            <a:solidFill>
              <a:schemeClr val="accent1"/>
            </a:solidFill>
            <a:round/>
          </a:ln>
          <a:effectLst/>
        </p:spPr>
        <p:txBody>
          <a:bodyPr lIns="53680" tIns="53680" rIns="53680" bIns="53680" anchor="ctr"/>
          <a:lstStyle/>
          <a:p>
            <a:pPr algn="ctr"/>
            <a:r>
              <a:rPr lang="en-GB" sz="800"/>
              <a:t>LI-AS Polaris</a:t>
            </a:r>
          </a:p>
        </p:txBody>
      </p:sp>
      <p:sp>
        <p:nvSpPr>
          <p:cNvPr id="540704" name="AutoShape 32"/>
          <p:cNvSpPr>
            <a:spLocks noChangeArrowheads="1"/>
          </p:cNvSpPr>
          <p:nvPr/>
        </p:nvSpPr>
        <p:spPr bwMode="auto">
          <a:xfrm>
            <a:off x="3319960" y="4881397"/>
            <a:ext cx="442576" cy="356507"/>
          </a:xfrm>
          <a:prstGeom prst="flowChartMagneticDisk">
            <a:avLst/>
          </a:prstGeom>
          <a:solidFill>
            <a:srgbClr val="006699"/>
          </a:solidFill>
          <a:ln w="15875">
            <a:solidFill>
              <a:schemeClr val="accent1"/>
            </a:solidFill>
            <a:round/>
          </a:ln>
          <a:effectLst/>
        </p:spPr>
        <p:txBody>
          <a:bodyPr lIns="53680" tIns="53680" rIns="53680" bIns="53680" anchor="ctr"/>
          <a:lstStyle/>
          <a:p>
            <a:pPr algn="ctr"/>
            <a:r>
              <a:rPr lang="en-GB" sz="800"/>
              <a:t>i5</a:t>
            </a:r>
          </a:p>
        </p:txBody>
      </p:sp>
      <p:sp>
        <p:nvSpPr>
          <p:cNvPr id="540705" name="AutoShape 33"/>
          <p:cNvSpPr>
            <a:spLocks noChangeArrowheads="1"/>
          </p:cNvSpPr>
          <p:nvPr/>
        </p:nvSpPr>
        <p:spPr bwMode="auto">
          <a:xfrm>
            <a:off x="3298152" y="5360369"/>
            <a:ext cx="477212" cy="356507"/>
          </a:xfrm>
          <a:prstGeom prst="flowChartMagneticDisk">
            <a:avLst/>
          </a:prstGeom>
          <a:solidFill>
            <a:srgbClr val="33CCCC"/>
          </a:solidFill>
          <a:ln w="15875">
            <a:solidFill>
              <a:schemeClr val="accent1"/>
            </a:solidFill>
            <a:round/>
          </a:ln>
          <a:effectLst/>
        </p:spPr>
        <p:txBody>
          <a:bodyPr lIns="53680" tIns="53680" rIns="53680" bIns="53680" anchor="ctr"/>
          <a:lstStyle/>
          <a:p>
            <a:pPr algn="ctr"/>
            <a:r>
              <a:rPr lang="en-GB" sz="800"/>
              <a:t>Abacus</a:t>
            </a:r>
          </a:p>
        </p:txBody>
      </p:sp>
      <p:sp>
        <p:nvSpPr>
          <p:cNvPr id="540706" name="AutoShape 34"/>
          <p:cNvSpPr>
            <a:spLocks noChangeArrowheads="1"/>
          </p:cNvSpPr>
          <p:nvPr/>
        </p:nvSpPr>
        <p:spPr bwMode="auto">
          <a:xfrm>
            <a:off x="3309697" y="2679762"/>
            <a:ext cx="2021737" cy="159203"/>
          </a:xfrm>
          <a:prstGeom prst="flowChartMagneticDisk">
            <a:avLst/>
          </a:prstGeom>
          <a:solidFill>
            <a:srgbClr val="4F7E8D"/>
          </a:solidFill>
          <a:ln w="15875">
            <a:solidFill>
              <a:schemeClr val="bg2"/>
            </a:solidFill>
            <a:round/>
          </a:ln>
          <a:effectLst/>
        </p:spPr>
        <p:txBody>
          <a:bodyPr lIns="53680" tIns="53680" rIns="53680" bIns="53680" anchor="ctr"/>
          <a:lstStyle/>
          <a:p>
            <a:pPr algn="ctr"/>
            <a:r>
              <a:rPr lang="en-GB" sz="800"/>
              <a:t>Bulk</a:t>
            </a:r>
          </a:p>
        </p:txBody>
      </p:sp>
      <p:sp>
        <p:nvSpPr>
          <p:cNvPr id="540707" name="AutoShape 35"/>
          <p:cNvSpPr>
            <a:spLocks noChangeArrowheads="1"/>
          </p:cNvSpPr>
          <p:nvPr/>
        </p:nvSpPr>
        <p:spPr bwMode="auto">
          <a:xfrm>
            <a:off x="7022202" y="1984436"/>
            <a:ext cx="640132" cy="598714"/>
          </a:xfrm>
          <a:prstGeom prst="flowChartMagneticDisk">
            <a:avLst/>
          </a:prstGeom>
          <a:solidFill>
            <a:srgbClr val="A0A1CE"/>
          </a:solidFill>
          <a:ln w="15875">
            <a:solidFill>
              <a:schemeClr val="accent1"/>
            </a:solidFill>
            <a:round/>
          </a:ln>
          <a:effectLst/>
        </p:spPr>
        <p:txBody>
          <a:bodyPr lIns="53680" tIns="53680" rIns="53680" bIns="53680" anchor="ctr"/>
          <a:lstStyle/>
          <a:p>
            <a:pPr algn="ctr"/>
            <a:r>
              <a:rPr lang="en-GB" sz="1000"/>
              <a:t>R&amp;D DB</a:t>
            </a:r>
          </a:p>
        </p:txBody>
      </p:sp>
      <p:sp>
        <p:nvSpPr>
          <p:cNvPr id="540708" name="AutoShape 36"/>
          <p:cNvSpPr>
            <a:spLocks noChangeArrowheads="1"/>
          </p:cNvSpPr>
          <p:nvPr/>
        </p:nvSpPr>
        <p:spPr bwMode="auto">
          <a:xfrm>
            <a:off x="3893384" y="2010290"/>
            <a:ext cx="2169262" cy="587829"/>
          </a:xfrm>
          <a:prstGeom prst="flowChartMagneticDisk">
            <a:avLst/>
          </a:prstGeom>
          <a:solidFill>
            <a:srgbClr val="E191D9"/>
          </a:solidFill>
          <a:ln w="15875">
            <a:solidFill>
              <a:schemeClr val="accent1"/>
            </a:solidFill>
            <a:round/>
          </a:ln>
          <a:effectLst/>
        </p:spPr>
        <p:txBody>
          <a:bodyPr lIns="53680" tIns="53680" rIns="53680" bIns="53680" anchor="ctr"/>
          <a:lstStyle/>
          <a:p>
            <a:pPr algn="ctr"/>
            <a:r>
              <a:rPr lang="en-GB" sz="1000"/>
              <a:t>SAS</a:t>
            </a:r>
          </a:p>
        </p:txBody>
      </p:sp>
      <p:sp>
        <p:nvSpPr>
          <p:cNvPr id="540709" name="AutoShape 37"/>
          <p:cNvSpPr>
            <a:spLocks noChangeArrowheads="1"/>
          </p:cNvSpPr>
          <p:nvPr/>
        </p:nvSpPr>
        <p:spPr bwMode="auto">
          <a:xfrm>
            <a:off x="6276879" y="2037505"/>
            <a:ext cx="465666" cy="547007"/>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710" name="AutoShape 38"/>
          <p:cNvSpPr>
            <a:spLocks noChangeArrowheads="1"/>
          </p:cNvSpPr>
          <p:nvPr/>
        </p:nvSpPr>
        <p:spPr bwMode="auto">
          <a:xfrm>
            <a:off x="6348718" y="2909721"/>
            <a:ext cx="348929" cy="195943"/>
          </a:xfrm>
          <a:prstGeom prst="flowChartMultidocument">
            <a:avLst/>
          </a:prstGeom>
          <a:solidFill>
            <a:srgbClr val="FAF400"/>
          </a:solidFill>
          <a:ln w="15875">
            <a:solidFill>
              <a:srgbClr val="000000"/>
            </a:solidFill>
            <a:miter lim="800000"/>
          </a:ln>
          <a:effectLst/>
        </p:spPr>
        <p:txBody>
          <a:bodyPr wrap="none" lIns="53680" tIns="53680" rIns="53680" bIns="53680" anchor="ctr"/>
          <a:lstStyle/>
          <a:p>
            <a:pPr algn="ctr"/>
            <a:r>
              <a:rPr lang="en-GB" sz="1000"/>
              <a:t>BO</a:t>
            </a:r>
          </a:p>
        </p:txBody>
      </p:sp>
      <p:sp>
        <p:nvSpPr>
          <p:cNvPr id="540711" name="AutoShape 39"/>
          <p:cNvSpPr>
            <a:spLocks noChangeArrowheads="1"/>
          </p:cNvSpPr>
          <p:nvPr/>
        </p:nvSpPr>
        <p:spPr bwMode="auto">
          <a:xfrm>
            <a:off x="4660515" y="4369768"/>
            <a:ext cx="1404697" cy="370114"/>
          </a:xfrm>
          <a:prstGeom prst="flowChartMagneticDisk">
            <a:avLst/>
          </a:prstGeom>
          <a:solidFill>
            <a:schemeClr val="accent1"/>
          </a:solidFill>
          <a:ln w="15875">
            <a:solidFill>
              <a:srgbClr val="686AB0"/>
            </a:solidFill>
            <a:round/>
          </a:ln>
          <a:effectLst/>
        </p:spPr>
        <p:txBody>
          <a:bodyPr lIns="53680" tIns="53680" rIns="53680" bIns="53680" anchor="ctr"/>
          <a:lstStyle/>
          <a:p>
            <a:pPr algn="ctr"/>
            <a:r>
              <a:rPr lang="en-GB" sz="1000" err="1"/>
              <a:t>Stata</a:t>
            </a:r>
            <a:endParaRPr lang="en-GB" sz="1000"/>
          </a:p>
        </p:txBody>
      </p:sp>
      <p:sp>
        <p:nvSpPr>
          <p:cNvPr id="540712" name="AutoShape 40"/>
          <p:cNvSpPr>
            <a:spLocks noChangeArrowheads="1"/>
          </p:cNvSpPr>
          <p:nvPr/>
        </p:nvSpPr>
        <p:spPr bwMode="auto">
          <a:xfrm>
            <a:off x="6347434" y="3190029"/>
            <a:ext cx="348929" cy="228600"/>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713" name="Line 41"/>
          <p:cNvSpPr>
            <a:spLocks noChangeShapeType="1"/>
          </p:cNvSpPr>
          <p:nvPr/>
        </p:nvSpPr>
        <p:spPr bwMode="auto">
          <a:xfrm>
            <a:off x="2958202" y="3130157"/>
            <a:ext cx="5360940" cy="12247"/>
          </a:xfrm>
          <a:prstGeom prst="line">
            <a:avLst/>
          </a:prstGeom>
          <a:noFill/>
          <a:ln w="15875">
            <a:solidFill>
              <a:srgbClr val="000000"/>
            </a:solidFill>
            <a:prstDash val="sysDot"/>
            <a:round/>
          </a:ln>
          <a:effectLst/>
        </p:spPr>
        <p:txBody>
          <a:bodyPr lIns="53680" tIns="53680" rIns="53680" bIns="53680"/>
          <a:lstStyle/>
          <a:p>
            <a:endParaRPr lang="en-GB"/>
          </a:p>
        </p:txBody>
      </p:sp>
      <p:sp>
        <p:nvSpPr>
          <p:cNvPr id="540714" name="Text Box 42"/>
          <p:cNvSpPr txBox="1">
            <a:spLocks noChangeArrowheads="1"/>
          </p:cNvSpPr>
          <p:nvPr/>
        </p:nvSpPr>
        <p:spPr bwMode="auto">
          <a:xfrm>
            <a:off x="7736738" y="3124715"/>
            <a:ext cx="728771" cy="231519"/>
          </a:xfrm>
          <a:prstGeom prst="rect">
            <a:avLst/>
          </a:prstGeom>
          <a:noFill/>
          <a:ln w="15875" algn="ctr">
            <a:noFill/>
            <a:miter lim="800000"/>
          </a:ln>
          <a:effectLst/>
        </p:spPr>
        <p:txBody>
          <a:bodyPr wrap="none" lIns="53680" tIns="53680" rIns="53680" bIns="53680">
            <a:spAutoFit/>
          </a:bodyPr>
          <a:lstStyle/>
          <a:p>
            <a:r>
              <a:rPr lang="en-GB" sz="800" b="1"/>
              <a:t>External Data</a:t>
            </a:r>
          </a:p>
        </p:txBody>
      </p:sp>
      <p:sp>
        <p:nvSpPr>
          <p:cNvPr id="540715" name="Text Box 43"/>
          <p:cNvSpPr txBox="1">
            <a:spLocks noChangeArrowheads="1"/>
          </p:cNvSpPr>
          <p:nvPr/>
        </p:nvSpPr>
        <p:spPr bwMode="auto">
          <a:xfrm>
            <a:off x="7865021" y="2917886"/>
            <a:ext cx="477099" cy="231519"/>
          </a:xfrm>
          <a:prstGeom prst="rect">
            <a:avLst/>
          </a:prstGeom>
          <a:noFill/>
          <a:ln w="15875" algn="ctr">
            <a:noFill/>
            <a:miter lim="800000"/>
          </a:ln>
          <a:effectLst/>
        </p:spPr>
        <p:txBody>
          <a:bodyPr wrap="none" lIns="53680" tIns="53680" rIns="53680" bIns="53680">
            <a:spAutoFit/>
          </a:bodyPr>
          <a:lstStyle/>
          <a:p>
            <a:r>
              <a:rPr lang="en-GB" sz="800" b="1"/>
              <a:t>R/I data</a:t>
            </a:r>
          </a:p>
        </p:txBody>
      </p:sp>
      <p:sp>
        <p:nvSpPr>
          <p:cNvPr id="540716" name="AutoShape 44"/>
          <p:cNvSpPr>
            <a:spLocks noChangeArrowheads="1"/>
          </p:cNvSpPr>
          <p:nvPr/>
        </p:nvSpPr>
        <p:spPr bwMode="auto">
          <a:xfrm>
            <a:off x="4193566" y="3194111"/>
            <a:ext cx="1852404" cy="220436"/>
          </a:xfrm>
          <a:prstGeom prst="flowChartMagneticDisk">
            <a:avLst/>
          </a:prstGeom>
          <a:solidFill>
            <a:srgbClr val="C335B5"/>
          </a:solidFill>
          <a:ln w="15875">
            <a:solidFill>
              <a:schemeClr val="accent1"/>
            </a:solidFill>
            <a:round/>
          </a:ln>
          <a:effectLst/>
        </p:spPr>
        <p:txBody>
          <a:bodyPr lIns="53680" tIns="53680" rIns="53680" bIns="53680" anchor="ctr"/>
          <a:lstStyle/>
          <a:p>
            <a:pPr algn="ctr"/>
            <a:r>
              <a:rPr lang="en-GB" sz="1000"/>
              <a:t>Glean</a:t>
            </a:r>
          </a:p>
        </p:txBody>
      </p:sp>
      <p:sp>
        <p:nvSpPr>
          <p:cNvPr id="540717" name="AutoShape 45"/>
          <p:cNvSpPr>
            <a:spLocks noChangeArrowheads="1"/>
          </p:cNvSpPr>
          <p:nvPr/>
        </p:nvSpPr>
        <p:spPr bwMode="auto">
          <a:xfrm>
            <a:off x="3840788" y="3185947"/>
            <a:ext cx="300182" cy="209550"/>
          </a:xfrm>
          <a:prstGeom prst="flowChartMagneticDisk">
            <a:avLst/>
          </a:prstGeom>
          <a:solidFill>
            <a:srgbClr val="E191D9"/>
          </a:solidFill>
          <a:ln w="15875">
            <a:solidFill>
              <a:schemeClr val="accent1"/>
            </a:solidFill>
            <a:round/>
          </a:ln>
          <a:effectLst/>
        </p:spPr>
        <p:txBody>
          <a:bodyPr lIns="53680" tIns="53680" rIns="53680" bIns="53680" anchor="ctr"/>
          <a:lstStyle/>
          <a:p>
            <a:pPr algn="ctr"/>
            <a:r>
              <a:rPr lang="en-GB" sz="700"/>
              <a:t>SAS</a:t>
            </a:r>
          </a:p>
        </p:txBody>
      </p:sp>
      <p:sp>
        <p:nvSpPr>
          <p:cNvPr id="540718" name="AutoShape 46"/>
          <p:cNvSpPr>
            <a:spLocks noChangeArrowheads="1"/>
          </p:cNvSpPr>
          <p:nvPr/>
        </p:nvSpPr>
        <p:spPr bwMode="auto">
          <a:xfrm>
            <a:off x="3869011" y="2921969"/>
            <a:ext cx="2169263" cy="193221"/>
          </a:xfrm>
          <a:prstGeom prst="flowChartMagneticDisk">
            <a:avLst/>
          </a:prstGeom>
          <a:solidFill>
            <a:srgbClr val="323362"/>
          </a:solidFill>
          <a:ln w="15875">
            <a:solidFill>
              <a:schemeClr val="accent1"/>
            </a:solidFill>
            <a:round/>
          </a:ln>
          <a:effectLst/>
        </p:spPr>
        <p:txBody>
          <a:bodyPr lIns="53680" tIns="53680" rIns="53680" bIns="53680" anchor="ctr"/>
          <a:lstStyle/>
          <a:p>
            <a:pPr algn="ctr"/>
            <a:r>
              <a:rPr lang="en-GB" sz="1000">
                <a:solidFill>
                  <a:schemeClr val="bg1"/>
                </a:solidFill>
              </a:rPr>
              <a:t>ES Suite</a:t>
            </a:r>
          </a:p>
        </p:txBody>
      </p:sp>
      <p:sp>
        <p:nvSpPr>
          <p:cNvPr id="540719" name="AutoShape 47"/>
          <p:cNvSpPr>
            <a:spLocks noChangeArrowheads="1"/>
          </p:cNvSpPr>
          <p:nvPr/>
        </p:nvSpPr>
        <p:spPr bwMode="auto">
          <a:xfrm>
            <a:off x="7002960" y="2879786"/>
            <a:ext cx="640131" cy="220436"/>
          </a:xfrm>
          <a:prstGeom prst="flowChartMagneticDisk">
            <a:avLst/>
          </a:prstGeom>
          <a:solidFill>
            <a:srgbClr val="323362"/>
          </a:solidFill>
          <a:ln w="15875">
            <a:solidFill>
              <a:schemeClr val="accent1"/>
            </a:solidFill>
            <a:round/>
          </a:ln>
          <a:effectLst/>
        </p:spPr>
        <p:txBody>
          <a:bodyPr lIns="53680" tIns="53680" rIns="53680" bIns="53680" anchor="ctr"/>
          <a:lstStyle/>
          <a:p>
            <a:pPr algn="ctr"/>
            <a:r>
              <a:rPr lang="en-GB" sz="1000">
                <a:solidFill>
                  <a:schemeClr val="bg1"/>
                </a:solidFill>
              </a:rPr>
              <a:t>ES Suite</a:t>
            </a:r>
          </a:p>
        </p:txBody>
      </p:sp>
      <p:sp>
        <p:nvSpPr>
          <p:cNvPr id="540720" name="Rectangle 48"/>
          <p:cNvSpPr>
            <a:spLocks noChangeArrowheads="1"/>
          </p:cNvSpPr>
          <p:nvPr/>
        </p:nvSpPr>
        <p:spPr bwMode="auto">
          <a:xfrm>
            <a:off x="6987566" y="3200915"/>
            <a:ext cx="723515" cy="221797"/>
          </a:xfrm>
          <a:prstGeom prst="rect">
            <a:avLst/>
          </a:prstGeom>
          <a:solidFill>
            <a:srgbClr val="DEE6E2"/>
          </a:solidFill>
          <a:ln w="15875" algn="ctr">
            <a:solidFill>
              <a:srgbClr val="000000"/>
            </a:solidFill>
            <a:miter lim="800000"/>
          </a:ln>
          <a:effectLst/>
        </p:spPr>
        <p:txBody>
          <a:bodyPr wrap="none" lIns="53680" tIns="53680" rIns="53680" bIns="53680" anchor="ctr"/>
          <a:lstStyle/>
          <a:p>
            <a:pPr algn="ctr"/>
            <a:r>
              <a:rPr lang="en-GB" sz="800"/>
              <a:t>Shared Drives</a:t>
            </a:r>
          </a:p>
        </p:txBody>
      </p:sp>
      <p:sp>
        <p:nvSpPr>
          <p:cNvPr id="540721" name="Rectangle 49"/>
          <p:cNvSpPr>
            <a:spLocks noChangeArrowheads="1"/>
          </p:cNvSpPr>
          <p:nvPr/>
        </p:nvSpPr>
        <p:spPr bwMode="auto">
          <a:xfrm>
            <a:off x="6997829" y="3932979"/>
            <a:ext cx="723515" cy="221797"/>
          </a:xfrm>
          <a:prstGeom prst="rect">
            <a:avLst/>
          </a:prstGeom>
          <a:solidFill>
            <a:srgbClr val="DEE6E2"/>
          </a:solidFill>
          <a:ln w="15875" algn="ctr">
            <a:solidFill>
              <a:srgbClr val="000000"/>
            </a:solidFill>
            <a:miter lim="800000"/>
          </a:ln>
          <a:effectLst/>
        </p:spPr>
        <p:txBody>
          <a:bodyPr wrap="none" lIns="53680" tIns="53680" rIns="53680" bIns="53680" anchor="ctr"/>
          <a:lstStyle/>
          <a:p>
            <a:pPr algn="ctr"/>
            <a:r>
              <a:rPr lang="en-GB" sz="800"/>
              <a:t>Shared Drives</a:t>
            </a:r>
          </a:p>
        </p:txBody>
      </p:sp>
      <p:sp>
        <p:nvSpPr>
          <p:cNvPr id="540722" name="Rectangle 50"/>
          <p:cNvSpPr>
            <a:spLocks noChangeArrowheads="1"/>
          </p:cNvSpPr>
          <p:nvPr/>
        </p:nvSpPr>
        <p:spPr bwMode="auto">
          <a:xfrm>
            <a:off x="6986283" y="4405147"/>
            <a:ext cx="723515" cy="221796"/>
          </a:xfrm>
          <a:prstGeom prst="rect">
            <a:avLst/>
          </a:prstGeom>
          <a:solidFill>
            <a:srgbClr val="DEE6E2"/>
          </a:solidFill>
          <a:ln w="15875" algn="ctr">
            <a:solidFill>
              <a:srgbClr val="000000"/>
            </a:solidFill>
            <a:miter lim="800000"/>
          </a:ln>
          <a:effectLst/>
        </p:spPr>
        <p:txBody>
          <a:bodyPr wrap="none" lIns="53680" tIns="53680" rIns="53680" bIns="53680" anchor="ctr"/>
          <a:lstStyle/>
          <a:p>
            <a:pPr algn="ctr"/>
            <a:r>
              <a:rPr lang="en-GB" sz="800"/>
              <a:t>Shared Drives</a:t>
            </a:r>
          </a:p>
        </p:txBody>
      </p:sp>
      <p:sp>
        <p:nvSpPr>
          <p:cNvPr id="540723" name="Rectangle 51"/>
          <p:cNvSpPr>
            <a:spLocks noChangeArrowheads="1"/>
          </p:cNvSpPr>
          <p:nvPr/>
        </p:nvSpPr>
        <p:spPr bwMode="auto">
          <a:xfrm>
            <a:off x="6988849" y="5406633"/>
            <a:ext cx="723515" cy="221796"/>
          </a:xfrm>
          <a:prstGeom prst="rect">
            <a:avLst/>
          </a:prstGeom>
          <a:solidFill>
            <a:srgbClr val="DEE6E2"/>
          </a:solidFill>
          <a:ln w="15875" algn="ctr">
            <a:solidFill>
              <a:srgbClr val="000000"/>
            </a:solidFill>
            <a:miter lim="800000"/>
          </a:ln>
          <a:effectLst/>
        </p:spPr>
        <p:txBody>
          <a:bodyPr wrap="none" lIns="53680" tIns="53680" rIns="53680" bIns="53680" anchor="ctr"/>
          <a:lstStyle/>
          <a:p>
            <a:pPr algn="ctr"/>
            <a:r>
              <a:rPr lang="en-GB" sz="800"/>
              <a:t>Shared Drives</a:t>
            </a:r>
          </a:p>
        </p:txBody>
      </p:sp>
      <p:sp>
        <p:nvSpPr>
          <p:cNvPr id="540724" name="AutoShape 52"/>
          <p:cNvSpPr>
            <a:spLocks noChangeArrowheads="1"/>
          </p:cNvSpPr>
          <p:nvPr/>
        </p:nvSpPr>
        <p:spPr bwMode="auto">
          <a:xfrm>
            <a:off x="3906213" y="5391665"/>
            <a:ext cx="2148737" cy="118383"/>
          </a:xfrm>
          <a:prstGeom prst="flowChartMagneticDisk">
            <a:avLst/>
          </a:prstGeom>
          <a:solidFill>
            <a:srgbClr val="C335B5"/>
          </a:solidFill>
          <a:ln w="15875">
            <a:solidFill>
              <a:schemeClr val="accent1"/>
            </a:solidFill>
            <a:round/>
          </a:ln>
          <a:effectLst/>
        </p:spPr>
        <p:txBody>
          <a:bodyPr lIns="53680" tIns="53680" rIns="53680" bIns="53680" anchor="ctr"/>
          <a:lstStyle/>
          <a:p>
            <a:pPr algn="ctr"/>
            <a:r>
              <a:rPr lang="en-GB" sz="700"/>
              <a:t>Glean</a:t>
            </a:r>
          </a:p>
        </p:txBody>
      </p:sp>
      <p:sp>
        <p:nvSpPr>
          <p:cNvPr id="540725" name="AutoShape 53"/>
          <p:cNvSpPr>
            <a:spLocks noChangeArrowheads="1"/>
          </p:cNvSpPr>
          <p:nvPr/>
        </p:nvSpPr>
        <p:spPr bwMode="auto">
          <a:xfrm>
            <a:off x="6276879" y="5424322"/>
            <a:ext cx="465666" cy="308883"/>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726" name="AutoShape 54"/>
          <p:cNvSpPr>
            <a:spLocks noChangeArrowheads="1"/>
          </p:cNvSpPr>
          <p:nvPr/>
        </p:nvSpPr>
        <p:spPr bwMode="auto">
          <a:xfrm>
            <a:off x="3908778" y="5550869"/>
            <a:ext cx="2133343" cy="131989"/>
          </a:xfrm>
          <a:prstGeom prst="flowChartMagneticDisk">
            <a:avLst/>
          </a:prstGeom>
          <a:solidFill>
            <a:srgbClr val="686AB0"/>
          </a:solidFill>
          <a:ln w="15875">
            <a:solidFill>
              <a:schemeClr val="accent1"/>
            </a:solidFill>
            <a:round/>
          </a:ln>
          <a:effectLst/>
        </p:spPr>
        <p:txBody>
          <a:bodyPr lIns="53680" tIns="53680" rIns="53680" bIns="53680" anchor="ctr"/>
          <a:lstStyle/>
          <a:p>
            <a:pPr algn="ctr"/>
            <a:r>
              <a:rPr lang="en-GB" sz="700"/>
              <a:t>Access</a:t>
            </a:r>
          </a:p>
        </p:txBody>
      </p:sp>
      <p:sp>
        <p:nvSpPr>
          <p:cNvPr id="540727" name="AutoShape 55"/>
          <p:cNvSpPr>
            <a:spLocks noChangeArrowheads="1"/>
          </p:cNvSpPr>
          <p:nvPr/>
        </p:nvSpPr>
        <p:spPr bwMode="auto">
          <a:xfrm>
            <a:off x="7036314" y="4805197"/>
            <a:ext cx="629868" cy="356507"/>
          </a:xfrm>
          <a:prstGeom prst="flowChartMagneticDisk">
            <a:avLst/>
          </a:prstGeom>
          <a:solidFill>
            <a:srgbClr val="0099CC"/>
          </a:solidFill>
          <a:ln w="15875">
            <a:solidFill>
              <a:schemeClr val="accent1"/>
            </a:solidFill>
            <a:round/>
          </a:ln>
          <a:effectLst/>
        </p:spPr>
        <p:txBody>
          <a:bodyPr lIns="53680" tIns="53680" rIns="53680" bIns="53680" anchor="ctr"/>
          <a:lstStyle/>
          <a:p>
            <a:pPr algn="ctr"/>
            <a:r>
              <a:rPr lang="en-GB" sz="800"/>
              <a:t>Oracle DB</a:t>
            </a:r>
          </a:p>
        </p:txBody>
      </p:sp>
      <p:sp>
        <p:nvSpPr>
          <p:cNvPr id="540728" name="AutoShape 56"/>
          <p:cNvSpPr>
            <a:spLocks noChangeArrowheads="1"/>
          </p:cNvSpPr>
          <p:nvPr/>
        </p:nvSpPr>
        <p:spPr bwMode="auto">
          <a:xfrm>
            <a:off x="6276879" y="4885479"/>
            <a:ext cx="465666" cy="308883"/>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729" name="AutoShape 57"/>
          <p:cNvSpPr>
            <a:spLocks noChangeArrowheads="1"/>
          </p:cNvSpPr>
          <p:nvPr/>
        </p:nvSpPr>
        <p:spPr bwMode="auto">
          <a:xfrm>
            <a:off x="3895950" y="4938547"/>
            <a:ext cx="2159000" cy="159203"/>
          </a:xfrm>
          <a:prstGeom prst="flowChartMagneticDisk">
            <a:avLst/>
          </a:prstGeom>
          <a:solidFill>
            <a:srgbClr val="686AB0"/>
          </a:solidFill>
          <a:ln w="15875">
            <a:solidFill>
              <a:schemeClr val="accent1"/>
            </a:solidFill>
            <a:round/>
          </a:ln>
          <a:effectLst/>
        </p:spPr>
        <p:txBody>
          <a:bodyPr lIns="53680" tIns="53680" rIns="53680" bIns="53680" anchor="ctr"/>
          <a:lstStyle/>
          <a:p>
            <a:pPr algn="ctr"/>
            <a:r>
              <a:rPr lang="en-GB" sz="700"/>
              <a:t>Access VBA</a:t>
            </a:r>
          </a:p>
        </p:txBody>
      </p:sp>
      <p:sp>
        <p:nvSpPr>
          <p:cNvPr id="540730" name="AutoShape 58"/>
          <p:cNvSpPr>
            <a:spLocks noChangeArrowheads="1"/>
          </p:cNvSpPr>
          <p:nvPr/>
        </p:nvSpPr>
        <p:spPr bwMode="auto">
          <a:xfrm>
            <a:off x="3908778" y="5164425"/>
            <a:ext cx="2134626" cy="118382"/>
          </a:xfrm>
          <a:prstGeom prst="flowChartMagneticDisk">
            <a:avLst/>
          </a:prstGeom>
          <a:solidFill>
            <a:srgbClr val="B3B300"/>
          </a:solidFill>
          <a:ln w="15875">
            <a:solidFill>
              <a:schemeClr val="accent1"/>
            </a:solidFill>
            <a:round/>
          </a:ln>
          <a:effectLst/>
        </p:spPr>
        <p:txBody>
          <a:bodyPr lIns="53680" tIns="53680" rIns="53680" bIns="53680" anchor="ctr"/>
          <a:lstStyle/>
          <a:p>
            <a:pPr algn="ctr"/>
            <a:r>
              <a:rPr lang="en-GB" sz="700"/>
              <a:t>Excel</a:t>
            </a:r>
          </a:p>
        </p:txBody>
      </p:sp>
      <p:sp>
        <p:nvSpPr>
          <p:cNvPr id="540731" name="Text Box 59"/>
          <p:cNvSpPr txBox="1">
            <a:spLocks noChangeArrowheads="1"/>
          </p:cNvSpPr>
          <p:nvPr/>
        </p:nvSpPr>
        <p:spPr bwMode="auto">
          <a:xfrm>
            <a:off x="107504" y="1713139"/>
            <a:ext cx="1233460" cy="308463"/>
          </a:xfrm>
          <a:prstGeom prst="rect">
            <a:avLst/>
          </a:prstGeom>
          <a:noFill/>
          <a:ln w="15875" algn="ctr">
            <a:noFill/>
            <a:miter lim="800000"/>
          </a:ln>
          <a:effectLst/>
        </p:spPr>
        <p:txBody>
          <a:bodyPr wrap="none" lIns="53680" tIns="53680" rIns="53680" bIns="53680">
            <a:spAutoFit/>
          </a:bodyPr>
          <a:lstStyle/>
          <a:p>
            <a:r>
              <a:rPr lang="en-GB" sz="1300" b="1" smtClean="0"/>
              <a:t>Considerations</a:t>
            </a:r>
            <a:endParaRPr lang="en-GB" sz="1300" b="1"/>
          </a:p>
        </p:txBody>
      </p:sp>
      <p:sp>
        <p:nvSpPr>
          <p:cNvPr id="540732" name="Text Box 60"/>
          <p:cNvSpPr txBox="1">
            <a:spLocks noChangeArrowheads="1"/>
          </p:cNvSpPr>
          <p:nvPr/>
        </p:nvSpPr>
        <p:spPr bwMode="auto">
          <a:xfrm>
            <a:off x="107504" y="1953595"/>
            <a:ext cx="2088232" cy="4355725"/>
          </a:xfrm>
          <a:prstGeom prst="rect">
            <a:avLst/>
          </a:prstGeom>
          <a:noFill/>
          <a:ln w="15875" algn="ctr">
            <a:noFill/>
            <a:miter lim="800000"/>
          </a:ln>
          <a:effectLst/>
        </p:spPr>
        <p:txBody>
          <a:bodyPr wrap="square" lIns="53680" tIns="53680" rIns="53680" bIns="53680">
            <a:spAutoFit/>
          </a:bodyPr>
          <a:lstStyle/>
          <a:p>
            <a:r>
              <a:rPr lang="en-GB" sz="1200"/>
              <a:t>UK is unique in using separate tools depending on whether ES is for Pricing or Portfolio Analysis purposes</a:t>
            </a:r>
          </a:p>
          <a:p>
            <a:r>
              <a:rPr lang="en-GB" sz="1200"/>
              <a:t>Excel generally used for reporting (pivot tables) with Word and PP.  Only UK uses BO.</a:t>
            </a:r>
          </a:p>
          <a:p>
            <a:r>
              <a:rPr lang="en-GB" sz="1200"/>
              <a:t>Data not always stored – only US and Germany have a permanent store for externally supplied data</a:t>
            </a:r>
          </a:p>
          <a:p>
            <a:r>
              <a:rPr lang="en-GB" sz="1200"/>
              <a:t>Some groupings of common toolsets e.g. UK/SA, SWE/Asia</a:t>
            </a:r>
          </a:p>
          <a:p>
            <a:r>
              <a:rPr lang="en-GB" sz="1200"/>
              <a:t>For North America, R&amp;D team in Fort Wayne also do ES work for Canada as well as US, so toolset is the same, but with different source systems for R/I data</a:t>
            </a:r>
          </a:p>
          <a:p>
            <a:endParaRPr lang="en-GB" sz="1200"/>
          </a:p>
          <a:p>
            <a:endParaRPr lang="en-GB" sz="1200"/>
          </a:p>
        </p:txBody>
      </p:sp>
      <p:sp>
        <p:nvSpPr>
          <p:cNvPr id="540733" name="AutoShape 61"/>
          <p:cNvSpPr>
            <a:spLocks noChangeArrowheads="1"/>
          </p:cNvSpPr>
          <p:nvPr/>
        </p:nvSpPr>
        <p:spPr bwMode="auto">
          <a:xfrm>
            <a:off x="3040303" y="1381590"/>
            <a:ext cx="930051" cy="344371"/>
          </a:xfrm>
          <a:prstGeom prst="chevron">
            <a:avLst>
              <a:gd name="adj" fmla="val 59232"/>
            </a:avLst>
          </a:prstGeom>
          <a:solidFill>
            <a:srgbClr val="FF9900"/>
          </a:solidFill>
          <a:ln w="15875" algn="ctr">
            <a:solidFill>
              <a:srgbClr val="000000"/>
            </a:solidFill>
            <a:miter lim="800000"/>
          </a:ln>
          <a:effectLst/>
        </p:spPr>
        <p:txBody>
          <a:bodyPr wrap="none" lIns="53680" tIns="53680" rIns="53680" bIns="53680" anchor="ctr"/>
          <a:lstStyle/>
          <a:p>
            <a:pPr algn="ctr"/>
            <a:endParaRPr lang="en-GB" sz="1200"/>
          </a:p>
        </p:txBody>
      </p:sp>
      <p:sp>
        <p:nvSpPr>
          <p:cNvPr id="540734" name="AutoShape 62"/>
          <p:cNvSpPr>
            <a:spLocks noChangeArrowheads="1"/>
          </p:cNvSpPr>
          <p:nvPr/>
        </p:nvSpPr>
        <p:spPr bwMode="auto">
          <a:xfrm>
            <a:off x="3789475" y="1381590"/>
            <a:ext cx="931333" cy="344371"/>
          </a:xfrm>
          <a:prstGeom prst="chevron">
            <a:avLst>
              <a:gd name="adj" fmla="val 59314"/>
            </a:avLst>
          </a:prstGeom>
          <a:solidFill>
            <a:srgbClr val="990033"/>
          </a:solidFill>
          <a:ln w="15875" algn="ctr">
            <a:solidFill>
              <a:srgbClr val="000000"/>
            </a:solidFill>
            <a:miter lim="800000"/>
          </a:ln>
          <a:effectLst/>
        </p:spPr>
        <p:txBody>
          <a:bodyPr wrap="none" lIns="53680" tIns="53680" rIns="53680" bIns="53680" anchor="ctr"/>
          <a:lstStyle/>
          <a:p>
            <a:endParaRPr lang="en-GB"/>
          </a:p>
        </p:txBody>
      </p:sp>
      <p:sp>
        <p:nvSpPr>
          <p:cNvPr id="540735" name="AutoShape 63"/>
          <p:cNvSpPr>
            <a:spLocks noChangeArrowheads="1"/>
          </p:cNvSpPr>
          <p:nvPr/>
        </p:nvSpPr>
        <p:spPr bwMode="auto">
          <a:xfrm>
            <a:off x="4545062" y="1381590"/>
            <a:ext cx="931333" cy="344371"/>
          </a:xfrm>
          <a:prstGeom prst="chevron">
            <a:avLst>
              <a:gd name="adj" fmla="val 59314"/>
            </a:avLst>
          </a:prstGeom>
          <a:solidFill>
            <a:srgbClr val="6ABCBE"/>
          </a:solidFill>
          <a:ln w="15875" algn="ctr">
            <a:solidFill>
              <a:srgbClr val="000000"/>
            </a:solidFill>
            <a:miter lim="800000"/>
          </a:ln>
          <a:effectLst/>
        </p:spPr>
        <p:txBody>
          <a:bodyPr wrap="none" lIns="53680" tIns="53680" rIns="53680" bIns="53680" anchor="ctr"/>
          <a:lstStyle/>
          <a:p>
            <a:endParaRPr lang="en-GB"/>
          </a:p>
        </p:txBody>
      </p:sp>
      <p:sp>
        <p:nvSpPr>
          <p:cNvPr id="540736" name="AutoShape 64"/>
          <p:cNvSpPr>
            <a:spLocks noChangeArrowheads="1"/>
          </p:cNvSpPr>
          <p:nvPr/>
        </p:nvSpPr>
        <p:spPr bwMode="auto">
          <a:xfrm>
            <a:off x="5290384" y="1381590"/>
            <a:ext cx="931333" cy="344371"/>
          </a:xfrm>
          <a:prstGeom prst="chevron">
            <a:avLst>
              <a:gd name="adj" fmla="val 59314"/>
            </a:avLst>
          </a:prstGeom>
          <a:solidFill>
            <a:srgbClr val="D1DCD6"/>
          </a:solidFill>
          <a:ln w="15875" algn="ctr">
            <a:solidFill>
              <a:srgbClr val="000000"/>
            </a:solidFill>
            <a:miter lim="800000"/>
          </a:ln>
          <a:effectLst/>
        </p:spPr>
        <p:txBody>
          <a:bodyPr wrap="none" lIns="53680" tIns="53680" rIns="53680" bIns="53680" anchor="ctr"/>
          <a:lstStyle/>
          <a:p>
            <a:endParaRPr lang="en-GB"/>
          </a:p>
        </p:txBody>
      </p:sp>
      <p:sp>
        <p:nvSpPr>
          <p:cNvPr id="540737" name="AutoShape 65"/>
          <p:cNvSpPr>
            <a:spLocks noChangeArrowheads="1"/>
          </p:cNvSpPr>
          <p:nvPr/>
        </p:nvSpPr>
        <p:spPr bwMode="auto">
          <a:xfrm>
            <a:off x="6042122" y="1381590"/>
            <a:ext cx="931333" cy="344371"/>
          </a:xfrm>
          <a:prstGeom prst="chevron">
            <a:avLst>
              <a:gd name="adj" fmla="val 59314"/>
            </a:avLst>
          </a:prstGeom>
          <a:solidFill>
            <a:srgbClr val="006699"/>
          </a:solidFill>
          <a:ln w="15875" algn="ctr">
            <a:solidFill>
              <a:srgbClr val="000000"/>
            </a:solidFill>
            <a:miter lim="800000"/>
          </a:ln>
          <a:effectLst/>
        </p:spPr>
        <p:txBody>
          <a:bodyPr wrap="none" lIns="53680" tIns="53680" rIns="53680" bIns="53680" anchor="ctr"/>
          <a:lstStyle/>
          <a:p>
            <a:endParaRPr lang="en-GB"/>
          </a:p>
        </p:txBody>
      </p:sp>
      <p:sp>
        <p:nvSpPr>
          <p:cNvPr id="540738" name="Text Box 66"/>
          <p:cNvSpPr txBox="1">
            <a:spLocks noChangeArrowheads="1"/>
          </p:cNvSpPr>
          <p:nvPr/>
        </p:nvSpPr>
        <p:spPr bwMode="auto">
          <a:xfrm>
            <a:off x="3282758" y="1348932"/>
            <a:ext cx="635000" cy="424543"/>
          </a:xfrm>
          <a:prstGeom prst="rect">
            <a:avLst/>
          </a:prstGeom>
          <a:noFill/>
          <a:ln w="15875" algn="ctr">
            <a:noFill/>
            <a:miter lim="800000"/>
          </a:ln>
          <a:effectLst/>
        </p:spPr>
        <p:txBody>
          <a:bodyPr lIns="53680" tIns="53680" rIns="53680" bIns="53680">
            <a:spAutoFit/>
          </a:bodyPr>
          <a:lstStyle/>
          <a:p>
            <a:r>
              <a:rPr lang="en-GB" sz="1000">
                <a:solidFill>
                  <a:schemeClr val="bg1"/>
                </a:solidFill>
              </a:rPr>
              <a:t>Obtain Data</a:t>
            </a:r>
          </a:p>
        </p:txBody>
      </p:sp>
      <p:sp>
        <p:nvSpPr>
          <p:cNvPr id="540739" name="Text Box 67"/>
          <p:cNvSpPr txBox="1">
            <a:spLocks noChangeArrowheads="1"/>
          </p:cNvSpPr>
          <p:nvPr/>
        </p:nvSpPr>
        <p:spPr bwMode="auto">
          <a:xfrm>
            <a:off x="3963940" y="1348932"/>
            <a:ext cx="635000" cy="424543"/>
          </a:xfrm>
          <a:prstGeom prst="rect">
            <a:avLst/>
          </a:prstGeom>
          <a:noFill/>
          <a:ln w="15875" algn="ctr">
            <a:noFill/>
            <a:miter lim="800000"/>
          </a:ln>
          <a:effectLst/>
        </p:spPr>
        <p:txBody>
          <a:bodyPr lIns="53680" tIns="53680" rIns="53680" bIns="53680">
            <a:spAutoFit/>
          </a:bodyPr>
          <a:lstStyle/>
          <a:p>
            <a:r>
              <a:rPr lang="en-GB" sz="1000">
                <a:solidFill>
                  <a:schemeClr val="bg1"/>
                </a:solidFill>
              </a:rPr>
              <a:t>Load Data</a:t>
            </a:r>
          </a:p>
        </p:txBody>
      </p:sp>
      <p:sp>
        <p:nvSpPr>
          <p:cNvPr id="540740" name="Text Box 68"/>
          <p:cNvSpPr txBox="1">
            <a:spLocks noChangeArrowheads="1"/>
          </p:cNvSpPr>
          <p:nvPr/>
        </p:nvSpPr>
        <p:spPr bwMode="auto">
          <a:xfrm>
            <a:off x="4720809" y="1340768"/>
            <a:ext cx="635000" cy="424543"/>
          </a:xfrm>
          <a:prstGeom prst="rect">
            <a:avLst/>
          </a:prstGeom>
          <a:noFill/>
          <a:ln w="15875" algn="ctr">
            <a:noFill/>
            <a:miter lim="800000"/>
          </a:ln>
          <a:effectLst/>
        </p:spPr>
        <p:txBody>
          <a:bodyPr lIns="53680" tIns="53680" rIns="53680" bIns="53680">
            <a:spAutoFit/>
          </a:bodyPr>
          <a:lstStyle/>
          <a:p>
            <a:r>
              <a:rPr lang="en-GB" sz="1000" err="1">
                <a:solidFill>
                  <a:schemeClr val="bg1"/>
                </a:solidFill>
              </a:rPr>
              <a:t>ValidateData</a:t>
            </a:r>
            <a:endParaRPr lang="en-GB" sz="1000">
              <a:solidFill>
                <a:schemeClr val="bg1"/>
              </a:solidFill>
            </a:endParaRPr>
          </a:p>
        </p:txBody>
      </p:sp>
      <p:sp>
        <p:nvSpPr>
          <p:cNvPr id="540741" name="Text Box 69"/>
          <p:cNvSpPr txBox="1">
            <a:spLocks noChangeArrowheads="1"/>
          </p:cNvSpPr>
          <p:nvPr/>
        </p:nvSpPr>
        <p:spPr bwMode="auto">
          <a:xfrm>
            <a:off x="5466132" y="1340768"/>
            <a:ext cx="635000" cy="416185"/>
          </a:xfrm>
          <a:prstGeom prst="rect">
            <a:avLst/>
          </a:prstGeom>
          <a:noFill/>
          <a:ln w="15875" algn="ctr">
            <a:noFill/>
            <a:miter lim="800000"/>
          </a:ln>
          <a:effectLst/>
        </p:spPr>
        <p:txBody>
          <a:bodyPr wrap="square" lIns="53680" tIns="53680" rIns="53680" bIns="53680">
            <a:spAutoFit/>
          </a:bodyPr>
          <a:lstStyle/>
          <a:p>
            <a:r>
              <a:rPr lang="en-GB" sz="1000">
                <a:solidFill>
                  <a:schemeClr val="bg1"/>
                </a:solidFill>
              </a:rPr>
              <a:t>Analyse Data</a:t>
            </a:r>
          </a:p>
        </p:txBody>
      </p:sp>
      <p:sp>
        <p:nvSpPr>
          <p:cNvPr id="540742" name="Text Box 70"/>
          <p:cNvSpPr txBox="1">
            <a:spLocks noChangeArrowheads="1"/>
          </p:cNvSpPr>
          <p:nvPr/>
        </p:nvSpPr>
        <p:spPr bwMode="auto">
          <a:xfrm>
            <a:off x="6221718" y="1340768"/>
            <a:ext cx="635000" cy="424543"/>
          </a:xfrm>
          <a:prstGeom prst="rect">
            <a:avLst/>
          </a:prstGeom>
          <a:noFill/>
          <a:ln w="15875" algn="ctr">
            <a:noFill/>
            <a:miter lim="800000"/>
          </a:ln>
          <a:effectLst/>
        </p:spPr>
        <p:txBody>
          <a:bodyPr lIns="53680" tIns="53680" rIns="53680" bIns="53680">
            <a:spAutoFit/>
          </a:bodyPr>
          <a:lstStyle/>
          <a:p>
            <a:r>
              <a:rPr lang="en-GB" sz="1000">
                <a:solidFill>
                  <a:schemeClr val="bg1"/>
                </a:solidFill>
              </a:rPr>
              <a:t>Report Results</a:t>
            </a:r>
          </a:p>
        </p:txBody>
      </p:sp>
      <p:sp>
        <p:nvSpPr>
          <p:cNvPr id="540743" name="AutoShape 71"/>
          <p:cNvSpPr>
            <a:spLocks noChangeArrowheads="1"/>
          </p:cNvSpPr>
          <p:nvPr/>
        </p:nvSpPr>
        <p:spPr bwMode="auto">
          <a:xfrm>
            <a:off x="6792577" y="1381590"/>
            <a:ext cx="930050" cy="344371"/>
          </a:xfrm>
          <a:prstGeom prst="chevron">
            <a:avLst>
              <a:gd name="adj" fmla="val 59232"/>
            </a:avLst>
          </a:prstGeom>
          <a:noFill/>
          <a:ln w="15875" algn="ctr">
            <a:solidFill>
              <a:srgbClr val="000000"/>
            </a:solidFill>
            <a:miter lim="800000"/>
          </a:ln>
          <a:effectLst/>
        </p:spPr>
        <p:txBody>
          <a:bodyPr wrap="none" lIns="53680" tIns="53680" rIns="53680" bIns="53680" anchor="ctr"/>
          <a:lstStyle/>
          <a:p>
            <a:pPr algn="ctr"/>
            <a:endParaRPr lang="en-GB" sz="1200"/>
          </a:p>
        </p:txBody>
      </p:sp>
      <p:sp>
        <p:nvSpPr>
          <p:cNvPr id="540744" name="Text Box 72"/>
          <p:cNvSpPr txBox="1">
            <a:spLocks noChangeArrowheads="1"/>
          </p:cNvSpPr>
          <p:nvPr/>
        </p:nvSpPr>
        <p:spPr bwMode="auto">
          <a:xfrm>
            <a:off x="6967041" y="1340768"/>
            <a:ext cx="635000" cy="424543"/>
          </a:xfrm>
          <a:prstGeom prst="rect">
            <a:avLst/>
          </a:prstGeom>
          <a:noFill/>
          <a:ln w="15875" algn="ctr">
            <a:noFill/>
            <a:miter lim="800000"/>
          </a:ln>
          <a:effectLst/>
        </p:spPr>
        <p:txBody>
          <a:bodyPr lIns="53680" tIns="53680" rIns="53680" bIns="53680">
            <a:spAutoFit/>
          </a:bodyPr>
          <a:lstStyle/>
          <a:p>
            <a:r>
              <a:rPr lang="en-GB" sz="1000"/>
              <a:t>Store Data</a:t>
            </a:r>
          </a:p>
        </p:txBody>
      </p:sp>
      <p:sp>
        <p:nvSpPr>
          <p:cNvPr id="540745" name="Line 73"/>
          <p:cNvSpPr>
            <a:spLocks noChangeShapeType="1"/>
          </p:cNvSpPr>
          <p:nvPr/>
        </p:nvSpPr>
        <p:spPr bwMode="auto">
          <a:xfrm flipH="1">
            <a:off x="3263515" y="1847004"/>
            <a:ext cx="11546" cy="4546146"/>
          </a:xfrm>
          <a:prstGeom prst="line">
            <a:avLst/>
          </a:prstGeom>
          <a:noFill/>
          <a:ln w="15875">
            <a:solidFill>
              <a:srgbClr val="000000"/>
            </a:solidFill>
            <a:prstDash val="dash"/>
            <a:round/>
          </a:ln>
          <a:effectLst/>
        </p:spPr>
        <p:txBody>
          <a:bodyPr lIns="53680" tIns="53680" rIns="53680" bIns="53680"/>
          <a:lstStyle/>
          <a:p>
            <a:endParaRPr lang="en-GB"/>
          </a:p>
        </p:txBody>
      </p:sp>
      <p:sp>
        <p:nvSpPr>
          <p:cNvPr id="540746" name="AutoShape 74"/>
          <p:cNvSpPr>
            <a:spLocks noChangeArrowheads="1"/>
          </p:cNvSpPr>
          <p:nvPr/>
        </p:nvSpPr>
        <p:spPr bwMode="auto">
          <a:xfrm>
            <a:off x="5453304" y="2667515"/>
            <a:ext cx="591383" cy="187779"/>
          </a:xfrm>
          <a:prstGeom prst="flowChartMagneticDisk">
            <a:avLst/>
          </a:prstGeom>
          <a:solidFill>
            <a:srgbClr val="E191D9"/>
          </a:solidFill>
          <a:ln w="15875">
            <a:solidFill>
              <a:schemeClr val="accent1"/>
            </a:solidFill>
            <a:round/>
          </a:ln>
          <a:effectLst/>
        </p:spPr>
        <p:txBody>
          <a:bodyPr lIns="53680" tIns="53680" rIns="53680" bIns="53680" anchor="ctr"/>
          <a:lstStyle/>
          <a:p>
            <a:pPr algn="ctr"/>
            <a:r>
              <a:rPr lang="en-GB" sz="1000" err="1"/>
              <a:t>Foxpro/Lexis</a:t>
            </a:r>
          </a:p>
        </p:txBody>
      </p:sp>
      <p:sp>
        <p:nvSpPr>
          <p:cNvPr id="540747" name="Rectangle 75"/>
          <p:cNvSpPr>
            <a:spLocks noChangeArrowheads="1"/>
          </p:cNvSpPr>
          <p:nvPr/>
        </p:nvSpPr>
        <p:spPr bwMode="auto">
          <a:xfrm>
            <a:off x="7005526" y="2662071"/>
            <a:ext cx="699141" cy="170090"/>
          </a:xfrm>
          <a:prstGeom prst="rect">
            <a:avLst/>
          </a:prstGeom>
          <a:solidFill>
            <a:srgbClr val="DEE6E2"/>
          </a:solidFill>
          <a:ln w="15875" algn="ctr">
            <a:solidFill>
              <a:srgbClr val="000000"/>
            </a:solidFill>
            <a:miter lim="800000"/>
          </a:ln>
          <a:effectLst/>
        </p:spPr>
        <p:txBody>
          <a:bodyPr wrap="none" lIns="53680" tIns="53680" rIns="53680" bIns="53680" anchor="ctr"/>
          <a:lstStyle/>
          <a:p>
            <a:pPr algn="ctr"/>
            <a:r>
              <a:rPr lang="en-GB" sz="800"/>
              <a:t>Shared Drives</a:t>
            </a:r>
          </a:p>
        </p:txBody>
      </p:sp>
      <p:sp>
        <p:nvSpPr>
          <p:cNvPr id="540748" name="AutoShape 76"/>
          <p:cNvSpPr>
            <a:spLocks noChangeArrowheads="1"/>
          </p:cNvSpPr>
          <p:nvPr/>
        </p:nvSpPr>
        <p:spPr bwMode="auto">
          <a:xfrm>
            <a:off x="6273031" y="2694729"/>
            <a:ext cx="465667" cy="176893"/>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749" name="Line 77"/>
          <p:cNvSpPr>
            <a:spLocks noChangeShapeType="1"/>
          </p:cNvSpPr>
          <p:nvPr/>
        </p:nvSpPr>
        <p:spPr bwMode="auto">
          <a:xfrm>
            <a:off x="2953071" y="2648464"/>
            <a:ext cx="5360940" cy="12247"/>
          </a:xfrm>
          <a:prstGeom prst="line">
            <a:avLst/>
          </a:prstGeom>
          <a:noFill/>
          <a:ln w="15875">
            <a:solidFill>
              <a:srgbClr val="000000"/>
            </a:solidFill>
            <a:prstDash val="sysDot"/>
            <a:round/>
          </a:ln>
          <a:effectLst/>
        </p:spPr>
        <p:txBody>
          <a:bodyPr lIns="53680" tIns="53680" rIns="53680" bIns="53680"/>
          <a:lstStyle/>
          <a:p>
            <a:endParaRPr lang="en-GB"/>
          </a:p>
        </p:txBody>
      </p:sp>
      <p:sp>
        <p:nvSpPr>
          <p:cNvPr id="540750" name="Text Box 78"/>
          <p:cNvSpPr txBox="1">
            <a:spLocks noChangeArrowheads="1"/>
          </p:cNvSpPr>
          <p:nvPr/>
        </p:nvSpPr>
        <p:spPr bwMode="auto">
          <a:xfrm>
            <a:off x="7834233" y="2395372"/>
            <a:ext cx="480305" cy="231519"/>
          </a:xfrm>
          <a:prstGeom prst="rect">
            <a:avLst/>
          </a:prstGeom>
          <a:noFill/>
          <a:ln w="15875" algn="ctr">
            <a:noFill/>
            <a:miter lim="800000"/>
          </a:ln>
          <a:effectLst/>
        </p:spPr>
        <p:txBody>
          <a:bodyPr wrap="none" lIns="53680" tIns="53680" rIns="53680" bIns="53680">
            <a:spAutoFit/>
          </a:bodyPr>
          <a:lstStyle/>
          <a:p>
            <a:r>
              <a:rPr lang="en-GB" sz="800" b="1"/>
              <a:t>multi co</a:t>
            </a:r>
          </a:p>
        </p:txBody>
      </p:sp>
      <p:sp>
        <p:nvSpPr>
          <p:cNvPr id="540751" name="Text Box 79"/>
          <p:cNvSpPr txBox="1">
            <a:spLocks noChangeArrowheads="1"/>
          </p:cNvSpPr>
          <p:nvPr/>
        </p:nvSpPr>
        <p:spPr bwMode="auto">
          <a:xfrm>
            <a:off x="7829102" y="2634858"/>
            <a:ext cx="621369" cy="231519"/>
          </a:xfrm>
          <a:prstGeom prst="rect">
            <a:avLst/>
          </a:prstGeom>
          <a:noFill/>
          <a:ln w="15875" algn="ctr">
            <a:noFill/>
            <a:miter lim="800000"/>
          </a:ln>
          <a:effectLst/>
        </p:spPr>
        <p:txBody>
          <a:bodyPr wrap="none" lIns="53680" tIns="53680" rIns="53680" bIns="53680">
            <a:spAutoFit/>
          </a:bodyPr>
          <a:lstStyle/>
          <a:p>
            <a:r>
              <a:rPr lang="en-GB" sz="800" b="1"/>
              <a:t>CA support</a:t>
            </a:r>
          </a:p>
        </p:txBody>
      </p:sp>
      <p:sp>
        <p:nvSpPr>
          <p:cNvPr id="540752" name="AutoShape 80"/>
          <p:cNvSpPr>
            <a:spLocks noChangeArrowheads="1"/>
          </p:cNvSpPr>
          <p:nvPr/>
        </p:nvSpPr>
        <p:spPr bwMode="auto">
          <a:xfrm>
            <a:off x="3319960" y="5900572"/>
            <a:ext cx="2759364" cy="262618"/>
          </a:xfrm>
          <a:prstGeom prst="flowChartMagneticDisk">
            <a:avLst/>
          </a:prstGeom>
          <a:solidFill>
            <a:srgbClr val="6ABCBE"/>
          </a:solidFill>
          <a:ln w="15875">
            <a:solidFill>
              <a:schemeClr val="accent1"/>
            </a:solidFill>
            <a:round/>
          </a:ln>
          <a:effectLst/>
        </p:spPr>
        <p:txBody>
          <a:bodyPr lIns="53680" tIns="53680" rIns="53680" bIns="53680" anchor="ctr"/>
          <a:lstStyle/>
          <a:p>
            <a:pPr algn="ctr"/>
            <a:r>
              <a:rPr lang="en-GB" sz="1000"/>
              <a:t>MPP Tool</a:t>
            </a:r>
          </a:p>
        </p:txBody>
      </p:sp>
      <p:sp>
        <p:nvSpPr>
          <p:cNvPr id="540753" name="AutoShape 81"/>
          <p:cNvSpPr>
            <a:spLocks noChangeArrowheads="1"/>
          </p:cNvSpPr>
          <p:nvPr/>
        </p:nvSpPr>
        <p:spPr bwMode="auto">
          <a:xfrm>
            <a:off x="4660515" y="3897600"/>
            <a:ext cx="1404697" cy="370114"/>
          </a:xfrm>
          <a:prstGeom prst="flowChartMagneticDisk">
            <a:avLst/>
          </a:prstGeom>
          <a:solidFill>
            <a:schemeClr val="accent1"/>
          </a:solidFill>
          <a:ln w="15875">
            <a:solidFill>
              <a:srgbClr val="686AB0"/>
            </a:solidFill>
            <a:round/>
          </a:ln>
          <a:effectLst/>
        </p:spPr>
        <p:txBody>
          <a:bodyPr lIns="53680" tIns="53680" rIns="53680" bIns="53680" anchor="ctr"/>
          <a:lstStyle/>
          <a:p>
            <a:pPr algn="ctr"/>
            <a:r>
              <a:rPr lang="en-GB" sz="1000" err="1"/>
              <a:t>Stata</a:t>
            </a:r>
            <a:endParaRPr lang="en-GB" sz="1000"/>
          </a:p>
        </p:txBody>
      </p:sp>
      <p:sp>
        <p:nvSpPr>
          <p:cNvPr id="540755" name="AutoShape 83"/>
          <p:cNvSpPr>
            <a:spLocks noChangeArrowheads="1"/>
          </p:cNvSpPr>
          <p:nvPr/>
        </p:nvSpPr>
        <p:spPr bwMode="auto">
          <a:xfrm>
            <a:off x="6266617" y="5827093"/>
            <a:ext cx="465666" cy="308883"/>
          </a:xfrm>
          <a:prstGeom prst="flowChartMultidocument">
            <a:avLst/>
          </a:prstGeom>
          <a:solidFill>
            <a:srgbClr val="B3B300"/>
          </a:solidFill>
          <a:ln w="15875">
            <a:solidFill>
              <a:srgbClr val="000000"/>
            </a:solidFill>
            <a:miter lim="800000"/>
          </a:ln>
          <a:effectLst/>
        </p:spPr>
        <p:txBody>
          <a:bodyPr wrap="none" lIns="53680" tIns="53680" rIns="53680" bIns="53680" anchor="ctr"/>
          <a:lstStyle/>
          <a:p>
            <a:pPr algn="ctr"/>
            <a:r>
              <a:rPr lang="en-GB" sz="1000"/>
              <a:t>Excel</a:t>
            </a:r>
          </a:p>
        </p:txBody>
      </p:sp>
      <p:sp>
        <p:nvSpPr>
          <p:cNvPr id="540756" name="Rectangle 84"/>
          <p:cNvSpPr>
            <a:spLocks noChangeArrowheads="1"/>
          </p:cNvSpPr>
          <p:nvPr/>
        </p:nvSpPr>
        <p:spPr bwMode="auto">
          <a:xfrm>
            <a:off x="6999111" y="5852947"/>
            <a:ext cx="723515" cy="221796"/>
          </a:xfrm>
          <a:prstGeom prst="rect">
            <a:avLst/>
          </a:prstGeom>
          <a:solidFill>
            <a:srgbClr val="DEE6E2"/>
          </a:solidFill>
          <a:ln w="15875" algn="ctr">
            <a:solidFill>
              <a:srgbClr val="000000"/>
            </a:solidFill>
            <a:miter lim="800000"/>
          </a:ln>
          <a:effectLst/>
        </p:spPr>
        <p:txBody>
          <a:bodyPr wrap="none" lIns="53680" tIns="53680" rIns="53680" bIns="53680" anchor="ctr"/>
          <a:lstStyle/>
          <a:p>
            <a:pPr algn="ctr"/>
            <a:r>
              <a:rPr lang="en-GB" sz="800"/>
              <a:t>Shared Drives</a:t>
            </a:r>
          </a:p>
        </p:txBody>
      </p:sp>
      <p:sp>
        <p:nvSpPr>
          <p:cNvPr id="92" name="Slide Number Placeholder 2"/>
          <p:cNvSpPr txBox="1"/>
          <p:nvPr/>
        </p:nvSpPr>
        <p:spPr bwMode="black">
          <a:xfrm>
            <a:off x="6804026" y="6059369"/>
            <a:ext cx="185737" cy="182562"/>
          </a:xfrm>
          <a:prstGeom prst="rect">
            <a:avLst/>
          </a:prstGeom>
          <a:noFill/>
        </p:spPr>
        <p:txBody>
          <a:bodyPr vert="horz" wrap="none" lIns="0" tIns="0" rIns="0" bIns="0" rtlCol="0" anchor="b" anchorCtr="0"/>
          <a:lstStyle/>
          <a:p>
            <a:pPr marL="0" marR="0" lvl="0" indent="0" algn="l" defTabSz="914400" rtl="0" eaLnBrk="1" fontAlgn="auto" latinLnBrk="0" hangingPunct="1">
              <a:lnSpc>
                <a:spcPct val="100000"/>
              </a:lnSpc>
              <a:spcBef>
                <a:spcPct val="0"/>
              </a:spcBef>
              <a:spcAft>
                <a:spcPct val="0"/>
              </a:spcAft>
              <a:buClrTx/>
              <a:buSzTx/>
              <a:buFontTx/>
              <a:buNone/>
              <a:defRPr/>
            </a:pPr>
            <a:fld id="{3DF81D09-8C32-40F2-94A4-224F9AC4D685}" type="slidenum">
              <a:rPr kumimoji="0" lang="en-GB" sz="1200" b="1" i="0" u="none" strike="noStrike" kern="1200" cap="none" spc="0" normalizeH="0" baseline="0" noProof="0" smtClean="0">
                <a:ln>
                  <a:noFill/>
                </a:ln>
                <a:solidFill>
                  <a:srgbClr val="FFFFFF"/>
                </a:solidFill>
                <a:effectLst/>
                <a:uLnTx/>
                <a:uFillTx/>
                <a:latin typeface="SwissReSans" pitchFamily="34" charset="0"/>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5</a:t>
            </a:fld>
            <a:endParaRPr kumimoji="0" lang="en-GB" sz="1200" b="1" i="0" u="none" strike="noStrike" kern="1200" cap="none" spc="0" normalizeH="0" baseline="0" noProof="0">
              <a:ln>
                <a:noFill/>
              </a:ln>
              <a:solidFill>
                <a:srgbClr val="FFFFFF"/>
              </a:solidFill>
              <a:effectLst/>
              <a:uLnTx/>
              <a:uFillTx/>
              <a:latin typeface="SwissReSans" pitchFamily="34" charset="0"/>
              <a:ea typeface="+mn-ea"/>
              <a:cs typeface="+mn-cs"/>
            </a:endParaRPr>
          </a:p>
        </p:txBody>
      </p:sp>
      <p:sp>
        <p:nvSpPr>
          <p:cNvPr id="93" name="Text Box 5"/>
          <p:cNvSpPr txBox="1">
            <a:spLocks noChangeArrowheads="1"/>
          </p:cNvSpPr>
          <p:nvPr/>
        </p:nvSpPr>
        <p:spPr bwMode="auto">
          <a:xfrm>
            <a:off x="467544" y="6282401"/>
            <a:ext cx="8135938" cy="530975"/>
          </a:xfrm>
          <a:prstGeom prst="rect">
            <a:avLst/>
          </a:prstGeom>
          <a:solidFill>
            <a:srgbClr val="E4EE81"/>
          </a:solidFill>
          <a:ln w="15875">
            <a:solidFill>
              <a:srgbClr val="007934"/>
            </a:solidFill>
            <a:miter lim="800000"/>
          </a:ln>
        </p:spPr>
        <p:txBody>
          <a:bodyPr lIns="64800" tIns="64800" rIns="64800" bIns="64800">
            <a:spAutoFit/>
          </a:bodyPr>
          <a:lstStyle/>
          <a:p>
            <a:pPr>
              <a:spcBef>
                <a:spcPct val="0"/>
              </a:spcBef>
            </a:pPr>
            <a:r>
              <a:rPr lang="en-GB" sz="1400" smtClean="0"/>
              <a:t>          </a:t>
            </a:r>
            <a:r>
              <a:rPr lang="en-GB" sz="1200" smtClean="0"/>
              <a:t>While there seems considerable room for harmonising the tool landscape, ES tools Need to</a:t>
            </a:r>
          </a:p>
          <a:p>
            <a:pPr>
              <a:spcBef>
                <a:spcPct val="0"/>
              </a:spcBef>
            </a:pPr>
            <a:r>
              <a:rPr lang="en-GB" sz="1200" smtClean="0"/>
              <a:t>           be flexible in order to be able to deal with variety of products and features </a:t>
            </a:r>
            <a:endParaRPr lang="en-GB" sz="1200"/>
          </a:p>
        </p:txBody>
      </p:sp>
      <p:sp>
        <p:nvSpPr>
          <p:cNvPr id="94" name="AutoShape 6"/>
          <p:cNvSpPr>
            <a:spLocks noChangeArrowheads="1"/>
          </p:cNvSpPr>
          <p:nvPr/>
        </p:nvSpPr>
        <p:spPr bwMode="auto">
          <a:xfrm rot="5400000">
            <a:off x="467195" y="6426766"/>
            <a:ext cx="432049" cy="287337"/>
          </a:xfrm>
          <a:prstGeom prst="triangle">
            <a:avLst>
              <a:gd name="adj" fmla="val 50000"/>
            </a:avLst>
          </a:prstGeom>
          <a:solidFill>
            <a:srgbClr val="E00034"/>
          </a:solidFill>
          <a:ln w="15875">
            <a:solidFill>
              <a:srgbClr val="E00034"/>
            </a:solidFill>
            <a:miter lim="800000"/>
          </a:ln>
        </p:spPr>
        <p:txBody>
          <a:bodyPr rot="10800000" vert="eaVert" wrap="none" lIns="64800" tIns="64800" rIns="64800" bIns="64800" anchor="ctr"/>
          <a:lstStyle/>
          <a:p>
            <a:pPr algn="ctr">
              <a:buClrTx/>
            </a:pPr>
            <a:endParaRPr lang="en-GB"/>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3"/>
          <p:cNvSpPr>
            <a:spLocks noGrp="1"/>
          </p:cNvSpPr>
          <p:nvPr>
            <p:ph type="sldNum" sz="quarter" idx="10"/>
          </p:nvPr>
        </p:nvSpPr>
        <p:spPr/>
        <p:txBody>
          <a:bodyPr/>
          <a:lstStyle/>
          <a:p>
            <a:fld id="{C78BCF9C-BD9A-4445-B5D3-DF05E1F84253}" type="slidenum">
              <a:rPr lang="en-GB"/>
              <a:t>50</a:t>
            </a:fld>
            <a:endParaRPr lang="en-GB"/>
          </a:p>
        </p:txBody>
      </p:sp>
      <p:sp>
        <p:nvSpPr>
          <p:cNvPr id="282626" name="Rectangle 2"/>
          <p:cNvSpPr>
            <a:spLocks noGrp="1" noChangeArrowheads="1"/>
          </p:cNvSpPr>
          <p:nvPr>
            <p:ph type="title"/>
          </p:nvPr>
        </p:nvSpPr>
        <p:spPr/>
        <p:txBody>
          <a:bodyPr/>
          <a:lstStyle/>
          <a:p>
            <a:r>
              <a:rPr lang="en-GB"/>
              <a:t>GLEAN: Data Sources and Expected Rates</a:t>
            </a:r>
          </a:p>
        </p:txBody>
      </p:sp>
      <p:sp>
        <p:nvSpPr>
          <p:cNvPr id="282627" name="Rectangle 3"/>
          <p:cNvSpPr>
            <a:spLocks noGrp="1" noChangeArrowheads="1"/>
          </p:cNvSpPr>
          <p:nvPr>
            <p:ph type="body" idx="1"/>
          </p:nvPr>
        </p:nvSpPr>
        <p:spPr>
          <a:xfrm>
            <a:off x="2843213" y="1341438"/>
            <a:ext cx="6181725" cy="2016125"/>
          </a:xfrm>
        </p:spPr>
        <p:txBody>
          <a:bodyPr/>
          <a:lstStyle/>
          <a:p>
            <a:pPr>
              <a:buFont typeface="Wingdings" pitchFamily="2" charset="2"/>
              <a:buNone/>
            </a:pPr>
            <a:r>
              <a:rPr lang="en-GB"/>
              <a:t>Define custom data, expected and formula fields.</a:t>
            </a:r>
          </a:p>
          <a:p>
            <a:pPr>
              <a:buFont typeface="Wingdings" pitchFamily="2" charset="2"/>
              <a:buNone/>
            </a:pPr>
            <a:r>
              <a:rPr lang="en-GB"/>
              <a:t>Define the reporting hierarchy and statistics to report.</a:t>
            </a:r>
          </a:p>
          <a:p>
            <a:pPr>
              <a:buFont typeface="Wingdings" pitchFamily="2" charset="2"/>
              <a:buNone/>
            </a:pPr>
            <a:r>
              <a:rPr lang="en-GB"/>
              <a:t>Define Expected Rate tables and treatment.</a:t>
            </a:r>
          </a:p>
          <a:p>
            <a:pPr>
              <a:buFont typeface="Wingdings" pitchFamily="2" charset="2"/>
              <a:buNone/>
            </a:pPr>
            <a:r>
              <a:rPr lang="en-GB"/>
              <a:t>Once defined can be run.</a:t>
            </a:r>
          </a:p>
        </p:txBody>
      </p:sp>
      <p:pic>
        <p:nvPicPr>
          <p:cNvPr id="282628" name="Picture 4"/>
          <p:cNvPicPr>
            <a:picLocks noChangeAspect="1" noChangeArrowheads="1"/>
          </p:cNvPicPr>
          <p:nvPr/>
        </p:nvPicPr>
        <p:blipFill>
          <a:blip r:embed="rId3"/>
          <a:stretch>
            <a:fillRect/>
          </a:stretch>
        </p:blipFill>
        <p:spPr bwMode="auto">
          <a:xfrm>
            <a:off x="827088" y="1412875"/>
            <a:ext cx="1874837" cy="4681538"/>
          </a:xfrm>
          <a:prstGeom prst="rect">
            <a:avLst/>
          </a:prstGeom>
          <a:noFill/>
          <a:ln w="15875" algn="ctr">
            <a:noFill/>
            <a:miter lim="800000"/>
          </a:ln>
          <a:effectLst/>
        </p:spPr>
      </p:pic>
      <p:pic>
        <p:nvPicPr>
          <p:cNvPr id="282629" name="Picture 5"/>
          <p:cNvPicPr>
            <a:picLocks noChangeAspect="1" noChangeArrowheads="1"/>
          </p:cNvPicPr>
          <p:nvPr/>
        </p:nvPicPr>
        <p:blipFill>
          <a:blip r:embed="rId4"/>
          <a:stretch>
            <a:fillRect/>
          </a:stretch>
        </p:blipFill>
        <p:spPr bwMode="auto">
          <a:xfrm>
            <a:off x="2752725" y="3357563"/>
            <a:ext cx="2725738" cy="2786062"/>
          </a:xfrm>
          <a:prstGeom prst="rect">
            <a:avLst/>
          </a:prstGeom>
          <a:noFill/>
          <a:ln w="15875" algn="ctr">
            <a:noFill/>
            <a:miter lim="800000"/>
          </a:ln>
          <a:effectLst/>
        </p:spPr>
      </p:pic>
      <p:sp>
        <p:nvSpPr>
          <p:cNvPr id="282630" name="Rectangle 6"/>
          <p:cNvSpPr>
            <a:spLocks noChangeArrowheads="1"/>
          </p:cNvSpPr>
          <p:nvPr/>
        </p:nvSpPr>
        <p:spPr bwMode="gray">
          <a:xfrm>
            <a:off x="5580063" y="3573463"/>
            <a:ext cx="3563937" cy="2663825"/>
          </a:xfrm>
          <a:prstGeom prst="rect">
            <a:avLst/>
          </a:prstGeom>
          <a:noFill/>
          <a:ln w="9525">
            <a:noFill/>
            <a:miter lim="800000"/>
          </a:ln>
          <a:effectLst/>
        </p:spPr>
        <p:txBody>
          <a:bodyPr lIns="0" tIns="0" rIns="0" bIns="0"/>
          <a:lstStyle/>
          <a:p>
            <a:pPr marL="266700" indent="-266700">
              <a:lnSpc>
                <a:spcPct val="96000"/>
              </a:lnSpc>
              <a:spcBef>
                <a:spcPct val="50000"/>
              </a:spcBef>
              <a:buClrTx/>
            </a:pPr>
            <a:r>
              <a:rPr lang="en-GB"/>
              <a:t>Rate definition of tables and criteria to apply.</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 name="Slide Number Placeholder 3"/>
          <p:cNvSpPr>
            <a:spLocks noGrp="1"/>
          </p:cNvSpPr>
          <p:nvPr>
            <p:ph type="sldNum" sz="quarter" idx="10"/>
          </p:nvPr>
        </p:nvSpPr>
        <p:spPr/>
        <p:txBody>
          <a:bodyPr/>
          <a:lstStyle/>
          <a:p>
            <a:fld id="{F7203CC0-7BBE-4323-81A6-16BFE90B4816}" type="slidenum">
              <a:rPr lang="en-GB"/>
              <a:t>51</a:t>
            </a:fld>
            <a:endParaRPr lang="en-GB"/>
          </a:p>
        </p:txBody>
      </p:sp>
      <p:sp>
        <p:nvSpPr>
          <p:cNvPr id="284674" name="Rectangle 2"/>
          <p:cNvSpPr>
            <a:spLocks noGrp="1" noChangeArrowheads="1"/>
          </p:cNvSpPr>
          <p:nvPr>
            <p:ph type="title"/>
          </p:nvPr>
        </p:nvSpPr>
        <p:spPr/>
        <p:txBody>
          <a:bodyPr/>
          <a:lstStyle/>
          <a:p>
            <a:r>
              <a:rPr lang="en-GB"/>
              <a:t>GLEAN: Data Analysis</a:t>
            </a:r>
          </a:p>
        </p:txBody>
      </p:sp>
      <p:sp>
        <p:nvSpPr>
          <p:cNvPr id="284675" name="Rectangle 3"/>
          <p:cNvSpPr>
            <a:spLocks noGrp="1" noChangeArrowheads="1"/>
          </p:cNvSpPr>
          <p:nvPr>
            <p:ph type="body" idx="1"/>
          </p:nvPr>
        </p:nvSpPr>
        <p:spPr>
          <a:xfrm>
            <a:off x="5580063" y="1341438"/>
            <a:ext cx="3444875" cy="4751387"/>
          </a:xfrm>
        </p:spPr>
        <p:txBody>
          <a:bodyPr/>
          <a:lstStyle/>
          <a:p>
            <a:pPr>
              <a:buFont typeface="Wingdings" pitchFamily="2" charset="2"/>
              <a:buNone/>
            </a:pPr>
            <a:r>
              <a:rPr lang="en-GB"/>
              <a:t>Multi-dimensional cubing</a:t>
            </a:r>
          </a:p>
          <a:p>
            <a:pPr>
              <a:buFont typeface="Wingdings" pitchFamily="2" charset="2"/>
              <a:buNone/>
            </a:pPr>
            <a:r>
              <a:rPr lang="en-GB"/>
              <a:t>Limited data plotting</a:t>
            </a:r>
          </a:p>
        </p:txBody>
      </p:sp>
      <p:pic>
        <p:nvPicPr>
          <p:cNvPr id="284676" name="Picture 4"/>
          <p:cNvPicPr>
            <a:picLocks noChangeAspect="1" noChangeArrowheads="1"/>
          </p:cNvPicPr>
          <p:nvPr/>
        </p:nvPicPr>
        <p:blipFill>
          <a:blip r:embed="rId3"/>
          <a:stretch>
            <a:fillRect/>
          </a:stretch>
        </p:blipFill>
        <p:spPr bwMode="auto">
          <a:xfrm>
            <a:off x="827088" y="1341438"/>
            <a:ext cx="4651375" cy="4838700"/>
          </a:xfrm>
          <a:prstGeom prst="rect">
            <a:avLst/>
          </a:prstGeom>
          <a:noFill/>
          <a:ln w="15875" algn="ctr">
            <a:noFill/>
            <a:miter lim="800000"/>
          </a:ln>
          <a:effectLst/>
        </p:spPr>
      </p:pic>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6" name="Slide Number Placeholder 3"/>
          <p:cNvSpPr>
            <a:spLocks noGrp="1"/>
          </p:cNvSpPr>
          <p:nvPr>
            <p:ph type="sldNum" sz="quarter" idx="10"/>
          </p:nvPr>
        </p:nvSpPr>
        <p:spPr/>
        <p:txBody>
          <a:bodyPr/>
          <a:lstStyle/>
          <a:p>
            <a:fld id="{16EE096F-0459-45E4-A122-814AEE11AB10}" type="slidenum">
              <a:rPr lang="en-GB"/>
              <a:t>52</a:t>
            </a:fld>
            <a:endParaRPr lang="en-GB"/>
          </a:p>
        </p:txBody>
      </p:sp>
      <p:sp>
        <p:nvSpPr>
          <p:cNvPr id="286722" name="Rectangle 2"/>
          <p:cNvSpPr>
            <a:spLocks noGrp="1" noChangeArrowheads="1"/>
          </p:cNvSpPr>
          <p:nvPr>
            <p:ph type="title"/>
          </p:nvPr>
        </p:nvSpPr>
        <p:spPr/>
        <p:txBody>
          <a:bodyPr/>
          <a:lstStyle/>
          <a:p>
            <a:r>
              <a:rPr lang="en-GB"/>
              <a:t>GLEAN: Models</a:t>
            </a:r>
          </a:p>
        </p:txBody>
      </p:sp>
      <p:sp>
        <p:nvSpPr>
          <p:cNvPr id="286723" name="Rectangle 3"/>
          <p:cNvSpPr>
            <a:spLocks noGrp="1" noChangeArrowheads="1"/>
          </p:cNvSpPr>
          <p:nvPr>
            <p:ph type="body" idx="1"/>
          </p:nvPr>
        </p:nvSpPr>
        <p:spPr>
          <a:xfrm>
            <a:off x="823913" y="1341438"/>
            <a:ext cx="7110412" cy="4751387"/>
          </a:xfrm>
        </p:spPr>
        <p:txBody>
          <a:bodyPr/>
          <a:lstStyle/>
          <a:p>
            <a:pPr>
              <a:buFont typeface="Wingdings" pitchFamily="2" charset="2"/>
              <a:buNone/>
            </a:pPr>
            <a:r>
              <a:rPr lang="en-GB"/>
              <a:t>Define and run GLM models</a:t>
            </a:r>
          </a:p>
        </p:txBody>
      </p:sp>
      <p:pic>
        <p:nvPicPr>
          <p:cNvPr id="286724" name="Picture 4"/>
          <p:cNvPicPr>
            <a:picLocks noChangeAspect="1" noChangeArrowheads="1"/>
          </p:cNvPicPr>
          <p:nvPr/>
        </p:nvPicPr>
        <p:blipFill>
          <a:blip r:embed="rId3"/>
          <a:stretch>
            <a:fillRect/>
          </a:stretch>
        </p:blipFill>
        <p:spPr bwMode="auto">
          <a:xfrm>
            <a:off x="755650" y="1773238"/>
            <a:ext cx="2373313" cy="3889375"/>
          </a:xfrm>
          <a:prstGeom prst="rect">
            <a:avLst/>
          </a:prstGeom>
          <a:noFill/>
          <a:ln w="15875" algn="ctr">
            <a:noFill/>
            <a:miter lim="800000"/>
          </a:ln>
          <a:effectLst/>
        </p:spPr>
      </p:pic>
      <p:pic>
        <p:nvPicPr>
          <p:cNvPr id="286725" name="Picture 5"/>
          <p:cNvPicPr>
            <a:picLocks noChangeAspect="1" noChangeArrowheads="1"/>
          </p:cNvPicPr>
          <p:nvPr/>
        </p:nvPicPr>
        <p:blipFill>
          <a:blip r:embed="rId4"/>
          <a:stretch>
            <a:fillRect/>
          </a:stretch>
        </p:blipFill>
        <p:spPr bwMode="auto">
          <a:xfrm>
            <a:off x="3148013" y="1773238"/>
            <a:ext cx="4905375" cy="3316287"/>
          </a:xfrm>
          <a:prstGeom prst="rect">
            <a:avLst/>
          </a:prstGeom>
          <a:noFill/>
          <a:ln w="15875" algn="ctr">
            <a:noFill/>
            <a:miter lim="800000"/>
          </a:ln>
          <a:effectLst/>
        </p:spPr>
      </p:pic>
    </p:spTree>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 name="Slide Number Placeholder 3"/>
          <p:cNvSpPr>
            <a:spLocks noGrp="1"/>
          </p:cNvSpPr>
          <p:nvPr>
            <p:ph type="sldNum" sz="quarter" idx="10"/>
          </p:nvPr>
        </p:nvSpPr>
        <p:spPr/>
        <p:txBody>
          <a:bodyPr/>
          <a:lstStyle/>
          <a:p>
            <a:fld id="{2A521195-CD7E-4813-BE8A-E7D16F2E31E0}" type="slidenum">
              <a:rPr lang="en-GB"/>
              <a:t>53</a:t>
            </a:fld>
            <a:endParaRPr lang="en-GB"/>
          </a:p>
        </p:txBody>
      </p:sp>
      <p:sp>
        <p:nvSpPr>
          <p:cNvPr id="288770" name="Rectangle 2"/>
          <p:cNvSpPr>
            <a:spLocks noGrp="1" noChangeArrowheads="1"/>
          </p:cNvSpPr>
          <p:nvPr>
            <p:ph type="title"/>
          </p:nvPr>
        </p:nvSpPr>
        <p:spPr/>
        <p:txBody>
          <a:bodyPr/>
          <a:lstStyle/>
          <a:p>
            <a:r>
              <a:rPr lang="en-GB"/>
              <a:t>GLEAN: Model Results</a:t>
            </a:r>
          </a:p>
        </p:txBody>
      </p:sp>
      <p:pic>
        <p:nvPicPr>
          <p:cNvPr id="288771" name="Picture 3"/>
          <p:cNvPicPr>
            <a:picLocks noChangeAspect="1" noChangeArrowheads="1"/>
          </p:cNvPicPr>
          <p:nvPr/>
        </p:nvPicPr>
        <p:blipFill>
          <a:blip r:embed="rId3"/>
          <a:stretch>
            <a:fillRect/>
          </a:stretch>
        </p:blipFill>
        <p:spPr bwMode="auto">
          <a:xfrm>
            <a:off x="827088" y="1412875"/>
            <a:ext cx="4984750" cy="4783138"/>
          </a:xfrm>
          <a:prstGeom prst="rect">
            <a:avLst/>
          </a:prstGeom>
          <a:noFill/>
          <a:ln w="15875" algn="ctr">
            <a:noFill/>
            <a:miter lim="800000"/>
          </a:ln>
          <a:effectLst/>
        </p:spPr>
      </p:pic>
      <p:sp>
        <p:nvSpPr>
          <p:cNvPr id="288772" name="Rectangle 4"/>
          <p:cNvSpPr>
            <a:spLocks noGrp="1" noChangeArrowheads="1"/>
          </p:cNvSpPr>
          <p:nvPr>
            <p:ph type="body" idx="1"/>
          </p:nvPr>
        </p:nvSpPr>
        <p:spPr>
          <a:xfrm>
            <a:off x="5940425" y="1341438"/>
            <a:ext cx="3084513" cy="4751387"/>
          </a:xfrm>
          <a:noFill/>
        </p:spPr>
        <p:txBody>
          <a:bodyPr/>
          <a:lstStyle/>
          <a:p>
            <a:pPr marL="342900" indent="-342900">
              <a:buFont typeface="Wingdings" pitchFamily="2" charset="2"/>
              <a:buNone/>
            </a:pPr>
            <a:r>
              <a:rPr lang="en-GB"/>
              <a:t>Base lined against the most frequent value for each variable.</a:t>
            </a:r>
          </a:p>
          <a:p>
            <a:pPr marL="342900" indent="-342900">
              <a:buFont typeface="Wingdings" pitchFamily="2" charset="2"/>
              <a:buNone/>
            </a:pPr>
            <a:r>
              <a:rPr lang="en-GB"/>
              <a:t>Significant factors can be identified (highlighted).</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6" name="Slide Number Placeholder 3"/>
          <p:cNvSpPr>
            <a:spLocks noGrp="1"/>
          </p:cNvSpPr>
          <p:nvPr>
            <p:ph type="sldNum" sz="quarter" idx="10"/>
          </p:nvPr>
        </p:nvSpPr>
        <p:spPr/>
        <p:txBody>
          <a:bodyPr/>
          <a:lstStyle/>
          <a:p>
            <a:fld id="{7C4BE53E-16FF-4A33-8538-5659A1CAA59D}" type="slidenum">
              <a:rPr lang="en-GB"/>
              <a:t>54</a:t>
            </a:fld>
            <a:endParaRPr lang="en-GB"/>
          </a:p>
        </p:txBody>
      </p:sp>
      <p:sp>
        <p:nvSpPr>
          <p:cNvPr id="290818" name="Rectangle 2"/>
          <p:cNvSpPr>
            <a:spLocks noGrp="1" noChangeArrowheads="1"/>
          </p:cNvSpPr>
          <p:nvPr>
            <p:ph type="title"/>
          </p:nvPr>
        </p:nvSpPr>
        <p:spPr/>
        <p:txBody>
          <a:bodyPr/>
          <a:lstStyle/>
          <a:p>
            <a:r>
              <a:rPr lang="en-GB"/>
              <a:t>GLEAN: Excel interface</a:t>
            </a:r>
          </a:p>
        </p:txBody>
      </p:sp>
      <p:pic>
        <p:nvPicPr>
          <p:cNvPr id="290819" name="Picture 3"/>
          <p:cNvPicPr>
            <a:picLocks noChangeAspect="1" noChangeArrowheads="1"/>
          </p:cNvPicPr>
          <p:nvPr/>
        </p:nvPicPr>
        <p:blipFill>
          <a:blip r:embed="rId3"/>
          <a:stretch>
            <a:fillRect/>
          </a:stretch>
        </p:blipFill>
        <p:spPr bwMode="auto">
          <a:xfrm>
            <a:off x="250825" y="2133600"/>
            <a:ext cx="4464050" cy="4113213"/>
          </a:xfrm>
          <a:prstGeom prst="rect">
            <a:avLst/>
          </a:prstGeom>
          <a:noFill/>
          <a:ln w="15875" algn="ctr">
            <a:noFill/>
            <a:miter lim="800000"/>
          </a:ln>
          <a:effectLst/>
        </p:spPr>
      </p:pic>
      <p:pic>
        <p:nvPicPr>
          <p:cNvPr id="290820" name="Picture 4"/>
          <p:cNvPicPr>
            <a:picLocks noChangeAspect="1" noChangeArrowheads="1"/>
          </p:cNvPicPr>
          <p:nvPr/>
        </p:nvPicPr>
        <p:blipFill>
          <a:blip r:embed="rId4"/>
          <a:stretch>
            <a:fillRect/>
          </a:stretch>
        </p:blipFill>
        <p:spPr bwMode="auto">
          <a:xfrm>
            <a:off x="4932363" y="1989138"/>
            <a:ext cx="4032250" cy="4000500"/>
          </a:xfrm>
          <a:prstGeom prst="rect">
            <a:avLst/>
          </a:prstGeom>
          <a:noFill/>
          <a:ln w="15875" algn="ctr">
            <a:noFill/>
            <a:miter lim="800000"/>
          </a:ln>
          <a:effectLst/>
        </p:spPr>
      </p:pic>
      <p:sp>
        <p:nvSpPr>
          <p:cNvPr id="290821" name="Text Box 5"/>
          <p:cNvSpPr txBox="1">
            <a:spLocks noChangeArrowheads="1"/>
          </p:cNvSpPr>
          <p:nvPr/>
        </p:nvSpPr>
        <p:spPr bwMode="auto">
          <a:xfrm>
            <a:off x="684213" y="1484313"/>
            <a:ext cx="7243762" cy="619125"/>
          </a:xfrm>
          <a:prstGeom prst="rect">
            <a:avLst/>
          </a:prstGeom>
          <a:noFill/>
          <a:ln w="15875" algn="ctr">
            <a:noFill/>
            <a:miter lim="800000"/>
          </a:ln>
          <a:effectLst/>
        </p:spPr>
        <p:txBody>
          <a:bodyPr lIns="64800" tIns="64800" rIns="64800" bIns="64800">
            <a:spAutoFit/>
          </a:bodyPr>
          <a:lstStyle/>
          <a:p>
            <a:pPr defTabSz="757238">
              <a:spcBef>
                <a:spcPct val="50000"/>
              </a:spcBef>
              <a:buClr>
                <a:srgbClr val="455F55"/>
              </a:buClr>
            </a:pPr>
            <a:r>
              <a:rPr lang="en-GB" sz="1600">
                <a:solidFill>
                  <a:srgbClr val="455F55"/>
                </a:solidFill>
              </a:rPr>
              <a:t>Add in to Excel allows for GLEAN cube and model output to be used in excel spreadsheets.</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BE29A067-3D67-4429-9428-C682F5164048}" type="slidenum">
              <a:rPr lang="en-GB"/>
              <a:t>55</a:t>
            </a:fld>
            <a:endParaRPr lang="en-GB"/>
          </a:p>
        </p:txBody>
      </p:sp>
      <p:sp>
        <p:nvSpPr>
          <p:cNvPr id="294914" name="Rectangle 2"/>
          <p:cNvSpPr>
            <a:spLocks noGrp="1" noChangeArrowheads="1"/>
          </p:cNvSpPr>
          <p:nvPr>
            <p:ph type="title"/>
          </p:nvPr>
        </p:nvSpPr>
        <p:spPr/>
        <p:txBody>
          <a:bodyPr/>
          <a:lstStyle/>
          <a:p>
            <a:pPr defTabSz="1103313"/>
            <a:r>
              <a:rPr lang="en-GB"/>
              <a:t>Introduction to ACCESS/VBA as ES Tool</a:t>
            </a:r>
          </a:p>
        </p:txBody>
      </p:sp>
      <p:sp>
        <p:nvSpPr>
          <p:cNvPr id="294915" name="Rectangle 3"/>
          <p:cNvSpPr>
            <a:spLocks noGrp="1" noChangeArrowheads="1"/>
          </p:cNvSpPr>
          <p:nvPr>
            <p:ph type="body" idx="1"/>
          </p:nvPr>
        </p:nvSpPr>
        <p:spPr/>
        <p:txBody>
          <a:bodyPr/>
          <a:lstStyle/>
          <a:p>
            <a:pPr marL="360363" indent="-360363" defTabSz="1103313">
              <a:buFont typeface="Wingdings" pitchFamily="2" charset="2"/>
              <a:buNone/>
            </a:pPr>
            <a:r>
              <a:rPr lang="en-GB" sz="1800"/>
              <a:t>Key Functionalities </a:t>
            </a:r>
          </a:p>
          <a:p>
            <a:pPr marL="360363" indent="-360363" defTabSz="1103313"/>
            <a:endParaRPr lang="en-GB" sz="1800"/>
          </a:p>
          <a:p>
            <a:pPr marL="360363" indent="-360363" defTabSz="1103313"/>
            <a:r>
              <a:rPr lang="en-GB" sz="1800"/>
              <a:t>high automatisation</a:t>
            </a:r>
          </a:p>
          <a:p>
            <a:pPr marL="360363" indent="-360363" defTabSz="1103313"/>
            <a:r>
              <a:rPr lang="en-GB" sz="1800"/>
              <a:t>good reporting facilities</a:t>
            </a:r>
          </a:p>
          <a:p>
            <a:pPr marL="360363" indent="-360363" defTabSz="1103313"/>
            <a:r>
              <a:rPr lang="en-GB" sz="1800"/>
              <a:t>low effort in job-training of possible users / user friendly</a:t>
            </a:r>
          </a:p>
          <a:p>
            <a:pPr marL="360363" indent="-360363" defTabSz="1103313"/>
            <a:r>
              <a:rPr lang="en-GB" sz="1800"/>
              <a:t>integrated documentation of settings for each analysis</a:t>
            </a:r>
          </a:p>
          <a:p>
            <a:pPr marL="360363" indent="-360363" defTabSz="1103313"/>
            <a:r>
              <a:rPr lang="en-GB" sz="1800"/>
              <a:t>support of pool analyses</a:t>
            </a:r>
          </a:p>
          <a:p>
            <a:pPr marL="360363" indent="-360363" defTabSz="1103313"/>
            <a:r>
              <a:rPr lang="en-GB" sz="1800"/>
              <a:t>compatibility to work with historic data</a:t>
            </a:r>
          </a:p>
          <a:p>
            <a:pPr marL="360363" indent="-360363" defTabSz="1103313"/>
            <a:r>
              <a:rPr lang="en-GB" sz="1800"/>
              <a:t>fixed data requirement</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0" name="Slide Number Placeholder 3"/>
          <p:cNvSpPr>
            <a:spLocks noGrp="1"/>
          </p:cNvSpPr>
          <p:nvPr>
            <p:ph type="sldNum" sz="quarter" idx="10"/>
          </p:nvPr>
        </p:nvSpPr>
        <p:spPr/>
        <p:txBody>
          <a:bodyPr/>
          <a:lstStyle/>
          <a:p>
            <a:fld id="{1E91D836-BEB4-4156-9FC0-5CE881877EB6}" type="slidenum">
              <a:rPr lang="en-GB"/>
              <a:t>56</a:t>
            </a:fld>
            <a:endParaRPr lang="en-GB"/>
          </a:p>
        </p:txBody>
      </p:sp>
      <p:graphicFrame>
        <p:nvGraphicFramePr>
          <p:cNvPr id="297986" name="Object 2"/>
          <p:cNvGraphicFramePr>
            <a:graphicFrameLocks noChangeAspect="1"/>
          </p:cNvGraphicFramePr>
          <p:nvPr/>
        </p:nvGraphicFramePr>
        <p:xfrm>
          <a:off x="3708400" y="1412875"/>
          <a:ext cx="2592388" cy="2481263"/>
        </p:xfrm>
        <a:graphic>
          <a:graphicData uri="http://schemas.openxmlformats.org/presentationml/2006/ole">
            <mc:AlternateContent xmlns:mc="http://schemas.openxmlformats.org/markup-compatibility/2006">
              <mc:Choice xmlns:v="urn:schemas-microsoft-com:vml" Requires="v">
                <p:oleObj spid="_x0000_s1039" name="Photo Editor Photo" r:id="rId2" progId="">
                  <p:embed/>
                </p:oleObj>
              </mc:Choice>
              <mc:Fallback>
                <p:oleObj name="Photo Editor Photo" r:id="rId2" progId="">
                  <p:embed/>
                  <p:pic>
                    <p:nvPicPr>
                      <p:cNvPr id="0" name="OLE substitute image"/>
                      <p:cNvPicPr/>
                      <p:nvPr/>
                    </p:nvPicPr>
                    <p:blipFill>
                      <a:blip r:embed="rId3"/>
                      <a:stretch>
                        <a:fillRect/>
                      </a:stretch>
                    </p:blipFill>
                    <p:spPr>
                      <a:xfrm>
                        <a:off x="3708400" y="1412875"/>
                        <a:ext cx="2592388" cy="2481263"/>
                      </a:xfrm>
                      <a:prstGeom prst="rect">
                        <a:avLst/>
                      </a:prstGeom>
                      <a:noFill/>
                    </p:spPr>
                  </p:pic>
                </p:oleObj>
              </mc:Fallback>
            </mc:AlternateContent>
          </a:graphicData>
        </a:graphic>
      </p:graphicFrame>
      <p:graphicFrame>
        <p:nvGraphicFramePr>
          <p:cNvPr id="297992" name="Object 8"/>
          <p:cNvGraphicFramePr>
            <a:graphicFrameLocks noChangeAspect="1"/>
          </p:cNvGraphicFramePr>
          <p:nvPr/>
        </p:nvGraphicFramePr>
        <p:xfrm>
          <a:off x="717550" y="1412875"/>
          <a:ext cx="2774950" cy="2482850"/>
        </p:xfrm>
        <a:graphic>
          <a:graphicData uri="http://schemas.openxmlformats.org/presentationml/2006/ole">
            <mc:AlternateContent xmlns:mc="http://schemas.openxmlformats.org/markup-compatibility/2006">
              <mc:Choice xmlns:v="urn:schemas-microsoft-com:vml" Requires="v">
                <p:oleObj spid="_x0000_s1040" name="Photo Editor Photo" r:id="rId4" progId="">
                  <p:embed/>
                </p:oleObj>
              </mc:Choice>
              <mc:Fallback>
                <p:oleObj name="Photo Editor Photo" r:id="rId4" progId="">
                  <p:embed/>
                  <p:pic>
                    <p:nvPicPr>
                      <p:cNvPr id="0" name="OLE substitute image"/>
                      <p:cNvPicPr/>
                      <p:nvPr/>
                    </p:nvPicPr>
                    <p:blipFill>
                      <a:blip r:embed="rId5"/>
                      <a:stretch>
                        <a:fillRect/>
                      </a:stretch>
                    </p:blipFill>
                    <p:spPr>
                      <a:xfrm>
                        <a:off x="717550" y="1412875"/>
                        <a:ext cx="2774950" cy="2482850"/>
                      </a:xfrm>
                      <a:prstGeom prst="rect">
                        <a:avLst/>
                      </a:prstGeom>
                      <a:noFill/>
                    </p:spPr>
                  </p:pic>
                </p:oleObj>
              </mc:Fallback>
            </mc:AlternateContent>
          </a:graphicData>
        </a:graphic>
      </p:graphicFrame>
      <p:graphicFrame>
        <p:nvGraphicFramePr>
          <p:cNvPr id="297993" name="Object 9"/>
          <p:cNvGraphicFramePr>
            <a:graphicFrameLocks noChangeAspect="1"/>
          </p:cNvGraphicFramePr>
          <p:nvPr/>
        </p:nvGraphicFramePr>
        <p:xfrm>
          <a:off x="1643063" y="3933825"/>
          <a:ext cx="3576637" cy="2627313"/>
        </p:xfrm>
        <a:graphic>
          <a:graphicData uri="http://schemas.openxmlformats.org/presentationml/2006/ole">
            <mc:AlternateContent xmlns:mc="http://schemas.openxmlformats.org/markup-compatibility/2006">
              <mc:Choice xmlns:v="urn:schemas-microsoft-com:vml" Requires="v">
                <p:oleObj spid="_x0000_s1041" name="Photo Editor Photo" r:id="rId6" progId="">
                  <p:embed/>
                </p:oleObj>
              </mc:Choice>
              <mc:Fallback>
                <p:oleObj name="Photo Editor Photo" r:id="rId6" progId="">
                  <p:embed/>
                  <p:pic>
                    <p:nvPicPr>
                      <p:cNvPr id="0" name="OLE substitute image"/>
                      <p:cNvPicPr/>
                      <p:nvPr/>
                    </p:nvPicPr>
                    <p:blipFill>
                      <a:blip r:embed="rId7"/>
                      <a:stretch>
                        <a:fillRect/>
                      </a:stretch>
                    </p:blipFill>
                    <p:spPr>
                      <a:xfrm>
                        <a:off x="1643063" y="3933825"/>
                        <a:ext cx="3576637" cy="2627313"/>
                      </a:xfrm>
                      <a:prstGeom prst="rect">
                        <a:avLst/>
                      </a:prstGeom>
                      <a:noFill/>
                    </p:spPr>
                  </p:pic>
                </p:oleObj>
              </mc:Fallback>
            </mc:AlternateContent>
          </a:graphicData>
        </a:graphic>
      </p:graphicFrame>
      <p:graphicFrame>
        <p:nvGraphicFramePr>
          <p:cNvPr id="297994" name="Object 10"/>
          <p:cNvGraphicFramePr>
            <a:graphicFrameLocks noChangeAspect="1"/>
          </p:cNvGraphicFramePr>
          <p:nvPr/>
        </p:nvGraphicFramePr>
        <p:xfrm>
          <a:off x="5724525" y="3933825"/>
          <a:ext cx="3213100" cy="2379663"/>
        </p:xfrm>
        <a:graphic>
          <a:graphicData uri="http://schemas.openxmlformats.org/presentationml/2006/ole">
            <mc:AlternateContent xmlns:mc="http://schemas.openxmlformats.org/markup-compatibility/2006">
              <mc:Choice xmlns:v="urn:schemas-microsoft-com:vml" Requires="v">
                <p:oleObj spid="_x0000_s1042" name="Photo Editor Photo" r:id="rId8" progId="">
                  <p:embed/>
                </p:oleObj>
              </mc:Choice>
              <mc:Fallback>
                <p:oleObj name="Photo Editor Photo" r:id="rId8" progId="">
                  <p:embed/>
                  <p:pic>
                    <p:nvPicPr>
                      <p:cNvPr id="0" name="OLE substitute image"/>
                      <p:cNvPicPr/>
                      <p:nvPr/>
                    </p:nvPicPr>
                    <p:blipFill>
                      <a:blip r:embed="rId9"/>
                      <a:stretch>
                        <a:fillRect/>
                      </a:stretch>
                    </p:blipFill>
                    <p:spPr>
                      <a:xfrm>
                        <a:off x="5724525" y="3933825"/>
                        <a:ext cx="3213100" cy="2379663"/>
                      </a:xfrm>
                      <a:prstGeom prst="rect">
                        <a:avLst/>
                      </a:prstGeom>
                      <a:noFill/>
                    </p:spPr>
                  </p:pic>
                </p:oleObj>
              </mc:Fallback>
            </mc:AlternateContent>
          </a:graphicData>
        </a:graphic>
      </p:graphicFrame>
      <p:sp>
        <p:nvSpPr>
          <p:cNvPr id="297995" name="Line 11"/>
          <p:cNvSpPr>
            <a:spLocks noChangeShapeType="1"/>
          </p:cNvSpPr>
          <p:nvPr/>
        </p:nvSpPr>
        <p:spPr bwMode="auto">
          <a:xfrm>
            <a:off x="3348038" y="2751138"/>
            <a:ext cx="576262" cy="30162"/>
          </a:xfrm>
          <a:prstGeom prst="line">
            <a:avLst/>
          </a:prstGeom>
          <a:noFill/>
          <a:ln w="28575">
            <a:solidFill>
              <a:srgbClr val="000000"/>
            </a:solidFill>
            <a:round/>
            <a:tailEnd type="triangle" w="med" len="med"/>
          </a:ln>
          <a:effectLst/>
        </p:spPr>
        <p:txBody>
          <a:bodyPr lIns="64800" tIns="64800" rIns="64800" bIns="64800"/>
          <a:lstStyle/>
          <a:p>
            <a:endParaRPr lang="en-GB"/>
          </a:p>
        </p:txBody>
      </p:sp>
      <p:sp>
        <p:nvSpPr>
          <p:cNvPr id="297996" name="Line 12"/>
          <p:cNvSpPr>
            <a:spLocks noChangeShapeType="1"/>
          </p:cNvSpPr>
          <p:nvPr/>
        </p:nvSpPr>
        <p:spPr bwMode="auto">
          <a:xfrm flipH="1">
            <a:off x="3155950" y="3213100"/>
            <a:ext cx="1223963" cy="1152525"/>
          </a:xfrm>
          <a:prstGeom prst="line">
            <a:avLst/>
          </a:prstGeom>
          <a:noFill/>
          <a:ln w="28575">
            <a:solidFill>
              <a:srgbClr val="000000"/>
            </a:solidFill>
            <a:round/>
            <a:tailEnd type="triangle" w="med" len="med"/>
          </a:ln>
          <a:effectLst/>
        </p:spPr>
        <p:txBody>
          <a:bodyPr lIns="64800" tIns="64800" rIns="64800" bIns="64800"/>
          <a:lstStyle/>
          <a:p>
            <a:endParaRPr lang="en-GB"/>
          </a:p>
        </p:txBody>
      </p:sp>
      <p:sp>
        <p:nvSpPr>
          <p:cNvPr id="297997" name="Line 13"/>
          <p:cNvSpPr>
            <a:spLocks noChangeShapeType="1"/>
          </p:cNvSpPr>
          <p:nvPr/>
        </p:nvSpPr>
        <p:spPr bwMode="auto">
          <a:xfrm>
            <a:off x="6011863" y="3213100"/>
            <a:ext cx="1223962" cy="1008063"/>
          </a:xfrm>
          <a:prstGeom prst="line">
            <a:avLst/>
          </a:prstGeom>
          <a:noFill/>
          <a:ln w="28575">
            <a:solidFill>
              <a:srgbClr val="000000"/>
            </a:solidFill>
            <a:round/>
            <a:tailEnd type="triangle" w="med" len="med"/>
          </a:ln>
          <a:effectLst/>
        </p:spPr>
        <p:txBody>
          <a:bodyPr lIns="64800" tIns="64800" rIns="64800" bIns="64800"/>
          <a:lstStyle/>
          <a:p>
            <a:endParaRPr lang="en-GB"/>
          </a:p>
        </p:txBody>
      </p:sp>
      <p:sp>
        <p:nvSpPr>
          <p:cNvPr id="297998" name="Rectangle 14"/>
          <p:cNvSpPr>
            <a:spLocks noGrp="1" noChangeArrowheads="1"/>
          </p:cNvSpPr>
          <p:nvPr>
            <p:ph type="title"/>
          </p:nvPr>
        </p:nvSpPr>
        <p:spPr>
          <a:noFill/>
        </p:spPr>
        <p:txBody>
          <a:bodyPr/>
          <a:lstStyle/>
          <a:p>
            <a:pPr defTabSz="1103313"/>
            <a:r>
              <a:rPr lang="en-GB"/>
              <a:t>ACCESS/VBA Data Loading and Validation</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E9412F64-4D77-4907-9D37-331F3837CA08}" type="slidenum">
              <a:rPr lang="en-GB"/>
              <a:t>57</a:t>
            </a:fld>
            <a:endParaRPr lang="en-GB"/>
          </a:p>
        </p:txBody>
      </p:sp>
      <p:graphicFrame>
        <p:nvGraphicFramePr>
          <p:cNvPr id="299024" name="Object 16"/>
          <p:cNvGraphicFramePr>
            <a:graphicFrameLocks noChangeAspect="1"/>
          </p:cNvGraphicFramePr>
          <p:nvPr/>
        </p:nvGraphicFramePr>
        <p:xfrm>
          <a:off x="755650" y="1341438"/>
          <a:ext cx="6389688" cy="4814887"/>
        </p:xfrm>
        <a:graphic>
          <a:graphicData uri="http://schemas.openxmlformats.org/presentationml/2006/ole">
            <mc:AlternateContent xmlns:mc="http://schemas.openxmlformats.org/markup-compatibility/2006">
              <mc:Choice xmlns:v="urn:schemas-microsoft-com:vml" Requires="v">
                <p:oleObj spid="_x0000_s1043" name="Photo Editor Photo" r:id="rId2" progId="">
                  <p:embed/>
                </p:oleObj>
              </mc:Choice>
              <mc:Fallback>
                <p:oleObj name="Photo Editor Photo" r:id="rId2" progId="">
                  <p:embed/>
                  <p:pic>
                    <p:nvPicPr>
                      <p:cNvPr id="0" name="OLE substitute image"/>
                      <p:cNvPicPr/>
                      <p:nvPr/>
                    </p:nvPicPr>
                    <p:blipFill>
                      <a:blip r:embed="rId3"/>
                      <a:stretch>
                        <a:fillRect/>
                      </a:stretch>
                    </p:blipFill>
                    <p:spPr>
                      <a:xfrm>
                        <a:off x="755650" y="1341438"/>
                        <a:ext cx="6389688" cy="4814887"/>
                      </a:xfrm>
                      <a:prstGeom prst="rect">
                        <a:avLst/>
                      </a:prstGeom>
                      <a:noFill/>
                    </p:spPr>
                  </p:pic>
                </p:oleObj>
              </mc:Fallback>
            </mc:AlternateContent>
          </a:graphicData>
        </a:graphic>
      </p:graphicFrame>
      <p:sp>
        <p:nvSpPr>
          <p:cNvPr id="299025" name="Rectangle 17"/>
          <p:cNvSpPr>
            <a:spLocks noGrp="1" noChangeArrowheads="1"/>
          </p:cNvSpPr>
          <p:nvPr>
            <p:ph type="title"/>
          </p:nvPr>
        </p:nvSpPr>
        <p:spPr>
          <a:noFill/>
        </p:spPr>
        <p:txBody>
          <a:bodyPr/>
          <a:lstStyle/>
          <a:p>
            <a:pPr defTabSz="1103313"/>
            <a:r>
              <a:rPr lang="en-GB"/>
              <a:t>ACCESS/VBA Data Analysis</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304A9046-49F6-44D9-B6FF-FD6BA7D38B29}" type="slidenum">
              <a:rPr lang="en-GB"/>
              <a:t>58</a:t>
            </a:fld>
            <a:endParaRPr lang="en-GB"/>
          </a:p>
        </p:txBody>
      </p:sp>
      <p:graphicFrame>
        <p:nvGraphicFramePr>
          <p:cNvPr id="300048" name="Object 16"/>
          <p:cNvGraphicFramePr>
            <a:graphicFrameLocks noChangeAspect="1"/>
          </p:cNvGraphicFramePr>
          <p:nvPr/>
        </p:nvGraphicFramePr>
        <p:xfrm>
          <a:off x="755650" y="1341438"/>
          <a:ext cx="6121400" cy="4776787"/>
        </p:xfrm>
        <a:graphic>
          <a:graphicData uri="http://schemas.openxmlformats.org/presentationml/2006/ole">
            <mc:AlternateContent xmlns:mc="http://schemas.openxmlformats.org/markup-compatibility/2006">
              <mc:Choice xmlns:v="urn:schemas-microsoft-com:vml" Requires="v">
                <p:oleObj spid="_x0000_s1044" name="Photo Editor Photo" r:id="rId2" progId="">
                  <p:embed/>
                </p:oleObj>
              </mc:Choice>
              <mc:Fallback>
                <p:oleObj name="Photo Editor Photo" r:id="rId2" progId="">
                  <p:embed/>
                  <p:pic>
                    <p:nvPicPr>
                      <p:cNvPr id="0" name="OLE substitute image"/>
                      <p:cNvPicPr/>
                      <p:nvPr/>
                    </p:nvPicPr>
                    <p:blipFill>
                      <a:blip r:embed="rId3"/>
                      <a:stretch>
                        <a:fillRect/>
                      </a:stretch>
                    </p:blipFill>
                    <p:spPr>
                      <a:xfrm>
                        <a:off x="755650" y="1341438"/>
                        <a:ext cx="6121400" cy="4776787"/>
                      </a:xfrm>
                      <a:prstGeom prst="rect">
                        <a:avLst/>
                      </a:prstGeom>
                      <a:noFill/>
                    </p:spPr>
                  </p:pic>
                </p:oleObj>
              </mc:Fallback>
            </mc:AlternateContent>
          </a:graphicData>
        </a:graphic>
      </p:graphicFrame>
      <p:sp>
        <p:nvSpPr>
          <p:cNvPr id="300049" name="Rectangle 17"/>
          <p:cNvSpPr>
            <a:spLocks noGrp="1" noChangeArrowheads="1"/>
          </p:cNvSpPr>
          <p:nvPr>
            <p:ph type="title"/>
          </p:nvPr>
        </p:nvSpPr>
        <p:spPr>
          <a:noFill/>
        </p:spPr>
        <p:txBody>
          <a:bodyPr/>
          <a:lstStyle/>
          <a:p>
            <a:pPr defTabSz="1103313"/>
            <a:r>
              <a:rPr lang="en-GB"/>
              <a:t>ACCESS/VBA Reporting</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74135772-5DA3-4889-9955-63D77E74A235}" type="slidenum">
              <a:rPr lang="en-GB"/>
              <a:t>59</a:t>
            </a:fld>
            <a:endParaRPr lang="en-GB"/>
          </a:p>
        </p:txBody>
      </p:sp>
      <p:graphicFrame>
        <p:nvGraphicFramePr>
          <p:cNvPr id="301071" name="Object 15"/>
          <p:cNvGraphicFramePr>
            <a:graphicFrameLocks noChangeAspect="1"/>
          </p:cNvGraphicFramePr>
          <p:nvPr/>
        </p:nvGraphicFramePr>
        <p:xfrm>
          <a:off x="755650" y="1341438"/>
          <a:ext cx="6059488" cy="4826000"/>
        </p:xfrm>
        <a:graphic>
          <a:graphicData uri="http://schemas.openxmlformats.org/presentationml/2006/ole">
            <mc:AlternateContent xmlns:mc="http://schemas.openxmlformats.org/markup-compatibility/2006">
              <mc:Choice xmlns:v="urn:schemas-microsoft-com:vml" Requires="v">
                <p:oleObj spid="_x0000_s1045" name="Photo Editor Photo" r:id="rId2" progId="">
                  <p:embed/>
                </p:oleObj>
              </mc:Choice>
              <mc:Fallback>
                <p:oleObj name="Photo Editor Photo" r:id="rId2" progId="">
                  <p:embed/>
                  <p:pic>
                    <p:nvPicPr>
                      <p:cNvPr id="0" name="OLE substitute image"/>
                      <p:cNvPicPr/>
                      <p:nvPr/>
                    </p:nvPicPr>
                    <p:blipFill>
                      <a:blip r:embed="rId3"/>
                      <a:stretch>
                        <a:fillRect/>
                      </a:stretch>
                    </p:blipFill>
                    <p:spPr>
                      <a:xfrm>
                        <a:off x="755650" y="1341438"/>
                        <a:ext cx="6059488" cy="4826000"/>
                      </a:xfrm>
                      <a:prstGeom prst="rect">
                        <a:avLst/>
                      </a:prstGeom>
                      <a:noFill/>
                    </p:spPr>
                  </p:pic>
                </p:oleObj>
              </mc:Fallback>
            </mc:AlternateContent>
          </a:graphicData>
        </a:graphic>
      </p:graphicFrame>
      <p:sp>
        <p:nvSpPr>
          <p:cNvPr id="301072" name="Rectangle 16"/>
          <p:cNvSpPr>
            <a:spLocks noGrp="1" noChangeArrowheads="1"/>
          </p:cNvSpPr>
          <p:nvPr>
            <p:ph type="title"/>
          </p:nvPr>
        </p:nvSpPr>
        <p:spPr>
          <a:noFill/>
        </p:spPr>
        <p:txBody>
          <a:bodyPr/>
          <a:lstStyle/>
          <a:p>
            <a:pPr defTabSz="1103313"/>
            <a:r>
              <a:rPr lang="en-GB"/>
              <a:t>ACCESS/VBA Data Storage</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47853" name="Line 13"/>
          <p:cNvSpPr>
            <a:spLocks noChangeShapeType="1"/>
          </p:cNvSpPr>
          <p:nvPr/>
        </p:nvSpPr>
        <p:spPr bwMode="auto">
          <a:xfrm flipH="1">
            <a:off x="4746105" y="2967693"/>
            <a:ext cx="0" cy="2068286"/>
          </a:xfrm>
          <a:prstGeom prst="line">
            <a:avLst/>
          </a:prstGeom>
          <a:noFill/>
          <a:ln w="15875">
            <a:solidFill>
              <a:schemeClr val="accent1"/>
            </a:solidFill>
            <a:round/>
          </a:ln>
          <a:effectLst/>
        </p:spPr>
        <p:txBody>
          <a:bodyPr lIns="53680" tIns="53680" rIns="53680" bIns="53680"/>
          <a:lstStyle/>
          <a:p>
            <a:endParaRPr lang="en-GB"/>
          </a:p>
        </p:txBody>
      </p:sp>
      <p:sp>
        <p:nvSpPr>
          <p:cNvPr id="41" name="Slide Number Placeholder 40"/>
          <p:cNvSpPr>
            <a:spLocks noGrp="1"/>
          </p:cNvSpPr>
          <p:nvPr>
            <p:ph type="sldNum" sz="quarter" idx="11"/>
          </p:nvPr>
        </p:nvSpPr>
        <p:spPr/>
        <p:txBody>
          <a:bodyPr/>
          <a:lstStyle/>
          <a:p>
            <a:pPr>
              <a:defRPr/>
            </a:pPr>
            <a:fld id="{78C75AFC-EA0D-4B9A-BF96-CF9EFF0FB9F8}" type="slidenum">
              <a:rPr lang="en-GB" smtClean="0"/>
              <a:pPr>
                <a:defRPr/>
              </a:pPr>
              <a:t>6</a:t>
            </a:fld>
            <a:endParaRPr lang="en-GB"/>
          </a:p>
        </p:txBody>
      </p:sp>
      <p:sp>
        <p:nvSpPr>
          <p:cNvPr id="547842" name="Rectangle 2"/>
          <p:cNvSpPr>
            <a:spLocks noGrp="1" noChangeArrowheads="1"/>
          </p:cNvSpPr>
          <p:nvPr>
            <p:ph type="title"/>
          </p:nvPr>
        </p:nvSpPr>
        <p:spPr/>
        <p:txBody>
          <a:bodyPr/>
          <a:lstStyle/>
          <a:p>
            <a:r>
              <a:rPr lang="en-GB"/>
              <a:t>“To be” Vision: </a:t>
            </a:r>
            <a:br>
              <a:rPr lang="en-GB"/>
            </a:br>
            <a:r>
              <a:rPr lang="en-GB"/>
              <a:t>Significantly reduced complexity:</a:t>
            </a:r>
            <a:br>
              <a:rPr lang="en-GB"/>
            </a:br>
            <a:r>
              <a:rPr lang="en-GB"/>
              <a:t>A standardised toolset</a:t>
            </a:r>
          </a:p>
        </p:txBody>
      </p:sp>
      <p:sp>
        <p:nvSpPr>
          <p:cNvPr id="547843" name="AutoShape 3"/>
          <p:cNvSpPr>
            <a:spLocks noChangeArrowheads="1"/>
          </p:cNvSpPr>
          <p:nvPr/>
        </p:nvSpPr>
        <p:spPr bwMode="auto">
          <a:xfrm>
            <a:off x="3131840" y="3102404"/>
            <a:ext cx="685498" cy="914400"/>
          </a:xfrm>
          <a:prstGeom prst="roundRect">
            <a:avLst>
              <a:gd name="adj" fmla="val 16667"/>
            </a:avLst>
          </a:prstGeom>
          <a:solidFill>
            <a:srgbClr val="6ABCBE"/>
          </a:solidFill>
          <a:ln w="15875" algn="ctr">
            <a:solidFill>
              <a:srgbClr val="000000"/>
            </a:solidFill>
            <a:round/>
          </a:ln>
          <a:effectLst/>
        </p:spPr>
        <p:txBody>
          <a:bodyPr wrap="none" lIns="53680" tIns="53680" rIns="53680" bIns="53680" anchor="ctr"/>
          <a:lstStyle/>
          <a:p>
            <a:pPr algn="ctr"/>
            <a:r>
              <a:rPr lang="en-GB" sz="1200"/>
              <a:t>All</a:t>
            </a:r>
          </a:p>
        </p:txBody>
      </p:sp>
      <p:sp>
        <p:nvSpPr>
          <p:cNvPr id="547851" name="AutoShape 11"/>
          <p:cNvSpPr>
            <a:spLocks noChangeArrowheads="1"/>
          </p:cNvSpPr>
          <p:nvPr/>
        </p:nvSpPr>
        <p:spPr bwMode="auto">
          <a:xfrm>
            <a:off x="3131840" y="4098447"/>
            <a:ext cx="685498" cy="370114"/>
          </a:xfrm>
          <a:prstGeom prst="roundRect">
            <a:avLst>
              <a:gd name="adj" fmla="val 16667"/>
            </a:avLst>
          </a:prstGeom>
          <a:solidFill>
            <a:srgbClr val="6ABCBE"/>
          </a:solidFill>
          <a:ln w="15875" algn="ctr">
            <a:solidFill>
              <a:srgbClr val="000000"/>
            </a:solidFill>
            <a:round/>
          </a:ln>
          <a:effectLst/>
        </p:spPr>
        <p:txBody>
          <a:bodyPr lIns="53680" tIns="53680" rIns="53680" bIns="53680" anchor="ctr"/>
          <a:lstStyle/>
          <a:p>
            <a:pPr algn="ctr"/>
            <a:r>
              <a:rPr lang="en-GB" sz="1100"/>
              <a:t>Medical</a:t>
            </a:r>
          </a:p>
        </p:txBody>
      </p:sp>
      <p:sp>
        <p:nvSpPr>
          <p:cNvPr id="547854" name="Line 14"/>
          <p:cNvSpPr>
            <a:spLocks noChangeShapeType="1"/>
          </p:cNvSpPr>
          <p:nvPr/>
        </p:nvSpPr>
        <p:spPr bwMode="auto">
          <a:xfrm flipH="1">
            <a:off x="5488862" y="2967693"/>
            <a:ext cx="10263" cy="2066925"/>
          </a:xfrm>
          <a:prstGeom prst="line">
            <a:avLst/>
          </a:prstGeom>
          <a:noFill/>
          <a:ln w="15875">
            <a:solidFill>
              <a:schemeClr val="accent1"/>
            </a:solidFill>
            <a:round/>
          </a:ln>
          <a:effectLst/>
        </p:spPr>
        <p:txBody>
          <a:bodyPr lIns="53680" tIns="53680" rIns="53680" bIns="53680"/>
          <a:lstStyle/>
          <a:p>
            <a:endParaRPr lang="en-GB"/>
          </a:p>
        </p:txBody>
      </p:sp>
      <p:sp>
        <p:nvSpPr>
          <p:cNvPr id="547855" name="Line 15"/>
          <p:cNvSpPr>
            <a:spLocks noChangeShapeType="1"/>
          </p:cNvSpPr>
          <p:nvPr/>
        </p:nvSpPr>
        <p:spPr bwMode="auto">
          <a:xfrm flipH="1">
            <a:off x="6255994" y="2967693"/>
            <a:ext cx="0" cy="2066925"/>
          </a:xfrm>
          <a:prstGeom prst="line">
            <a:avLst/>
          </a:prstGeom>
          <a:noFill/>
          <a:ln w="15875">
            <a:solidFill>
              <a:schemeClr val="accent1"/>
            </a:solidFill>
            <a:round/>
          </a:ln>
          <a:effectLst/>
        </p:spPr>
        <p:txBody>
          <a:bodyPr lIns="53680" tIns="53680" rIns="53680" bIns="53680"/>
          <a:lstStyle/>
          <a:p>
            <a:endParaRPr lang="en-GB"/>
          </a:p>
        </p:txBody>
      </p:sp>
      <p:sp>
        <p:nvSpPr>
          <p:cNvPr id="547856" name="Line 16"/>
          <p:cNvSpPr>
            <a:spLocks noChangeShapeType="1"/>
          </p:cNvSpPr>
          <p:nvPr/>
        </p:nvSpPr>
        <p:spPr bwMode="auto">
          <a:xfrm>
            <a:off x="7012862" y="2967693"/>
            <a:ext cx="10263" cy="2066925"/>
          </a:xfrm>
          <a:prstGeom prst="line">
            <a:avLst/>
          </a:prstGeom>
          <a:noFill/>
          <a:ln w="15875">
            <a:solidFill>
              <a:schemeClr val="accent1"/>
            </a:solidFill>
            <a:round/>
          </a:ln>
          <a:effectLst/>
        </p:spPr>
        <p:txBody>
          <a:bodyPr lIns="53680" tIns="53680" rIns="53680" bIns="53680"/>
          <a:lstStyle/>
          <a:p>
            <a:endParaRPr lang="en-GB"/>
          </a:p>
        </p:txBody>
      </p:sp>
      <p:sp>
        <p:nvSpPr>
          <p:cNvPr id="547857" name="Line 17"/>
          <p:cNvSpPr>
            <a:spLocks noChangeShapeType="1"/>
          </p:cNvSpPr>
          <p:nvPr/>
        </p:nvSpPr>
        <p:spPr bwMode="auto">
          <a:xfrm>
            <a:off x="7827459" y="2967693"/>
            <a:ext cx="10263" cy="2066925"/>
          </a:xfrm>
          <a:prstGeom prst="line">
            <a:avLst/>
          </a:prstGeom>
          <a:noFill/>
          <a:ln w="15875">
            <a:solidFill>
              <a:schemeClr val="accent1"/>
            </a:solidFill>
            <a:round/>
          </a:ln>
          <a:effectLst/>
        </p:spPr>
        <p:txBody>
          <a:bodyPr lIns="53680" tIns="53680" rIns="53680" bIns="53680"/>
          <a:lstStyle/>
          <a:p>
            <a:endParaRPr lang="en-GB"/>
          </a:p>
        </p:txBody>
      </p:sp>
      <p:sp>
        <p:nvSpPr>
          <p:cNvPr id="547875" name="AutoShape 35"/>
          <p:cNvSpPr>
            <a:spLocks noChangeArrowheads="1"/>
          </p:cNvSpPr>
          <p:nvPr/>
        </p:nvSpPr>
        <p:spPr bwMode="auto">
          <a:xfrm>
            <a:off x="7087267" y="3193572"/>
            <a:ext cx="1491930" cy="1317171"/>
          </a:xfrm>
          <a:prstGeom prst="flowChartMagneticDisk">
            <a:avLst/>
          </a:prstGeom>
          <a:solidFill>
            <a:srgbClr val="33CC33"/>
          </a:solidFill>
          <a:ln w="15875">
            <a:solidFill>
              <a:schemeClr val="accent1"/>
            </a:solidFill>
            <a:round/>
          </a:ln>
          <a:effectLst/>
        </p:spPr>
        <p:txBody>
          <a:bodyPr lIns="53680" tIns="53680" rIns="53680" bIns="53680" anchor="ctr"/>
          <a:lstStyle/>
          <a:p>
            <a:pPr algn="ctr">
              <a:spcBef>
                <a:spcPct val="0"/>
              </a:spcBef>
            </a:pPr>
            <a:r>
              <a:rPr lang="en-GB" sz="1200"/>
              <a:t>Global</a:t>
            </a:r>
          </a:p>
          <a:p>
            <a:pPr algn="ctr">
              <a:spcBef>
                <a:spcPct val="0"/>
              </a:spcBef>
            </a:pPr>
            <a:r>
              <a:rPr lang="en-GB" sz="1200"/>
              <a:t>ES  DWH</a:t>
            </a:r>
          </a:p>
        </p:txBody>
      </p:sp>
      <p:sp>
        <p:nvSpPr>
          <p:cNvPr id="547877" name="AutoShape 37"/>
          <p:cNvSpPr>
            <a:spLocks noChangeArrowheads="1"/>
          </p:cNvSpPr>
          <p:nvPr/>
        </p:nvSpPr>
        <p:spPr bwMode="auto">
          <a:xfrm>
            <a:off x="7070590" y="4640012"/>
            <a:ext cx="465666" cy="547007"/>
          </a:xfrm>
          <a:prstGeom prst="flowChartMultidocument">
            <a:avLst/>
          </a:prstGeom>
          <a:solidFill>
            <a:schemeClr val="bg1"/>
          </a:solidFill>
          <a:ln w="15875">
            <a:solidFill>
              <a:srgbClr val="000000"/>
            </a:solidFill>
            <a:miter lim="800000"/>
          </a:ln>
          <a:effectLst/>
        </p:spPr>
        <p:txBody>
          <a:bodyPr wrap="none" lIns="53680" tIns="53680" rIns="53680" bIns="53680" anchor="ctr"/>
          <a:lstStyle/>
          <a:p>
            <a:pPr algn="ctr"/>
            <a:r>
              <a:rPr lang="en-GB" sz="1000"/>
              <a:t>Excel</a:t>
            </a:r>
          </a:p>
        </p:txBody>
      </p:sp>
      <p:sp>
        <p:nvSpPr>
          <p:cNvPr id="547913" name="Line 73"/>
          <p:cNvSpPr>
            <a:spLocks noChangeShapeType="1"/>
          </p:cNvSpPr>
          <p:nvPr/>
        </p:nvSpPr>
        <p:spPr bwMode="auto">
          <a:xfrm>
            <a:off x="4150873" y="2979940"/>
            <a:ext cx="8979" cy="2085975"/>
          </a:xfrm>
          <a:prstGeom prst="line">
            <a:avLst/>
          </a:prstGeom>
          <a:noFill/>
          <a:ln w="15875">
            <a:solidFill>
              <a:srgbClr val="000000"/>
            </a:solidFill>
            <a:prstDash val="dash"/>
            <a:round/>
          </a:ln>
          <a:effectLst/>
        </p:spPr>
        <p:txBody>
          <a:bodyPr lIns="53680" tIns="53680" rIns="53680" bIns="53680"/>
          <a:lstStyle/>
          <a:p>
            <a:endParaRPr lang="en-GB"/>
          </a:p>
        </p:txBody>
      </p:sp>
      <p:sp>
        <p:nvSpPr>
          <p:cNvPr id="547922" name="AutoShape 82"/>
          <p:cNvSpPr>
            <a:spLocks noChangeArrowheads="1"/>
          </p:cNvSpPr>
          <p:nvPr/>
        </p:nvSpPr>
        <p:spPr bwMode="auto">
          <a:xfrm>
            <a:off x="7573459" y="4618240"/>
            <a:ext cx="465666" cy="547007"/>
          </a:xfrm>
          <a:prstGeom prst="flowChartMultidocument">
            <a:avLst/>
          </a:prstGeom>
          <a:solidFill>
            <a:schemeClr val="bg1"/>
          </a:solidFill>
          <a:ln w="15875">
            <a:solidFill>
              <a:srgbClr val="000000"/>
            </a:solidFill>
            <a:miter lim="800000"/>
          </a:ln>
          <a:effectLst/>
        </p:spPr>
        <p:txBody>
          <a:bodyPr wrap="none" lIns="53680" tIns="53680" rIns="53680" bIns="53680" anchor="ctr"/>
          <a:lstStyle/>
          <a:p>
            <a:pPr algn="ctr"/>
            <a:r>
              <a:rPr lang="en-GB" sz="1000"/>
              <a:t>BO</a:t>
            </a:r>
          </a:p>
        </p:txBody>
      </p:sp>
      <p:sp>
        <p:nvSpPr>
          <p:cNvPr id="547930" name="Rectangle 90"/>
          <p:cNvSpPr>
            <a:spLocks noChangeArrowheads="1"/>
          </p:cNvSpPr>
          <p:nvPr/>
        </p:nvSpPr>
        <p:spPr bwMode="auto">
          <a:xfrm>
            <a:off x="4765348" y="3193572"/>
            <a:ext cx="2247515" cy="783771"/>
          </a:xfrm>
          <a:prstGeom prst="rect">
            <a:avLst/>
          </a:prstGeom>
          <a:solidFill>
            <a:srgbClr val="FFFF66"/>
          </a:solidFill>
          <a:ln w="15875" algn="ctr">
            <a:solidFill>
              <a:srgbClr val="000000"/>
            </a:solidFill>
            <a:miter lim="800000"/>
          </a:ln>
          <a:effectLst/>
        </p:spPr>
        <p:txBody>
          <a:bodyPr wrap="none" lIns="53680" tIns="53680" rIns="53680" bIns="53680" anchor="ctr"/>
          <a:lstStyle/>
          <a:p>
            <a:pPr algn="ctr"/>
            <a:r>
              <a:rPr lang="en-GB" sz="1200"/>
              <a:t>Global agreed Toolset</a:t>
            </a:r>
          </a:p>
        </p:txBody>
      </p:sp>
      <p:sp>
        <p:nvSpPr>
          <p:cNvPr id="547929" name="Rectangle 89"/>
          <p:cNvSpPr>
            <a:spLocks noChangeArrowheads="1"/>
          </p:cNvSpPr>
          <p:nvPr/>
        </p:nvSpPr>
        <p:spPr bwMode="auto">
          <a:xfrm>
            <a:off x="3862236" y="4107971"/>
            <a:ext cx="3158036" cy="446314"/>
          </a:xfrm>
          <a:prstGeom prst="rect">
            <a:avLst/>
          </a:prstGeom>
          <a:solidFill>
            <a:srgbClr val="FF6600"/>
          </a:solidFill>
          <a:ln w="15875" algn="ctr">
            <a:solidFill>
              <a:srgbClr val="000000"/>
            </a:solidFill>
            <a:miter lim="800000"/>
          </a:ln>
          <a:effectLst/>
        </p:spPr>
        <p:txBody>
          <a:bodyPr wrap="none" lIns="53680" tIns="53680" rIns="53680" bIns="53680" anchor="ctr"/>
          <a:lstStyle/>
          <a:p>
            <a:pPr algn="ctr"/>
            <a:r>
              <a:rPr lang="en-GB" sz="1200"/>
              <a:t>MPP Tool</a:t>
            </a:r>
          </a:p>
        </p:txBody>
      </p:sp>
      <p:grpSp>
        <p:nvGrpSpPr>
          <p:cNvPr id="2" name="Group 99"/>
          <p:cNvGrpSpPr/>
          <p:nvPr/>
        </p:nvGrpSpPr>
        <p:grpSpPr>
          <a:xfrm>
            <a:off x="4180378" y="3056140"/>
            <a:ext cx="542637" cy="1440996"/>
            <a:chOff x="784" y="2139"/>
            <a:chExt cx="423" cy="1523"/>
          </a:xfrm>
        </p:grpSpPr>
        <p:sp>
          <p:nvSpPr>
            <p:cNvPr id="547938" name="Rectangle 98"/>
            <p:cNvSpPr>
              <a:spLocks noChangeArrowheads="1"/>
            </p:cNvSpPr>
            <p:nvPr/>
          </p:nvSpPr>
          <p:spPr bwMode="auto">
            <a:xfrm>
              <a:off x="784" y="2744"/>
              <a:ext cx="422" cy="360"/>
            </a:xfrm>
            <a:prstGeom prst="rect">
              <a:avLst/>
            </a:prstGeom>
            <a:solidFill>
              <a:schemeClr val="lt2"/>
            </a:solidFill>
            <a:ln w="15875" algn="ctr">
              <a:solidFill>
                <a:schemeClr val="accent1"/>
              </a:solidFill>
              <a:miter lim="800000"/>
            </a:ln>
            <a:effectLst/>
          </p:spPr>
          <p:txBody>
            <a:bodyPr wrap="none" lIns="64800" tIns="64800" rIns="64800" bIns="64800" anchor="ctr"/>
            <a:lstStyle/>
            <a:p>
              <a:endParaRPr lang="en-GB"/>
            </a:p>
          </p:txBody>
        </p:sp>
        <p:sp>
          <p:nvSpPr>
            <p:cNvPr id="547926" name="AutoShape 86"/>
            <p:cNvSpPr>
              <a:spLocks noChangeArrowheads="1"/>
            </p:cNvSpPr>
            <p:nvPr/>
          </p:nvSpPr>
          <p:spPr bwMode="auto">
            <a:xfrm>
              <a:off x="784" y="2952"/>
              <a:ext cx="422" cy="710"/>
            </a:xfrm>
            <a:prstGeom prst="flowChartMagneticDisk">
              <a:avLst/>
            </a:prstGeom>
            <a:solidFill>
              <a:schemeClr val="lt2"/>
            </a:solidFill>
            <a:ln w="15875">
              <a:solidFill>
                <a:schemeClr val="tx1"/>
              </a:solidFill>
              <a:round/>
            </a:ln>
            <a:effectLst/>
          </p:spPr>
          <p:txBody>
            <a:bodyPr lIns="64800" tIns="64800" rIns="64800" bIns="64800" anchor="ctr"/>
            <a:lstStyle/>
            <a:p>
              <a:pPr algn="ctr"/>
              <a:endParaRPr lang="en-US" sz="1000"/>
            </a:p>
          </p:txBody>
        </p:sp>
        <p:sp>
          <p:nvSpPr>
            <p:cNvPr id="547868" name="AutoShape 28"/>
            <p:cNvSpPr>
              <a:spLocks noChangeArrowheads="1"/>
            </p:cNvSpPr>
            <p:nvPr/>
          </p:nvSpPr>
          <p:spPr bwMode="auto">
            <a:xfrm>
              <a:off x="785" y="2139"/>
              <a:ext cx="422" cy="738"/>
            </a:xfrm>
            <a:prstGeom prst="flowChartMagneticDisk">
              <a:avLst/>
            </a:prstGeom>
            <a:solidFill>
              <a:schemeClr val="lt2"/>
            </a:solidFill>
            <a:ln w="15875">
              <a:solidFill>
                <a:schemeClr val="accent1"/>
              </a:solidFill>
              <a:round/>
            </a:ln>
            <a:effectLst/>
          </p:spPr>
          <p:txBody>
            <a:bodyPr lIns="64800" tIns="64800" rIns="64800" bIns="64800" anchor="ctr"/>
            <a:lstStyle/>
            <a:p>
              <a:pPr algn="ctr"/>
              <a:endParaRPr lang="en-US" sz="1000"/>
            </a:p>
          </p:txBody>
        </p:sp>
        <p:sp>
          <p:nvSpPr>
            <p:cNvPr id="547927" name="AutoShape 87"/>
            <p:cNvSpPr>
              <a:spLocks noChangeArrowheads="1"/>
            </p:cNvSpPr>
            <p:nvPr/>
          </p:nvSpPr>
          <p:spPr bwMode="auto">
            <a:xfrm>
              <a:off x="793" y="2618"/>
              <a:ext cx="408" cy="710"/>
            </a:xfrm>
            <a:prstGeom prst="flowChartMagneticDisk">
              <a:avLst/>
            </a:prstGeom>
            <a:solidFill>
              <a:schemeClr val="lt2"/>
            </a:solidFill>
            <a:ln w="15875">
              <a:noFill/>
              <a:round/>
            </a:ln>
            <a:effectLst/>
          </p:spPr>
          <p:txBody>
            <a:bodyPr lIns="64800" tIns="64800" rIns="64800" bIns="64800" anchor="ctr"/>
            <a:lstStyle/>
            <a:p>
              <a:pPr algn="ctr">
                <a:spcBef>
                  <a:spcPct val="0"/>
                </a:spcBef>
              </a:pPr>
              <a:endParaRPr lang="en-US" sz="1200"/>
            </a:p>
          </p:txBody>
        </p:sp>
      </p:grpSp>
      <p:sp>
        <p:nvSpPr>
          <p:cNvPr id="547931" name="Text Box 91"/>
          <p:cNvSpPr txBox="1">
            <a:spLocks noChangeArrowheads="1"/>
          </p:cNvSpPr>
          <p:nvPr/>
        </p:nvSpPr>
        <p:spPr bwMode="auto">
          <a:xfrm>
            <a:off x="4203469" y="3479321"/>
            <a:ext cx="552441" cy="662406"/>
          </a:xfrm>
          <a:prstGeom prst="rect">
            <a:avLst/>
          </a:prstGeom>
          <a:noFill/>
          <a:ln w="15875" algn="ctr">
            <a:noFill/>
            <a:miter lim="800000"/>
          </a:ln>
          <a:effectLst/>
        </p:spPr>
        <p:txBody>
          <a:bodyPr wrap="none" lIns="53680" tIns="53680" rIns="53680" bIns="53680">
            <a:spAutoFit/>
          </a:bodyPr>
          <a:lstStyle/>
          <a:p>
            <a:pPr>
              <a:spcBef>
                <a:spcPct val="0"/>
              </a:spcBef>
            </a:pPr>
            <a:r>
              <a:rPr lang="en-GB" sz="1200"/>
              <a:t>Global</a:t>
            </a:r>
          </a:p>
          <a:p>
            <a:pPr>
              <a:spcBef>
                <a:spcPct val="0"/>
              </a:spcBef>
            </a:pPr>
            <a:r>
              <a:rPr lang="en-GB" sz="1200"/>
              <a:t>Policy</a:t>
            </a:r>
          </a:p>
          <a:p>
            <a:pPr>
              <a:spcBef>
                <a:spcPct val="0"/>
              </a:spcBef>
            </a:pPr>
            <a:r>
              <a:rPr lang="en-GB" sz="1200"/>
              <a:t>DWH</a:t>
            </a:r>
          </a:p>
        </p:txBody>
      </p:sp>
      <p:sp>
        <p:nvSpPr>
          <p:cNvPr id="547852" name="Rectangle 12"/>
          <p:cNvSpPr>
            <a:spLocks noChangeArrowheads="1"/>
          </p:cNvSpPr>
          <p:nvPr/>
        </p:nvSpPr>
        <p:spPr bwMode="auto">
          <a:xfrm rot="16200000">
            <a:off x="3334302" y="3715628"/>
            <a:ext cx="1368879" cy="164202"/>
          </a:xfrm>
          <a:prstGeom prst="rect">
            <a:avLst/>
          </a:prstGeom>
          <a:solidFill>
            <a:schemeClr val="tx2"/>
          </a:solidFill>
          <a:ln w="15875" algn="ctr">
            <a:solidFill>
              <a:schemeClr val="accent1"/>
            </a:solidFill>
            <a:miter lim="800000"/>
          </a:ln>
          <a:effectLst/>
        </p:spPr>
        <p:txBody>
          <a:bodyPr lIns="53680" tIns="53680" rIns="53680" bIns="53680" anchor="ctr"/>
          <a:lstStyle/>
          <a:p>
            <a:pPr algn="ctr"/>
            <a:r>
              <a:rPr lang="en-GB" sz="1200"/>
              <a:t>Global MM</a:t>
            </a:r>
          </a:p>
        </p:txBody>
      </p:sp>
      <p:sp>
        <p:nvSpPr>
          <p:cNvPr id="46" name="AutoShape 61"/>
          <p:cNvSpPr>
            <a:spLocks noChangeArrowheads="1"/>
          </p:cNvSpPr>
          <p:nvPr/>
        </p:nvSpPr>
        <p:spPr bwMode="auto">
          <a:xfrm>
            <a:off x="3994132" y="2461710"/>
            <a:ext cx="930051" cy="344371"/>
          </a:xfrm>
          <a:prstGeom prst="chevron">
            <a:avLst>
              <a:gd name="adj" fmla="val 59232"/>
            </a:avLst>
          </a:prstGeom>
          <a:solidFill>
            <a:srgbClr val="FF9900"/>
          </a:solidFill>
          <a:ln w="15875" algn="ctr">
            <a:solidFill>
              <a:srgbClr val="000000"/>
            </a:solidFill>
            <a:miter lim="800000"/>
          </a:ln>
          <a:effectLst/>
        </p:spPr>
        <p:txBody>
          <a:bodyPr wrap="none" lIns="53680" tIns="53680" rIns="53680" bIns="53680" anchor="ctr"/>
          <a:lstStyle/>
          <a:p>
            <a:pPr algn="ctr"/>
            <a:endParaRPr lang="en-GB" sz="1200"/>
          </a:p>
        </p:txBody>
      </p:sp>
      <p:sp>
        <p:nvSpPr>
          <p:cNvPr id="47" name="AutoShape 62"/>
          <p:cNvSpPr>
            <a:spLocks noChangeArrowheads="1"/>
          </p:cNvSpPr>
          <p:nvPr/>
        </p:nvSpPr>
        <p:spPr bwMode="auto">
          <a:xfrm>
            <a:off x="4743304" y="2461710"/>
            <a:ext cx="931333" cy="344371"/>
          </a:xfrm>
          <a:prstGeom prst="chevron">
            <a:avLst>
              <a:gd name="adj" fmla="val 59314"/>
            </a:avLst>
          </a:prstGeom>
          <a:solidFill>
            <a:srgbClr val="990033"/>
          </a:solidFill>
          <a:ln w="15875" algn="ctr">
            <a:solidFill>
              <a:srgbClr val="000000"/>
            </a:solidFill>
            <a:miter lim="800000"/>
          </a:ln>
          <a:effectLst/>
        </p:spPr>
        <p:txBody>
          <a:bodyPr wrap="none" lIns="53680" tIns="53680" rIns="53680" bIns="53680" anchor="ctr"/>
          <a:lstStyle/>
          <a:p>
            <a:endParaRPr lang="en-GB"/>
          </a:p>
        </p:txBody>
      </p:sp>
      <p:sp>
        <p:nvSpPr>
          <p:cNvPr id="48" name="AutoShape 63"/>
          <p:cNvSpPr>
            <a:spLocks noChangeArrowheads="1"/>
          </p:cNvSpPr>
          <p:nvPr/>
        </p:nvSpPr>
        <p:spPr bwMode="auto">
          <a:xfrm>
            <a:off x="5498891" y="2461710"/>
            <a:ext cx="931333" cy="344371"/>
          </a:xfrm>
          <a:prstGeom prst="chevron">
            <a:avLst>
              <a:gd name="adj" fmla="val 59314"/>
            </a:avLst>
          </a:prstGeom>
          <a:solidFill>
            <a:srgbClr val="6ABCBE"/>
          </a:solidFill>
          <a:ln w="15875" algn="ctr">
            <a:solidFill>
              <a:srgbClr val="000000"/>
            </a:solidFill>
            <a:miter lim="800000"/>
          </a:ln>
          <a:effectLst/>
        </p:spPr>
        <p:txBody>
          <a:bodyPr wrap="none" lIns="53680" tIns="53680" rIns="53680" bIns="53680" anchor="ctr"/>
          <a:lstStyle/>
          <a:p>
            <a:endParaRPr lang="en-GB"/>
          </a:p>
        </p:txBody>
      </p:sp>
      <p:sp>
        <p:nvSpPr>
          <p:cNvPr id="49" name="AutoShape 64"/>
          <p:cNvSpPr>
            <a:spLocks noChangeArrowheads="1"/>
          </p:cNvSpPr>
          <p:nvPr/>
        </p:nvSpPr>
        <p:spPr bwMode="auto">
          <a:xfrm>
            <a:off x="6244213" y="2461710"/>
            <a:ext cx="931333" cy="344371"/>
          </a:xfrm>
          <a:prstGeom prst="chevron">
            <a:avLst>
              <a:gd name="adj" fmla="val 59314"/>
            </a:avLst>
          </a:prstGeom>
          <a:solidFill>
            <a:srgbClr val="D1DCD6"/>
          </a:solidFill>
          <a:ln w="15875" algn="ctr">
            <a:solidFill>
              <a:srgbClr val="000000"/>
            </a:solidFill>
            <a:miter lim="800000"/>
          </a:ln>
          <a:effectLst/>
        </p:spPr>
        <p:txBody>
          <a:bodyPr wrap="none" lIns="53680" tIns="53680" rIns="53680" bIns="53680" anchor="ctr"/>
          <a:lstStyle/>
          <a:p>
            <a:endParaRPr lang="en-GB"/>
          </a:p>
        </p:txBody>
      </p:sp>
      <p:sp>
        <p:nvSpPr>
          <p:cNvPr id="50" name="AutoShape 65"/>
          <p:cNvSpPr>
            <a:spLocks noChangeArrowheads="1"/>
          </p:cNvSpPr>
          <p:nvPr/>
        </p:nvSpPr>
        <p:spPr bwMode="auto">
          <a:xfrm>
            <a:off x="6995951" y="2461710"/>
            <a:ext cx="931333" cy="344371"/>
          </a:xfrm>
          <a:prstGeom prst="chevron">
            <a:avLst>
              <a:gd name="adj" fmla="val 59314"/>
            </a:avLst>
          </a:prstGeom>
          <a:solidFill>
            <a:srgbClr val="006699"/>
          </a:solidFill>
          <a:ln w="15875" algn="ctr">
            <a:solidFill>
              <a:srgbClr val="000000"/>
            </a:solidFill>
            <a:miter lim="800000"/>
          </a:ln>
          <a:effectLst/>
        </p:spPr>
        <p:txBody>
          <a:bodyPr wrap="none" lIns="53680" tIns="53680" rIns="53680" bIns="53680" anchor="ctr"/>
          <a:lstStyle/>
          <a:p>
            <a:endParaRPr lang="en-GB"/>
          </a:p>
        </p:txBody>
      </p:sp>
      <p:sp>
        <p:nvSpPr>
          <p:cNvPr id="51" name="Text Box 66"/>
          <p:cNvSpPr txBox="1">
            <a:spLocks noChangeArrowheads="1"/>
          </p:cNvSpPr>
          <p:nvPr/>
        </p:nvSpPr>
        <p:spPr bwMode="auto">
          <a:xfrm>
            <a:off x="4236587" y="2429052"/>
            <a:ext cx="635000" cy="424543"/>
          </a:xfrm>
          <a:prstGeom prst="rect">
            <a:avLst/>
          </a:prstGeom>
          <a:noFill/>
          <a:ln w="15875" algn="ctr">
            <a:noFill/>
            <a:miter lim="800000"/>
          </a:ln>
          <a:effectLst/>
        </p:spPr>
        <p:txBody>
          <a:bodyPr lIns="53680" tIns="53680" rIns="53680" bIns="53680">
            <a:spAutoFit/>
          </a:bodyPr>
          <a:lstStyle/>
          <a:p>
            <a:r>
              <a:rPr lang="en-GB" sz="1000">
                <a:solidFill>
                  <a:schemeClr val="bg1"/>
                </a:solidFill>
              </a:rPr>
              <a:t>Obtain Data</a:t>
            </a:r>
          </a:p>
        </p:txBody>
      </p:sp>
      <p:sp>
        <p:nvSpPr>
          <p:cNvPr id="52" name="Text Box 67"/>
          <p:cNvSpPr txBox="1">
            <a:spLocks noChangeArrowheads="1"/>
          </p:cNvSpPr>
          <p:nvPr/>
        </p:nvSpPr>
        <p:spPr bwMode="auto">
          <a:xfrm>
            <a:off x="4917769" y="2429052"/>
            <a:ext cx="635000" cy="424543"/>
          </a:xfrm>
          <a:prstGeom prst="rect">
            <a:avLst/>
          </a:prstGeom>
          <a:noFill/>
          <a:ln w="15875" algn="ctr">
            <a:noFill/>
            <a:miter lim="800000"/>
          </a:ln>
          <a:effectLst/>
        </p:spPr>
        <p:txBody>
          <a:bodyPr lIns="53680" tIns="53680" rIns="53680" bIns="53680">
            <a:spAutoFit/>
          </a:bodyPr>
          <a:lstStyle/>
          <a:p>
            <a:r>
              <a:rPr lang="en-GB" sz="1000">
                <a:solidFill>
                  <a:schemeClr val="bg1"/>
                </a:solidFill>
              </a:rPr>
              <a:t>Load Data</a:t>
            </a:r>
          </a:p>
        </p:txBody>
      </p:sp>
      <p:sp>
        <p:nvSpPr>
          <p:cNvPr id="53" name="Text Box 68"/>
          <p:cNvSpPr txBox="1">
            <a:spLocks noChangeArrowheads="1"/>
          </p:cNvSpPr>
          <p:nvPr/>
        </p:nvSpPr>
        <p:spPr bwMode="auto">
          <a:xfrm>
            <a:off x="5674638" y="2420888"/>
            <a:ext cx="635000" cy="424543"/>
          </a:xfrm>
          <a:prstGeom prst="rect">
            <a:avLst/>
          </a:prstGeom>
          <a:noFill/>
          <a:ln w="15875" algn="ctr">
            <a:noFill/>
            <a:miter lim="800000"/>
          </a:ln>
          <a:effectLst/>
        </p:spPr>
        <p:txBody>
          <a:bodyPr lIns="53680" tIns="53680" rIns="53680" bIns="53680">
            <a:spAutoFit/>
          </a:bodyPr>
          <a:lstStyle/>
          <a:p>
            <a:r>
              <a:rPr lang="en-GB" sz="1000" err="1">
                <a:solidFill>
                  <a:schemeClr val="bg1"/>
                </a:solidFill>
              </a:rPr>
              <a:t>ValidateData</a:t>
            </a:r>
            <a:endParaRPr lang="en-GB" sz="1000">
              <a:solidFill>
                <a:schemeClr val="bg1"/>
              </a:solidFill>
            </a:endParaRPr>
          </a:p>
        </p:txBody>
      </p:sp>
      <p:sp>
        <p:nvSpPr>
          <p:cNvPr id="54" name="Text Box 69"/>
          <p:cNvSpPr txBox="1">
            <a:spLocks noChangeArrowheads="1"/>
          </p:cNvSpPr>
          <p:nvPr/>
        </p:nvSpPr>
        <p:spPr bwMode="auto">
          <a:xfrm>
            <a:off x="6419961" y="2420888"/>
            <a:ext cx="635000" cy="416185"/>
          </a:xfrm>
          <a:prstGeom prst="rect">
            <a:avLst/>
          </a:prstGeom>
          <a:noFill/>
          <a:ln w="15875" algn="ctr">
            <a:noFill/>
            <a:miter lim="800000"/>
          </a:ln>
          <a:effectLst/>
        </p:spPr>
        <p:txBody>
          <a:bodyPr wrap="square" lIns="53680" tIns="53680" rIns="53680" bIns="53680">
            <a:spAutoFit/>
          </a:bodyPr>
          <a:lstStyle/>
          <a:p>
            <a:r>
              <a:rPr lang="en-GB" sz="1000">
                <a:solidFill>
                  <a:schemeClr val="bg1"/>
                </a:solidFill>
              </a:rPr>
              <a:t>Analyse Data</a:t>
            </a:r>
          </a:p>
        </p:txBody>
      </p:sp>
      <p:sp>
        <p:nvSpPr>
          <p:cNvPr id="55" name="Text Box 70"/>
          <p:cNvSpPr txBox="1">
            <a:spLocks noChangeArrowheads="1"/>
          </p:cNvSpPr>
          <p:nvPr/>
        </p:nvSpPr>
        <p:spPr bwMode="auto">
          <a:xfrm>
            <a:off x="7175547" y="2420888"/>
            <a:ext cx="635000" cy="424543"/>
          </a:xfrm>
          <a:prstGeom prst="rect">
            <a:avLst/>
          </a:prstGeom>
          <a:noFill/>
          <a:ln w="15875" algn="ctr">
            <a:noFill/>
            <a:miter lim="800000"/>
          </a:ln>
          <a:effectLst/>
        </p:spPr>
        <p:txBody>
          <a:bodyPr lIns="53680" tIns="53680" rIns="53680" bIns="53680">
            <a:spAutoFit/>
          </a:bodyPr>
          <a:lstStyle/>
          <a:p>
            <a:r>
              <a:rPr lang="en-GB" sz="1000">
                <a:solidFill>
                  <a:schemeClr val="bg1"/>
                </a:solidFill>
              </a:rPr>
              <a:t>Report Results</a:t>
            </a:r>
          </a:p>
        </p:txBody>
      </p:sp>
      <p:sp>
        <p:nvSpPr>
          <p:cNvPr id="56" name="AutoShape 71"/>
          <p:cNvSpPr>
            <a:spLocks noChangeArrowheads="1"/>
          </p:cNvSpPr>
          <p:nvPr/>
        </p:nvSpPr>
        <p:spPr bwMode="auto">
          <a:xfrm>
            <a:off x="7746406" y="2461710"/>
            <a:ext cx="930050" cy="344371"/>
          </a:xfrm>
          <a:prstGeom prst="chevron">
            <a:avLst>
              <a:gd name="adj" fmla="val 59232"/>
            </a:avLst>
          </a:prstGeom>
          <a:noFill/>
          <a:ln w="15875" algn="ctr">
            <a:solidFill>
              <a:srgbClr val="000000"/>
            </a:solidFill>
            <a:miter lim="800000"/>
          </a:ln>
          <a:effectLst/>
        </p:spPr>
        <p:txBody>
          <a:bodyPr wrap="none" lIns="53680" tIns="53680" rIns="53680" bIns="53680" anchor="ctr"/>
          <a:lstStyle/>
          <a:p>
            <a:pPr algn="ctr"/>
            <a:endParaRPr lang="en-GB" sz="1200"/>
          </a:p>
        </p:txBody>
      </p:sp>
      <p:sp>
        <p:nvSpPr>
          <p:cNvPr id="57" name="Text Box 72"/>
          <p:cNvSpPr txBox="1">
            <a:spLocks noChangeArrowheads="1"/>
          </p:cNvSpPr>
          <p:nvPr/>
        </p:nvSpPr>
        <p:spPr bwMode="auto">
          <a:xfrm>
            <a:off x="7920870" y="2420888"/>
            <a:ext cx="635000" cy="424543"/>
          </a:xfrm>
          <a:prstGeom prst="rect">
            <a:avLst/>
          </a:prstGeom>
          <a:noFill/>
          <a:ln w="15875" algn="ctr">
            <a:noFill/>
            <a:miter lim="800000"/>
          </a:ln>
          <a:effectLst/>
        </p:spPr>
        <p:txBody>
          <a:bodyPr lIns="53680" tIns="53680" rIns="53680" bIns="53680">
            <a:spAutoFit/>
          </a:bodyPr>
          <a:lstStyle/>
          <a:p>
            <a:r>
              <a:rPr lang="en-GB" sz="1000"/>
              <a:t>Store Data</a:t>
            </a:r>
          </a:p>
        </p:txBody>
      </p:sp>
      <p:sp>
        <p:nvSpPr>
          <p:cNvPr id="59" name="Rectangle 58"/>
          <p:cNvSpPr/>
          <p:nvPr/>
        </p:nvSpPr>
        <p:spPr>
          <a:xfrm>
            <a:off x="683568" y="2348880"/>
            <a:ext cx="2520280" cy="3323987"/>
          </a:xfrm>
          <a:prstGeom prst="rect">
            <a:avLst/>
          </a:prstGeom>
        </p:spPr>
        <p:txBody>
          <a:bodyPr wrap="square">
            <a:spAutoFit/>
          </a:bodyPr>
          <a:lstStyle/>
          <a:p>
            <a:pPr>
              <a:buFont typeface="Arial" pitchFamily="34" charset="0"/>
              <a:buChar char="•"/>
            </a:pPr>
            <a:r>
              <a:rPr lang="en-GB" sz="1400" smtClean="0"/>
              <a:t>Global ES Best Practices in place to enable a global and consistent ES approach</a:t>
            </a:r>
          </a:p>
          <a:p>
            <a:pPr>
              <a:buFont typeface="Arial" pitchFamily="34" charset="0"/>
              <a:buChar char="•"/>
            </a:pPr>
            <a:r>
              <a:rPr lang="en-GB" sz="1400" smtClean="0"/>
              <a:t>Harmonising the underlying ES IT landscape improves  the consistency of service across all ES teams.</a:t>
            </a:r>
          </a:p>
          <a:p>
            <a:pPr>
              <a:buFont typeface="Arial" pitchFamily="34" charset="0"/>
              <a:buChar char="•"/>
            </a:pPr>
            <a:r>
              <a:rPr lang="en-GB" sz="1400" smtClean="0"/>
              <a:t>Standard tool set significantly reduces maintenance efforts, simplifies training and enables global workload distribution with positive impact on total cost of ownership</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4" name="Slide Number Placeholder 3"/>
          <p:cNvSpPr>
            <a:spLocks noGrp="1"/>
          </p:cNvSpPr>
          <p:nvPr>
            <p:ph type="sldNum" sz="quarter" idx="10"/>
          </p:nvPr>
        </p:nvSpPr>
        <p:spPr/>
        <p:txBody>
          <a:bodyPr/>
          <a:lstStyle/>
          <a:p>
            <a:fld id="{65EBDD94-C34C-4051-B2E7-2F6F81AAB427}" type="slidenum">
              <a:rPr lang="en-GB"/>
              <a:t>60</a:t>
            </a:fld>
            <a:endParaRPr lang="en-GB"/>
          </a:p>
        </p:txBody>
      </p:sp>
      <p:sp>
        <p:nvSpPr>
          <p:cNvPr id="305155" name="Rectangle 3"/>
          <p:cNvSpPr>
            <a:spLocks noGrp="1" noChangeArrowheads="1"/>
          </p:cNvSpPr>
          <p:nvPr>
            <p:ph type="title"/>
          </p:nvPr>
        </p:nvSpPr>
        <p:spPr bwMode="blackWhite">
          <a:noFill/>
        </p:spPr>
        <p:txBody>
          <a:bodyPr lIns="57594" tIns="57594" rIns="57594" bIns="57594"/>
          <a:lstStyle/>
          <a:p>
            <a:pPr defTabSz="812800"/>
            <a:r>
              <a:rPr lang="en-GB"/>
              <a:t>Introduction to ES Suite</a:t>
            </a:r>
          </a:p>
        </p:txBody>
      </p:sp>
      <p:sp>
        <p:nvSpPr>
          <p:cNvPr id="305156" name="Rectangle 4"/>
          <p:cNvSpPr>
            <a:spLocks noGrp="1" noChangeArrowheads="1"/>
          </p:cNvSpPr>
          <p:nvPr>
            <p:ph type="body" idx="1"/>
          </p:nvPr>
        </p:nvSpPr>
        <p:spPr>
          <a:xfrm>
            <a:off x="827088" y="1557338"/>
            <a:ext cx="8066087" cy="4799012"/>
          </a:xfrm>
          <a:noFill/>
        </p:spPr>
        <p:txBody>
          <a:bodyPr lIns="57594" tIns="57594" rIns="57594" bIns="57594"/>
          <a:lstStyle/>
          <a:p>
            <a:pPr marL="304800" indent="-304800" defTabSz="812800">
              <a:buFont typeface="Wingdings" pitchFamily="2" charset="2"/>
              <a:buNone/>
            </a:pPr>
            <a:r>
              <a:rPr lang="en-GB" sz="1400"/>
              <a:t>Key Functionality</a:t>
            </a:r>
          </a:p>
          <a:p>
            <a:pPr marL="304800" indent="-304800" defTabSz="812800"/>
            <a:endParaRPr lang="en-GB" sz="1400"/>
          </a:p>
          <a:p>
            <a:pPr marL="304800" indent="-304800" defTabSz="812800"/>
            <a:r>
              <a:rPr lang="en-GB" sz="1400"/>
              <a:t>Provides data manipulation, calculation and storage for Mortality and Morbidity studies.</a:t>
            </a:r>
          </a:p>
          <a:p>
            <a:pPr marL="304800" indent="-304800" defTabSz="812800"/>
            <a:r>
              <a:rPr lang="en-GB" sz="1400"/>
              <a:t>ORACLE database with ORACLE procedures controlled by LINUX scripts. Capable of handling large volumes – 15.8 M reinsured coverages.</a:t>
            </a:r>
          </a:p>
          <a:p>
            <a:pPr marL="304800" indent="-304800" defTabSz="812800"/>
            <a:r>
              <a:rPr lang="en-GB" sz="1400"/>
              <a:t>Separate schema available for data relating to business not reinsured – e.g. MAGNUM data.</a:t>
            </a:r>
          </a:p>
          <a:p>
            <a:pPr marL="304800" indent="-304800" defTabSz="812800"/>
            <a:r>
              <a:rPr lang="en-GB" sz="1400"/>
              <a:t>Fully automated, supported and controlled production IT environment.</a:t>
            </a:r>
          </a:p>
          <a:p>
            <a:pPr marL="304800" indent="-304800" defTabSz="812800"/>
            <a:r>
              <a:rPr lang="en-GB" sz="1400"/>
              <a:t>BO reporting as standard. ORACLE tables can be queried using other tools (e.g. SQL) if necessary.</a:t>
            </a:r>
          </a:p>
          <a:p>
            <a:pPr marL="304800" indent="-304800" defTabSz="812800"/>
            <a:r>
              <a:rPr lang="en-GB" sz="1400"/>
              <a:t>Reinsured Data from BoF, presently via the monthly Legacy Interface. Automated process.</a:t>
            </a:r>
          </a:p>
          <a:p>
            <a:pPr marL="304800" indent="-304800" defTabSz="812800"/>
            <a:r>
              <a:rPr lang="en-GB" sz="1400"/>
              <a:t>Bulk administered business can be loaded separately and added to the reinsured. For example, to provide history when converting. Manually controlled process.</a:t>
            </a:r>
          </a:p>
          <a:p>
            <a:pPr marL="304800" indent="-304800" defTabSz="812800"/>
            <a:r>
              <a:rPr lang="en-GB" sz="1400"/>
              <a:t>Other external data can be loaded to a separate schema with identical functionality. For example, MAGNUM clients policy and claim data. Manually controlled process.</a:t>
            </a:r>
          </a:p>
          <a:p>
            <a:pPr marL="304800" indent="-304800" defTabSz="812800">
              <a:buFont typeface="Wingdings" pitchFamily="2" charset="2"/>
              <a:buNone/>
            </a:pPr>
            <a:endParaRPr lang="en-GB" sz="1000"/>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2"/>
          <p:cNvSpPr>
            <a:spLocks noGrp="1"/>
          </p:cNvSpPr>
          <p:nvPr>
            <p:ph type="sldNum" sz="quarter" idx="10"/>
          </p:nvPr>
        </p:nvSpPr>
        <p:spPr/>
        <p:txBody>
          <a:bodyPr/>
          <a:lstStyle/>
          <a:p>
            <a:fld id="{89E55E01-4C49-4D75-96FB-3CD973A6DD5D}" type="slidenum">
              <a:rPr lang="en-GB"/>
              <a:t>61</a:t>
            </a:fld>
            <a:endParaRPr lang="en-GB"/>
          </a:p>
        </p:txBody>
      </p:sp>
      <p:sp>
        <p:nvSpPr>
          <p:cNvPr id="307203" name="Rectangle 3"/>
          <p:cNvSpPr>
            <a:spLocks noGrp="1" noChangeArrowheads="1"/>
          </p:cNvSpPr>
          <p:nvPr>
            <p:ph type="title"/>
          </p:nvPr>
        </p:nvSpPr>
        <p:spPr bwMode="blackWhite">
          <a:noFill/>
        </p:spPr>
        <p:txBody>
          <a:bodyPr lIns="57594" tIns="57594" rIns="57594" bIns="57594"/>
          <a:lstStyle/>
          <a:p>
            <a:pPr defTabSz="812800"/>
            <a:r>
              <a:rPr lang="en-GB"/>
              <a:t>ES Suite -  Processing: Extract, Patch and Validate</a:t>
            </a:r>
          </a:p>
        </p:txBody>
      </p:sp>
      <p:pic>
        <p:nvPicPr>
          <p:cNvPr id="307216" name="Picture 16"/>
          <p:cNvPicPr>
            <a:picLocks noChangeAspect="1" noChangeArrowheads="1"/>
          </p:cNvPicPr>
          <p:nvPr/>
        </p:nvPicPr>
        <p:blipFill>
          <a:blip r:embed="rId2"/>
          <a:stretch>
            <a:fillRect/>
          </a:stretch>
        </p:blipFill>
        <p:spPr bwMode="auto">
          <a:xfrm>
            <a:off x="827088" y="1341438"/>
            <a:ext cx="1866900" cy="811212"/>
          </a:xfrm>
          <a:prstGeom prst="rect">
            <a:avLst/>
          </a:prstGeom>
          <a:noFill/>
          <a:ln w="15875" algn="ctr">
            <a:noFill/>
            <a:miter lim="800000"/>
          </a:ln>
          <a:effectLst/>
        </p:spPr>
      </p:pic>
      <p:pic>
        <p:nvPicPr>
          <p:cNvPr id="307217" name="Picture 17"/>
          <p:cNvPicPr>
            <a:picLocks noChangeAspect="1" noChangeArrowheads="1"/>
          </p:cNvPicPr>
          <p:nvPr/>
        </p:nvPicPr>
        <p:blipFill>
          <a:blip r:embed="rId3"/>
          <a:stretch>
            <a:fillRect/>
          </a:stretch>
        </p:blipFill>
        <p:spPr bwMode="auto">
          <a:xfrm>
            <a:off x="755650" y="2349500"/>
            <a:ext cx="3235325" cy="3608388"/>
          </a:xfrm>
          <a:prstGeom prst="rect">
            <a:avLst/>
          </a:prstGeom>
          <a:noFill/>
          <a:ln w="15875" algn="ctr">
            <a:noFill/>
            <a:miter lim="800000"/>
          </a:ln>
          <a:effectLst/>
        </p:spPr>
      </p:pic>
      <p:pic>
        <p:nvPicPr>
          <p:cNvPr id="307218" name="Picture 18"/>
          <p:cNvPicPr>
            <a:picLocks noChangeAspect="1" noChangeArrowheads="1"/>
          </p:cNvPicPr>
          <p:nvPr/>
        </p:nvPicPr>
        <p:blipFill>
          <a:blip r:embed="rId4"/>
          <a:stretch>
            <a:fillRect/>
          </a:stretch>
        </p:blipFill>
        <p:spPr bwMode="auto">
          <a:xfrm>
            <a:off x="4572000" y="2997200"/>
            <a:ext cx="3890963" cy="2897188"/>
          </a:xfrm>
          <a:prstGeom prst="rect">
            <a:avLst/>
          </a:prstGeom>
          <a:noFill/>
          <a:ln w="15875" algn="ctr">
            <a:noFill/>
            <a:miter lim="800000"/>
          </a:ln>
          <a:effectLst/>
        </p:spPr>
      </p:pic>
      <p:sp>
        <p:nvSpPr>
          <p:cNvPr id="307220" name="Text Box 20"/>
          <p:cNvSpPr txBox="1">
            <a:spLocks noChangeArrowheads="1"/>
          </p:cNvSpPr>
          <p:nvPr/>
        </p:nvSpPr>
        <p:spPr bwMode="auto">
          <a:xfrm>
            <a:off x="2987675" y="1341438"/>
            <a:ext cx="2352675" cy="434975"/>
          </a:xfrm>
          <a:prstGeom prst="rect">
            <a:avLst/>
          </a:prstGeom>
          <a:noFill/>
          <a:ln w="15875" algn="ctr">
            <a:noFill/>
            <a:miter lim="800000"/>
          </a:ln>
          <a:effectLst/>
        </p:spPr>
        <p:txBody>
          <a:bodyPr lIns="57594" tIns="57594" rIns="57594" bIns="57594">
            <a:spAutoFit/>
          </a:bodyPr>
          <a:lstStyle/>
          <a:p>
            <a:pPr defTabSz="812800">
              <a:spcBef>
                <a:spcPct val="50000"/>
              </a:spcBef>
              <a:buClr>
                <a:schemeClr val="bg2"/>
              </a:buClr>
            </a:pPr>
            <a:r>
              <a:rPr lang="en-GB" sz="2100">
                <a:solidFill>
                  <a:srgbClr val="000000"/>
                </a:solidFill>
              </a:rPr>
              <a:t>Claims</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2"/>
          <p:cNvSpPr>
            <a:spLocks noGrp="1"/>
          </p:cNvSpPr>
          <p:nvPr>
            <p:ph type="sldNum" sz="quarter" idx="10"/>
          </p:nvPr>
        </p:nvSpPr>
        <p:spPr/>
        <p:txBody>
          <a:bodyPr/>
          <a:lstStyle/>
          <a:p>
            <a:fld id="{073B7094-E22B-402B-95E0-E45ADEE288CA}" type="slidenum">
              <a:rPr lang="en-GB"/>
              <a:t>62</a:t>
            </a:fld>
            <a:endParaRPr lang="en-GB"/>
          </a:p>
        </p:txBody>
      </p:sp>
      <p:sp>
        <p:nvSpPr>
          <p:cNvPr id="308227" name="Rectangle 3"/>
          <p:cNvSpPr>
            <a:spLocks noGrp="1" noChangeArrowheads="1"/>
          </p:cNvSpPr>
          <p:nvPr>
            <p:ph type="title"/>
          </p:nvPr>
        </p:nvSpPr>
        <p:spPr bwMode="blackWhite">
          <a:noFill/>
        </p:spPr>
        <p:txBody>
          <a:bodyPr lIns="57594" tIns="57594" rIns="57594" bIns="57594"/>
          <a:lstStyle/>
          <a:p>
            <a:pPr defTabSz="812800"/>
            <a:r>
              <a:rPr lang="en-GB"/>
              <a:t>ES Suite - Processing: Extract, Patch and Validate</a:t>
            </a:r>
          </a:p>
        </p:txBody>
      </p:sp>
      <p:sp>
        <p:nvSpPr>
          <p:cNvPr id="308240" name="Text Box 16"/>
          <p:cNvSpPr txBox="1">
            <a:spLocks noChangeArrowheads="1"/>
          </p:cNvSpPr>
          <p:nvPr/>
        </p:nvSpPr>
        <p:spPr bwMode="auto">
          <a:xfrm>
            <a:off x="827088" y="2349500"/>
            <a:ext cx="2352675" cy="434975"/>
          </a:xfrm>
          <a:prstGeom prst="rect">
            <a:avLst/>
          </a:prstGeom>
          <a:noFill/>
          <a:ln w="15875" algn="ctr">
            <a:noFill/>
            <a:miter lim="800000"/>
          </a:ln>
          <a:effectLst/>
        </p:spPr>
        <p:txBody>
          <a:bodyPr lIns="57594" tIns="57594" rIns="57594" bIns="57594">
            <a:spAutoFit/>
          </a:bodyPr>
          <a:lstStyle/>
          <a:p>
            <a:pPr defTabSz="812800">
              <a:spcBef>
                <a:spcPct val="50000"/>
              </a:spcBef>
              <a:buClr>
                <a:schemeClr val="bg2"/>
              </a:buClr>
            </a:pPr>
            <a:r>
              <a:rPr lang="en-GB" sz="2100">
                <a:solidFill>
                  <a:srgbClr val="000000"/>
                </a:solidFill>
              </a:rPr>
              <a:t>Policy</a:t>
            </a:r>
          </a:p>
        </p:txBody>
      </p:sp>
      <p:pic>
        <p:nvPicPr>
          <p:cNvPr id="308241" name="Picture 17"/>
          <p:cNvPicPr>
            <a:picLocks noChangeAspect="1" noChangeArrowheads="1"/>
          </p:cNvPicPr>
          <p:nvPr/>
        </p:nvPicPr>
        <p:blipFill>
          <a:blip r:embed="rId2"/>
          <a:stretch>
            <a:fillRect/>
          </a:stretch>
        </p:blipFill>
        <p:spPr bwMode="auto">
          <a:xfrm>
            <a:off x="4859338" y="1123950"/>
            <a:ext cx="3692525" cy="5108575"/>
          </a:xfrm>
          <a:prstGeom prst="rect">
            <a:avLst/>
          </a:prstGeom>
          <a:noFill/>
          <a:ln w="15875" algn="ctr">
            <a:noFill/>
            <a:miter lim="800000"/>
          </a:ln>
          <a:effectLst/>
        </p:spPr>
      </p:pic>
      <p:pic>
        <p:nvPicPr>
          <p:cNvPr id="308242" name="Picture 18"/>
          <p:cNvPicPr>
            <a:picLocks noChangeAspect="1" noChangeArrowheads="1"/>
          </p:cNvPicPr>
          <p:nvPr/>
        </p:nvPicPr>
        <p:blipFill>
          <a:blip r:embed="rId3"/>
          <a:stretch>
            <a:fillRect/>
          </a:stretch>
        </p:blipFill>
        <p:spPr bwMode="auto">
          <a:xfrm>
            <a:off x="827088" y="1412875"/>
            <a:ext cx="2332037" cy="811213"/>
          </a:xfrm>
          <a:prstGeom prst="rect">
            <a:avLst/>
          </a:prstGeom>
          <a:noFill/>
          <a:ln w="15875" algn="ctr">
            <a:noFill/>
            <a:miter lim="800000"/>
          </a:ln>
          <a:effectLst/>
        </p:spPr>
      </p:pic>
      <p:pic>
        <p:nvPicPr>
          <p:cNvPr id="308243" name="Picture 19"/>
          <p:cNvPicPr>
            <a:picLocks noChangeAspect="1" noChangeArrowheads="1"/>
          </p:cNvPicPr>
          <p:nvPr/>
        </p:nvPicPr>
        <p:blipFill>
          <a:blip r:embed="rId4"/>
          <a:stretch>
            <a:fillRect/>
          </a:stretch>
        </p:blipFill>
        <p:spPr bwMode="auto">
          <a:xfrm>
            <a:off x="755650" y="4005263"/>
            <a:ext cx="3395663" cy="2100262"/>
          </a:xfrm>
          <a:prstGeom prst="rect">
            <a:avLst/>
          </a:prstGeom>
          <a:noFill/>
          <a:ln w="15875" algn="ctr">
            <a:noFill/>
            <a:miter lim="800000"/>
          </a:ln>
          <a:effectLst/>
        </p:spPr>
      </p:pic>
    </p:spTree>
  </p:cSld>
  <p:clrMapOvr>
    <a:masterClrMapping/>
  </p:clrMapOvr>
  <p:transition/>
  <p:timing/>
</p:sld>
</file>

<file path=ppt/slides/slide6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8" name="Slide Number Placeholder 3"/>
          <p:cNvSpPr>
            <a:spLocks noGrp="1"/>
          </p:cNvSpPr>
          <p:nvPr>
            <p:ph type="sldNum" sz="quarter" idx="10"/>
          </p:nvPr>
        </p:nvSpPr>
        <p:spPr/>
        <p:txBody>
          <a:bodyPr/>
          <a:lstStyle/>
          <a:p>
            <a:fld id="{5D74F84A-1F40-4B0D-84B6-791DE79FDF05}" type="slidenum">
              <a:rPr lang="en-GB"/>
              <a:t>63</a:t>
            </a:fld>
            <a:endParaRPr lang="en-GB"/>
          </a:p>
        </p:txBody>
      </p:sp>
      <p:sp>
        <p:nvSpPr>
          <p:cNvPr id="309253" name="Rectangle 5"/>
          <p:cNvSpPr>
            <a:spLocks noGrp="1" noChangeArrowheads="1"/>
          </p:cNvSpPr>
          <p:nvPr>
            <p:ph type="title"/>
          </p:nvPr>
        </p:nvSpPr>
        <p:spPr bwMode="blackWhite">
          <a:noFill/>
        </p:spPr>
        <p:txBody>
          <a:bodyPr lIns="57594" tIns="57594" rIns="57594" bIns="57594"/>
          <a:lstStyle/>
          <a:p>
            <a:pPr defTabSz="812800"/>
            <a:r>
              <a:rPr lang="en-GB"/>
              <a:t>ES Suite - Analysis: Merge, Exposure and Expected Calculations</a:t>
            </a:r>
          </a:p>
        </p:txBody>
      </p:sp>
      <p:pic>
        <p:nvPicPr>
          <p:cNvPr id="309267" name="Picture 19"/>
          <p:cNvPicPr>
            <a:picLocks noChangeAspect="1" noChangeArrowheads="1"/>
          </p:cNvPicPr>
          <p:nvPr/>
        </p:nvPicPr>
        <p:blipFill>
          <a:blip r:embed="rId2"/>
          <a:stretch>
            <a:fillRect/>
          </a:stretch>
        </p:blipFill>
        <p:spPr bwMode="auto">
          <a:xfrm>
            <a:off x="179388" y="1298575"/>
            <a:ext cx="4572000" cy="2767013"/>
          </a:xfrm>
          <a:prstGeom prst="rect">
            <a:avLst/>
          </a:prstGeom>
          <a:noFill/>
          <a:ln w="15875" algn="ctr">
            <a:noFill/>
            <a:miter lim="800000"/>
          </a:ln>
          <a:effectLst/>
        </p:spPr>
      </p:pic>
      <p:sp>
        <p:nvSpPr>
          <p:cNvPr id="309268" name="Text Box 20"/>
          <p:cNvSpPr txBox="1">
            <a:spLocks noChangeArrowheads="1"/>
          </p:cNvSpPr>
          <p:nvPr/>
        </p:nvSpPr>
        <p:spPr bwMode="auto">
          <a:xfrm>
            <a:off x="120650" y="4076700"/>
            <a:ext cx="1858963" cy="938213"/>
          </a:xfrm>
          <a:prstGeom prst="rect">
            <a:avLst/>
          </a:prstGeom>
          <a:noFill/>
          <a:ln w="15875" algn="ctr">
            <a:noFill/>
            <a:miter lim="800000"/>
          </a:ln>
          <a:effectLst/>
        </p:spPr>
        <p:txBody>
          <a:bodyPr lIns="57594" tIns="57594" rIns="57594" bIns="57594">
            <a:spAutoFit/>
          </a:bodyPr>
          <a:lstStyle/>
          <a:p>
            <a:pPr defTabSz="812800">
              <a:spcBef>
                <a:spcPct val="50000"/>
              </a:spcBef>
              <a:buClr>
                <a:schemeClr val="bg2"/>
              </a:buClr>
            </a:pPr>
            <a:r>
              <a:rPr lang="en-GB" sz="1800">
                <a:solidFill>
                  <a:srgbClr val="000000"/>
                </a:solidFill>
              </a:rPr>
              <a:t>Exposure data held at coverage level</a:t>
            </a:r>
          </a:p>
        </p:txBody>
      </p:sp>
      <p:sp>
        <p:nvSpPr>
          <p:cNvPr id="309270" name="Text Box 22"/>
          <p:cNvSpPr txBox="1">
            <a:spLocks noChangeArrowheads="1"/>
          </p:cNvSpPr>
          <p:nvPr/>
        </p:nvSpPr>
        <p:spPr bwMode="auto">
          <a:xfrm>
            <a:off x="6659563" y="5157788"/>
            <a:ext cx="1858962" cy="938212"/>
          </a:xfrm>
          <a:prstGeom prst="rect">
            <a:avLst/>
          </a:prstGeom>
          <a:noFill/>
          <a:ln w="15875" algn="ctr">
            <a:noFill/>
            <a:miter lim="800000"/>
          </a:ln>
          <a:effectLst/>
        </p:spPr>
        <p:txBody>
          <a:bodyPr lIns="57594" tIns="57594" rIns="57594" bIns="57594">
            <a:spAutoFit/>
          </a:bodyPr>
          <a:lstStyle/>
          <a:p>
            <a:pPr defTabSz="812800">
              <a:spcBef>
                <a:spcPct val="50000"/>
              </a:spcBef>
              <a:buClr>
                <a:schemeClr val="bg2"/>
              </a:buClr>
            </a:pPr>
            <a:r>
              <a:rPr lang="en-GB" sz="1800">
                <a:solidFill>
                  <a:srgbClr val="000000"/>
                </a:solidFill>
              </a:rPr>
              <a:t>Expected data held at model point level</a:t>
            </a:r>
          </a:p>
        </p:txBody>
      </p:sp>
      <p:pic>
        <p:nvPicPr>
          <p:cNvPr id="309271" name="Picture 23"/>
          <p:cNvPicPr>
            <a:picLocks noChangeAspect="1" noChangeArrowheads="1"/>
          </p:cNvPicPr>
          <p:nvPr/>
        </p:nvPicPr>
        <p:blipFill>
          <a:blip r:embed="rId3"/>
          <a:stretch>
            <a:fillRect/>
          </a:stretch>
        </p:blipFill>
        <p:spPr bwMode="auto">
          <a:xfrm>
            <a:off x="1979613" y="3457575"/>
            <a:ext cx="4610100" cy="3121025"/>
          </a:xfrm>
          <a:prstGeom prst="rect">
            <a:avLst/>
          </a:prstGeom>
          <a:noFill/>
          <a:ln w="15875" algn="ctr">
            <a:noFill/>
            <a:miter lim="800000"/>
          </a:ln>
          <a:effectLst/>
        </p:spPr>
      </p:pic>
      <p:pic>
        <p:nvPicPr>
          <p:cNvPr id="309272" name="Picture 24"/>
          <p:cNvPicPr>
            <a:picLocks noChangeAspect="1" noChangeArrowheads="1"/>
          </p:cNvPicPr>
          <p:nvPr/>
        </p:nvPicPr>
        <p:blipFill>
          <a:blip r:embed="rId4"/>
          <a:stretch>
            <a:fillRect/>
          </a:stretch>
        </p:blipFill>
        <p:spPr bwMode="auto">
          <a:xfrm>
            <a:off x="4606925" y="2060575"/>
            <a:ext cx="4537075" cy="3071813"/>
          </a:xfrm>
          <a:prstGeom prst="rect">
            <a:avLst/>
          </a:prstGeom>
          <a:noFill/>
          <a:ln w="15875" algn="ctr">
            <a:noFill/>
            <a:miter lim="800000"/>
          </a:ln>
          <a:effectLst/>
        </p:spPr>
      </p:pic>
    </p:spTree>
  </p:cSld>
  <p:clrMapOvr>
    <a:masterClrMapping/>
  </p:clrMapOvr>
  <p:transition/>
  <p:timing/>
</p:sld>
</file>

<file path=ppt/slides/slide6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5" name="Slide Number Placeholder 3"/>
          <p:cNvSpPr>
            <a:spLocks noGrp="1"/>
          </p:cNvSpPr>
          <p:nvPr>
            <p:ph type="sldNum" sz="quarter" idx="10"/>
          </p:nvPr>
        </p:nvSpPr>
        <p:spPr/>
        <p:txBody>
          <a:bodyPr/>
          <a:lstStyle/>
          <a:p>
            <a:fld id="{F83C55F8-D1CE-467A-9478-83C97679C98C}" type="slidenum">
              <a:rPr lang="en-GB"/>
              <a:t>64</a:t>
            </a:fld>
            <a:endParaRPr lang="en-GB"/>
          </a:p>
        </p:txBody>
      </p:sp>
      <p:sp>
        <p:nvSpPr>
          <p:cNvPr id="311299" name="Rectangle 3"/>
          <p:cNvSpPr>
            <a:spLocks noGrp="1" noChangeArrowheads="1"/>
          </p:cNvSpPr>
          <p:nvPr>
            <p:ph type="title"/>
          </p:nvPr>
        </p:nvSpPr>
        <p:spPr bwMode="blackWhite">
          <a:noFill/>
        </p:spPr>
        <p:txBody>
          <a:bodyPr lIns="57594" tIns="57594" rIns="57594" bIns="57594"/>
          <a:lstStyle/>
          <a:p>
            <a:pPr defTabSz="812800"/>
            <a:r>
              <a:rPr lang="en-GB"/>
              <a:t>ES Suite - A/E Reporting</a:t>
            </a:r>
          </a:p>
        </p:txBody>
      </p:sp>
      <p:sp>
        <p:nvSpPr>
          <p:cNvPr id="311300" name="Rectangle 4"/>
          <p:cNvSpPr>
            <a:spLocks noGrp="1" noChangeArrowheads="1"/>
          </p:cNvSpPr>
          <p:nvPr>
            <p:ph type="body" idx="1"/>
          </p:nvPr>
        </p:nvSpPr>
        <p:spPr>
          <a:xfrm>
            <a:off x="865188" y="1617663"/>
            <a:ext cx="6711950" cy="515937"/>
          </a:xfrm>
          <a:noFill/>
        </p:spPr>
        <p:txBody>
          <a:bodyPr lIns="57594" tIns="57594" rIns="57594" bIns="57594"/>
          <a:lstStyle/>
          <a:p>
            <a:pPr marL="304800" indent="-304800" defTabSz="812800"/>
            <a:r>
              <a:rPr lang="en-GB"/>
              <a:t>BoXI Reports</a:t>
            </a:r>
          </a:p>
        </p:txBody>
      </p:sp>
      <p:pic>
        <p:nvPicPr>
          <p:cNvPr id="311313" name="Picture 17"/>
          <p:cNvPicPr>
            <a:picLocks noChangeAspect="1" noChangeArrowheads="1"/>
          </p:cNvPicPr>
          <p:nvPr/>
        </p:nvPicPr>
        <p:blipFill>
          <a:blip r:embed="rId2"/>
          <a:stretch>
            <a:fillRect/>
          </a:stretch>
        </p:blipFill>
        <p:spPr bwMode="auto">
          <a:xfrm>
            <a:off x="827088" y="2205038"/>
            <a:ext cx="6780212" cy="3033712"/>
          </a:xfrm>
          <a:prstGeom prst="rect">
            <a:avLst/>
          </a:prstGeom>
          <a:noFill/>
          <a:ln w="15875" algn="ctr">
            <a:noFill/>
            <a:miter lim="800000"/>
          </a:ln>
          <a:effectLst/>
        </p:spPr>
      </p:pic>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14" name="Slide Number Placeholder 3"/>
          <p:cNvSpPr>
            <a:spLocks noGrp="1"/>
          </p:cNvSpPr>
          <p:nvPr>
            <p:ph type="sldNum" sz="quarter" idx="10"/>
          </p:nvPr>
        </p:nvSpPr>
        <p:spPr>
          <a:xfrm>
            <a:off x="6804025" y="5858055"/>
            <a:ext cx="185738" cy="182562"/>
          </a:xfrm>
        </p:spPr>
        <p:txBody>
          <a:bodyPr/>
          <a:lstStyle/>
          <a:p>
            <a:r>
              <a:rPr lang="en-US"/>
              <a:t>Slide 7</a:t>
            </a:r>
            <a:endParaRPr lang="en-US"/>
          </a:p>
        </p:txBody>
      </p:sp>
      <p:sp>
        <p:nvSpPr>
          <p:cNvPr id="549890" name="Rectangle 2"/>
          <p:cNvSpPr>
            <a:spLocks noGrp="1" noChangeArrowheads="1"/>
          </p:cNvSpPr>
          <p:nvPr>
            <p:ph type="title"/>
          </p:nvPr>
        </p:nvSpPr>
        <p:spPr>
          <a:xfrm>
            <a:off x="539440" y="0"/>
            <a:ext cx="7804075" cy="987879"/>
          </a:xfrm>
        </p:spPr>
        <p:txBody>
          <a:bodyPr/>
          <a:lstStyle/>
          <a:p>
            <a:r>
              <a:rPr lang="en-GB" smtClean="0"/>
              <a:t>Recommendations to LSC </a:t>
            </a:r>
            <a:br>
              <a:rPr lang="en-GB" smtClean="0"/>
            </a:br>
            <a:r>
              <a:rPr lang="en-GB" smtClean="0"/>
              <a:t>(23 October 2009)  </a:t>
            </a:r>
            <a:endParaRPr lang="en-GB"/>
          </a:p>
        </p:txBody>
      </p:sp>
      <p:sp>
        <p:nvSpPr>
          <p:cNvPr id="549891" name="Rectangle 3" descr="Dark upward diagonal"/>
          <p:cNvSpPr>
            <a:spLocks noChangeArrowheads="1"/>
          </p:cNvSpPr>
          <p:nvPr/>
        </p:nvSpPr>
        <p:spPr bwMode="auto">
          <a:xfrm>
            <a:off x="2302678" y="1340710"/>
            <a:ext cx="6401313" cy="4577443"/>
          </a:xfrm>
          <a:prstGeom prst="rect">
            <a:avLst/>
          </a:prstGeom>
          <a:solidFill>
            <a:srgbClr val="D1DCD6"/>
          </a:solidFill>
          <a:ln w="19050">
            <a:noFill/>
            <a:miter lim="800000"/>
          </a:ln>
        </p:spPr>
        <p:txBody>
          <a:bodyPr wrap="none" lIns="85903" tIns="44670" rIns="85903" bIns="44670" anchor="ctr"/>
          <a:lstStyle/>
          <a:p>
            <a:pPr>
              <a:spcBef>
                <a:spcPct val="0"/>
              </a:spcBef>
            </a:pPr>
            <a:r>
              <a:rPr lang="en-GB" sz="1200"/>
              <a:t>. </a:t>
            </a:r>
          </a:p>
        </p:txBody>
      </p:sp>
      <p:sp>
        <p:nvSpPr>
          <p:cNvPr id="549894" name="Text Box 6"/>
          <p:cNvSpPr txBox="1">
            <a:spLocks noChangeArrowheads="1"/>
          </p:cNvSpPr>
          <p:nvPr/>
        </p:nvSpPr>
        <p:spPr bwMode="auto">
          <a:xfrm>
            <a:off x="2477142" y="1403303"/>
            <a:ext cx="6114937" cy="4317914"/>
          </a:xfrm>
          <a:prstGeom prst="rect">
            <a:avLst/>
          </a:prstGeom>
          <a:noFill/>
          <a:ln w="15875" algn="ctr">
            <a:noFill/>
            <a:miter lim="800000"/>
          </a:ln>
          <a:effectLst/>
        </p:spPr>
        <p:txBody>
          <a:bodyPr lIns="53680" tIns="53680" rIns="53680" bIns="53680">
            <a:spAutoFit/>
          </a:bodyPr>
          <a:lstStyle/>
          <a:p>
            <a:r>
              <a:rPr lang="en-GB" sz="1200"/>
              <a:t>It is suggested to </a:t>
            </a:r>
            <a:r>
              <a:rPr lang="en-GB" sz="1200" b="1"/>
              <a:t>initiate</a:t>
            </a:r>
            <a:r>
              <a:rPr lang="en-GB" sz="1200"/>
              <a:t> the following initiatives/projects</a:t>
            </a:r>
          </a:p>
          <a:p>
            <a:r>
              <a:rPr lang="en-GB" sz="1200" b="1" smtClean="0"/>
              <a:t>- Standard ES Tool Set</a:t>
            </a:r>
          </a:p>
          <a:p>
            <a:r>
              <a:rPr lang="en-GB" sz="1200" b="1" smtClean="0"/>
              <a:t>- Best Practice - Organisation</a:t>
            </a:r>
          </a:p>
          <a:p>
            <a:r>
              <a:rPr lang="en-GB" sz="1200" b="1" smtClean="0"/>
              <a:t>- Data Policy and Quality</a:t>
            </a:r>
          </a:p>
          <a:p>
            <a:pPr>
              <a:spcBef>
                <a:spcPct val="0"/>
              </a:spcBef>
            </a:pPr>
            <a:r>
              <a:rPr lang="en-GB" sz="1200" smtClean="0"/>
              <a:t>-&gt;Sponsors to assign Project lead and team members</a:t>
            </a:r>
          </a:p>
          <a:p>
            <a:pPr>
              <a:spcBef>
                <a:spcPct val="0"/>
              </a:spcBef>
            </a:pPr>
            <a:r>
              <a:rPr lang="en-GB" sz="1200"/>
              <a:t>-&gt;Project lead to start MDD* (module definition document) process and get project initiated subject to further LSC approval</a:t>
            </a:r>
          </a:p>
          <a:p>
            <a:pPr>
              <a:spcBef>
                <a:spcPct val="0"/>
              </a:spcBef>
            </a:pPr>
            <a:endParaRPr lang="en-GB" sz="1200" smtClean="0"/>
          </a:p>
          <a:p>
            <a:pPr>
              <a:spcBef>
                <a:spcPct val="0"/>
              </a:spcBef>
            </a:pPr>
            <a:endParaRPr lang="en-GB" sz="1200"/>
          </a:p>
          <a:p>
            <a:pPr>
              <a:spcBef>
                <a:spcPct val="0"/>
              </a:spcBef>
            </a:pPr>
            <a:r>
              <a:rPr lang="en-GB" sz="1200"/>
              <a:t>Current </a:t>
            </a:r>
            <a:r>
              <a:rPr lang="en-GB" sz="1200" b="1"/>
              <a:t>ES System adaptations </a:t>
            </a:r>
            <a:r>
              <a:rPr lang="en-GB" sz="1200"/>
              <a:t>(e.g. Direct feed BoF -&gt;UK ES,  UK ES DWH to Oracle platform move, SAS performance improvement ) shall be done by IT Service Delivery (SED), however all adaptations need to be </a:t>
            </a:r>
            <a:r>
              <a:rPr lang="en-GB" sz="1200" b="1"/>
              <a:t>monitored and controlled closely</a:t>
            </a:r>
            <a:r>
              <a:rPr lang="en-GB" sz="1200"/>
              <a:t> so that only “need to have” changes are made as long as they are not falling under the “to be” requirements of the other initiatives</a:t>
            </a:r>
          </a:p>
          <a:p>
            <a:pPr>
              <a:spcBef>
                <a:spcPct val="0"/>
              </a:spcBef>
            </a:pPr>
            <a:endParaRPr lang="en-GB" sz="1200"/>
          </a:p>
          <a:p>
            <a:pPr>
              <a:spcBef>
                <a:spcPct val="0"/>
              </a:spcBef>
            </a:pPr>
            <a:r>
              <a:rPr lang="en-GB" sz="1200" b="1"/>
              <a:t>Initiate Global Policy Warehouse Project</a:t>
            </a:r>
          </a:p>
          <a:p>
            <a:pPr>
              <a:spcBef>
                <a:spcPct val="0"/>
              </a:spcBef>
            </a:pPr>
            <a:r>
              <a:rPr lang="en-GB" sz="1200"/>
              <a:t>-&gt; Sponsors to assign Project lead and team members</a:t>
            </a:r>
          </a:p>
          <a:p>
            <a:pPr>
              <a:spcBef>
                <a:spcPct val="0"/>
              </a:spcBef>
            </a:pPr>
            <a:r>
              <a:rPr lang="en-GB" sz="1200"/>
              <a:t>-&gt; Project Lead to draft PDD* </a:t>
            </a:r>
          </a:p>
          <a:p>
            <a:pPr>
              <a:spcBef>
                <a:spcPct val="0"/>
              </a:spcBef>
            </a:pPr>
            <a:r>
              <a:rPr lang="en-GB" sz="1200"/>
              <a:t>-&gt; LSC to approve PDD*</a:t>
            </a:r>
          </a:p>
          <a:p>
            <a:pPr>
              <a:spcBef>
                <a:spcPct val="0"/>
              </a:spcBef>
            </a:pPr>
            <a:endParaRPr lang="en-GB" sz="1200"/>
          </a:p>
          <a:p>
            <a:pPr>
              <a:spcBef>
                <a:spcPct val="0"/>
              </a:spcBef>
            </a:pPr>
            <a:r>
              <a:rPr lang="en-GB" sz="1200" b="1"/>
              <a:t>Wait with Global ES Warehouse</a:t>
            </a:r>
            <a:r>
              <a:rPr lang="en-GB" sz="1200"/>
              <a:t> </a:t>
            </a:r>
            <a:r>
              <a:rPr lang="en-GB" sz="1200" b="1"/>
              <a:t>Project</a:t>
            </a:r>
            <a:r>
              <a:rPr lang="en-GB" sz="1200"/>
              <a:t> until decisions on Global Policy Data Warehouse and system decision in respect of Steering information MOB, UK ES and SI Hub have been taken. Any ES Warehouse solution will heavily depend on such decision</a:t>
            </a:r>
          </a:p>
        </p:txBody>
      </p:sp>
      <p:sp>
        <p:nvSpPr>
          <p:cNvPr id="549896" name="AutoShape 19"/>
          <p:cNvSpPr>
            <a:spLocks noChangeAspect="1" noChangeArrowheads="1"/>
          </p:cNvSpPr>
          <p:nvPr/>
        </p:nvSpPr>
        <p:spPr bwMode="auto">
          <a:xfrm>
            <a:off x="2051650" y="1628750"/>
            <a:ext cx="216030" cy="198819"/>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1</a:t>
            </a:r>
          </a:p>
        </p:txBody>
      </p:sp>
      <p:sp>
        <p:nvSpPr>
          <p:cNvPr id="549897" name="AutoShape 20"/>
          <p:cNvSpPr>
            <a:spLocks noChangeAspect="1" noChangeArrowheads="1"/>
          </p:cNvSpPr>
          <p:nvPr/>
        </p:nvSpPr>
        <p:spPr bwMode="auto">
          <a:xfrm>
            <a:off x="2051650" y="1790951"/>
            <a:ext cx="216030" cy="197849"/>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2</a:t>
            </a:r>
          </a:p>
        </p:txBody>
      </p:sp>
      <p:sp>
        <p:nvSpPr>
          <p:cNvPr id="549898" name="AutoShape 20"/>
          <p:cNvSpPr>
            <a:spLocks noChangeAspect="1" noChangeArrowheads="1"/>
          </p:cNvSpPr>
          <p:nvPr/>
        </p:nvSpPr>
        <p:spPr bwMode="auto">
          <a:xfrm>
            <a:off x="2051650" y="1988800"/>
            <a:ext cx="207801" cy="190312"/>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3</a:t>
            </a:r>
          </a:p>
        </p:txBody>
      </p:sp>
      <p:sp>
        <p:nvSpPr>
          <p:cNvPr id="549899" name="AutoShape 20"/>
          <p:cNvSpPr>
            <a:spLocks noChangeAspect="1" noChangeArrowheads="1"/>
          </p:cNvSpPr>
          <p:nvPr/>
        </p:nvSpPr>
        <p:spPr bwMode="auto">
          <a:xfrm>
            <a:off x="2267680" y="1988800"/>
            <a:ext cx="216030" cy="197850"/>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4</a:t>
            </a:r>
          </a:p>
        </p:txBody>
      </p:sp>
      <p:pic>
        <p:nvPicPr>
          <p:cNvPr id="549902" name="Picture 14"/>
          <p:cNvPicPr>
            <a:picLocks noChangeAspect="1" noChangeArrowheads="1"/>
          </p:cNvPicPr>
          <p:nvPr/>
        </p:nvPicPr>
        <p:blipFill>
          <a:blip r:embed="rId2"/>
          <a:stretch>
            <a:fillRect/>
          </a:stretch>
        </p:blipFill>
        <p:spPr bwMode="auto">
          <a:xfrm>
            <a:off x="514415" y="1370646"/>
            <a:ext cx="955707" cy="1687286"/>
          </a:xfrm>
          <a:prstGeom prst="rect">
            <a:avLst/>
          </a:prstGeom>
          <a:noFill/>
          <a:ln w="15875" algn="ctr">
            <a:noFill/>
            <a:miter lim="800000"/>
          </a:ln>
          <a:effectLst/>
        </p:spPr>
      </p:pic>
      <p:pic>
        <p:nvPicPr>
          <p:cNvPr id="549903" name="Picture 15"/>
          <p:cNvPicPr>
            <a:picLocks noChangeAspect="1" noChangeArrowheads="1"/>
          </p:cNvPicPr>
          <p:nvPr/>
        </p:nvPicPr>
        <p:blipFill>
          <a:blip r:embed="rId3"/>
          <a:stretch>
            <a:fillRect/>
          </a:stretch>
        </p:blipFill>
        <p:spPr bwMode="auto">
          <a:xfrm>
            <a:off x="550334" y="3203528"/>
            <a:ext cx="921071" cy="374197"/>
          </a:xfrm>
          <a:prstGeom prst="rect">
            <a:avLst/>
          </a:prstGeom>
          <a:noFill/>
          <a:ln w="15875" algn="ctr">
            <a:noFill/>
            <a:miter lim="800000"/>
          </a:ln>
          <a:effectLst/>
        </p:spPr>
      </p:pic>
      <p:pic>
        <p:nvPicPr>
          <p:cNvPr id="549904" name="Picture 16"/>
          <p:cNvPicPr>
            <a:picLocks noChangeAspect="1" noChangeArrowheads="1"/>
          </p:cNvPicPr>
          <p:nvPr/>
        </p:nvPicPr>
        <p:blipFill>
          <a:blip r:embed="rId4"/>
          <a:stretch>
            <a:fillRect/>
          </a:stretch>
        </p:blipFill>
        <p:spPr bwMode="auto">
          <a:xfrm>
            <a:off x="534940" y="4175078"/>
            <a:ext cx="931333" cy="383721"/>
          </a:xfrm>
          <a:prstGeom prst="rect">
            <a:avLst/>
          </a:prstGeom>
          <a:noFill/>
          <a:ln w="15875" algn="ctr">
            <a:noFill/>
            <a:miter lim="800000"/>
          </a:ln>
          <a:effectLst/>
        </p:spPr>
      </p:pic>
      <p:pic>
        <p:nvPicPr>
          <p:cNvPr id="549905" name="Picture 17"/>
          <p:cNvPicPr>
            <a:picLocks noChangeAspect="1" noChangeArrowheads="1"/>
          </p:cNvPicPr>
          <p:nvPr/>
        </p:nvPicPr>
        <p:blipFill>
          <a:blip r:embed="rId5"/>
          <a:stretch>
            <a:fillRect/>
          </a:stretch>
        </p:blipFill>
        <p:spPr bwMode="auto">
          <a:xfrm>
            <a:off x="538788" y="5096282"/>
            <a:ext cx="923636" cy="359229"/>
          </a:xfrm>
          <a:prstGeom prst="rect">
            <a:avLst/>
          </a:prstGeom>
          <a:noFill/>
          <a:ln w="15875" algn="ctr">
            <a:noFill/>
            <a:miter lim="800000"/>
          </a:ln>
          <a:effectLst/>
        </p:spPr>
      </p:pic>
      <p:sp>
        <p:nvSpPr>
          <p:cNvPr id="549906" name="Text Box 18"/>
          <p:cNvSpPr txBox="1">
            <a:spLocks noChangeArrowheads="1"/>
          </p:cNvSpPr>
          <p:nvPr/>
        </p:nvSpPr>
        <p:spPr bwMode="auto">
          <a:xfrm>
            <a:off x="2226990" y="6029732"/>
            <a:ext cx="5643578" cy="262297"/>
          </a:xfrm>
          <a:prstGeom prst="rect">
            <a:avLst/>
          </a:prstGeom>
          <a:noFill/>
          <a:ln w="15875" algn="ctr">
            <a:noFill/>
            <a:miter lim="800000"/>
          </a:ln>
          <a:effectLst/>
        </p:spPr>
        <p:txBody>
          <a:bodyPr wrap="none" lIns="53680" tIns="53680" rIns="53680" bIns="53680">
            <a:spAutoFit/>
          </a:bodyPr>
          <a:lstStyle/>
          <a:p>
            <a:r>
              <a:rPr lang="en-GB" sz="1000"/>
              <a:t>*MDD/PDD to address: Scope, Deliverables, Cost, Benefits, Approach, Schedule, Org/Resources</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24" name="Slide Number Placeholder 3"/>
          <p:cNvSpPr>
            <a:spLocks noGrp="1"/>
          </p:cNvSpPr>
          <p:nvPr>
            <p:ph type="sldNum" sz="quarter" idx="10"/>
          </p:nvPr>
        </p:nvSpPr>
        <p:spPr>
          <a:xfrm>
            <a:off x="5895040" y="5683460"/>
            <a:ext cx="185738" cy="182562"/>
          </a:xfrm>
        </p:spPr>
        <p:txBody>
          <a:bodyPr/>
          <a:lstStyle/>
          <a:p>
            <a:r>
              <a:rPr lang="en-US"/>
              <a:t>Slide 8</a:t>
            </a:r>
            <a:endParaRPr lang="en-US"/>
          </a:p>
        </p:txBody>
      </p:sp>
      <p:sp>
        <p:nvSpPr>
          <p:cNvPr id="67586" name="Rectangle 2"/>
          <p:cNvSpPr>
            <a:spLocks noGrp="1" noChangeArrowheads="1"/>
          </p:cNvSpPr>
          <p:nvPr>
            <p:ph type="title"/>
          </p:nvPr>
        </p:nvSpPr>
        <p:spPr>
          <a:xfrm>
            <a:off x="683460" y="260560"/>
            <a:ext cx="5832475" cy="865188"/>
          </a:xfrm>
        </p:spPr>
        <p:txBody>
          <a:bodyPr/>
          <a:lstStyle/>
          <a:p>
            <a:r>
              <a:rPr lang="en-GB"/>
              <a:t>Experience Studies - Projects 2010</a:t>
            </a:r>
            <a:endParaRPr lang="en-GB" b="1"/>
          </a:p>
        </p:txBody>
      </p:sp>
      <p:sp>
        <p:nvSpPr>
          <p:cNvPr id="67588" name="Rectangle 4"/>
          <p:cNvSpPr>
            <a:spLocks noChangeArrowheads="1"/>
          </p:cNvSpPr>
          <p:nvPr/>
        </p:nvSpPr>
        <p:spPr bwMode="auto">
          <a:xfrm>
            <a:off x="1219228" y="1340710"/>
            <a:ext cx="6807969" cy="1255940"/>
          </a:xfrm>
          <a:prstGeom prst="rect">
            <a:avLst/>
          </a:prstGeom>
          <a:solidFill>
            <a:srgbClr val="FFFFFF"/>
          </a:solidFill>
          <a:ln w="15875" algn="ctr">
            <a:solidFill>
              <a:srgbClr val="B3B300"/>
            </a:solidFill>
            <a:miter lim="800000"/>
          </a:ln>
          <a:effectLst/>
        </p:spPr>
        <p:txBody>
          <a:bodyPr wrap="none" lIns="53680" tIns="53680" rIns="53680" bIns="53680" anchor="ctr"/>
          <a:lstStyle/>
          <a:p>
            <a:endParaRPr lang="en-GB"/>
          </a:p>
        </p:txBody>
      </p:sp>
      <p:sp>
        <p:nvSpPr>
          <p:cNvPr id="67589" name="Rectangle 5"/>
          <p:cNvSpPr>
            <a:spLocks noChangeArrowheads="1"/>
          </p:cNvSpPr>
          <p:nvPr/>
        </p:nvSpPr>
        <p:spPr bwMode="auto">
          <a:xfrm>
            <a:off x="1219228" y="2636890"/>
            <a:ext cx="6807969" cy="1145721"/>
          </a:xfrm>
          <a:prstGeom prst="rect">
            <a:avLst/>
          </a:prstGeom>
          <a:solidFill>
            <a:srgbClr val="FFFFFF"/>
          </a:solidFill>
          <a:ln w="15875" algn="ctr">
            <a:solidFill>
              <a:srgbClr val="686AB0"/>
            </a:solidFill>
            <a:miter lim="800000"/>
          </a:ln>
          <a:effectLst/>
        </p:spPr>
        <p:txBody>
          <a:bodyPr wrap="none" lIns="53680" tIns="53680" rIns="53680" bIns="53680" anchor="ctr"/>
          <a:lstStyle/>
          <a:p>
            <a:endParaRPr lang="en-GB"/>
          </a:p>
        </p:txBody>
      </p:sp>
      <p:sp>
        <p:nvSpPr>
          <p:cNvPr id="67590" name="Rectangle 6"/>
          <p:cNvSpPr>
            <a:spLocks noChangeArrowheads="1"/>
          </p:cNvSpPr>
          <p:nvPr/>
        </p:nvSpPr>
        <p:spPr bwMode="auto">
          <a:xfrm>
            <a:off x="1219228" y="3829506"/>
            <a:ext cx="6807969" cy="1204232"/>
          </a:xfrm>
          <a:prstGeom prst="rect">
            <a:avLst/>
          </a:prstGeom>
          <a:solidFill>
            <a:srgbClr val="FFFFFF"/>
          </a:solidFill>
          <a:ln w="15875" algn="ctr">
            <a:solidFill>
              <a:srgbClr val="283E36"/>
            </a:solidFill>
            <a:miter lim="800000"/>
          </a:ln>
          <a:effectLst/>
        </p:spPr>
        <p:txBody>
          <a:bodyPr wrap="none" lIns="53680" tIns="53680" rIns="53680" bIns="53680" anchor="ctr"/>
          <a:lstStyle/>
          <a:p>
            <a:endParaRPr lang="en-GB"/>
          </a:p>
        </p:txBody>
      </p:sp>
      <p:sp>
        <p:nvSpPr>
          <p:cNvPr id="67594" name="Rectangle 10"/>
          <p:cNvSpPr>
            <a:spLocks noChangeArrowheads="1"/>
          </p:cNvSpPr>
          <p:nvPr/>
        </p:nvSpPr>
        <p:spPr bwMode="auto">
          <a:xfrm>
            <a:off x="1568157" y="1401943"/>
            <a:ext cx="6420555" cy="370114"/>
          </a:xfrm>
          <a:prstGeom prst="rect">
            <a:avLst/>
          </a:prstGeom>
          <a:solidFill>
            <a:srgbClr val="FFFF00"/>
          </a:solidFill>
          <a:ln w="15875" algn="ctr">
            <a:noFill/>
            <a:miter lim="800000"/>
          </a:ln>
          <a:effectLst/>
        </p:spPr>
        <p:txBody>
          <a:bodyPr wrap="none" lIns="53680" tIns="53680" rIns="53680" bIns="53680" anchor="ctr"/>
          <a:lstStyle/>
          <a:p>
            <a:pPr algn="ctr"/>
            <a:r>
              <a:rPr lang="en-GB"/>
              <a:t>Global ES Toolset</a:t>
            </a:r>
          </a:p>
        </p:txBody>
      </p:sp>
      <p:sp>
        <p:nvSpPr>
          <p:cNvPr id="67595" name="Rectangle 11"/>
          <p:cNvSpPr>
            <a:spLocks noChangeArrowheads="1"/>
          </p:cNvSpPr>
          <p:nvPr/>
        </p:nvSpPr>
        <p:spPr bwMode="auto">
          <a:xfrm>
            <a:off x="1262844" y="2670908"/>
            <a:ext cx="305313" cy="367393"/>
          </a:xfrm>
          <a:prstGeom prst="rect">
            <a:avLst/>
          </a:prstGeom>
          <a:solidFill>
            <a:srgbClr val="8E2A74">
              <a:alpha val="62000"/>
            </a:srgbClr>
          </a:solidFill>
          <a:ln w="15875" algn="ctr">
            <a:noFill/>
            <a:miter lim="800000"/>
          </a:ln>
          <a:effectLst/>
        </p:spPr>
        <p:txBody>
          <a:bodyPr wrap="none" lIns="53680" tIns="53680" rIns="53680" bIns="53680" anchor="ctr"/>
          <a:lstStyle/>
          <a:p>
            <a:pPr algn="ctr"/>
            <a:r>
              <a:rPr lang="en-GB"/>
              <a:t>2</a:t>
            </a:r>
          </a:p>
        </p:txBody>
      </p:sp>
      <p:sp>
        <p:nvSpPr>
          <p:cNvPr id="67596" name="Rectangle 12"/>
          <p:cNvSpPr>
            <a:spLocks noChangeArrowheads="1"/>
          </p:cNvSpPr>
          <p:nvPr/>
        </p:nvSpPr>
        <p:spPr bwMode="auto">
          <a:xfrm>
            <a:off x="1568157" y="2670907"/>
            <a:ext cx="6420555" cy="370114"/>
          </a:xfrm>
          <a:prstGeom prst="rect">
            <a:avLst/>
          </a:prstGeom>
          <a:solidFill>
            <a:srgbClr val="8E2A74">
              <a:alpha val="62000"/>
            </a:srgbClr>
          </a:solidFill>
          <a:ln w="15875" algn="ctr">
            <a:noFill/>
            <a:miter lim="800000"/>
          </a:ln>
          <a:effectLst/>
        </p:spPr>
        <p:txBody>
          <a:bodyPr wrap="none" lIns="53680" tIns="53680" rIns="53680" bIns="53680" anchor="ctr"/>
          <a:lstStyle/>
          <a:p>
            <a:pPr algn="ctr"/>
            <a:r>
              <a:rPr lang="en-GB"/>
              <a:t>Best Practice </a:t>
            </a:r>
          </a:p>
        </p:txBody>
      </p:sp>
      <p:sp>
        <p:nvSpPr>
          <p:cNvPr id="67597" name="Rectangle 13"/>
          <p:cNvSpPr>
            <a:spLocks noChangeArrowheads="1"/>
          </p:cNvSpPr>
          <p:nvPr/>
        </p:nvSpPr>
        <p:spPr bwMode="auto">
          <a:xfrm>
            <a:off x="1276955" y="3860802"/>
            <a:ext cx="348929" cy="356507"/>
          </a:xfrm>
          <a:prstGeom prst="rect">
            <a:avLst/>
          </a:prstGeom>
          <a:solidFill>
            <a:srgbClr val="FFCC00"/>
          </a:solidFill>
          <a:ln w="15875" algn="ctr">
            <a:noFill/>
            <a:miter lim="800000"/>
          </a:ln>
          <a:effectLst/>
        </p:spPr>
        <p:txBody>
          <a:bodyPr wrap="none" lIns="53680" tIns="53680" rIns="53680" bIns="53680" anchor="ctr"/>
          <a:lstStyle/>
          <a:p>
            <a:pPr algn="ctr"/>
            <a:r>
              <a:rPr lang="en-GB"/>
              <a:t>3</a:t>
            </a:r>
          </a:p>
        </p:txBody>
      </p:sp>
      <p:sp>
        <p:nvSpPr>
          <p:cNvPr id="67598" name="Rectangle 14"/>
          <p:cNvSpPr>
            <a:spLocks noChangeArrowheads="1"/>
          </p:cNvSpPr>
          <p:nvPr/>
        </p:nvSpPr>
        <p:spPr bwMode="auto">
          <a:xfrm>
            <a:off x="1568157" y="3860802"/>
            <a:ext cx="6420555" cy="370114"/>
          </a:xfrm>
          <a:prstGeom prst="rect">
            <a:avLst/>
          </a:prstGeom>
          <a:solidFill>
            <a:srgbClr val="FFCC00"/>
          </a:solidFill>
          <a:ln w="15875" algn="ctr">
            <a:noFill/>
            <a:miter lim="800000"/>
          </a:ln>
          <a:effectLst/>
        </p:spPr>
        <p:txBody>
          <a:bodyPr wrap="none" lIns="53680" tIns="53680" rIns="53680" bIns="53680" anchor="ctr"/>
          <a:lstStyle/>
          <a:p>
            <a:pPr algn="ctr"/>
            <a:r>
              <a:rPr lang="en-GB"/>
              <a:t>Data Quality Labeling Framework</a:t>
            </a:r>
          </a:p>
        </p:txBody>
      </p:sp>
      <p:sp>
        <p:nvSpPr>
          <p:cNvPr id="67599" name="Text Box 15"/>
          <p:cNvSpPr txBox="1">
            <a:spLocks noChangeArrowheads="1"/>
          </p:cNvSpPr>
          <p:nvPr/>
        </p:nvSpPr>
        <p:spPr bwMode="auto">
          <a:xfrm>
            <a:off x="1276954" y="1746203"/>
            <a:ext cx="6692516" cy="723962"/>
          </a:xfrm>
          <a:prstGeom prst="rect">
            <a:avLst/>
          </a:prstGeom>
          <a:noFill/>
          <a:ln w="15875" algn="ctr">
            <a:noFill/>
            <a:miter lim="800000"/>
          </a:ln>
          <a:effectLst/>
        </p:spPr>
        <p:txBody>
          <a:bodyPr lIns="53680" tIns="53680" rIns="53680" bIns="53680">
            <a:spAutoFit/>
          </a:bodyPr>
          <a:lstStyle/>
          <a:p>
            <a:pPr>
              <a:spcBef>
                <a:spcPct val="0"/>
              </a:spcBef>
              <a:buFont typeface="Wingdings" pitchFamily="2" charset="2"/>
              <a:buChar char="n"/>
            </a:pPr>
            <a:r>
              <a:rPr lang="en-GB" sz="1000"/>
              <a:t>Define list of selection criteria for assessing ES tools </a:t>
            </a:r>
          </a:p>
          <a:p>
            <a:pPr>
              <a:spcBef>
                <a:spcPct val="0"/>
              </a:spcBef>
              <a:buFont typeface="Wingdings" pitchFamily="2" charset="2"/>
              <a:buChar char="n"/>
            </a:pPr>
            <a:r>
              <a:rPr lang="en-GB" sz="1000"/>
              <a:t>Assessment of applications in use and potential further solutions against criteria</a:t>
            </a:r>
          </a:p>
          <a:p>
            <a:pPr>
              <a:spcBef>
                <a:spcPct val="0"/>
              </a:spcBef>
              <a:buFont typeface="Wingdings" pitchFamily="2" charset="2"/>
              <a:buChar char="n"/>
            </a:pPr>
            <a:r>
              <a:rPr lang="en-GB" sz="1000"/>
              <a:t>Select a preferred tool-set for ES</a:t>
            </a:r>
          </a:p>
          <a:p>
            <a:pPr>
              <a:spcBef>
                <a:spcPct val="0"/>
              </a:spcBef>
              <a:buFont typeface="Wingdings" pitchFamily="2" charset="2"/>
              <a:buChar char="n"/>
            </a:pPr>
            <a:r>
              <a:rPr lang="en-GB" sz="1000"/>
              <a:t>Propose Implementation plan for global ES tool</a:t>
            </a:r>
          </a:p>
        </p:txBody>
      </p:sp>
      <p:sp>
        <p:nvSpPr>
          <p:cNvPr id="67600" name="Text Box 16"/>
          <p:cNvSpPr txBox="1">
            <a:spLocks noChangeArrowheads="1"/>
          </p:cNvSpPr>
          <p:nvPr/>
        </p:nvSpPr>
        <p:spPr bwMode="auto">
          <a:xfrm>
            <a:off x="1276954" y="3042383"/>
            <a:ext cx="6692516" cy="570073"/>
          </a:xfrm>
          <a:prstGeom prst="rect">
            <a:avLst/>
          </a:prstGeom>
          <a:noFill/>
          <a:ln w="15875" algn="ctr">
            <a:noFill/>
            <a:miter lim="800000"/>
          </a:ln>
          <a:effectLst/>
        </p:spPr>
        <p:txBody>
          <a:bodyPr lIns="53680" tIns="53680" rIns="53680" bIns="53680">
            <a:spAutoFit/>
          </a:bodyPr>
          <a:lstStyle/>
          <a:p>
            <a:pPr>
              <a:spcBef>
                <a:spcPct val="0"/>
              </a:spcBef>
              <a:buFont typeface="Wingdings" pitchFamily="2" charset="2"/>
              <a:buChar char="n"/>
            </a:pPr>
            <a:r>
              <a:rPr lang="en-GB" sz="1000"/>
              <a:t>Establish and implement global best practice guidance for ES in order to establish minimum standards in data validation, data analysis, experience study methods, reporting, communication and storage. </a:t>
            </a:r>
          </a:p>
          <a:p>
            <a:pPr>
              <a:spcBef>
                <a:spcPct val="0"/>
              </a:spcBef>
              <a:buFont typeface="Wingdings" pitchFamily="2" charset="2"/>
              <a:buChar char="n"/>
            </a:pPr>
            <a:r>
              <a:rPr lang="en-GB" sz="1000"/>
              <a:t>Replace existing regional ES governance documents.</a:t>
            </a:r>
          </a:p>
        </p:txBody>
      </p:sp>
      <p:sp>
        <p:nvSpPr>
          <p:cNvPr id="67601" name="Text Box 17"/>
          <p:cNvSpPr txBox="1">
            <a:spLocks noChangeArrowheads="1"/>
          </p:cNvSpPr>
          <p:nvPr/>
        </p:nvSpPr>
        <p:spPr bwMode="auto">
          <a:xfrm>
            <a:off x="1219227" y="4200980"/>
            <a:ext cx="6809253" cy="877850"/>
          </a:xfrm>
          <a:prstGeom prst="rect">
            <a:avLst/>
          </a:prstGeom>
          <a:noFill/>
          <a:ln w="15875" algn="ctr">
            <a:noFill/>
            <a:miter lim="800000"/>
          </a:ln>
          <a:effectLst/>
        </p:spPr>
        <p:txBody>
          <a:bodyPr lIns="53680" tIns="53680" rIns="53680" bIns="53680">
            <a:spAutoFit/>
          </a:bodyPr>
          <a:lstStyle/>
          <a:p>
            <a:pPr>
              <a:spcBef>
                <a:spcPct val="0"/>
              </a:spcBef>
              <a:buFont typeface="Wingdings" pitchFamily="2" charset="2"/>
              <a:buChar char="n"/>
            </a:pPr>
            <a:r>
              <a:rPr lang="en-GB" sz="1000"/>
              <a:t>Framework for determining data quality of seriatim policy data</a:t>
            </a:r>
          </a:p>
          <a:p>
            <a:pPr>
              <a:spcBef>
                <a:spcPct val="0"/>
              </a:spcBef>
              <a:buFont typeface="Wingdings" pitchFamily="2" charset="2"/>
              <a:buChar char="n"/>
            </a:pPr>
            <a:r>
              <a:rPr lang="en-GB" sz="1000"/>
              <a:t>Plan for technical implement of a data quality labels</a:t>
            </a:r>
          </a:p>
          <a:p>
            <a:pPr>
              <a:spcBef>
                <a:spcPct val="0"/>
              </a:spcBef>
              <a:buFont typeface="Wingdings" pitchFamily="2" charset="2"/>
              <a:buChar char="n"/>
            </a:pPr>
            <a:r>
              <a:rPr lang="en-GB" sz="1000"/>
              <a:t>Plan for global monitoring data quality</a:t>
            </a:r>
          </a:p>
          <a:p>
            <a:pPr>
              <a:spcBef>
                <a:spcPct val="0"/>
              </a:spcBef>
              <a:buFont typeface="Wingdings" pitchFamily="2" charset="2"/>
              <a:buChar char="n"/>
            </a:pPr>
            <a:r>
              <a:rPr lang="en-GB" sz="1000"/>
              <a:t>Implementation data quality labels in key policy DWH</a:t>
            </a:r>
          </a:p>
          <a:p>
            <a:pPr>
              <a:spcBef>
                <a:spcPct val="0"/>
              </a:spcBef>
              <a:buFont typeface="Wingdings" pitchFamily="2" charset="2"/>
              <a:buChar char="n"/>
            </a:pPr>
            <a:r>
              <a:rPr lang="en-GB" sz="1000"/>
              <a:t>Global policy/strategy on collecting and processing of seriatim policy data</a:t>
            </a:r>
          </a:p>
        </p:txBody>
      </p:sp>
      <p:sp>
        <p:nvSpPr>
          <p:cNvPr id="67591" name="Rectangle 7"/>
          <p:cNvSpPr>
            <a:spLocks noChangeArrowheads="1"/>
          </p:cNvSpPr>
          <p:nvPr/>
        </p:nvSpPr>
        <p:spPr bwMode="auto">
          <a:xfrm>
            <a:off x="1262844" y="1376089"/>
            <a:ext cx="348929" cy="370114"/>
          </a:xfrm>
          <a:prstGeom prst="rect">
            <a:avLst/>
          </a:prstGeom>
          <a:solidFill>
            <a:srgbClr val="FFFF00"/>
          </a:solidFill>
          <a:ln w="15875" algn="ctr">
            <a:noFill/>
            <a:miter lim="800000"/>
          </a:ln>
          <a:effectLst/>
        </p:spPr>
        <p:txBody>
          <a:bodyPr wrap="none" lIns="53680" tIns="53680" rIns="53680" bIns="53680" anchor="ctr"/>
          <a:lstStyle/>
          <a:p>
            <a:pPr algn="ctr"/>
            <a:r>
              <a:rPr lang="en-GB"/>
              <a:t>1</a:t>
            </a:r>
          </a:p>
        </p:txBody>
      </p:sp>
      <p:sp>
        <p:nvSpPr>
          <p:cNvPr id="67603" name="Rectangle 19"/>
          <p:cNvSpPr>
            <a:spLocks noChangeArrowheads="1"/>
          </p:cNvSpPr>
          <p:nvPr/>
        </p:nvSpPr>
        <p:spPr bwMode="auto">
          <a:xfrm>
            <a:off x="1219228" y="5053676"/>
            <a:ext cx="6807969" cy="1111704"/>
          </a:xfrm>
          <a:prstGeom prst="rect">
            <a:avLst/>
          </a:prstGeom>
          <a:solidFill>
            <a:srgbClr val="FFFFFF"/>
          </a:solidFill>
          <a:ln w="15875" algn="ctr">
            <a:solidFill>
              <a:srgbClr val="283E36"/>
            </a:solidFill>
            <a:miter lim="800000"/>
          </a:ln>
          <a:effectLst/>
        </p:spPr>
        <p:txBody>
          <a:bodyPr wrap="none" lIns="53680" tIns="53680" rIns="53680" bIns="53680" anchor="ctr"/>
          <a:lstStyle/>
          <a:p>
            <a:endParaRPr lang="en-GB"/>
          </a:p>
        </p:txBody>
      </p:sp>
      <p:sp>
        <p:nvSpPr>
          <p:cNvPr id="67604" name="Rectangle 20"/>
          <p:cNvSpPr>
            <a:spLocks noChangeArrowheads="1"/>
          </p:cNvSpPr>
          <p:nvPr/>
        </p:nvSpPr>
        <p:spPr bwMode="auto">
          <a:xfrm>
            <a:off x="1262844" y="5084973"/>
            <a:ext cx="348929" cy="356507"/>
          </a:xfrm>
          <a:prstGeom prst="rect">
            <a:avLst/>
          </a:prstGeom>
          <a:solidFill>
            <a:schemeClr val="hlink"/>
          </a:solidFill>
          <a:ln w="15875" algn="ctr">
            <a:noFill/>
            <a:miter lim="800000"/>
          </a:ln>
          <a:effectLst/>
        </p:spPr>
        <p:txBody>
          <a:bodyPr wrap="none" lIns="53680" tIns="53680" rIns="53680" bIns="53680" anchor="ctr"/>
          <a:lstStyle/>
          <a:p>
            <a:pPr algn="ctr"/>
            <a:r>
              <a:rPr lang="en-GB"/>
              <a:t>4</a:t>
            </a:r>
          </a:p>
        </p:txBody>
      </p:sp>
      <p:sp>
        <p:nvSpPr>
          <p:cNvPr id="67605" name="Rectangle 21"/>
          <p:cNvSpPr>
            <a:spLocks noChangeArrowheads="1"/>
          </p:cNvSpPr>
          <p:nvPr/>
        </p:nvSpPr>
        <p:spPr bwMode="auto">
          <a:xfrm>
            <a:off x="1568157" y="5084973"/>
            <a:ext cx="6420555" cy="370114"/>
          </a:xfrm>
          <a:prstGeom prst="rect">
            <a:avLst/>
          </a:prstGeom>
          <a:solidFill>
            <a:schemeClr val="hlink"/>
          </a:solidFill>
          <a:ln w="15875" algn="ctr">
            <a:noFill/>
            <a:miter lim="800000"/>
          </a:ln>
          <a:effectLst/>
        </p:spPr>
        <p:txBody>
          <a:bodyPr wrap="none" lIns="53680" tIns="53680" rIns="53680" bIns="53680" anchor="ctr"/>
          <a:lstStyle/>
          <a:p>
            <a:pPr algn="ctr"/>
            <a:r>
              <a:rPr lang="en-GB"/>
              <a:t>Gobal Data Policy</a:t>
            </a:r>
          </a:p>
        </p:txBody>
      </p:sp>
      <p:sp>
        <p:nvSpPr>
          <p:cNvPr id="67606" name="Text Box 22"/>
          <p:cNvSpPr txBox="1">
            <a:spLocks noChangeArrowheads="1"/>
          </p:cNvSpPr>
          <p:nvPr/>
        </p:nvSpPr>
        <p:spPr bwMode="auto">
          <a:xfrm>
            <a:off x="1219227" y="5486383"/>
            <a:ext cx="6809253" cy="424543"/>
          </a:xfrm>
          <a:prstGeom prst="rect">
            <a:avLst/>
          </a:prstGeom>
          <a:noFill/>
          <a:ln w="15875" algn="ctr">
            <a:noFill/>
            <a:miter lim="800000"/>
          </a:ln>
          <a:effectLst/>
        </p:spPr>
        <p:txBody>
          <a:bodyPr lIns="53680" tIns="53680" rIns="53680" bIns="53680">
            <a:spAutoFit/>
          </a:bodyPr>
          <a:lstStyle/>
          <a:p>
            <a:pPr>
              <a:buFont typeface="Wingdings" pitchFamily="2" charset="2"/>
              <a:buChar char="n"/>
            </a:pPr>
            <a:r>
              <a:rPr lang="en-GB" sz="1000"/>
              <a:t>Review requirements for collecting and processing seriatim policy data globally. Adjusted SR policy/strategy wrt to data requirements in standard treaty wording accordingly.</a:t>
            </a:r>
          </a:p>
        </p:txBody>
      </p:sp>
      <p:sp>
        <p:nvSpPr>
          <p:cNvPr id="67607" name="AutoShape 20"/>
          <p:cNvSpPr>
            <a:spLocks noChangeAspect="1" noChangeArrowheads="1"/>
          </p:cNvSpPr>
          <p:nvPr/>
        </p:nvSpPr>
        <p:spPr bwMode="auto">
          <a:xfrm>
            <a:off x="695834" y="5177501"/>
            <a:ext cx="221929" cy="202746"/>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4</a:t>
            </a:r>
          </a:p>
        </p:txBody>
      </p:sp>
      <p:sp>
        <p:nvSpPr>
          <p:cNvPr id="67608" name="AutoShape 19"/>
          <p:cNvSpPr>
            <a:spLocks noChangeAspect="1" noChangeArrowheads="1"/>
          </p:cNvSpPr>
          <p:nvPr/>
        </p:nvSpPr>
        <p:spPr bwMode="auto">
          <a:xfrm>
            <a:off x="695834" y="1464536"/>
            <a:ext cx="202687" cy="186417"/>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1</a:t>
            </a:r>
          </a:p>
        </p:txBody>
      </p:sp>
      <p:sp>
        <p:nvSpPr>
          <p:cNvPr id="67609" name="AutoShape 19"/>
          <p:cNvSpPr>
            <a:spLocks noChangeAspect="1" noChangeArrowheads="1"/>
          </p:cNvSpPr>
          <p:nvPr/>
        </p:nvSpPr>
        <p:spPr bwMode="auto">
          <a:xfrm>
            <a:off x="695834" y="2794732"/>
            <a:ext cx="202687" cy="186418"/>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2</a:t>
            </a:r>
          </a:p>
        </p:txBody>
      </p:sp>
      <p:sp>
        <p:nvSpPr>
          <p:cNvPr id="67610" name="AutoShape 19"/>
          <p:cNvSpPr>
            <a:spLocks noChangeAspect="1" noChangeArrowheads="1"/>
          </p:cNvSpPr>
          <p:nvPr/>
        </p:nvSpPr>
        <p:spPr bwMode="auto">
          <a:xfrm>
            <a:off x="695834" y="3922035"/>
            <a:ext cx="202687" cy="186417"/>
          </a:xfrm>
          <a:prstGeom prst="roundRect">
            <a:avLst>
              <a:gd name="adj" fmla="val 16667"/>
            </a:avLst>
          </a:prstGeom>
          <a:solidFill>
            <a:srgbClr val="FF0000"/>
          </a:solidFill>
          <a:ln w="15875" algn="ctr">
            <a:solidFill>
              <a:srgbClr val="FF0000"/>
            </a:solidFill>
            <a:round/>
          </a:ln>
        </p:spPr>
        <p:txBody>
          <a:bodyPr wrap="none" lIns="0" tIns="0" rIns="0" bIns="0" anchor="ctr"/>
          <a:lstStyle/>
          <a:p>
            <a:pPr algn="ctr" defTabSz="873216"/>
            <a:r>
              <a:rPr lang="en-GB" sz="1500" b="1">
                <a:solidFill>
                  <a:schemeClr val="bg1"/>
                </a:solidFill>
              </a:rPr>
              <a:t>3</a:t>
            </a:r>
          </a:p>
        </p:txBody>
      </p:sp>
      <p:sp>
        <p:nvSpPr>
          <p:cNvPr id="67611" name="Text Box 27"/>
          <p:cNvSpPr txBox="1">
            <a:spLocks noChangeArrowheads="1"/>
          </p:cNvSpPr>
          <p:nvPr/>
        </p:nvSpPr>
        <p:spPr bwMode="auto">
          <a:xfrm rot="-836761">
            <a:off x="3080611" y="5391230"/>
            <a:ext cx="2618253" cy="416185"/>
          </a:xfrm>
          <a:prstGeom prst="rect">
            <a:avLst/>
          </a:prstGeom>
          <a:noFill/>
          <a:ln w="57150" algn="ctr">
            <a:solidFill>
              <a:srgbClr val="000000"/>
            </a:solidFill>
            <a:miter lim="800000"/>
          </a:ln>
          <a:effectLst/>
        </p:spPr>
        <p:txBody>
          <a:bodyPr lIns="53680" tIns="53680" rIns="53680" bIns="53680">
            <a:spAutoFit/>
          </a:bodyPr>
          <a:lstStyle/>
          <a:p>
            <a:pPr algn="ctr"/>
            <a:r>
              <a:rPr lang="en-GB" b="1">
                <a:solidFill>
                  <a:srgbClr val="D8027F"/>
                </a:solidFill>
              </a:rPr>
              <a:t>Project Start TBD</a:t>
            </a:r>
          </a:p>
        </p:txBody>
      </p:sp>
      <p:sp>
        <p:nvSpPr>
          <p:cNvPr id="25" name="Text Box 27"/>
          <p:cNvSpPr txBox="1">
            <a:spLocks noChangeArrowheads="1"/>
          </p:cNvSpPr>
          <p:nvPr/>
        </p:nvSpPr>
        <p:spPr bwMode="auto">
          <a:xfrm rot="-836761">
            <a:off x="3127953" y="3880687"/>
            <a:ext cx="3663804" cy="1031738"/>
          </a:xfrm>
          <a:prstGeom prst="rect">
            <a:avLst/>
          </a:prstGeom>
          <a:noFill/>
          <a:ln w="57150" algn="ctr">
            <a:solidFill>
              <a:srgbClr val="000000"/>
            </a:solidFill>
            <a:miter lim="800000"/>
          </a:ln>
          <a:effectLst/>
        </p:spPr>
        <p:txBody>
          <a:bodyPr wrap="square" lIns="53680" tIns="53680" rIns="53680" bIns="53680">
            <a:spAutoFit/>
          </a:bodyPr>
          <a:lstStyle/>
          <a:p>
            <a:pPr algn="ctr"/>
            <a:r>
              <a:rPr lang="en-GB" b="1" smtClean="0">
                <a:solidFill>
                  <a:srgbClr val="D8027F"/>
                </a:solidFill>
              </a:rPr>
              <a:t>Project integrated and mandated by the Global Policy Data Warehouse Project</a:t>
            </a:r>
            <a:endParaRPr lang="en-GB" b="1">
              <a:solidFill>
                <a:srgbClr val="D8027F"/>
              </a:solidFill>
            </a:endParaRP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spTree>
      <p:nvGrpSpPr>
        <p:cNvPr id="1" name=""/>
        <p:cNvGrpSpPr/>
        <p:nvPr/>
      </p:nvGrpSpPr>
      <p:grpSpPr>
        <a:xfrm>
          <a:off x="0" y="0"/>
          <a:ext cx="0" cy="0"/>
        </a:xfrm>
      </p:grpSpPr>
      <p:sp>
        <p:nvSpPr>
          <p:cNvPr id="7" name="Slide Number Placeholder 2"/>
          <p:cNvSpPr>
            <a:spLocks noGrp="1"/>
          </p:cNvSpPr>
          <p:nvPr>
            <p:ph type="sldNum" sz="quarter" idx="10"/>
          </p:nvPr>
        </p:nvSpPr>
        <p:spPr/>
        <p:txBody>
          <a:bodyPr/>
          <a:lstStyle/>
          <a:p>
            <a:fld id="{A12AB17F-B86A-4865-B527-3E15B847991D}" type="slidenum">
              <a:rPr lang="en-GB"/>
              <a:t>9</a:t>
            </a:fld>
            <a:endParaRPr lang="en-GB"/>
          </a:p>
        </p:txBody>
      </p:sp>
      <p:pic>
        <p:nvPicPr>
          <p:cNvPr id="244738" name="Picture 2" descr="Default_Section_Xwwww"/>
          <p:cNvPicPr>
            <a:picLocks noChangeArrowheads="1"/>
          </p:cNvPicPr>
          <p:nvPr>
            <p:custDataLst>
              <p:tags r:id="rId4"/>
            </p:custDataLst>
          </p:nvPr>
        </p:nvPicPr>
        <p:blipFill>
          <a:blip r:embed="rId3"/>
          <a:stretch>
            <a:fillRect/>
          </a:stretch>
        </p:blipFill>
        <p:spPr bwMode="gray">
          <a:xfrm>
            <a:off x="0" y="0"/>
            <a:ext cx="9144000" cy="6858000"/>
          </a:xfrm>
          <a:prstGeom prst="rect">
            <a:avLst/>
          </a:prstGeom>
          <a:noFill/>
          <a:ln w="15875" algn="ctr">
            <a:noFill/>
            <a:miter lim="800000"/>
          </a:ln>
          <a:effectLst/>
        </p:spPr>
      </p:pic>
      <p:sp>
        <p:nvSpPr>
          <p:cNvPr id="244739" name="Rectangle 3"/>
          <p:cNvSpPr>
            <a:spLocks noGrp="1" noChangeArrowheads="1"/>
          </p:cNvSpPr>
          <p:nvPr>
            <p:ph type="title"/>
          </p:nvPr>
        </p:nvSpPr>
        <p:spPr>
          <a:xfrm>
            <a:off x="755650" y="1628774"/>
            <a:ext cx="8136950" cy="1296155"/>
          </a:xfrm>
        </p:spPr>
        <p:txBody>
          <a:bodyPr anchor="t"/>
          <a:lstStyle/>
          <a:p>
            <a:pPr marL="457200" indent="-457200">
              <a:lnSpc>
                <a:spcPts val="5000"/>
              </a:lnSpc>
            </a:pPr>
            <a:r>
              <a:rPr lang="en-GB" sz="5500" smtClean="0">
                <a:solidFill>
                  <a:srgbClr val="FFFFFF"/>
                </a:solidFill>
                <a:latin typeface="SwissReSans Light" pitchFamily="34" charset="0"/>
              </a:rPr>
              <a:t>2 – Experience Studies</a:t>
            </a:r>
            <a:br>
              <a:rPr lang="en-GB" sz="5500" smtClean="0">
                <a:solidFill>
                  <a:srgbClr val="FFFFFF"/>
                </a:solidFill>
                <a:latin typeface="SwissReSans Light" pitchFamily="34" charset="0"/>
              </a:rPr>
            </a:br>
            <a:r>
              <a:rPr lang="en-GB" sz="5500" smtClean="0">
                <a:solidFill>
                  <a:srgbClr val="FFFFFF"/>
                </a:solidFill>
                <a:latin typeface="SwissReSans Light" pitchFamily="34" charset="0"/>
              </a:rPr>
              <a:t>Global Tool Set</a:t>
            </a:r>
            <a:endParaRPr lang="en-GB" sz="2500">
              <a:solidFill>
                <a:srgbClr val="FFFFFF"/>
              </a:solidFill>
              <a:latin typeface="SwissReSans Light" pitchFamily="34" charset="0"/>
            </a:endParaRPr>
          </a:p>
        </p:txBody>
      </p:sp>
      <p:pic>
        <p:nvPicPr>
          <p:cNvPr id="244742" name="Picture 6" descr="Logo_White"/>
          <p:cNvPicPr>
            <a:picLocks noChangeAspect="1" noChangeArrowheads="1"/>
          </p:cNvPicPr>
          <p:nvPr>
            <p:custDataLst>
              <p:tags r:id="rId6"/>
            </p:custDataLst>
          </p:nvPr>
        </p:nvPicPr>
        <p:blipFill>
          <a:blip r:embed="rId5"/>
          <a:stretch>
            <a:fillRect/>
          </a:stretch>
        </p:blipFill>
        <p:spPr bwMode="gray">
          <a:xfrm>
            <a:off x="6804025" y="260350"/>
            <a:ext cx="1000125" cy="581025"/>
          </a:xfrm>
          <a:prstGeom prst="rect">
            <a:avLst/>
          </a:prstGeom>
          <a:noFill/>
          <a:ln w="15875">
            <a:noFill/>
            <a:miter lim="800000"/>
          </a:ln>
          <a:effectLst/>
        </p:spPr>
      </p:pic>
      <p:sp>
        <p:nvSpPr>
          <p:cNvPr id="244743" name="Text Box 7"/>
          <p:cNvSpPr txBox="1">
            <a:spLocks noChangeArrowheads="1"/>
          </p:cNvSpPr>
          <p:nvPr>
            <p:custDataLst>
              <p:tags r:id="rId7"/>
            </p:custDataLst>
          </p:nvPr>
        </p:nvSpPr>
        <p:spPr bwMode="gray">
          <a:xfrm>
            <a:off x="6804025" y="6342063"/>
            <a:ext cx="185738" cy="182562"/>
          </a:xfrm>
          <a:prstGeom prst="rect">
            <a:avLst/>
          </a:prstGeom>
          <a:noFill/>
          <a:ln w="9525" algn="ctr">
            <a:noFill/>
            <a:miter lim="800000"/>
          </a:ln>
          <a:effectLst/>
        </p:spPr>
        <p:txBody>
          <a:bodyPr wrap="none" lIns="0" tIns="0" rIns="0" bIns="0" anchor="b"/>
          <a:lstStyle/>
          <a:p>
            <a:pPr>
              <a:buClrTx/>
              <a:buSzTx/>
              <a:buFontTx/>
              <a:buNone/>
            </a:pPr>
            <a:fld id="{A6D3AB59-7597-446E-BCA1-7541C5C31719}" type="slidenum">
              <a:rPr lang="en-GB" sz="1200" b="1">
                <a:solidFill>
                  <a:srgbClr val="FFFFFF"/>
                </a:solidFill>
              </a:rPr>
              <a:pPr>
                <a:buClrTx/>
                <a:buSzTx/>
                <a:buFontTx/>
                <a:buNone/>
              </a:pPr>
              <a:t>9</a:t>
            </a:fld>
            <a:endParaRPr lang="en-GB" sz="1200" b="1">
              <a:solidFill>
                <a:srgbClr val="FFFFFF"/>
              </a:solidFill>
            </a:endParaRPr>
          </a:p>
        </p:txBody>
      </p:sp>
      <p:sp>
        <p:nvSpPr>
          <p:cNvPr id="244744" name="Text Box 8"/>
          <p:cNvSpPr txBox="1">
            <a:spLocks noChangeArrowheads="1"/>
          </p:cNvSpPr>
          <p:nvPr/>
        </p:nvSpPr>
        <p:spPr bwMode="auto">
          <a:xfrm>
            <a:off x="684213" y="2997200"/>
            <a:ext cx="7640333" cy="2295973"/>
          </a:xfrm>
          <a:prstGeom prst="rect">
            <a:avLst/>
          </a:prstGeom>
          <a:noFill/>
          <a:ln w="15875">
            <a:noFill/>
            <a:miter lim="800000"/>
          </a:ln>
          <a:effectLst/>
        </p:spPr>
        <p:txBody>
          <a:bodyPr lIns="64800" tIns="64800" rIns="64800" bIns="64800">
            <a:spAutoFit/>
          </a:bodyPr>
          <a:lstStyle/>
          <a:p>
            <a:pPr marL="457200" indent="-457200">
              <a:lnSpc>
                <a:spcPct val="60000"/>
              </a:lnSpc>
              <a:spcBef>
                <a:spcPct val="10000"/>
              </a:spcBef>
              <a:buFont typeface="Wingdings" pitchFamily="2" charset="2"/>
              <a:buAutoNum type="arabicPeriod"/>
            </a:pPr>
            <a:r>
              <a:rPr lang="en-GB" smtClean="0">
                <a:solidFill>
                  <a:srgbClr val="FFFFFF"/>
                </a:solidFill>
              </a:rPr>
              <a:t>ES Tool Set - Project Overview</a:t>
            </a:r>
            <a:br>
              <a:rPr lang="en-GB" smtClean="0">
                <a:solidFill>
                  <a:srgbClr val="FFFFFF"/>
                </a:solidFill>
              </a:rPr>
            </a:br>
            <a:endParaRPr lang="en-GB">
              <a:solidFill>
                <a:srgbClr val="FFFFFF"/>
              </a:solidFill>
            </a:endParaRPr>
          </a:p>
          <a:p>
            <a:pPr marL="457200" indent="-457200">
              <a:lnSpc>
                <a:spcPct val="60000"/>
              </a:lnSpc>
              <a:spcBef>
                <a:spcPct val="10000"/>
              </a:spcBef>
              <a:buFont typeface="Wingdings" pitchFamily="2" charset="2"/>
              <a:buAutoNum type="arabicPeriod"/>
            </a:pPr>
            <a:r>
              <a:rPr lang="en-GB" smtClean="0">
                <a:solidFill>
                  <a:srgbClr val="FFFFFF"/>
                </a:solidFill>
              </a:rPr>
              <a:t>ES Tool Set - Approach</a:t>
            </a:r>
            <a:br>
              <a:rPr lang="en-GB" smtClean="0">
                <a:solidFill>
                  <a:srgbClr val="FFFFFF"/>
                </a:solidFill>
              </a:rPr>
            </a:br>
            <a:endParaRPr lang="en-GB">
              <a:solidFill>
                <a:srgbClr val="FFFFFF"/>
              </a:solidFill>
            </a:endParaRPr>
          </a:p>
          <a:p>
            <a:pPr marL="457200" indent="-457200">
              <a:lnSpc>
                <a:spcPct val="60000"/>
              </a:lnSpc>
              <a:spcBef>
                <a:spcPct val="10000"/>
              </a:spcBef>
              <a:buFont typeface="Wingdings" pitchFamily="2" charset="2"/>
              <a:buAutoNum type="arabicPeriod"/>
            </a:pPr>
            <a:r>
              <a:rPr lang="en-GB" smtClean="0">
                <a:solidFill>
                  <a:srgbClr val="FFFFFF"/>
                </a:solidFill>
              </a:rPr>
              <a:t>ES Tool Set - Evaluation</a:t>
            </a:r>
            <a:br>
              <a:rPr lang="en-GB" smtClean="0">
                <a:solidFill>
                  <a:srgbClr val="FFFFFF"/>
                </a:solidFill>
              </a:rPr>
            </a:br>
            <a:endParaRPr lang="en-GB">
              <a:solidFill>
                <a:srgbClr val="FFFFFF"/>
              </a:solidFill>
            </a:endParaRPr>
          </a:p>
          <a:p>
            <a:pPr marL="457200" indent="-457200">
              <a:lnSpc>
                <a:spcPct val="60000"/>
              </a:lnSpc>
              <a:spcBef>
                <a:spcPct val="10000"/>
              </a:spcBef>
              <a:buFont typeface="Wingdings" pitchFamily="2" charset="2"/>
              <a:buAutoNum type="arabicPeriod"/>
            </a:pPr>
            <a:r>
              <a:rPr lang="en-GB" smtClean="0">
                <a:solidFill>
                  <a:srgbClr val="FFFFFF"/>
                </a:solidFill>
              </a:rPr>
              <a:t>ES Tool Set - Preliminary Recommendation</a:t>
            </a:r>
            <a:br>
              <a:rPr lang="en-GB" smtClean="0">
                <a:solidFill>
                  <a:srgbClr val="FFFFFF"/>
                </a:solidFill>
              </a:rPr>
            </a:br>
            <a:endParaRPr lang="en-GB" smtClean="0">
              <a:solidFill>
                <a:srgbClr val="FFFFFF"/>
              </a:solidFill>
            </a:endParaRPr>
          </a:p>
          <a:p>
            <a:pPr marL="457200" indent="-457200">
              <a:lnSpc>
                <a:spcPct val="60000"/>
              </a:lnSpc>
              <a:spcBef>
                <a:spcPct val="10000"/>
              </a:spcBef>
              <a:buFont typeface="Wingdings" pitchFamily="2" charset="2"/>
              <a:buAutoNum type="arabicPeriod"/>
            </a:pPr>
            <a:r>
              <a:rPr lang="en-GB" smtClean="0">
                <a:solidFill>
                  <a:srgbClr val="FFFFFF"/>
                </a:solidFill>
              </a:rPr>
              <a:t>ES Tool Set - Current Status</a:t>
            </a:r>
            <a:br>
              <a:rPr lang="en-GB" smtClean="0">
                <a:solidFill>
                  <a:srgbClr val="FFFFFF"/>
                </a:solidFill>
              </a:rPr>
            </a:br>
            <a:endParaRPr lang="en-GB">
              <a:solidFill>
                <a:srgbClr val="FFFFFF"/>
              </a:solidFill>
            </a:endParaRPr>
          </a:p>
          <a:p>
            <a:pPr marL="457200" indent="-457200">
              <a:lnSpc>
                <a:spcPct val="60000"/>
              </a:lnSpc>
              <a:spcBef>
                <a:spcPct val="10000"/>
              </a:spcBef>
              <a:buFont typeface="Wingdings" pitchFamily="2" charset="2"/>
              <a:buAutoNum type="arabicPeriod"/>
            </a:pPr>
            <a:r>
              <a:rPr lang="en-GB" smtClean="0">
                <a:solidFill>
                  <a:srgbClr val="FFFFFF"/>
                </a:solidFill>
              </a:rPr>
              <a:t>ES Tool Set - Appendix</a:t>
            </a:r>
            <a:endParaRPr lang="en-GB">
              <a:solidFill>
                <a:srgbClr val="FFFFFF"/>
              </a:solidFill>
            </a:endParaRPr>
          </a:p>
        </p:txBody>
      </p:sp>
    </p:spTree>
    <p:custDataLst>
      <p:tags r:id="rId8"/>
    </p:custDataLst>
  </p:cSld>
  <p:clrMapOvr>
    <a:masterClrMapping/>
  </p:clrMapOvr>
  <p:transition/>
  <p:timing/>
</p:sld>
</file>

<file path=ppt/tags/tag1.xml><?xml version="1.0" encoding="utf-8"?>
<p:tagLst xmlns:p="http://schemas.openxmlformats.org/presentationml/2006/main">
  <p:tag name="SHAPETYPE" val="Footer"/>
</p:tagLst>
</file>

<file path=ppt/tags/tag10.xml><?xml version="1.0" encoding="utf-8"?>
<p:tagLst xmlns:p="http://schemas.openxmlformats.org/presentationml/2006/main">
  <p:tag name="COLORTAG" val="w"/>
  <p:tag name="SHAPETYPE" val="Logo"/>
</p:tagLst>
</file>

<file path=ppt/tags/tag11.xml><?xml version="1.0" encoding="utf-8"?>
<p:tagLst xmlns:p="http://schemas.openxmlformats.org/presentationml/2006/main">
  <p:tag name="COLORPAIR" val="0"/>
  <p:tag name="FOOTERCOLORTAG" val="W"/>
  <p:tag name="LOGOCOLORTAG" val="W"/>
  <p:tag name="NAME" val="Default_Section"/>
  <p:tag name="SHAPETYPE" val="Background"/>
  <p:tag name="SLIDENUMBERCOLORTAG" val="W"/>
  <p:tag name="TITLECOLORTAG" val="W"/>
</p:tagLst>
</file>

<file path=ppt/tags/tag12.xml><?xml version="1.0" encoding="utf-8"?>
<p:tagLst xmlns:p="http://schemas.openxmlformats.org/presentationml/2006/main">
  <p:tag name="COLORTAG" val="W"/>
  <p:tag name="SHAPETYPE" val="Logo"/>
</p:tagLst>
</file>

<file path=ppt/tags/tag13.xml><?xml version="1.0" encoding="utf-8"?>
<p:tagLst xmlns:p="http://schemas.openxmlformats.org/presentationml/2006/main">
  <p:tag name="SHAPETYPE" val="SlideNumber"/>
</p:tagLst>
</file>

<file path=ppt/tags/tag14.xml><?xml version="1.0" encoding="utf-8"?>
<p:tagLst xmlns:p="http://schemas.openxmlformats.org/presentationml/2006/main">
  <p:tag name="SLIDETYPE" val="2"/>
</p:tagLst>
</file>

<file path=ppt/tags/tag15.xml><?xml version="1.0" encoding="utf-8"?>
<p:tagLst xmlns:p="http://schemas.openxmlformats.org/presentationml/2006/main">
  <p:tag name="COLORPAIR" val="0"/>
  <p:tag name="FOOTERCOLORTAG" val="W"/>
  <p:tag name="LOGOCOLORTAG" val="W"/>
  <p:tag name="NAME" val="Default_Section"/>
  <p:tag name="SHAPETYPE" val="Background"/>
  <p:tag name="SLIDENUMBERCOLORTAG" val="W"/>
  <p:tag name="TITLECOLORTAG" val="W"/>
</p:tagLst>
</file>

<file path=ppt/tags/tag16.xml><?xml version="1.0" encoding="utf-8"?>
<p:tagLst xmlns:p="http://schemas.openxmlformats.org/presentationml/2006/main">
  <p:tag name="COLORTAG" val="W"/>
  <p:tag name="SHAPETYPE" val="Logo"/>
</p:tagLst>
</file>

<file path=ppt/tags/tag17.xml><?xml version="1.0" encoding="utf-8"?>
<p:tagLst xmlns:p="http://schemas.openxmlformats.org/presentationml/2006/main">
  <p:tag name="SHAPETYPE" val="SlideNumber"/>
</p:tagLst>
</file>

<file path=ppt/tags/tag18.xml><?xml version="1.0" encoding="utf-8"?>
<p:tagLst xmlns:p="http://schemas.openxmlformats.org/presentationml/2006/main">
  <p:tag name="SLIDETYPE" val="2"/>
</p:tagLst>
</file>

<file path=ppt/tags/tag19.xml><?xml version="1.0" encoding="utf-8"?>
<p:tagLst xmlns:p="http://schemas.openxmlformats.org/presentationml/2006/main">
  <p:tag name="COLORPAIR" val="0"/>
  <p:tag name="FOOTERCOLORTAG" val="W"/>
  <p:tag name="LOGOCOLORTAG" val="W"/>
  <p:tag name="NAME" val="Default_Section"/>
  <p:tag name="SHAPETYPE" val="Background"/>
  <p:tag name="SLIDENUMBERCOLORTAG" val="W"/>
  <p:tag name="TITLECOLORTAG" val="W"/>
</p:tagLst>
</file>

<file path=ppt/tags/tag2.xml><?xml version="1.0" encoding="utf-8"?>
<p:tagLst xmlns:p="http://schemas.openxmlformats.org/presentationml/2006/main">
  <p:tag name="SHAPETYPE" val="Classification"/>
</p:tagLst>
</file>

<file path=ppt/tags/tag20.xml><?xml version="1.0" encoding="utf-8"?>
<p:tagLst xmlns:p="http://schemas.openxmlformats.org/presentationml/2006/main">
  <p:tag name="COLORTAG" val="W"/>
  <p:tag name="SHAPETYPE" val="Logo"/>
</p:tagLst>
</file>

<file path=ppt/tags/tag21.xml><?xml version="1.0" encoding="utf-8"?>
<p:tagLst xmlns:p="http://schemas.openxmlformats.org/presentationml/2006/main">
  <p:tag name="SHAPETYPE" val="SlideNumber"/>
</p:tagLst>
</file>

<file path=ppt/tags/tag22.xml><?xml version="1.0" encoding="utf-8"?>
<p:tagLst xmlns:p="http://schemas.openxmlformats.org/presentationml/2006/main">
  <p:tag name="SLIDETYPE" val="2"/>
</p:tagLst>
</file>

<file path=ppt/tags/tag23.xml><?xml version="1.0" encoding="utf-8"?>
<p:tagLst xmlns:p="http://schemas.openxmlformats.org/presentationml/2006/main">
  <p:tag name="COLORPAIR" val="0"/>
  <p:tag name="FOOTERCOLORTAG" val="W"/>
  <p:tag name="LOGOCOLORTAG" val="W"/>
  <p:tag name="NAME" val="Default_Section"/>
  <p:tag name="SHAPETYPE" val="Background"/>
  <p:tag name="SLIDENUMBERCOLORTAG" val="W"/>
  <p:tag name="TITLECOLORTAG" val="W"/>
</p:tagLst>
</file>

<file path=ppt/tags/tag24.xml><?xml version="1.0" encoding="utf-8"?>
<p:tagLst xmlns:p="http://schemas.openxmlformats.org/presentationml/2006/main">
  <p:tag name="COLORTAG" val="W"/>
  <p:tag name="SHAPETYPE" val="Logo"/>
</p:tagLst>
</file>

<file path=ppt/tags/tag25.xml><?xml version="1.0" encoding="utf-8"?>
<p:tagLst xmlns:p="http://schemas.openxmlformats.org/presentationml/2006/main">
  <p:tag name="SHAPETYPE" val="SlideNumber"/>
</p:tagLst>
</file>

<file path=ppt/tags/tag26.xml><?xml version="1.0" encoding="utf-8"?>
<p:tagLst xmlns:p="http://schemas.openxmlformats.org/presentationml/2006/main">
  <p:tag name="SLIDETYPE" val="2"/>
</p:tagLst>
</file>

<file path=ppt/tags/tag27.xml><?xml version="1.0" encoding="utf-8"?>
<p:tagLst xmlns:p="http://schemas.openxmlformats.org/presentationml/2006/main">
  <p:tag name="AS_NET" val="4.0.30319.42000"/>
  <p:tag name="AS_OS" val="Microsoft Windows NT 10.0.14393.0"/>
  <p:tag name="AS_RELEASE_DATE" val="2018.12.12"/>
  <p:tag name="AS_TITLE" val="Aspose.Slides for .NET 4.0"/>
  <p:tag name="AS_VERSION" val="18.12"/>
  <p:tag name="CLASSLEVEL" val="1"/>
  <p:tag name="COLORPAIR" val="3"/>
  <p:tag name="LANGUAGE" val="0"/>
  <p:tag name="VERSINFO" val="CIPO5002"/>
</p:tagLst>
</file>

<file path=ppt/tags/tag3.xml><?xml version="1.0" encoding="utf-8"?>
<p:tagLst xmlns:p="http://schemas.openxmlformats.org/presentationml/2006/main">
  <p:tag name="COLORTAG" val="W"/>
  <p:tag name="SHAPETYPE" val="Logo"/>
</p:tagLst>
</file>

<file path=ppt/tags/tag4.xml><?xml version="1.0" encoding="utf-8"?>
<p:tagLst xmlns:p="http://schemas.openxmlformats.org/presentationml/2006/main">
  <p:tag name="SHAPETYPE" val="FooterBand"/>
</p:tagLst>
</file>

<file path=ppt/tags/tag5.xml><?xml version="1.0" encoding="utf-8"?>
<p:tagLst xmlns:p="http://schemas.openxmlformats.org/presentationml/2006/main">
  <p:tag name="SHAPETYPE" val="SlideNumber"/>
</p:tagLst>
</file>

<file path=ppt/tags/tag6.xml><?xml version="1.0" encoding="utf-8"?>
<p:tagLst xmlns:p="http://schemas.openxmlformats.org/presentationml/2006/main">
  <p:tag name="SHAPETYPE" val="Classification"/>
</p:tagLst>
</file>

<file path=ppt/tags/tag7.xml><?xml version="1.0" encoding="utf-8"?>
<p:tagLst xmlns:p="http://schemas.openxmlformats.org/presentationml/2006/main">
  <p:tag name="SHAPETYPE" val="Footer"/>
</p:tagLst>
</file>

<file path=ppt/tags/tag8.xml><?xml version="1.0" encoding="utf-8"?>
<p:tagLst xmlns:p="http://schemas.openxmlformats.org/presentationml/2006/main">
  <p:tag name="COLORTAG" val="L"/>
  <p:tag name="SHAPETYPE" val="Logo"/>
</p:tagLst>
</file>

<file path=ppt/tags/tag9.xml><?xml version="1.0" encoding="utf-8"?>
<p:tagLst xmlns:p="http://schemas.openxmlformats.org/presentationml/2006/main">
  <p:tag name="COLORPAIR" val="3"/>
  <p:tag name="FOOTERCOLORTAG" val="W"/>
  <p:tag name="LOGOCOLORTAG" val="W"/>
  <p:tag name="NAME" val="005_Tree"/>
  <p:tag name="SHAPETYPE" val="Background"/>
  <p:tag name="SLIDENUMBERCOLORTAG" val="W"/>
  <p:tag name="TITLECOLORTAG" val="W"/>
</p:tagLst>
</file>

<file path=ppt/theme/theme1.xml><?xml version="1.0" encoding="utf-8"?>
<a:theme xmlns:r="http://schemas.openxmlformats.org/officeDocument/2006/relationships" xmlns:a="http://schemas.openxmlformats.org/drawingml/2006/main" name="Swiss Re">
  <a:themeElements>
    <a:clrScheme name="Swiss Re 1">
      <a:dk1>
        <a:srgbClr val="000000"/>
      </a:dk1>
      <a:lt1>
        <a:srgbClr val="FFFFFF"/>
      </a:lt1>
      <a:dk2>
        <a:srgbClr val="283E36"/>
      </a:dk2>
      <a:lt2>
        <a:srgbClr val="BB88C9"/>
      </a:lt2>
      <a:accent1>
        <a:srgbClr val="627D77"/>
      </a:accent1>
      <a:accent2>
        <a:srgbClr val="E0119D"/>
      </a:accent2>
      <a:accent3>
        <a:srgbClr val="FFFFFF"/>
      </a:accent3>
      <a:accent4>
        <a:srgbClr val="000000"/>
      </a:accent4>
      <a:accent5>
        <a:srgbClr val="B7BFBD"/>
      </a:accent5>
      <a:accent6>
        <a:srgbClr val="CB0E8E"/>
      </a:accent6>
      <a:hlink>
        <a:srgbClr val="761092"/>
      </a:hlink>
      <a:folHlink>
        <a:srgbClr val="F088CE"/>
      </a:folHlink>
    </a:clrScheme>
    <a:fontScheme name="Swiss Re">
      <a:majorFont>
        <a:latin typeface="SwissReSans"/>
        <a:ea typeface="Arial"/>
        <a:cs typeface="Arial"/>
      </a:majorFont>
      <a:minorFont>
        <a:latin typeface="SwissReSans"/>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27D77"/>
        </a:solidFill>
        <a:ln w="15875" cap="flat" cmpd="sng" algn="ctr">
          <a:solidFill>
            <a:schemeClr val="tx1"/>
          </a:solidFill>
          <a:prstDash val="solid"/>
          <a:round/>
          <a:headEnd type="none" w="med" len="med"/>
          <a:tailEnd type="none" w="med" len="med"/>
        </a:ln>
        <a:effectLst/>
      </a:spPr>
      <a:bodyPr vert="horz" wrap="none" lIns="64800" tIns="64800" rIns="64800" bIns="64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rgbClr val="283E36"/>
          </a:buClr>
          <a:buSzPct val="80000"/>
          <a:buFont typeface="Wingdings" pitchFamily="2" charset="2"/>
          <a:buNone/>
          <a:tabLst/>
          <a:defRPr kumimoji="0" lang="en-GB" sz="2000" b="0" i="0" u="none" strike="noStrike" cap="none" normalizeH="0" baseline="0" smtClean="0">
            <a:ln>
              <a:noFill/>
            </a:ln>
            <a:solidFill>
              <a:srgbClr val="283E36"/>
            </a:solidFill>
            <a:effectLst/>
            <a:latin typeface="SwissReSans" pitchFamily="34" charset="0"/>
          </a:defRPr>
        </a:defPPr>
      </a:lstStyle>
    </a:spDef>
    <a:lnDef>
      <a:spPr bwMode="auto">
        <a:xfrm>
          <a:off x="0" y="0"/>
          <a:ext cx="1" cy="1"/>
        </a:xfrm>
        <a:custGeom>
          <a:avLst/>
          <a:gdLst/>
          <a:ahLst/>
          <a:cxnLst/>
          <a:rect l="0" t="0" r="0" b="0"/>
          <a:pathLst/>
        </a:custGeom>
        <a:solidFill>
          <a:srgbClr val="627D77"/>
        </a:solidFill>
        <a:ln w="15875" cap="flat" cmpd="sng" algn="ctr">
          <a:solidFill>
            <a:schemeClr val="tx1"/>
          </a:solidFill>
          <a:prstDash val="solid"/>
          <a:round/>
          <a:headEnd type="none" w="med" len="med"/>
          <a:tailEnd type="none" w="med" len="med"/>
        </a:ln>
        <a:effectLst/>
      </a:spPr>
      <a:bodyPr vert="horz" wrap="none" lIns="64800" tIns="64800" rIns="64800" bIns="6480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rgbClr val="283E36"/>
          </a:buClr>
          <a:buSzPct val="80000"/>
          <a:buFont typeface="Wingdings" pitchFamily="2" charset="2"/>
          <a:buNone/>
          <a:tabLst/>
          <a:defRPr kumimoji="0" lang="en-GB" sz="2000" b="0" i="0" u="none" strike="noStrike" cap="none" normalizeH="0" baseline="0" smtClean="0">
            <a:ln>
              <a:noFill/>
            </a:ln>
            <a:solidFill>
              <a:srgbClr val="283E36"/>
            </a:solidFill>
            <a:effectLst/>
            <a:latin typeface="SwissReSans" pitchFamily="34" charset="0"/>
          </a:defRPr>
        </a:defPPr>
      </a:lstStyle>
    </a:lnDef>
  </a:objectDefaults>
  <a:extraClrSchemeLst>
    <a:extraClrScheme>
      <a:clrScheme name="Swiss Re 1">
        <a:dk1>
          <a:srgbClr val="000000"/>
        </a:dk1>
        <a:lt1>
          <a:srgbClr val="FFFFFF"/>
        </a:lt1>
        <a:dk2>
          <a:srgbClr val="283E36"/>
        </a:dk2>
        <a:lt2>
          <a:srgbClr val="BB88C9"/>
        </a:lt2>
        <a:accent1>
          <a:srgbClr val="627D77"/>
        </a:accent1>
        <a:accent2>
          <a:srgbClr val="E0119D"/>
        </a:accent2>
        <a:accent3>
          <a:srgbClr val="FFFFFF"/>
        </a:accent3>
        <a:accent4>
          <a:srgbClr val="000000"/>
        </a:accent4>
        <a:accent5>
          <a:srgbClr val="B7BFBD"/>
        </a:accent5>
        <a:accent6>
          <a:srgbClr val="CB0E8E"/>
        </a:accent6>
        <a:hlink>
          <a:srgbClr val="761092"/>
        </a:hlink>
        <a:folHlink>
          <a:srgbClr val="F088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Override1.xml><?xml version="1.0" encoding="utf-8"?>
<a:themeOverride xmlns:r="http://schemas.openxmlformats.org/officeDocument/2006/relationships" xmlns:a="http://schemas.openxmlformats.org/drawingml/2006/main">
  <a:clrScheme name="SR - BougainvilleaUltraviolet">
    <a:dk1>
      <a:srgbClr val="283E36"/>
    </a:dk1>
    <a:lt1>
      <a:sysClr val="window" lastClr="FFFFFF"/>
    </a:lt1>
    <a:dk2>
      <a:srgbClr val="761092"/>
    </a:dk2>
    <a:lt2>
      <a:srgbClr val="C7119A"/>
    </a:lt2>
    <a:accent1>
      <a:srgbClr val="627D77"/>
    </a:accent1>
    <a:accent2>
      <a:srgbClr val="A1B1AD"/>
    </a:accent2>
    <a:accent3>
      <a:srgbClr val="761092"/>
    </a:accent3>
    <a:accent4>
      <a:srgbClr val="AD70BE"/>
    </a:accent4>
    <a:accent5>
      <a:srgbClr val="E0119D"/>
    </a:accent5>
    <a:accent6>
      <a:srgbClr val="EC70C4"/>
    </a:accent6>
    <a:hlink>
      <a:srgbClr val="0000FF"/>
    </a:hlink>
    <a:folHlink>
      <a:srgbClr val="800080"/>
    </a:folHlink>
  </a:clrScheme>
</a:themeOverride>
</file>

<file path=ppt/theme/themeOverride2.xml><?xml version="1.0" encoding="utf-8"?>
<a:themeOverride xmlns:r="http://schemas.openxmlformats.org/officeDocument/2006/relationships" xmlns:a="http://schemas.openxmlformats.org/drawingml/2006/main">
  <a:clrScheme name="SR - BougainvilleaUltraviolet">
    <a:dk1>
      <a:srgbClr val="283E36"/>
    </a:dk1>
    <a:lt1>
      <a:sysClr val="window" lastClr="FFFFFF"/>
    </a:lt1>
    <a:dk2>
      <a:srgbClr val="761092"/>
    </a:dk2>
    <a:lt2>
      <a:srgbClr val="C7119A"/>
    </a:lt2>
    <a:accent1>
      <a:srgbClr val="627D77"/>
    </a:accent1>
    <a:accent2>
      <a:srgbClr val="A1B1AD"/>
    </a:accent2>
    <a:accent3>
      <a:srgbClr val="761092"/>
    </a:accent3>
    <a:accent4>
      <a:srgbClr val="AD70BE"/>
    </a:accent4>
    <a:accent5>
      <a:srgbClr val="E0119D"/>
    </a:accent5>
    <a:accent6>
      <a:srgbClr val="EC70C4"/>
    </a:accent6>
    <a:hlink>
      <a:srgbClr val="0000FF"/>
    </a:hlink>
    <a:folHlink>
      <a:srgbClr val="800080"/>
    </a:folHlink>
  </a:clrScheme>
</a:themeOverrid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_rels/item4.xml.rels>&#65279;<?xml version="1.0" encoding="utf-8" standalone="yes"?><Relationships xmlns="http://schemas.openxmlformats.org/package/2006/relationships"><Relationship Id="rId1" Type="http://schemas.openxmlformats.org/officeDocument/2006/relationships/customXmlProps" Target="itemProps4.xml" /></Relationships>
</file>

<file path=customXml/_rels/item5.xml.rels>&#65279;<?xml version="1.0" encoding="utf-8" standalone="yes"?><Relationships xmlns="http://schemas.openxmlformats.org/package/2006/relationships"><Relationship Id="rId1" Type="http://schemas.openxmlformats.org/officeDocument/2006/relationships/customXmlProps" Target="itemProps5.xml" /></Relationships>
</file>

<file path=customXml/item1.xml><?xml version="1.0" encoding="utf-8"?>
<ct:contentTypeSchema xmlns:ct="http://schemas.microsoft.com/office/2006/metadata/contentType" xmlns:ma="http://schemas.microsoft.com/office/2006/metadata/properties/metaAttributes" ct:_="" ma:_="" ma:contentTypeName="General" ma:contentTypeID="0x010100CDE681F030294046A7CE5196AE19110E005EE7372436AB4FAFB053C5BB1137B968009ECB9DF931CE3C46B114EDE3EB179AEF00D19E8E1AF0133E4D8B6171737194C922" ma:contentTypeVersion="46" ma:contentTypeDescription="Save Non Record" ma:contentTypeScope="" ma:versionID="e2b33fec345f8c228749d72a9e18a79e">
  <xsd:schema xmlns:xsd="http://www.w3.org/2001/XMLSchema" xmlns:xs="http://www.w3.org/2001/XMLSchema" xmlns:p="http://schemas.microsoft.com/office/2006/metadata/properties" xmlns:ns2="d6b3294d-d0ac-402f-8738-58b01d6ec124" xmlns:ns3="5c610e05-4b2e-4cbe-b6ca-61b61344314e" xmlns:ns4="http://schemas.microsoft.com/sharepoint/v4" targetNamespace="http://schemas.microsoft.com/office/2006/metadata/properties" ma:root="true" ma:fieldsID="619a8a3eefeccc403a25027d11899af7" ns2:_="" ns3:_="" ns4:_="">
    <xsd:import namespace="d6b3294d-d0ac-402f-8738-58b01d6ec124"/>
    <xsd:import namespace="5c610e05-4b2e-4cbe-b6ca-61b61344314e"/>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b3294d-d0ac-402f-8738-58b01d6ec12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c610e05-4b2e-4cbe-b6ca-61b61344314e"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d6b3294d-d0ac-402f-8738-58b01d6ec124">CCC@262b628e-3639-4c55-8d2d-bc7119e170aa</_dlc_DocId>
    <_dlc_DocIdUrl xmlns="d6b3294d-d0ac-402f-8738-58b01d6ec124">
      <Url>https://shp.swissre.com/sites/VDB21/_layouts/15/DocIdRedir.aspx?ID=CCC%40262b628e-3639-4c55-8d2d-bc7119e170aa</Url>
      <Description>CCC@262b628e-3639-4c55-8d2d-bc7119e170aa</Description>
    </_dlc_DocIdUrl>
    <IconOverlay xmlns="http://schemas.microsoft.com/sharepoint/v4" xsi:nil="true"/>
  </documentManagement>
</p:properties>
</file>

<file path=customXml/item3.xml><?xml version="1.0" encoding="utf-8"?>
<?mso-contentType ?>
<SharedContentType xmlns="Microsoft.SharePoint.Taxonomy.ContentTypeSync" SourceId="9226726e-5b69-4776-8c72-b34c3fea79d5" ContentTypeId="0x010100CDE681F030294046A7CE5196AE19110E005EE7372436AB4FAFB053C5BB1137B968" PreviousValue="false"/>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9CCEFA-558B-4AD8-8489-73E2D4F16AD1}">
  <ds:schemaRefs/>
</ds:datastoreItem>
</file>

<file path=customXml/itemProps2.xml><?xml version="1.0" encoding="utf-8"?>
<ds:datastoreItem xmlns:ds="http://schemas.openxmlformats.org/officeDocument/2006/customXml" ds:itemID="{9F981738-4BA6-4BF6-AAE1-A132A44374ED}">
  <ds:schemaRefs/>
</ds:datastoreItem>
</file>

<file path=customXml/itemProps3.xml><?xml version="1.0" encoding="utf-8"?>
<ds:datastoreItem xmlns:ds="http://schemas.openxmlformats.org/officeDocument/2006/customXml" ds:itemID="{8E9230C4-2F96-4987-9FA6-686C5F9C4FA7}">
  <ds:schemaRefs/>
</ds:datastoreItem>
</file>

<file path=customXml/itemProps4.xml><?xml version="1.0" encoding="utf-8"?>
<ds:datastoreItem xmlns:ds="http://schemas.openxmlformats.org/officeDocument/2006/customXml" ds:itemID="{9C915CE4-AAD2-4012-AB3D-E53612EEEA7A}">
  <ds:schemaRefs/>
</ds:datastoreItem>
</file>

<file path=customXml/itemProps5.xml><?xml version="1.0" encoding="utf-8"?>
<ds:datastoreItem xmlns:ds="http://schemas.openxmlformats.org/officeDocument/2006/customXml" ds:itemID="{E70F98C4-ED91-4209-A774-49DCB34DE042}">
  <ds:schemaRefs/>
</ds:datastoreItem>
</file>

<file path=docProps/app.xml><?xml version="1.0" encoding="utf-8"?>
<Properties xmlns:vt="http://schemas.openxmlformats.org/officeDocument/2006/docPropsVTypes" xmlns="http://schemas.openxmlformats.org/officeDocument/2006/extended-properties">
  <Company/>
  <PresentationFormat>On-screen Show (4:3)</PresentationFormat>
  <Paragraphs>718</Paragraphs>
  <Slides>64</Slides>
  <Notes>14</Notes>
  <TotalTime>2882</TotalTime>
  <HiddenSlides>0</HiddenSlides>
  <MMClips>0</MMClips>
  <ScaleCrop>0</ScaleCrop>
  <HeadingPairs>
    <vt:vector baseType="variant" size="4">
      <vt:variant>
        <vt:lpstr>Theme</vt:lpstr>
      </vt:variant>
      <vt:variant>
        <vt:i4>1</vt:i4>
      </vt:variant>
      <vt:variant>
        <vt:lpstr>Slide Titles</vt:lpstr>
      </vt:variant>
      <vt:variant>
        <vt:i4>64</vt:i4>
      </vt:variant>
    </vt:vector>
  </HeadingPairs>
  <TitlesOfParts>
    <vt:vector baseType="lpstr" size="65">
      <vt:lpstr>Swiss Re</vt:lpstr>
      <vt:lpstr>Experience Studies Year End Report 2010</vt:lpstr>
      <vt:lpstr>Content</vt:lpstr>
      <vt:lpstr>1 – Introduction</vt:lpstr>
      <vt:lpstr>LSC Process Workstream Overview as at end September 2009</vt:lpstr>
      <vt:lpstr>Current tool and system landscape indicates significant room for standardisation</vt:lpstr>
      <vt:lpstr>“To be” Vision: Significantly reduced complexity:A standardised toolset</vt:lpstr>
      <vt:lpstr>Recommendations to LSC (23 October 2009)  </vt:lpstr>
      <vt:lpstr>Experience Studies - Projects 2010</vt:lpstr>
      <vt:lpstr>2 – Experience StudiesGlobal Tool Set</vt:lpstr>
      <vt:lpstr>Project Overview</vt:lpstr>
      <vt:lpstr>Project Approach(Revised timelines) </vt:lpstr>
      <vt:lpstr>Executive Summary / Conclusion</vt:lpstr>
      <vt:lpstr>ES Tools – 1st Shortlisting</vt:lpstr>
      <vt:lpstr>ES Tools Currently Used at SwissRe</vt:lpstr>
      <vt:lpstr>ES Tools Currently Used at SwissRe </vt:lpstr>
      <vt:lpstr>Comparison Summary – Evaluation of Functionality Requirements</vt:lpstr>
      <vt:lpstr>Evaluation Summary – Performance Test</vt:lpstr>
      <vt:lpstr>ES Tools – 2nd Shortlisting</vt:lpstr>
      <vt:lpstr>Stata Performance Issue</vt:lpstr>
      <vt:lpstr>Impact Analysis</vt:lpstr>
      <vt:lpstr>IT License Costs for running and maintaining current ES tools</vt:lpstr>
      <vt:lpstr>Project Costs (so far)</vt:lpstr>
      <vt:lpstr>Decision Tree / Fit of Solutions</vt:lpstr>
      <vt:lpstr>Global ES Tool implementation options</vt:lpstr>
      <vt:lpstr>Workplace v/s Server Solution Comparison</vt:lpstr>
      <vt:lpstr>Implementation Options (workplace based solution)</vt:lpstr>
      <vt:lpstr>Preliminary Feedback</vt:lpstr>
      <vt:lpstr>Experience Study PoCServer Activities/Findings so far</vt:lpstr>
      <vt:lpstr>Outstanding Deliverables</vt:lpstr>
      <vt:lpstr>Appendix 1 (Global tool Set)</vt:lpstr>
      <vt:lpstr>Comparison of Time Required for Test Data Set</vt:lpstr>
      <vt:lpstr>Details on Evaluation and Rating 1/3</vt:lpstr>
      <vt:lpstr>Details on Evaluation and Rating 2/3</vt:lpstr>
      <vt:lpstr>Details on Evaluation and Rating 3/3</vt:lpstr>
      <vt:lpstr>Introduction to SAS</vt:lpstr>
      <vt:lpstr>SAS user interface</vt:lpstr>
      <vt:lpstr>SAS read, sort, describe</vt:lpstr>
      <vt:lpstr>SAS frequencies, edits, lookups</vt:lpstr>
      <vt:lpstr>SAS macros, sql, summary</vt:lpstr>
      <vt:lpstr>SAS merge, univariate, print  </vt:lpstr>
      <vt:lpstr>Introduction to STATA</vt:lpstr>
      <vt:lpstr>Stata: User interface – command line, variables list, review and result windows</vt:lpstr>
      <vt:lpstr>Stata: User interface – Editor window</vt:lpstr>
      <vt:lpstr>Stata: User interface – Data editor</vt:lpstr>
      <vt:lpstr>Stata: Multivariate analysis</vt:lpstr>
      <vt:lpstr>Stata: Graphs</vt:lpstr>
      <vt:lpstr>Introduction to GLEAN</vt:lpstr>
      <vt:lpstr>GLEAN Building Blocks</vt:lpstr>
      <vt:lpstr>GLEAN: DCS</vt:lpstr>
      <vt:lpstr>GLEAN: Data Sources and Expected Rates</vt:lpstr>
      <vt:lpstr>GLEAN: Data Analysis</vt:lpstr>
      <vt:lpstr>GLEAN: Models</vt:lpstr>
      <vt:lpstr>GLEAN: Model Results</vt:lpstr>
      <vt:lpstr>GLEAN: Excel interface</vt:lpstr>
      <vt:lpstr>Introduction to ACCESS/VBA as ES Tool</vt:lpstr>
      <vt:lpstr>ACCESS/VBA Data Loading and Validation</vt:lpstr>
      <vt:lpstr>ACCESS/VBA Data Analysis</vt:lpstr>
      <vt:lpstr>ACCESS/VBA Reporting</vt:lpstr>
      <vt:lpstr>ACCESS/VBA Data Storage</vt:lpstr>
      <vt:lpstr>Introduction to ES Suite</vt:lpstr>
      <vt:lpstr>ES Suite -  Processing: Extract, Patch and Validate</vt:lpstr>
      <vt:lpstr>ES Suite - Processing: Extract, Patch and Validate</vt:lpstr>
      <vt:lpstr>ES Suite - Analysis: Merge, Exposure and Expected Calculations</vt:lpstr>
      <vt:lpstr>ES Suite - A/E Reporting</vt:lpstr>
    </vt:vector>
  </TitlesOfParts>
  <LinksUpToDate>0</LinksUpToDate>
  <SharedDoc>0</SharedDoc>
  <HyperlinksChanged>0</HyperlinksChanged>
  <Application>Aspose.Slides for .NET</Application>
  <AppVersion>18.1200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cp:lastModifiedBy>Klaus Böhni</cp:lastModifiedBy>
  <cp:revision>100</cp:revision>
  <dcterms:created xsi:type="dcterms:W3CDTF">2003-05-06T13:30:11Z</dcterms:created>
  <dcterms:modified xsi:type="dcterms:W3CDTF">2021-06-06T22:39:31Z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262b628e-3639-4c55-8d2d-bc7119e170aa</vt:lpwstr>
  </property>
  <property fmtid="{D5CDD505-2E9C-101B-9397-08002B2CF9AE}" pid="3" name="ContentTypeId">
    <vt:lpwstr>0x010100CDE681F030294046A7CE5196AE19110E005EE7372436AB4FAFB053C5BB1137B968009ECB9DF931CE3C46B114EDE3EB179AEF00D19E8E1AF0133E4D8B6171737194C922</vt:lpwstr>
  </property>
  <property fmtid="{D5CDD505-2E9C-101B-9397-08002B2CF9AE}" pid="4" name="LINKTEK-FILE-ID">
    <vt:lpwstr>01CD-D24A-B607-5280</vt:lpwstr>
  </property>
</Properties>
</file>