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2.xml" ContentType="application/vnd.openxmlformats-officedocument.themeOverride+xml"/>
  <Override PartName="/ppt/tags/tag8.xml" ContentType="application/vnd.openxmlformats-officedocument.presentationml.tags+xml"/>
  <Override PartName="/ppt/theme/themeOverride3.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xml" ContentType="application/vnd.openxmlformats-officedocument.themeOverride+xml"/>
  <Override PartName="/ppt/tags/tag14.xml" ContentType="application/vnd.openxmlformats-officedocument.presentationml.tags+xml"/>
  <Override PartName="/ppt/theme/themeOverride5.xml" ContentType="application/vnd.openxmlformats-officedocument.themeOverride+xml"/>
  <Override PartName="/ppt/tags/tag15.xml" ContentType="application/vnd.openxmlformats-officedocument.presentationml.tags+xml"/>
  <Override PartName="/ppt/theme/themeOverride6.xml" ContentType="application/vnd.openxmlformats-officedocument.themeOverride+xml"/>
  <Override PartName="/ppt/tags/tag16.xml" ContentType="application/vnd.openxmlformats-officedocument.presentationml.tags+xml"/>
  <Override PartName="/ppt/theme/themeOverride7.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8.xml" ContentType="application/vnd.openxmlformats-officedocument.themeOverride+xml"/>
  <Override PartName="/ppt/tags/tag21.xml" ContentType="application/vnd.openxmlformats-officedocument.presentationml.tags+xml"/>
  <Override PartName="/ppt/theme/themeOverride9.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3"/>
  </p:notesMasterIdLst>
  <p:handoutMasterIdLst>
    <p:handoutMasterId r:id="rId34"/>
  </p:handoutMasterIdLst>
  <p:sldIdLst>
    <p:sldId id="307" r:id="rId5"/>
    <p:sldId id="323" r:id="rId6"/>
    <p:sldId id="308" r:id="rId7"/>
    <p:sldId id="298" r:id="rId8"/>
    <p:sldId id="299" r:id="rId9"/>
    <p:sldId id="302" r:id="rId10"/>
    <p:sldId id="309" r:id="rId11"/>
    <p:sldId id="303" r:id="rId12"/>
    <p:sldId id="304" r:id="rId13"/>
    <p:sldId id="312" r:id="rId14"/>
    <p:sldId id="305" r:id="rId15"/>
    <p:sldId id="300" r:id="rId16"/>
    <p:sldId id="329" r:id="rId17"/>
    <p:sldId id="301" r:id="rId18"/>
    <p:sldId id="311" r:id="rId19"/>
    <p:sldId id="313" r:id="rId20"/>
    <p:sldId id="314" r:id="rId21"/>
    <p:sldId id="322" r:id="rId22"/>
    <p:sldId id="318" r:id="rId23"/>
    <p:sldId id="319" r:id="rId24"/>
    <p:sldId id="324" r:id="rId25"/>
    <p:sldId id="315" r:id="rId26"/>
    <p:sldId id="320" r:id="rId27"/>
    <p:sldId id="316" r:id="rId28"/>
    <p:sldId id="325" r:id="rId29"/>
    <p:sldId id="326" r:id="rId30"/>
    <p:sldId id="327" r:id="rId31"/>
    <p:sldId id="328" r:id="rId32"/>
  </p:sldIdLst>
  <p:sldSz cx="9144000" cy="6858000" type="screen4x3"/>
  <p:notesSz cx="6797675" cy="9928225"/>
  <p:embeddedFontLst>
    <p:embeddedFont>
      <p:font typeface="SwissReSans" panose="020B0604020202020204" charset="0"/>
      <p:regular r:id="rId35"/>
      <p:bold r:id="rId36"/>
      <p:italic r:id="rId37"/>
      <p:boldItalic r:id="rId38"/>
    </p:embeddedFont>
    <p:embeddedFont>
      <p:font typeface="SwissReSans Light" panose="020B0604020202020204" charset="0"/>
      <p:regular r:id="rId39"/>
      <p:bold r:id="rId40"/>
      <p:italic r:id="rId41"/>
      <p:boldItalic r:id="rId42"/>
    </p:embeddedFont>
  </p:embeddedFontLst>
  <p:custDataLst>
    <p:tags r:id="rId4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p15:clr>
            <a:srgbClr val="A4A3A4"/>
          </p15:clr>
        </p15:guide>
        <p15:guide id="2" orient="horz" pos="436">
          <p15:clr>
            <a:srgbClr val="A4A3A4"/>
          </p15:clr>
        </p15:guide>
        <p15:guide id="3" orient="horz" pos="1026">
          <p15:clr>
            <a:srgbClr val="A4A3A4"/>
          </p15:clr>
        </p15:guide>
        <p15:guide id="4" orient="horz" pos="3793">
          <p15:clr>
            <a:srgbClr val="A4A3A4"/>
          </p15:clr>
        </p15:guide>
        <p15:guide id="5" pos="431">
          <p15:clr>
            <a:srgbClr val="A4A3A4"/>
          </p15:clr>
        </p15:guide>
        <p15:guide id="6" pos="5465">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e Tscherrig" initials="PT" lastIdx="2" clrIdx="0">
    <p:extLst>
      <p:ext uri="{19B8F6BF-5375-455C-9EA6-DF929625EA0E}">
        <p15:presenceInfo xmlns:p15="http://schemas.microsoft.com/office/powerpoint/2012/main" userId="S::Patrice_Tscherrig@swissre.com::f268874c-3bda-4f25-9880-0b7a5fe609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FDBF2"/>
    <a:srgbClr val="CCE4D6"/>
    <a:srgbClr val="FFFFFF"/>
    <a:srgbClr val="F9CCD6"/>
    <a:srgbClr val="D0D8D6"/>
    <a:srgbClr val="E0E5E4"/>
    <a:srgbClr val="E7EDF8"/>
    <a:srgbClr val="87A6DD"/>
    <a:srgbClr val="E00034"/>
    <a:srgbClr val="FFA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803D3-20C3-4310-A461-5A49D7B936C0}" v="6" dt="2020-08-25T08:18:49.338"/>
  </p1510:revLst>
</p1510:revInfo>
</file>

<file path=ppt/tableStyles.xml><?xml version="1.0" encoding="utf-8"?>
<a:tblStyleLst xmlns:a="http://schemas.openxmlformats.org/drawingml/2006/main" def="{4F870FC3-41F4-4639-9F92-194A608F593C}">
  <a:tblStyle styleId="{4F870FC3-41F4-4639-9F92-194A608F593C}" styleName="Swiss Re - Table 1">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1">
              <a:tint val="36000"/>
            </a:schemeClr>
          </a:solidFill>
        </a:fill>
      </a:tcStyle>
    </a:band2H>
    <a:band1V>
      <a:tcStyle>
        <a:tcBdr/>
        <a:fill>
          <a:solidFill>
            <a:schemeClr val="accent1">
              <a:tint val="36000"/>
            </a:schemeClr>
          </a:solidFill>
        </a:fill>
      </a:tcStyle>
    </a:band1V>
    <a:firstRow>
      <a:tcTxStyle b="on">
        <a:fontRef idx="minor">
          <a:scrgbClr r="255" g="255" b="255"/>
        </a:fontRef>
        <a:schemeClr val="lt1"/>
      </a:tcTxStyle>
      <a:tcStyle>
        <a:tcBdr/>
        <a:fill>
          <a:solidFill>
            <a:schemeClr val="accent1"/>
          </a:solidFill>
        </a:fill>
      </a:tcStyle>
    </a:firstRow>
  </a:tblStyle>
  <a:tblStyle styleId="{7E6E6707-7832-46BE-A3A0-E36881F78559}" styleName="Swiss Re - Table 2">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5">
              <a:tint val="36000"/>
            </a:schemeClr>
          </a:solidFill>
        </a:fill>
      </a:tcStyle>
    </a:band2H>
    <a:band1V>
      <a:tcStyle>
        <a:tcBdr/>
        <a:fill>
          <a:solidFill>
            <a:schemeClr val="accent5">
              <a:tint val="36000"/>
            </a:schemeClr>
          </a:solidFill>
        </a:fill>
      </a:tcStyle>
    </a:band1V>
    <a:firstRow>
      <a:tcTxStyle b="on">
        <a:fontRef idx="minor">
          <a:scrgbClr r="255" g="255" b="255"/>
        </a:fontRef>
        <a:schemeClr val="lt1"/>
      </a:tcTxStyle>
      <a:tcStyle>
        <a:tcBdr/>
        <a:fill>
          <a:solidFill>
            <a:schemeClr val="accent5"/>
          </a:solidFill>
        </a:fill>
      </a:tcStyle>
    </a:firstRow>
  </a:tblStyle>
  <a:tblStyle styleId="{BBE75E58-984F-4F72-8EDD-5C9A88DD35F0}" styleName="Swiss Re - Table 3">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3">
              <a:tint val="36000"/>
            </a:schemeClr>
          </a:solidFill>
        </a:fill>
      </a:tcStyle>
    </a:band2H>
    <a:band1V>
      <a:tcStyle>
        <a:tcBdr/>
        <a:fill>
          <a:solidFill>
            <a:schemeClr val="accent3">
              <a:tint val="36000"/>
            </a:schemeClr>
          </a:solidFill>
        </a:fill>
      </a:tcStyle>
    </a:band1V>
    <a:firstRow>
      <a:tcTxStyle b="on">
        <a:fontRef idx="minor">
          <a:scrgbClr r="255" g="255" b="255"/>
        </a:fontRef>
        <a:schemeClr val="lt1"/>
      </a:tcTxStyle>
      <a:tcStyle>
        <a:tcBdr/>
        <a:fill>
          <a:solidFill>
            <a:schemeClr val="accent3"/>
          </a:solidFill>
        </a:fill>
      </a:tcStyle>
    </a:firstRow>
  </a:tblStyle>
  <a:tblStyle styleId="{F0DF0198-80C8-49AA-8D90-CB580F7814A3}" styleName="Swiss Re - Table 4">
    <a:wholeTbl>
      <a:tcTxStyle>
        <a:fontRef idx="minor">
          <a:scrgbClr r="40" g="62" b="54"/>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noFill/>
        </a:fill>
      </a:tcStyle>
    </a:wholeTbl>
  </a:tblStyle>
  <a:tblStyle styleId="{B879B2AA-A785-4C12-A31E-098CB692474E}" styleName="Swiss Re - Table 5">
    <a:wholeTbl>
      <a:tcTxStyle>
        <a:fontRef idx="minor">
          <a:scrgbClr r="40" g="62" b="54"/>
        </a:fontRef>
        <a:schemeClr val="tx1"/>
      </a:tcTxStyle>
      <a:tcStyle>
        <a:tcBdr>
          <a:left>
            <a:ln w="12700" cmpd="sng">
              <a:solidFill>
                <a:schemeClr val="accent1"/>
              </a:solidFill>
            </a:ln>
          </a:left>
          <a:right>
            <a:ln w="12700" cmpd="sng">
              <a:solidFill>
                <a:schemeClr val="accent1"/>
              </a:solidFill>
            </a:ln>
          </a:right>
          <a:top>
            <a:ln>
              <a:noFill/>
            </a:ln>
          </a:top>
          <a:bottom>
            <a:ln>
              <a:noFill/>
            </a:ln>
          </a:bottom>
          <a:insideH>
            <a:ln>
              <a:noFill/>
            </a:ln>
          </a:insideH>
          <a:insideV>
            <a:ln w="12700" cmpd="sng">
              <a:solidFill>
                <a:schemeClr val="accent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1" d="100"/>
          <a:sy n="151" d="100"/>
        </p:scale>
        <p:origin x="3582" y="144"/>
      </p:cViewPr>
      <p:guideLst>
        <p:guide orient="horz" pos="164"/>
        <p:guide orient="horz" pos="436"/>
        <p:guide orient="horz" pos="1026"/>
        <p:guide orient="horz" pos="3793"/>
        <p:guide pos="431"/>
        <p:guide pos="54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8" d="100"/>
          <a:sy n="98" d="100"/>
        </p:scale>
        <p:origin x="-277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25T10:17:22.893" idx="2">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SwissReSans" pitchFamily="34"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EB7C786-A259-4FDD-A4C0-BD83D19C2427}" type="datetimeFigureOut">
              <a:rPr lang="en-GB" smtClean="0">
                <a:latin typeface="SwissReSans" pitchFamily="34" charset="0"/>
              </a:rPr>
              <a:pPr/>
              <a:t>08/06/2021</a:t>
            </a:fld>
            <a:endParaRPr lang="en-GB" dirty="0">
              <a:latin typeface="SwissReSans" pitchFamily="34"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latin typeface="SwissReSans"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DFADD15C-2E90-415F-B376-5831ACCDAAD0}" type="slidenum">
              <a:rPr lang="en-GB" smtClean="0">
                <a:latin typeface="SwissReSans" pitchFamily="34" charset="0"/>
              </a:rPr>
              <a:pPr/>
              <a:t>‹#›</a:t>
            </a:fld>
            <a:endParaRPr lang="en-GB" dirty="0">
              <a:latin typeface="SwissReSans" pitchFamily="34" charset="0"/>
            </a:endParaRPr>
          </a:p>
        </p:txBody>
      </p:sp>
    </p:spTree>
    <p:extLst>
      <p:ext uri="{BB962C8B-B14F-4D97-AF65-F5344CB8AC3E}">
        <p14:creationId xmlns:p14="http://schemas.microsoft.com/office/powerpoint/2010/main" val="28379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SwissReSans" pitchFamily="34" charset="0"/>
              </a:defRPr>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atin typeface="SwissReSans" pitchFamily="34" charset="0"/>
              </a:defRPr>
            </a:lvl1pPr>
          </a:lstStyle>
          <a:p>
            <a:fld id="{3A1CEC75-F9BB-42F0-8E1C-193797F4D4D6}" type="datetimeFigureOut">
              <a:rPr lang="de-DE" smtClean="0"/>
              <a:pPr/>
              <a:t>08.06.2021</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atin typeface="SwissReSans" pitchFamily="34" charset="0"/>
              </a:defRPr>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atin typeface="SwissReSans" pitchFamily="34" charset="0"/>
              </a:defRPr>
            </a:lvl1pPr>
          </a:lstStyle>
          <a:p>
            <a:fld id="{CF8ED666-4372-485F-9851-ED435EF4ACCF}" type="slidenum">
              <a:rPr lang="en-GB" smtClean="0"/>
              <a:pPr/>
              <a:t>‹#›</a:t>
            </a:fld>
            <a:endParaRPr lang="en-GB" dirty="0"/>
          </a:p>
        </p:txBody>
      </p:sp>
    </p:spTree>
    <p:extLst>
      <p:ext uri="{BB962C8B-B14F-4D97-AF65-F5344CB8AC3E}">
        <p14:creationId xmlns:p14="http://schemas.microsoft.com/office/powerpoint/2010/main" val="337976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wissReSans" pitchFamily="34" charset="0"/>
        <a:ea typeface="+mn-ea"/>
        <a:cs typeface="+mn-cs"/>
      </a:defRPr>
    </a:lvl1pPr>
    <a:lvl2pPr marL="349250" indent="0" algn="l" defTabSz="914400" rtl="0" eaLnBrk="1" latinLnBrk="0" hangingPunct="1">
      <a:defRPr sz="1200" kern="1200">
        <a:solidFill>
          <a:schemeClr val="tx1"/>
        </a:solidFill>
        <a:latin typeface="SwissReSans" pitchFamily="34" charset="0"/>
        <a:ea typeface="+mn-ea"/>
        <a:cs typeface="+mn-cs"/>
      </a:defRPr>
    </a:lvl2pPr>
    <a:lvl3pPr marL="717550" indent="0" algn="l" defTabSz="914400" rtl="0" eaLnBrk="1" latinLnBrk="0" hangingPunct="1">
      <a:defRPr sz="1200" kern="1200">
        <a:solidFill>
          <a:schemeClr val="tx1"/>
        </a:solidFill>
        <a:latin typeface="SwissReSans" pitchFamily="34" charset="0"/>
        <a:ea typeface="+mn-ea"/>
        <a:cs typeface="+mn-cs"/>
      </a:defRPr>
    </a:lvl3pPr>
    <a:lvl4pPr marL="1066800" indent="0" algn="l" defTabSz="914400" rtl="0" eaLnBrk="1" latinLnBrk="0" hangingPunct="1">
      <a:defRPr sz="1200" kern="1200">
        <a:solidFill>
          <a:schemeClr val="tx1"/>
        </a:solidFill>
        <a:latin typeface="SwissReSans" pitchFamily="34" charset="0"/>
        <a:ea typeface="+mn-ea"/>
        <a:cs typeface="+mn-cs"/>
      </a:defRPr>
    </a:lvl4pPr>
    <a:lvl5pPr marL="1435100" indent="0" algn="l" defTabSz="914400" rtl="0" eaLnBrk="1" latinLnBrk="0" hangingPunct="1">
      <a:defRPr sz="1200" kern="1200">
        <a:solidFill>
          <a:schemeClr val="tx1"/>
        </a:solidFill>
        <a:latin typeface="SwissRe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Override" Target="../theme/themeOverride1.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hemeOverride" Target="../theme/themeOverride3.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themeOverride" Target="../theme/themeOverride7.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hemeOverride" Target="../theme/themeOverride9.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bg>
      <p:bgPr>
        <a:solidFill>
          <a:srgbClr val="D1DCD6"/>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bwMode="gray">
          <a:xfrm>
            <a:off x="0" y="0"/>
            <a:ext cx="9144000" cy="6858000"/>
          </a:xfrm>
        </p:spPr>
        <p:txBody>
          <a:bodyPr/>
          <a:lstStyle>
            <a:lvl1pPr>
              <a:buFontTx/>
              <a:buNone/>
              <a:defRPr sz="1200">
                <a:solidFill>
                  <a:srgbClr val="A8BAB2"/>
                </a:solidFill>
                <a:latin typeface="SwissReSans" pitchFamily="34" charset="0"/>
              </a:defRPr>
            </a:lvl1pPr>
          </a:lstStyle>
          <a:p>
            <a:r>
              <a:rPr lang="en-US" dirty="0"/>
              <a:t>Click icon to add picture</a:t>
            </a:r>
            <a:endParaRPr lang="en-GB" dirty="0"/>
          </a:p>
        </p:txBody>
      </p:sp>
      <p:sp>
        <p:nvSpPr>
          <p:cNvPr id="2" name="Title 1"/>
          <p:cNvSpPr>
            <a:spLocks noGrp="1"/>
          </p:cNvSpPr>
          <p:nvPr>
            <p:ph type="ctrTitle"/>
          </p:nvPr>
        </p:nvSpPr>
        <p:spPr bwMode="white">
          <a:xfrm>
            <a:off x="684213" y="1628776"/>
            <a:ext cx="7272163" cy="1296168"/>
          </a:xfrm>
        </p:spPr>
        <p:txBody>
          <a:bodyPr>
            <a:noAutofit/>
          </a:bodyPr>
          <a:lstStyle>
            <a:lvl1pPr algn="l">
              <a:lnSpc>
                <a:spcPct val="80000"/>
              </a:lnSpc>
              <a:defRPr sz="4800">
                <a:solidFill>
                  <a:srgbClr val="FFFFFF"/>
                </a:solidFill>
                <a:latin typeface="SwissReSans Light" pitchFamily="34" charset="0"/>
              </a:defRPr>
            </a:lvl1pPr>
          </a:lstStyle>
          <a:p>
            <a:r>
              <a:rPr lang="en-US" dirty="0"/>
              <a:t>Click to edit Master title style</a:t>
            </a:r>
          </a:p>
        </p:txBody>
      </p:sp>
      <p:sp>
        <p:nvSpPr>
          <p:cNvPr id="3" name="Subtitle 2"/>
          <p:cNvSpPr>
            <a:spLocks noGrp="1"/>
          </p:cNvSpPr>
          <p:nvPr>
            <p:ph type="subTitle" idx="1"/>
          </p:nvPr>
        </p:nvSpPr>
        <p:spPr bwMode="white">
          <a:xfrm>
            <a:off x="684213" y="2996952"/>
            <a:ext cx="7272163"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Classification"/>
          <p:cNvSpPr txBox="1">
            <a:spLocks noChangeArrowheads="1"/>
          </p:cNvSpPr>
          <p:nvPr userDrawn="1">
            <p:custDataLst>
              <p:tags r:id="rId2"/>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pic>
        <p:nvPicPr>
          <p:cNvPr id="4" name="Picture 3"/>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5" y="301052"/>
            <a:ext cx="1379390" cy="324512"/>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684213" y="1628775"/>
            <a:ext cx="7991475" cy="4392513"/>
          </a:xfrm>
        </p:spPr>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dirty="0"/>
              <a:t>Click to edit Master title style</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custDataLst>
              <p:tags r:id="rId2"/>
            </p:custDataLst>
          </p:nvPr>
        </p:nvSpPr>
        <p:spPr>
          <a:xfrm>
            <a:off x="8460432" y="6472238"/>
            <a:ext cx="215256" cy="182562"/>
          </a:xfrm>
        </p:spPr>
        <p:txBody>
          <a:bodyPr/>
          <a:lstStyle/>
          <a:p>
            <a:fld id="{5E4D2043-7E31-4A53-BD33-72A88E682172}"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reserve="1" userDrawn="1">
  <p:cSld name="Section Header">
    <p:spTree>
      <p:nvGrpSpPr>
        <p:cNvPr id="1" name=""/>
        <p:cNvGrpSpPr/>
        <p:nvPr/>
      </p:nvGrpSpPr>
      <p:grpSpPr>
        <a:xfrm>
          <a:off x="0" y="0"/>
          <a:ext cx="0" cy="0"/>
          <a:chOff x="0" y="0"/>
          <a:chExt cx="0" cy="0"/>
        </a:xfrm>
      </p:grpSpPr>
      <p:pic>
        <p:nvPicPr>
          <p:cNvPr id="5" name="Picture 4"/>
          <p:cNvPicPr>
            <a:picLocks/>
          </p:cNvPicPr>
          <p:nvPr userDrawn="1">
            <p:custDataLst>
              <p:tags r:id="rId2"/>
            </p:custDataLst>
          </p:nvPr>
        </p:nvPicPr>
        <p:blipFill>
          <a:blip r:embed="rId8">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p:nvPr>
        </p:nvSpPr>
        <p:spPr bwMode="black">
          <a:xfrm>
            <a:off x="684213" y="1628775"/>
            <a:ext cx="7272163" cy="1329620"/>
          </a:xfrm>
        </p:spPr>
        <p:txBody>
          <a:bodyPr vert="horz" lIns="0" tIns="0" rIns="0" bIns="0" rtlCol="0" anchor="t" anchorCtr="0">
            <a:noAutofit/>
          </a:bodyPr>
          <a:lstStyle>
            <a:lvl1pPr algn="l" defTabSz="914400" rtl="0" eaLnBrk="1" latinLnBrk="0" hangingPunct="1">
              <a:lnSpc>
                <a:spcPct val="80000"/>
              </a:lnSpc>
              <a:spcBef>
                <a:spcPct val="0"/>
              </a:spcBef>
              <a:buNone/>
              <a:defRPr lang="en-GB" sz="4800" kern="1200" dirty="0">
                <a:solidFill>
                  <a:srgbClr val="FFFFFF"/>
                </a:solidFill>
                <a:latin typeface="SwissReSans Light" pitchFamily="34" charset="0"/>
                <a:ea typeface="+mj-ea"/>
                <a:cs typeface="+mj-cs"/>
              </a:defRPr>
            </a:lvl1pPr>
          </a:lstStyle>
          <a:p>
            <a:r>
              <a:rPr lang="en-US" dirty="0"/>
              <a:t>Click to edit Master title style</a:t>
            </a:r>
          </a:p>
        </p:txBody>
      </p:sp>
      <p:sp>
        <p:nvSpPr>
          <p:cNvPr id="10" name="Text Placeholder 9"/>
          <p:cNvSpPr>
            <a:spLocks noGrp="1"/>
          </p:cNvSpPr>
          <p:nvPr>
            <p:ph type="body" sz="quarter" idx="12"/>
          </p:nvPr>
        </p:nvSpPr>
        <p:spPr>
          <a:xfrm>
            <a:off x="684213" y="3573016"/>
            <a:ext cx="7272163" cy="2448372"/>
          </a:xfrm>
        </p:spPr>
        <p:txBody>
          <a:bodyPr/>
          <a:lstStyle>
            <a:lvl1pPr>
              <a:spcBef>
                <a:spcPts val="0"/>
              </a:spcBef>
              <a:defRPr sz="1800">
                <a:solidFill>
                  <a:srgbClr val="283E36"/>
                </a:solidFill>
                <a:latin typeface="SwissReSans Light" panose="020B0504020202020204" pitchFamily="34" charset="0"/>
              </a:defRPr>
            </a:lvl1pPr>
            <a:lvl2pPr>
              <a:spcBef>
                <a:spcPts val="0"/>
              </a:spcBef>
              <a:defRPr sz="1600">
                <a:solidFill>
                  <a:srgbClr val="283E36"/>
                </a:solidFill>
                <a:latin typeface="SwissReSans Light" panose="020B0504020202020204" pitchFamily="34" charset="0"/>
              </a:defRPr>
            </a:lvl2pPr>
            <a:lvl3pPr>
              <a:spcBef>
                <a:spcPts val="0"/>
              </a:spcBef>
              <a:defRPr sz="1600">
                <a:solidFill>
                  <a:srgbClr val="283E36"/>
                </a:solidFill>
                <a:latin typeface="SwissReSans Light" panose="020B0504020202020204" pitchFamily="34" charset="0"/>
              </a:defRPr>
            </a:lvl3pPr>
            <a:lvl4pPr>
              <a:spcBef>
                <a:spcPts val="0"/>
              </a:spcBef>
              <a:defRPr sz="1600">
                <a:solidFill>
                  <a:srgbClr val="283E36"/>
                </a:solidFill>
                <a:latin typeface="SwissReSans Light" panose="020B0504020202020204" pitchFamily="34" charset="0"/>
              </a:defRPr>
            </a:lvl4pPr>
            <a:lvl5pPr>
              <a:spcBef>
                <a:spcPts val="0"/>
              </a:spcBef>
              <a:defRPr sz="1600">
                <a:solidFill>
                  <a:srgbClr val="283E36"/>
                </a:solidFill>
                <a:latin typeface="SwissReSans Light" panose="020B05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3"/>
          </p:nvPr>
        </p:nvSpPr>
        <p:spPr/>
        <p:txBody>
          <a:bodyPr/>
          <a:lstStyle/>
          <a:p>
            <a:endParaRPr lang="en-US" dirty="0"/>
          </a:p>
        </p:txBody>
      </p:sp>
      <p:sp>
        <p:nvSpPr>
          <p:cNvPr id="4" name="Footer Placeholder 3"/>
          <p:cNvSpPr>
            <a:spLocks noGrp="1"/>
          </p:cNvSpPr>
          <p:nvPr>
            <p:ph type="ftr" sz="quarter" idx="14"/>
          </p:nvPr>
        </p:nvSpPr>
        <p:spPr/>
        <p:txBody>
          <a:bodyPr/>
          <a:lstStyle/>
          <a:p>
            <a:endParaRPr lang="en-US" dirty="0"/>
          </a:p>
        </p:txBody>
      </p:sp>
      <p:sp>
        <p:nvSpPr>
          <p:cNvPr id="8" name="Slide Number Placeholder 7"/>
          <p:cNvSpPr>
            <a:spLocks noGrp="1"/>
          </p:cNvSpPr>
          <p:nvPr>
            <p:ph type="sldNum" sz="quarter" idx="15"/>
            <p:custDataLst>
              <p:tags r:id="rId3"/>
            </p:custDataLst>
          </p:nvPr>
        </p:nvSpPr>
        <p:spPr>
          <a:xfrm>
            <a:off x="8460432" y="6472238"/>
            <a:ext cx="215256" cy="182562"/>
          </a:xfrm>
        </p:spPr>
        <p:txBody>
          <a:bodyPr/>
          <a:lstStyle/>
          <a:p>
            <a:fld id="{5E4D2043-7E31-4A53-BD33-72A88E682172}" type="slidenum">
              <a:rPr lang="en-US" smtClean="0"/>
              <a:pPr/>
              <a:t>‹#›</a:t>
            </a:fld>
            <a:endParaRPr lang="en-US" dirty="0"/>
          </a:p>
        </p:txBody>
      </p:sp>
      <p:sp>
        <p:nvSpPr>
          <p:cNvPr id="11" name="Classification"/>
          <p:cNvSpPr txBox="1">
            <a:spLocks noChangeArrowheads="1"/>
          </p:cNvSpPr>
          <p:nvPr userDrawn="1">
            <p:custDataLst>
              <p:tags r:id="rId4"/>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14" name="Footer"/>
          <p:cNvSpPr txBox="1">
            <a:spLocks/>
          </p:cNvSpPr>
          <p:nvPr userDrawn="1">
            <p:custDataLst>
              <p:tags r:id="rId5"/>
            </p:custDataLst>
          </p:nvPr>
        </p:nvSpPr>
        <p:spPr bwMode="black">
          <a:xfrm>
            <a:off x="2340496" y="6505575"/>
            <a:ext cx="5903912" cy="139700"/>
          </a:xfrm>
          <a:prstGeom prst="rect">
            <a:avLst/>
          </a:prstGeom>
        </p:spPr>
        <p:txBody>
          <a:bodyPr vert="horz" wrap="none" lIns="0" tIns="0" rIns="0" bIns="0" rtlCol="0" anchor="b" anchorCtr="0"/>
          <a:lstStyle/>
          <a:p>
            <a:pPr marL="0" algn="r" defTabSz="914400" rtl="0" eaLnBrk="1" latinLnBrk="0" hangingPunct="1"/>
            <a:r>
              <a:rPr lang="en-US" sz="1000" b="0" kern="1200">
                <a:solidFill>
                  <a:srgbClr val="283E36"/>
                </a:solidFill>
                <a:latin typeface="SwissReSans" pitchFamily="34" charset="0"/>
                <a:ea typeface="+mn-ea"/>
                <a:cs typeface="+mn-cs"/>
              </a:rPr>
              <a:t>Nat Cat Steering Committee | 16 April 2015</a:t>
            </a:r>
            <a:endParaRPr lang="en-US" sz="1000" b="0" kern="1200" dirty="0">
              <a:solidFill>
                <a:srgbClr val="283E36"/>
              </a:solidFill>
              <a:latin typeface="SwissReSans" pitchFamily="34" charset="0"/>
              <a:ea typeface="+mn-ea"/>
              <a:cs typeface="+mn-cs"/>
            </a:endParaRPr>
          </a:p>
        </p:txBody>
      </p:sp>
      <p:pic>
        <p:nvPicPr>
          <p:cNvPr id="6" name="Picture 5"/>
          <p:cNvPicPr>
            <a:picLocks noChangeAspect="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bwMode="gray">
          <a:xfrm>
            <a:off x="401751" y="6456609"/>
            <a:ext cx="924574" cy="217513"/>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84213" y="1628774"/>
            <a:ext cx="3887788"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black">
          <a:xfrm>
            <a:off x="4788024" y="1628775"/>
            <a:ext cx="3887664" cy="4392613"/>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p:txBody>
          <a:bodyPr/>
          <a:lstStyle/>
          <a:p>
            <a:r>
              <a:rPr lang="en-US" dirty="0"/>
              <a:t>Click to edit Master title style</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custDataLst>
              <p:tags r:id="rId2"/>
            </p:custDataLst>
          </p:nvPr>
        </p:nvSpPr>
        <p:spPr>
          <a:xfrm>
            <a:off x="8460432" y="6472238"/>
            <a:ext cx="215256" cy="182562"/>
          </a:xfrm>
        </p:spPr>
        <p:txBody>
          <a:bodyPr/>
          <a:lstStyle/>
          <a:p>
            <a:fld id="{5E4D2043-7E31-4A53-BD33-72A88E682172}"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custDataLst>
              <p:tags r:id="rId2"/>
            </p:custDataLst>
          </p:nvPr>
        </p:nvSpPr>
        <p:spPr>
          <a:xfrm>
            <a:off x="8460432" y="6472238"/>
            <a:ext cx="215256" cy="182562"/>
          </a:xfrm>
        </p:spPr>
        <p:txBody>
          <a:bodyPr/>
          <a:lstStyle/>
          <a:p>
            <a:fld id="{5E4D2043-7E31-4A53-BD33-72A88E682172}" type="slidenum">
              <a:rPr lang="en-US" smtClean="0"/>
              <a:pPr/>
              <a:t>‹#›</a:t>
            </a:fld>
            <a:endParaRPr lang="en-US" dirty="0"/>
          </a:p>
        </p:txBody>
      </p:sp>
      <p:sp>
        <p:nvSpPr>
          <p:cNvPr id="9" name="Title 8"/>
          <p:cNvSpPr>
            <a:spLocks noGrp="1"/>
          </p:cNvSpPr>
          <p:nvPr>
            <p:ph type="title"/>
          </p:nvPr>
        </p:nvSpPr>
        <p:spPr/>
        <p:txBody>
          <a:bodyPr/>
          <a:lstStyle/>
          <a:p>
            <a:r>
              <a:rPr lang="en-US" dirty="0"/>
              <a:t>Click to edit Master title style</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Message" preserve="1" userDrawn="1">
  <p:cSld name="Key Messag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custDataLst>
              <p:tags r:id="rId2"/>
            </p:custDataLst>
          </p:nvPr>
        </p:nvSpPr>
        <p:spPr>
          <a:xfrm>
            <a:off x="8460432" y="6472238"/>
            <a:ext cx="215256" cy="182562"/>
          </a:xfrm>
        </p:spPr>
        <p:txBody>
          <a:bodyPr/>
          <a:lstStyle/>
          <a:p>
            <a:fld id="{5E4D2043-7E31-4A53-BD33-72A88E682172}" type="slidenum">
              <a:rPr lang="en-US" smtClean="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Image" preserve="1" userDrawn="1">
  <p:cSld name="Image">
    <p:bg>
      <p:bgPr>
        <a:solidFill>
          <a:srgbClr val="D1DCD6"/>
        </a:solidFill>
        <a:effectLst/>
      </p:bgPr>
    </p:bg>
    <p:spTree>
      <p:nvGrpSpPr>
        <p:cNvPr id="1" name=""/>
        <p:cNvGrpSpPr/>
        <p:nvPr/>
      </p:nvGrpSpPr>
      <p:grpSpPr>
        <a:xfrm>
          <a:off x="0" y="0"/>
          <a:ext cx="0" cy="0"/>
          <a:chOff x="0" y="0"/>
          <a:chExt cx="0" cy="0"/>
        </a:xfrm>
      </p:grpSpPr>
      <p:sp>
        <p:nvSpPr>
          <p:cNvPr id="3" name="Picture Placeholder 2" hidden="1"/>
          <p:cNvSpPr>
            <a:spLocks noGrp="1"/>
          </p:cNvSpPr>
          <p:nvPr>
            <p:ph type="pic" idx="1"/>
          </p:nvPr>
        </p:nvSpPr>
        <p:spPr bwMode="gray">
          <a:xfrm>
            <a:off x="0" y="0"/>
            <a:ext cx="9144000" cy="6858000"/>
          </a:xfrm>
        </p:spPr>
        <p:txBody>
          <a:bodyPr/>
          <a:lstStyle>
            <a:lvl1pPr marL="0" indent="0">
              <a:buNone/>
              <a:defRPr sz="1200">
                <a:solidFill>
                  <a:srgbClr val="A8BAB2"/>
                </a:solidFill>
                <a:latin typeface="SwissReSans"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6" name="Date Placeholder 5"/>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custDataLst>
              <p:tags r:id="rId2"/>
            </p:custDataLst>
          </p:nvPr>
        </p:nvSpPr>
        <p:spPr>
          <a:xfrm>
            <a:off x="8460432" y="6472238"/>
            <a:ext cx="215256" cy="182562"/>
          </a:xfrm>
        </p:spPr>
        <p:txBody>
          <a:bodyPr/>
          <a:lstStyle/>
          <a:p>
            <a:fld id="{5E4D2043-7E31-4A53-BD33-72A88E682172}" type="slidenum">
              <a:rPr lang="en-US" smtClean="0"/>
              <a:pPr/>
              <a:t>‹#›</a:t>
            </a:fld>
            <a:endParaRPr lang="en-US" dirty="0"/>
          </a:p>
        </p:txBody>
      </p:sp>
      <p:sp>
        <p:nvSpPr>
          <p:cNvPr id="10" name="Classification"/>
          <p:cNvSpPr txBox="1">
            <a:spLocks noChangeArrowheads="1"/>
          </p:cNvSpPr>
          <p:nvPr userDrawn="1">
            <p:custDataLst>
              <p:tags r:id="rId3"/>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12" name="Footer"/>
          <p:cNvSpPr txBox="1">
            <a:spLocks/>
          </p:cNvSpPr>
          <p:nvPr userDrawn="1">
            <p:custDataLst>
              <p:tags r:id="rId4"/>
            </p:custDataLst>
          </p:nvPr>
        </p:nvSpPr>
        <p:spPr bwMode="black">
          <a:xfrm>
            <a:off x="2340496" y="6505575"/>
            <a:ext cx="5903912" cy="139700"/>
          </a:xfrm>
          <a:prstGeom prst="rect">
            <a:avLst/>
          </a:prstGeom>
        </p:spPr>
        <p:txBody>
          <a:bodyPr vert="horz" wrap="none" lIns="0" tIns="0" rIns="0" bIns="0" rtlCol="0" anchor="b" anchorCtr="0"/>
          <a:lstStyle/>
          <a:p>
            <a:pPr marL="0" algn="r" defTabSz="914400" rtl="0" eaLnBrk="1" latinLnBrk="0" hangingPunct="1"/>
            <a:r>
              <a:rPr lang="en-US" sz="1000" b="0" kern="1200">
                <a:solidFill>
                  <a:srgbClr val="283E36"/>
                </a:solidFill>
                <a:latin typeface="SwissReSans" pitchFamily="34" charset="0"/>
                <a:ea typeface="+mn-ea"/>
                <a:cs typeface="+mn-cs"/>
              </a:rPr>
              <a:t>Nat Cat Steering Committee | 16 April 2015</a:t>
            </a:r>
            <a:endParaRPr lang="en-US" sz="1000" b="0" kern="1200" dirty="0">
              <a:solidFill>
                <a:srgbClr val="283E36"/>
              </a:solidFill>
              <a:latin typeface="SwissReSans" pitchFamily="34" charset="0"/>
              <a:ea typeface="+mn-ea"/>
              <a:cs typeface="+mn-cs"/>
            </a:endParaRPr>
          </a:p>
        </p:txBody>
      </p:sp>
      <p:pic>
        <p:nvPicPr>
          <p:cNvPr id="2" name="Picture 1"/>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1" y="6456609"/>
            <a:ext cx="924574" cy="217513"/>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ower Symbol" preserve="1" userDrawn="1">
  <p:cSld name="Power Symbo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custDataLst>
              <p:tags r:id="rId2"/>
            </p:custDataLst>
          </p:nvPr>
        </p:nvSpPr>
        <p:spPr>
          <a:xfrm>
            <a:off x="8460432" y="6472238"/>
            <a:ext cx="215256" cy="182562"/>
          </a:xfrm>
        </p:spPr>
        <p:txBody>
          <a:bodyPr/>
          <a:lstStyle/>
          <a:p>
            <a:fld id="{5E4D2043-7E31-4A53-BD33-72A88E682172}" type="slidenum">
              <a:rPr lang="en-US" smtClean="0"/>
              <a:pPr/>
              <a:t>‹#›</a:t>
            </a:fld>
            <a:endParaRPr lang="en-US" dirty="0"/>
          </a:p>
        </p:txBody>
      </p:sp>
      <p:grpSp>
        <p:nvGrpSpPr>
          <p:cNvPr id="10" name="Group 9"/>
          <p:cNvGrpSpPr/>
          <p:nvPr userDrawn="1"/>
        </p:nvGrpSpPr>
        <p:grpSpPr>
          <a:xfrm>
            <a:off x="3132138" y="1989138"/>
            <a:ext cx="2879725" cy="2879725"/>
            <a:chOff x="3132138" y="1989138"/>
            <a:chExt cx="2879725" cy="2879725"/>
          </a:xfrm>
        </p:grpSpPr>
        <p:sp>
          <p:nvSpPr>
            <p:cNvPr id="9" name="Rectangle 8"/>
            <p:cNvSpPr/>
            <p:nvPr userDrawn="1"/>
          </p:nvSpPr>
          <p:spPr>
            <a:xfrm>
              <a:off x="3707904" y="2564904"/>
              <a:ext cx="1728192"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wissReSans" pitchFamily="34" charset="0"/>
              </a:endParaRPr>
            </a:p>
          </p:txBody>
        </p:sp>
        <p:sp>
          <p:nvSpPr>
            <p:cNvPr id="8" name="Freeform 5"/>
            <p:cNvSpPr>
              <a:spLocks noEditPoints="1"/>
            </p:cNvSpPr>
            <p:nvPr userDrawn="1"/>
          </p:nvSpPr>
          <p:spPr bwMode="auto">
            <a:xfrm>
              <a:off x="3132138" y="1989138"/>
              <a:ext cx="2879725" cy="2879725"/>
            </a:xfrm>
            <a:custGeom>
              <a:avLst/>
              <a:gdLst>
                <a:gd name="T0" fmla="*/ 738 w 1476"/>
                <a:gd name="T1" fmla="*/ 0 h 1476"/>
                <a:gd name="T2" fmla="*/ 0 w 1476"/>
                <a:gd name="T3" fmla="*/ 738 h 1476"/>
                <a:gd name="T4" fmla="*/ 738 w 1476"/>
                <a:gd name="T5" fmla="*/ 1476 h 1476"/>
                <a:gd name="T6" fmla="*/ 1476 w 1476"/>
                <a:gd name="T7" fmla="*/ 738 h 1476"/>
                <a:gd name="T8" fmla="*/ 738 w 1476"/>
                <a:gd name="T9" fmla="*/ 0 h 1476"/>
                <a:gd name="T10" fmla="*/ 547 w 1476"/>
                <a:gd name="T11" fmla="*/ 1099 h 1476"/>
                <a:gd name="T12" fmla="*/ 388 w 1476"/>
                <a:gd name="T13" fmla="*/ 1099 h 1476"/>
                <a:gd name="T14" fmla="*/ 388 w 1476"/>
                <a:gd name="T15" fmla="*/ 637 h 1476"/>
                <a:gd name="T16" fmla="*/ 547 w 1476"/>
                <a:gd name="T17" fmla="*/ 637 h 1476"/>
                <a:gd name="T18" fmla="*/ 547 w 1476"/>
                <a:gd name="T19" fmla="*/ 1099 h 1476"/>
                <a:gd name="T20" fmla="*/ 817 w 1476"/>
                <a:gd name="T21" fmla="*/ 1099 h 1476"/>
                <a:gd name="T22" fmla="*/ 658 w 1476"/>
                <a:gd name="T23" fmla="*/ 1099 h 1476"/>
                <a:gd name="T24" fmla="*/ 658 w 1476"/>
                <a:gd name="T25" fmla="*/ 637 h 1476"/>
                <a:gd name="T26" fmla="*/ 817 w 1476"/>
                <a:gd name="T27" fmla="*/ 637 h 1476"/>
                <a:gd name="T28" fmla="*/ 817 w 1476"/>
                <a:gd name="T29" fmla="*/ 1099 h 1476"/>
                <a:gd name="T30" fmla="*/ 1088 w 1476"/>
                <a:gd name="T31" fmla="*/ 1099 h 1476"/>
                <a:gd name="T32" fmla="*/ 929 w 1476"/>
                <a:gd name="T33" fmla="*/ 1099 h 1476"/>
                <a:gd name="T34" fmla="*/ 929 w 1476"/>
                <a:gd name="T35" fmla="*/ 637 h 1476"/>
                <a:gd name="T36" fmla="*/ 1088 w 1476"/>
                <a:gd name="T37" fmla="*/ 637 h 1476"/>
                <a:gd name="T38" fmla="*/ 1088 w 1476"/>
                <a:gd name="T39" fmla="*/ 1099 h 1476"/>
                <a:gd name="T40" fmla="*/ 1094 w 1476"/>
                <a:gd name="T41" fmla="*/ 524 h 1476"/>
                <a:gd name="T42" fmla="*/ 382 w 1476"/>
                <a:gd name="T43" fmla="*/ 524 h 1476"/>
                <a:gd name="T44" fmla="*/ 382 w 1476"/>
                <a:gd name="T45" fmla="*/ 374 h 1476"/>
                <a:gd name="T46" fmla="*/ 1094 w 1476"/>
                <a:gd name="T47" fmla="*/ 374 h 1476"/>
                <a:gd name="T48" fmla="*/ 1094 w 1476"/>
                <a:gd name="T49" fmla="*/ 5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6" h="1476">
                  <a:moveTo>
                    <a:pt x="738" y="0"/>
                  </a:moveTo>
                  <a:cubicBezTo>
                    <a:pt x="330" y="0"/>
                    <a:pt x="0" y="331"/>
                    <a:pt x="0" y="738"/>
                  </a:cubicBezTo>
                  <a:cubicBezTo>
                    <a:pt x="0" y="1146"/>
                    <a:pt x="330" y="1476"/>
                    <a:pt x="738" y="1476"/>
                  </a:cubicBezTo>
                  <a:cubicBezTo>
                    <a:pt x="1145" y="1476"/>
                    <a:pt x="1476" y="1146"/>
                    <a:pt x="1476" y="738"/>
                  </a:cubicBezTo>
                  <a:cubicBezTo>
                    <a:pt x="1476" y="331"/>
                    <a:pt x="1145" y="0"/>
                    <a:pt x="738" y="0"/>
                  </a:cubicBezTo>
                  <a:moveTo>
                    <a:pt x="547" y="1099"/>
                  </a:moveTo>
                  <a:cubicBezTo>
                    <a:pt x="388" y="1099"/>
                    <a:pt x="388" y="1099"/>
                    <a:pt x="388" y="1099"/>
                  </a:cubicBezTo>
                  <a:cubicBezTo>
                    <a:pt x="388" y="637"/>
                    <a:pt x="388" y="637"/>
                    <a:pt x="388" y="637"/>
                  </a:cubicBezTo>
                  <a:cubicBezTo>
                    <a:pt x="547" y="637"/>
                    <a:pt x="547" y="637"/>
                    <a:pt x="547" y="637"/>
                  </a:cubicBezTo>
                  <a:lnTo>
                    <a:pt x="547" y="1099"/>
                  </a:lnTo>
                  <a:close/>
                  <a:moveTo>
                    <a:pt x="817" y="1099"/>
                  </a:moveTo>
                  <a:cubicBezTo>
                    <a:pt x="658" y="1099"/>
                    <a:pt x="658" y="1099"/>
                    <a:pt x="658" y="1099"/>
                  </a:cubicBezTo>
                  <a:cubicBezTo>
                    <a:pt x="658" y="637"/>
                    <a:pt x="658" y="637"/>
                    <a:pt x="658" y="637"/>
                  </a:cubicBezTo>
                  <a:cubicBezTo>
                    <a:pt x="817" y="637"/>
                    <a:pt x="817" y="637"/>
                    <a:pt x="817" y="637"/>
                  </a:cubicBezTo>
                  <a:lnTo>
                    <a:pt x="817" y="1099"/>
                  </a:lnTo>
                  <a:close/>
                  <a:moveTo>
                    <a:pt x="1088" y="1099"/>
                  </a:moveTo>
                  <a:cubicBezTo>
                    <a:pt x="929" y="1099"/>
                    <a:pt x="929" y="1099"/>
                    <a:pt x="929" y="1099"/>
                  </a:cubicBezTo>
                  <a:cubicBezTo>
                    <a:pt x="929" y="637"/>
                    <a:pt x="929" y="637"/>
                    <a:pt x="929" y="637"/>
                  </a:cubicBezTo>
                  <a:cubicBezTo>
                    <a:pt x="1088" y="637"/>
                    <a:pt x="1088" y="637"/>
                    <a:pt x="1088" y="637"/>
                  </a:cubicBezTo>
                  <a:lnTo>
                    <a:pt x="1088" y="1099"/>
                  </a:lnTo>
                  <a:close/>
                  <a:moveTo>
                    <a:pt x="1094" y="524"/>
                  </a:moveTo>
                  <a:cubicBezTo>
                    <a:pt x="382" y="524"/>
                    <a:pt x="382" y="524"/>
                    <a:pt x="382" y="524"/>
                  </a:cubicBezTo>
                  <a:cubicBezTo>
                    <a:pt x="382" y="374"/>
                    <a:pt x="382" y="374"/>
                    <a:pt x="382" y="374"/>
                  </a:cubicBezTo>
                  <a:cubicBezTo>
                    <a:pt x="1094" y="374"/>
                    <a:pt x="1094" y="374"/>
                    <a:pt x="1094" y="374"/>
                  </a:cubicBezTo>
                  <a:lnTo>
                    <a:pt x="1094" y="524"/>
                  </a:lnTo>
                  <a:close/>
                </a:path>
              </a:pathLst>
            </a:custGeom>
            <a:solidFill>
              <a:srgbClr val="627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losing" preserve="1" userDrawn="1">
  <p:cSld name="Closing">
    <p:spTree>
      <p:nvGrpSpPr>
        <p:cNvPr id="1" name=""/>
        <p:cNvGrpSpPr/>
        <p:nvPr/>
      </p:nvGrpSpPr>
      <p:grpSpPr>
        <a:xfrm>
          <a:off x="0" y="0"/>
          <a:ext cx="0" cy="0"/>
          <a:chOff x="0" y="0"/>
          <a:chExt cx="0" cy="0"/>
        </a:xfrm>
      </p:grpSpPr>
      <p:pic>
        <p:nvPicPr>
          <p:cNvPr id="5" name="Picture 4"/>
          <p:cNvPicPr>
            <a:picLocks/>
          </p:cNvPicPr>
          <p:nvPr userDrawn="1">
            <p:custDataLst>
              <p:tags r:id="rId2"/>
            </p:custDataLst>
          </p:nvPr>
        </p:nvPicPr>
        <p:blipFill>
          <a:blip r:embed="rId8">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ctrTitle"/>
          </p:nvPr>
        </p:nvSpPr>
        <p:spPr bwMode="black">
          <a:xfrm>
            <a:off x="684213" y="1628775"/>
            <a:ext cx="7272163" cy="1329620"/>
          </a:xfrm>
        </p:spPr>
        <p:txBody>
          <a:bodyPr anchor="t" anchorCtr="0">
            <a:noAutofit/>
          </a:bodyPr>
          <a:lstStyle>
            <a:lvl1pPr algn="l">
              <a:lnSpc>
                <a:spcPct val="80000"/>
              </a:lnSpc>
              <a:defRPr sz="4800">
                <a:solidFill>
                  <a:srgbClr val="FFFFFF"/>
                </a:solidFill>
                <a:latin typeface="SwissReSans Light"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custDataLst>
              <p:tags r:id="rId3"/>
            </p:custDataLst>
          </p:nvPr>
        </p:nvSpPr>
        <p:spPr>
          <a:xfrm>
            <a:off x="8460432" y="6472238"/>
            <a:ext cx="215256" cy="182562"/>
          </a:xfrm>
        </p:spPr>
        <p:txBody>
          <a:bodyPr/>
          <a:lstStyle/>
          <a:p>
            <a:fld id="{5E4D2043-7E31-4A53-BD33-72A88E682172}" type="slidenum">
              <a:rPr lang="en-US" smtClean="0"/>
              <a:pPr/>
              <a:t>‹#›</a:t>
            </a:fld>
            <a:endParaRPr lang="en-US" dirty="0"/>
          </a:p>
        </p:txBody>
      </p:sp>
      <p:sp>
        <p:nvSpPr>
          <p:cNvPr id="9" name="Text Placeholder 9"/>
          <p:cNvSpPr>
            <a:spLocks noGrp="1"/>
          </p:cNvSpPr>
          <p:nvPr>
            <p:ph type="body" sz="quarter" idx="13"/>
          </p:nvPr>
        </p:nvSpPr>
        <p:spPr>
          <a:xfrm>
            <a:off x="684213" y="3573016"/>
            <a:ext cx="7272163" cy="2448372"/>
          </a:xfrm>
        </p:spPr>
        <p:txBody>
          <a:bodyPr/>
          <a:lstStyle>
            <a:lvl1pPr marL="0" indent="0">
              <a:spcBef>
                <a:spcPts val="0"/>
              </a:spcBef>
              <a:spcAft>
                <a:spcPts val="1200"/>
              </a:spcAft>
              <a:buFontTx/>
              <a:buNone/>
              <a:defRPr sz="1200">
                <a:solidFill>
                  <a:srgbClr val="283E36"/>
                </a:solidFill>
                <a:latin typeface="SwissReSans Light" panose="020B0504020202020204" pitchFamily="34" charset="0"/>
              </a:defRPr>
            </a:lvl1pPr>
            <a:lvl2pPr marL="182562" indent="0">
              <a:spcBef>
                <a:spcPts val="0"/>
              </a:spcBef>
              <a:spcAft>
                <a:spcPts val="1200"/>
              </a:spcAft>
              <a:buFontTx/>
              <a:buNone/>
              <a:defRPr sz="1200">
                <a:solidFill>
                  <a:srgbClr val="283E36"/>
                </a:solidFill>
                <a:latin typeface="SwissReSans Light" panose="020B0504020202020204" pitchFamily="34" charset="0"/>
              </a:defRPr>
            </a:lvl2pPr>
            <a:lvl3pPr marL="444500" indent="0">
              <a:spcBef>
                <a:spcPts val="0"/>
              </a:spcBef>
              <a:spcAft>
                <a:spcPts val="1200"/>
              </a:spcAft>
              <a:buFontTx/>
              <a:buNone/>
              <a:defRPr sz="1200">
                <a:solidFill>
                  <a:srgbClr val="283E36"/>
                </a:solidFill>
                <a:latin typeface="SwissReSans Light" panose="020B0504020202020204" pitchFamily="34" charset="0"/>
              </a:defRPr>
            </a:lvl3pPr>
            <a:lvl4pPr marL="715963" indent="0">
              <a:spcBef>
                <a:spcPts val="0"/>
              </a:spcBef>
              <a:spcAft>
                <a:spcPts val="1200"/>
              </a:spcAft>
              <a:buFontTx/>
              <a:buNone/>
              <a:defRPr sz="1200">
                <a:solidFill>
                  <a:srgbClr val="283E36"/>
                </a:solidFill>
                <a:latin typeface="SwissReSans Light" panose="020B0504020202020204" pitchFamily="34" charset="0"/>
              </a:defRPr>
            </a:lvl4pPr>
            <a:lvl5pPr marL="985838" indent="0">
              <a:spcBef>
                <a:spcPts val="0"/>
              </a:spcBef>
              <a:spcAft>
                <a:spcPts val="1200"/>
              </a:spcAft>
              <a:buFontTx/>
              <a:buNone/>
              <a:defRPr sz="1200">
                <a:solidFill>
                  <a:srgbClr val="283E36"/>
                </a:solidFill>
                <a:latin typeface="SwissReSans Light" panose="020B0504020202020204" pitchFamily="34" charset="0"/>
              </a:defRPr>
            </a:lvl5pPr>
          </a:lstStyle>
          <a:p>
            <a:pPr lvl="0"/>
            <a:r>
              <a:rPr lang="en-US" dirty="0"/>
              <a:t>Click to edit Master text styles</a:t>
            </a:r>
          </a:p>
        </p:txBody>
      </p:sp>
      <p:sp>
        <p:nvSpPr>
          <p:cNvPr id="10" name="Classification"/>
          <p:cNvSpPr txBox="1">
            <a:spLocks noChangeArrowheads="1"/>
          </p:cNvSpPr>
          <p:nvPr userDrawn="1">
            <p:custDataLst>
              <p:tags r:id="rId4"/>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13" name="Footer"/>
          <p:cNvSpPr txBox="1">
            <a:spLocks/>
          </p:cNvSpPr>
          <p:nvPr userDrawn="1">
            <p:custDataLst>
              <p:tags r:id="rId5"/>
            </p:custDataLst>
          </p:nvPr>
        </p:nvSpPr>
        <p:spPr bwMode="black">
          <a:xfrm>
            <a:off x="2340496" y="6505575"/>
            <a:ext cx="5903912" cy="139700"/>
          </a:xfrm>
          <a:prstGeom prst="rect">
            <a:avLst/>
          </a:prstGeom>
        </p:spPr>
        <p:txBody>
          <a:bodyPr vert="horz" wrap="none" lIns="0" tIns="0" rIns="0" bIns="0" rtlCol="0" anchor="b" anchorCtr="0"/>
          <a:lstStyle/>
          <a:p>
            <a:pPr marL="0" algn="r" defTabSz="914400" rtl="0" eaLnBrk="1" latinLnBrk="0" hangingPunct="1"/>
            <a:r>
              <a:rPr lang="en-US" sz="1000" b="0" kern="1200">
                <a:solidFill>
                  <a:srgbClr val="283E36"/>
                </a:solidFill>
                <a:latin typeface="SwissReSans" pitchFamily="34" charset="0"/>
                <a:ea typeface="+mn-ea"/>
                <a:cs typeface="+mn-cs"/>
              </a:rPr>
              <a:t>Nat Cat Steering Committee | 16 April 2015</a:t>
            </a:r>
            <a:endParaRPr lang="en-US" sz="1000" b="0" kern="1200" dirty="0">
              <a:solidFill>
                <a:srgbClr val="283E36"/>
              </a:solidFill>
              <a:latin typeface="SwissReSans" pitchFamily="34" charset="0"/>
              <a:ea typeface="+mn-ea"/>
              <a:cs typeface="+mn-cs"/>
            </a:endParaRPr>
          </a:p>
        </p:txBody>
      </p:sp>
      <p:pic>
        <p:nvPicPr>
          <p:cNvPr id="6" name="Picture 5"/>
          <p:cNvPicPr>
            <a:picLocks noChangeAspect="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bwMode="gray">
          <a:xfrm>
            <a:off x="401751" y="6456609"/>
            <a:ext cx="924574" cy="217513"/>
          </a:xfrm>
          <a:prstGeom prst="rect">
            <a:avLst/>
          </a:prstGeom>
        </p:spPr>
      </p:pic>
    </p:spTree>
    <p:extLst>
      <p:ext uri="{BB962C8B-B14F-4D97-AF65-F5344CB8AC3E}">
        <p14:creationId xmlns:p14="http://schemas.microsoft.com/office/powerpoint/2010/main" val="37725567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84214" y="692150"/>
            <a:ext cx="7991474" cy="692647"/>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bwMode="black">
          <a:xfrm>
            <a:off x="684213" y="1628775"/>
            <a:ext cx="7991475" cy="439251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lassification"/>
          <p:cNvSpPr txBox="1">
            <a:spLocks noChangeArrowheads="1"/>
          </p:cNvSpPr>
          <p:nvPr>
            <p:custDataLst>
              <p:tags r:id="rId11"/>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9" name="Footer"/>
          <p:cNvSpPr txBox="1">
            <a:spLocks/>
          </p:cNvSpPr>
          <p:nvPr>
            <p:custDataLst>
              <p:tags r:id="rId12"/>
            </p:custDataLst>
          </p:nvPr>
        </p:nvSpPr>
        <p:spPr bwMode="black">
          <a:xfrm>
            <a:off x="2340496" y="6505575"/>
            <a:ext cx="5903912" cy="139700"/>
          </a:xfrm>
          <a:prstGeom prst="rect">
            <a:avLst/>
          </a:prstGeom>
        </p:spPr>
        <p:txBody>
          <a:bodyPr vert="horz" wrap="none" lIns="0" tIns="0" rIns="0" bIns="0" rtlCol="0" anchor="b" anchorCtr="0"/>
          <a:lstStyle/>
          <a:p>
            <a:pPr marL="0" algn="r" defTabSz="914400" rtl="0" eaLnBrk="1" latinLnBrk="0" hangingPunct="1"/>
            <a:r>
              <a:rPr lang="en-US" sz="1000" b="0" kern="1200">
                <a:solidFill>
                  <a:srgbClr val="283E36"/>
                </a:solidFill>
                <a:latin typeface="SwissReSans" pitchFamily="34" charset="0"/>
                <a:ea typeface="+mn-ea"/>
                <a:cs typeface="+mn-cs"/>
              </a:rPr>
              <a:t>Nat Cat Steering Committee | 16 April 2015</a:t>
            </a:r>
            <a:endParaRPr lang="en-US" sz="1000" b="0" kern="1200" dirty="0">
              <a:solidFill>
                <a:srgbClr val="283E36"/>
              </a:solidFill>
              <a:latin typeface="SwissReSans" pitchFamily="34" charset="0"/>
              <a:ea typeface="+mn-ea"/>
              <a:cs typeface="+mn-cs"/>
            </a:endParaRPr>
          </a:p>
        </p:txBody>
      </p:sp>
      <p:sp>
        <p:nvSpPr>
          <p:cNvPr id="11" name="Date Placeholder 10"/>
          <p:cNvSpPr>
            <a:spLocks noGrp="1"/>
          </p:cNvSpPr>
          <p:nvPr>
            <p:ph type="dt" sz="half" idx="2"/>
          </p:nvPr>
        </p:nvSpPr>
        <p:spPr bwMode="black">
          <a:xfrm>
            <a:off x="7236296" y="6918846"/>
            <a:ext cx="1367954" cy="182562"/>
          </a:xfrm>
          <a:prstGeom prst="rect">
            <a:avLst/>
          </a:prstGeom>
        </p:spPr>
        <p:txBody>
          <a:bodyPr vert="horz" lIns="0" tIns="0" rIns="0" bIns="0" rtlCol="0" anchor="ctr"/>
          <a:lstStyle>
            <a:lvl1pPr algn="r">
              <a:defRPr sz="600">
                <a:solidFill>
                  <a:srgbClr val="A8BAB2"/>
                </a:solidFill>
                <a:latin typeface="SwissReSans" pitchFamily="34" charset="0"/>
              </a:defRPr>
            </a:lvl1pPr>
          </a:lstStyle>
          <a:p>
            <a:endParaRPr lang="en-US" dirty="0"/>
          </a:p>
        </p:txBody>
      </p:sp>
      <p:sp>
        <p:nvSpPr>
          <p:cNvPr id="12" name="Footer Placeholder 11"/>
          <p:cNvSpPr>
            <a:spLocks noGrp="1"/>
          </p:cNvSpPr>
          <p:nvPr>
            <p:ph type="ftr" sz="quarter" idx="3"/>
          </p:nvPr>
        </p:nvSpPr>
        <p:spPr bwMode="black">
          <a:xfrm>
            <a:off x="755649" y="6918845"/>
            <a:ext cx="6048375" cy="182563"/>
          </a:xfrm>
          <a:prstGeom prst="rect">
            <a:avLst/>
          </a:prstGeom>
        </p:spPr>
        <p:txBody>
          <a:bodyPr vert="horz" lIns="0" tIns="0" rIns="0" bIns="0" rtlCol="0" anchor="ctr"/>
          <a:lstStyle>
            <a:lvl1pPr algn="l">
              <a:defRPr sz="600">
                <a:solidFill>
                  <a:srgbClr val="A8BAB2"/>
                </a:solidFill>
                <a:latin typeface="SwissReSans" pitchFamily="34" charset="0"/>
              </a:defRPr>
            </a:lvl1pPr>
          </a:lstStyle>
          <a:p>
            <a:endParaRPr lang="en-US" dirty="0"/>
          </a:p>
        </p:txBody>
      </p:sp>
      <p:sp>
        <p:nvSpPr>
          <p:cNvPr id="5" name="Slide Number Placeholder 4"/>
          <p:cNvSpPr>
            <a:spLocks noGrp="1"/>
          </p:cNvSpPr>
          <p:nvPr>
            <p:ph type="sldNum" sz="quarter" idx="4"/>
            <p:custDataLst>
              <p:tags r:id="rId13"/>
            </p:custDataLst>
          </p:nvPr>
        </p:nvSpPr>
        <p:spPr>
          <a:xfrm>
            <a:off x="8460432" y="6472238"/>
            <a:ext cx="215256" cy="182562"/>
          </a:xfrm>
          <a:prstGeom prst="rect">
            <a:avLst/>
          </a:prstGeom>
        </p:spPr>
        <p:txBody>
          <a:bodyPr vert="horz" wrap="none" lIns="0" tIns="0" rIns="0" bIns="0" rtlCol="0" anchor="b" anchorCtr="0"/>
          <a:lstStyle>
            <a:lvl1pPr algn="r">
              <a:defRPr sz="1200">
                <a:solidFill>
                  <a:srgbClr val="283E36"/>
                </a:solidFill>
                <a:latin typeface="SwissReSans" panose="020B0604020202020204" pitchFamily="34" charset="0"/>
              </a:defRPr>
            </a:lvl1pPr>
          </a:lstStyle>
          <a:p>
            <a:fld id="{5E4D2043-7E31-4A53-BD33-72A88E682172}" type="slidenum">
              <a:rPr lang="en-US" smtClean="0"/>
              <a:pPr/>
              <a:t>‹#›</a:t>
            </a:fld>
            <a:endParaRPr lang="en-US" dirty="0"/>
          </a:p>
        </p:txBody>
      </p:sp>
      <p:pic>
        <p:nvPicPr>
          <p:cNvPr id="4" name="Picture 3"/>
          <p:cNvPicPr>
            <a:picLocks noChangeAspect="1"/>
          </p:cNvPicPr>
          <p:nvPr userDrawn="1">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bwMode="gray">
          <a:xfrm>
            <a:off x="401751" y="6456609"/>
            <a:ext cx="924574" cy="2175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Lst>
  <p:hf hdr="0" ftr="0" dt="0"/>
  <p:txStyles>
    <p:title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p:titleStyle>
    <p:bodyStyle>
      <a:lvl1pPr marL="182563" indent="-182563" algn="l" defTabSz="914400" rtl="0" eaLnBrk="1" latinLnBrk="0" hangingPunct="1">
        <a:lnSpc>
          <a:spcPct val="100000"/>
        </a:lnSpc>
        <a:spcBef>
          <a:spcPts val="1200"/>
        </a:spcBef>
        <a:buClrTx/>
        <a:buSzPct val="100000"/>
        <a:buFont typeface="Arial" pitchFamily="34" charset="0"/>
        <a:buChar char="•"/>
        <a:defRPr sz="1800" kern="1200">
          <a:solidFill>
            <a:srgbClr val="283E36"/>
          </a:solidFill>
          <a:latin typeface="SwissReSans" pitchFamily="34" charset="0"/>
          <a:ea typeface="+mn-ea"/>
          <a:cs typeface="+mn-cs"/>
        </a:defRPr>
      </a:lvl1pPr>
      <a:lvl2pPr marL="444500" indent="-261938"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2pPr>
      <a:lvl3pPr marL="715963" indent="-271463"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3pPr>
      <a:lvl4pPr marL="985838"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4pPr>
      <a:lvl5pPr marL="1255713"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elsiuspro.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p:cNvPicPr>
          <p:nvPr>
            <p:ph type="pic" sz="quarter" idx="12"/>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gray"/>
      </p:pic>
      <p:sp>
        <p:nvSpPr>
          <p:cNvPr id="3" name="Title 2"/>
          <p:cNvSpPr>
            <a:spLocks noGrp="1"/>
          </p:cNvSpPr>
          <p:nvPr>
            <p:ph type="ctrTitle"/>
          </p:nvPr>
        </p:nvSpPr>
        <p:spPr/>
        <p:txBody>
          <a:bodyPr/>
          <a:lstStyle/>
          <a:p>
            <a:r>
              <a:rPr lang="de-CH" sz="2000" dirty="0" err="1"/>
              <a:t>Closing</a:t>
            </a:r>
            <a:r>
              <a:rPr lang="de-CH" sz="2000" dirty="0"/>
              <a:t> </a:t>
            </a:r>
            <a:r>
              <a:rPr lang="de-CH" sz="2000" dirty="0" err="1"/>
              <a:t>the</a:t>
            </a:r>
            <a:r>
              <a:rPr lang="de-CH" sz="2000" dirty="0"/>
              <a:t> </a:t>
            </a:r>
            <a:r>
              <a:rPr lang="de-CH" sz="2000" dirty="0" err="1"/>
              <a:t>Nat</a:t>
            </a:r>
            <a:r>
              <a:rPr lang="de-CH" sz="2000" dirty="0"/>
              <a:t> Cat </a:t>
            </a:r>
            <a:r>
              <a:rPr lang="de-CH" sz="2000" dirty="0" err="1"/>
              <a:t>protection</a:t>
            </a:r>
            <a:r>
              <a:rPr lang="de-CH" sz="2000" dirty="0"/>
              <a:t> </a:t>
            </a:r>
            <a:r>
              <a:rPr lang="de-CH" sz="2000" dirty="0" err="1"/>
              <a:t>gap</a:t>
            </a:r>
            <a:br>
              <a:rPr lang="de-CH" sz="2000" dirty="0"/>
            </a:br>
            <a:r>
              <a:rPr lang="de-CH" dirty="0" err="1"/>
              <a:t>Parametric</a:t>
            </a:r>
            <a:r>
              <a:rPr lang="de-CH" dirty="0"/>
              <a:t> Solutions</a:t>
            </a:r>
            <a:br>
              <a:rPr lang="de-CH" dirty="0"/>
            </a:br>
            <a:r>
              <a:rPr lang="de-CH" sz="1200" dirty="0"/>
              <a:t>August 2015</a:t>
            </a:r>
            <a:endParaRPr lang="en-US" sz="2000" dirty="0"/>
          </a:p>
        </p:txBody>
      </p:sp>
      <p:sp>
        <p:nvSpPr>
          <p:cNvPr id="4" name="Subtitle 3"/>
          <p:cNvSpPr>
            <a:spLocks noGrp="1"/>
          </p:cNvSpPr>
          <p:nvPr>
            <p:ph type="subTitle" idx="1"/>
          </p:nvPr>
        </p:nvSpPr>
        <p:spPr>
          <a:xfrm>
            <a:off x="684213" y="2810336"/>
            <a:ext cx="7272163" cy="539353"/>
          </a:xfrm>
        </p:spPr>
        <p:txBody>
          <a:bodyPr/>
          <a:lstStyle/>
          <a:p>
            <a:r>
              <a:rPr lang="de-CH" dirty="0" err="1"/>
              <a:t>Section</a:t>
            </a:r>
            <a:r>
              <a:rPr lang="de-CH" dirty="0"/>
              <a:t> I: Market Potential Analysis</a:t>
            </a:r>
          </a:p>
          <a:p>
            <a:r>
              <a:rPr lang="de-CH" dirty="0" err="1"/>
              <a:t>Section</a:t>
            </a:r>
            <a:r>
              <a:rPr lang="de-CH" dirty="0"/>
              <a:t> II: Business Plan </a:t>
            </a:r>
            <a:r>
              <a:rPr lang="de-CH" dirty="0" err="1"/>
              <a:t>for</a:t>
            </a:r>
            <a:r>
              <a:rPr lang="de-CH" dirty="0"/>
              <a:t> SR </a:t>
            </a:r>
            <a:r>
              <a:rPr lang="de-CH" dirty="0" err="1"/>
              <a:t>Reinsurance</a:t>
            </a:r>
            <a:endParaRPr lang="en-US" dirty="0"/>
          </a:p>
        </p:txBody>
      </p:sp>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217488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2" y="2001189"/>
            <a:ext cx="3062187"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 name="Rectangle 6"/>
          <p:cNvSpPr/>
          <p:nvPr/>
        </p:nvSpPr>
        <p:spPr>
          <a:xfrm>
            <a:off x="685802" y="3166341"/>
            <a:ext cx="3062187"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Rectangle 7"/>
          <p:cNvSpPr/>
          <p:nvPr/>
        </p:nvSpPr>
        <p:spPr>
          <a:xfrm>
            <a:off x="685802" y="3748917"/>
            <a:ext cx="3062187"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2" name="Rectangle 21"/>
          <p:cNvSpPr/>
          <p:nvPr/>
        </p:nvSpPr>
        <p:spPr>
          <a:xfrm>
            <a:off x="685802" y="2583765"/>
            <a:ext cx="3062187"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4" name="Rectangle 23"/>
          <p:cNvSpPr/>
          <p:nvPr/>
        </p:nvSpPr>
        <p:spPr>
          <a:xfrm>
            <a:off x="685802" y="4331493"/>
            <a:ext cx="3062187"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5" name="Rectangle 24"/>
          <p:cNvSpPr/>
          <p:nvPr/>
        </p:nvSpPr>
        <p:spPr>
          <a:xfrm>
            <a:off x="685802" y="4914068"/>
            <a:ext cx="3062187"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8" name="Pentagon 27"/>
          <p:cNvSpPr/>
          <p:nvPr/>
        </p:nvSpPr>
        <p:spPr>
          <a:xfrm rot="10800000">
            <a:off x="6643687" y="4912769"/>
            <a:ext cx="1514487" cy="475307"/>
          </a:xfrm>
          <a:prstGeom prst="homePlate">
            <a:avLst/>
          </a:prstGeom>
          <a:solidFill>
            <a:srgbClr val="FFA02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2" name="Pentagon 31"/>
          <p:cNvSpPr/>
          <p:nvPr/>
        </p:nvSpPr>
        <p:spPr>
          <a:xfrm rot="10800000">
            <a:off x="6643687" y="4333849"/>
            <a:ext cx="1514487" cy="475307"/>
          </a:xfrm>
          <a:prstGeom prst="homePlate">
            <a:avLst/>
          </a:prstGeom>
          <a:solidFill>
            <a:srgbClr val="FFA02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3" name="Pentagon 32"/>
          <p:cNvSpPr/>
          <p:nvPr/>
        </p:nvSpPr>
        <p:spPr>
          <a:xfrm rot="10800000">
            <a:off x="6643687" y="2018177"/>
            <a:ext cx="1514487" cy="475307"/>
          </a:xfrm>
          <a:prstGeom prst="homePlate">
            <a:avLst/>
          </a:prstGeom>
          <a:solidFill>
            <a:srgbClr val="FFA02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694739294"/>
              </p:ext>
            </p:extLst>
          </p:nvPr>
        </p:nvGraphicFramePr>
        <p:xfrm>
          <a:off x="819635" y="1990190"/>
          <a:ext cx="1950097" cy="3458604"/>
        </p:xfrm>
        <a:graphic>
          <a:graphicData uri="http://schemas.openxmlformats.org/drawingml/2006/table">
            <a:tbl>
              <a:tblPr>
                <a:tableStyleId>{4F870FC3-41F4-4639-9F92-194A608F593C}</a:tableStyleId>
              </a:tblPr>
              <a:tblGrid>
                <a:gridCol w="1950097">
                  <a:extLst>
                    <a:ext uri="{9D8B030D-6E8A-4147-A177-3AD203B41FA5}">
                      <a16:colId xmlns:a16="http://schemas.microsoft.com/office/drawing/2014/main" val="20000"/>
                    </a:ext>
                  </a:extLst>
                </a:gridCol>
              </a:tblGrid>
              <a:tr h="576434">
                <a:tc>
                  <a:txBody>
                    <a:bodyPr/>
                    <a:lstStyle/>
                    <a:p>
                      <a:pPr algn="l" fontAlgn="ctr"/>
                      <a:r>
                        <a:rPr lang="en-US" sz="1600" u="none" strike="noStrike" dirty="0">
                          <a:solidFill>
                            <a:schemeClr val="bg1"/>
                          </a:solidFill>
                          <a:effectLst/>
                        </a:rPr>
                        <a:t>Affordability</a:t>
                      </a:r>
                      <a:endParaRPr lang="en-US" sz="1600" b="0" i="0" u="none" strike="noStrike" dirty="0">
                        <a:solidFill>
                          <a:schemeClr val="bg1"/>
                        </a:solidFill>
                        <a:effectLst/>
                        <a:latin typeface="SwissReSans" panose="020B0604020202020204" pitchFamily="34" charset="0"/>
                      </a:endParaRPr>
                    </a:p>
                  </a:txBody>
                  <a:tcPr marL="0" marR="0" marT="0" marB="0" anchor="ctr"/>
                </a:tc>
                <a:extLst>
                  <a:ext uri="{0D108BD9-81ED-4DB2-BD59-A6C34878D82A}">
                    <a16:rowId xmlns:a16="http://schemas.microsoft.com/office/drawing/2014/main" val="10000"/>
                  </a:ext>
                </a:extLst>
              </a:tr>
              <a:tr h="576434">
                <a:tc>
                  <a:txBody>
                    <a:bodyPr/>
                    <a:lstStyle/>
                    <a:p>
                      <a:pPr algn="l" fontAlgn="ctr"/>
                      <a:r>
                        <a:rPr lang="de-CH" sz="1600" b="0" i="0" u="none" strike="noStrike" dirty="0">
                          <a:solidFill>
                            <a:schemeClr val="bg1"/>
                          </a:solidFill>
                          <a:effectLst/>
                          <a:latin typeface="+mn-lt"/>
                        </a:rPr>
                        <a:t>Trust</a:t>
                      </a:r>
                      <a:r>
                        <a:rPr lang="de-CH" sz="1600" b="0" i="0" u="none" strike="noStrike" baseline="0" dirty="0">
                          <a:solidFill>
                            <a:schemeClr val="bg1"/>
                          </a:solidFill>
                          <a:effectLst/>
                          <a:latin typeface="+mn-lt"/>
                        </a:rPr>
                        <a:t> in </a:t>
                      </a:r>
                      <a:r>
                        <a:rPr lang="de-CH" sz="1600" b="0" i="0" u="none" strike="noStrike" baseline="0" dirty="0" err="1">
                          <a:solidFill>
                            <a:schemeClr val="bg1"/>
                          </a:solidFill>
                          <a:effectLst/>
                          <a:latin typeface="+mn-lt"/>
                        </a:rPr>
                        <a:t>insurance</a:t>
                      </a:r>
                      <a:endParaRPr lang="en-US" sz="1000" b="0" i="0" u="none" strike="noStrike" dirty="0">
                        <a:solidFill>
                          <a:schemeClr val="bg1"/>
                        </a:solidFill>
                        <a:effectLst/>
                        <a:latin typeface="SwissReSans" panose="020B0604020202020204" pitchFamily="34" charset="0"/>
                      </a:endParaRPr>
                    </a:p>
                  </a:txBody>
                  <a:tcPr marL="0" marR="0" marT="0" marB="0" anchor="ctr"/>
                </a:tc>
                <a:extLst>
                  <a:ext uri="{0D108BD9-81ED-4DB2-BD59-A6C34878D82A}">
                    <a16:rowId xmlns:a16="http://schemas.microsoft.com/office/drawing/2014/main" val="10001"/>
                  </a:ext>
                </a:extLst>
              </a:tr>
              <a:tr h="576434">
                <a:tc>
                  <a:txBody>
                    <a:bodyPr/>
                    <a:lstStyle/>
                    <a:p>
                      <a:pPr algn="l" fontAlgn="ctr"/>
                      <a:r>
                        <a:rPr lang="en-US" sz="1600" u="none" strike="noStrike" dirty="0">
                          <a:solidFill>
                            <a:schemeClr val="bg1"/>
                          </a:solidFill>
                          <a:effectLst/>
                        </a:rPr>
                        <a:t>Risk Awareness</a:t>
                      </a:r>
                      <a:endParaRPr lang="en-US" sz="1600" b="0" i="0" u="none" strike="noStrike" dirty="0">
                        <a:solidFill>
                          <a:schemeClr val="bg1"/>
                        </a:solidFill>
                        <a:effectLst/>
                        <a:latin typeface="SwissReSans" panose="020B0604020202020204" pitchFamily="34" charset="0"/>
                      </a:endParaRPr>
                    </a:p>
                  </a:txBody>
                  <a:tcPr marL="0" marR="0" marT="0" marB="0" anchor="ctr"/>
                </a:tc>
                <a:extLst>
                  <a:ext uri="{0D108BD9-81ED-4DB2-BD59-A6C34878D82A}">
                    <a16:rowId xmlns:a16="http://schemas.microsoft.com/office/drawing/2014/main" val="10002"/>
                  </a:ext>
                </a:extLst>
              </a:tr>
              <a:tr h="576434">
                <a:tc>
                  <a:txBody>
                    <a:bodyPr/>
                    <a:lstStyle/>
                    <a:p>
                      <a:pPr algn="l" fontAlgn="ctr"/>
                      <a:r>
                        <a:rPr lang="de-CH" sz="1600" b="0" i="0" u="none" strike="noStrike" dirty="0" err="1">
                          <a:solidFill>
                            <a:schemeClr val="bg1"/>
                          </a:solidFill>
                          <a:effectLst/>
                          <a:latin typeface="+mn-lt"/>
                        </a:rPr>
                        <a:t>Product</a:t>
                      </a:r>
                      <a:endParaRPr lang="en-US" sz="1600" b="0" i="0" u="none" strike="noStrike" dirty="0">
                        <a:solidFill>
                          <a:schemeClr val="bg1"/>
                        </a:solidFill>
                        <a:effectLst/>
                        <a:latin typeface="SwissReSans" panose="020B0604020202020204" pitchFamily="34" charset="0"/>
                      </a:endParaRPr>
                    </a:p>
                  </a:txBody>
                  <a:tcPr marL="0" marR="0" marT="0" marB="0" anchor="ctr"/>
                </a:tc>
                <a:extLst>
                  <a:ext uri="{0D108BD9-81ED-4DB2-BD59-A6C34878D82A}">
                    <a16:rowId xmlns:a16="http://schemas.microsoft.com/office/drawing/2014/main" val="10003"/>
                  </a:ext>
                </a:extLst>
              </a:tr>
              <a:tr h="576434">
                <a:tc>
                  <a:txBody>
                    <a:bodyPr/>
                    <a:lstStyle/>
                    <a:p>
                      <a:pPr algn="l" fontAlgn="ctr"/>
                      <a:r>
                        <a:rPr lang="en-US" sz="1600" u="none" strike="noStrike" dirty="0">
                          <a:solidFill>
                            <a:schemeClr val="bg1"/>
                          </a:solidFill>
                          <a:effectLst/>
                        </a:rPr>
                        <a:t>Understandability</a:t>
                      </a:r>
                      <a:endParaRPr lang="en-US" sz="1600" b="0" i="0" u="none" strike="noStrike" dirty="0">
                        <a:solidFill>
                          <a:schemeClr val="bg1"/>
                        </a:solidFill>
                        <a:effectLst/>
                        <a:latin typeface="SwissReSans" panose="020B0604020202020204" pitchFamily="34" charset="0"/>
                      </a:endParaRPr>
                    </a:p>
                  </a:txBody>
                  <a:tcPr marL="0" marR="0" marT="0" marB="0" anchor="ctr"/>
                </a:tc>
                <a:extLst>
                  <a:ext uri="{0D108BD9-81ED-4DB2-BD59-A6C34878D82A}">
                    <a16:rowId xmlns:a16="http://schemas.microsoft.com/office/drawing/2014/main" val="10004"/>
                  </a:ext>
                </a:extLst>
              </a:tr>
              <a:tr h="576434">
                <a:tc>
                  <a:txBody>
                    <a:bodyPr/>
                    <a:lstStyle/>
                    <a:p>
                      <a:pPr algn="l" fontAlgn="ctr"/>
                      <a:r>
                        <a:rPr lang="en-US" sz="1600" u="none" strike="noStrike" dirty="0">
                          <a:solidFill>
                            <a:schemeClr val="bg1"/>
                          </a:solidFill>
                          <a:effectLst/>
                        </a:rPr>
                        <a:t>Accessibility</a:t>
                      </a:r>
                      <a:endParaRPr lang="en-US" sz="1600" b="0" i="0" u="none" strike="noStrike" dirty="0">
                        <a:solidFill>
                          <a:schemeClr val="bg1"/>
                        </a:solidFill>
                        <a:effectLst/>
                        <a:latin typeface="SwissReSans" panose="020B0604020202020204" pitchFamily="34" charset="0"/>
                      </a:endParaRPr>
                    </a:p>
                  </a:txBody>
                  <a:tcPr marL="0" marR="0" marT="0" marB="0" anchor="ctr"/>
                </a:tc>
                <a:extLst>
                  <a:ext uri="{0D108BD9-81ED-4DB2-BD59-A6C34878D82A}">
                    <a16:rowId xmlns:a16="http://schemas.microsoft.com/office/drawing/2014/main" val="10005"/>
                  </a:ext>
                </a:extLst>
              </a:tr>
            </a:tbl>
          </a:graphicData>
        </a:graphic>
      </p:graphicFrame>
      <p:sp>
        <p:nvSpPr>
          <p:cNvPr id="6" name="TextBox 5"/>
          <p:cNvSpPr txBox="1"/>
          <p:nvPr/>
        </p:nvSpPr>
        <p:spPr>
          <a:xfrm>
            <a:off x="2447826" y="2598395"/>
            <a:ext cx="1328738" cy="400110"/>
          </a:xfrm>
          <a:prstGeom prst="rect">
            <a:avLst/>
          </a:prstGeom>
          <a:noFill/>
        </p:spPr>
        <p:txBody>
          <a:bodyPr wrap="square" rtlCol="0">
            <a:spAutoFit/>
          </a:bodyPr>
          <a:lstStyle/>
          <a:p>
            <a:r>
              <a:rPr lang="de-CH" sz="1000" dirty="0">
                <a:solidFill>
                  <a:schemeClr val="bg1"/>
                </a:solidFill>
                <a:latin typeface="SwissReSans" pitchFamily="34" charset="0"/>
              </a:rPr>
              <a:t>(</a:t>
            </a:r>
            <a:r>
              <a:rPr lang="de-CH" sz="1000" dirty="0" err="1">
                <a:solidFill>
                  <a:schemeClr val="bg1"/>
                </a:solidFill>
                <a:latin typeface="SwissReSans" pitchFamily="34" charset="0"/>
              </a:rPr>
              <a:t>over</a:t>
            </a:r>
            <a:r>
              <a:rPr lang="de-CH" sz="1000" dirty="0">
                <a:solidFill>
                  <a:schemeClr val="bg1"/>
                </a:solidFill>
                <a:latin typeface="SwissReSans" pitchFamily="34" charset="0"/>
              </a:rPr>
              <a:t> </a:t>
            </a:r>
            <a:r>
              <a:rPr lang="de-CH" sz="1000" dirty="0" err="1">
                <a:solidFill>
                  <a:schemeClr val="bg1"/>
                </a:solidFill>
                <a:latin typeface="SwissReSans" pitchFamily="34" charset="0"/>
              </a:rPr>
              <a:t>government</a:t>
            </a:r>
            <a:r>
              <a:rPr lang="de-CH" sz="1000" dirty="0">
                <a:solidFill>
                  <a:schemeClr val="bg1"/>
                </a:solidFill>
                <a:latin typeface="SwissReSans" pitchFamily="34" charset="0"/>
              </a:rPr>
              <a:t> </a:t>
            </a:r>
            <a:r>
              <a:rPr lang="de-CH" sz="1000" dirty="0" err="1">
                <a:solidFill>
                  <a:schemeClr val="bg1"/>
                </a:solidFill>
                <a:latin typeface="SwissReSans" pitchFamily="34" charset="0"/>
              </a:rPr>
              <a:t>and</a:t>
            </a:r>
            <a:r>
              <a:rPr lang="de-CH" sz="1000" dirty="0">
                <a:solidFill>
                  <a:schemeClr val="bg1"/>
                </a:solidFill>
                <a:latin typeface="SwissReSans" pitchFamily="34" charset="0"/>
              </a:rPr>
              <a:t> </a:t>
            </a:r>
            <a:r>
              <a:rPr lang="de-CH" sz="1000" dirty="0" err="1">
                <a:solidFill>
                  <a:schemeClr val="bg1"/>
                </a:solidFill>
                <a:latin typeface="SwissReSans" pitchFamily="34" charset="0"/>
              </a:rPr>
              <a:t>social</a:t>
            </a:r>
            <a:r>
              <a:rPr lang="de-CH" sz="1000" dirty="0">
                <a:solidFill>
                  <a:schemeClr val="bg1"/>
                </a:solidFill>
                <a:latin typeface="SwissReSans" pitchFamily="34" charset="0"/>
              </a:rPr>
              <a:t> </a:t>
            </a:r>
            <a:r>
              <a:rPr lang="de-CH" sz="1000" dirty="0" err="1">
                <a:solidFill>
                  <a:schemeClr val="bg1"/>
                </a:solidFill>
                <a:latin typeface="SwissReSans" pitchFamily="34" charset="0"/>
              </a:rPr>
              <a:t>network</a:t>
            </a:r>
            <a:r>
              <a:rPr lang="de-CH" sz="1000" dirty="0">
                <a:solidFill>
                  <a:schemeClr val="bg1"/>
                </a:solidFill>
                <a:latin typeface="SwissReSans" pitchFamily="34" charset="0"/>
              </a:rPr>
              <a:t>)</a:t>
            </a:r>
            <a:endParaRPr lang="en-US" sz="1000" dirty="0" err="1">
              <a:solidFill>
                <a:schemeClr val="bg1"/>
              </a:solidFill>
              <a:latin typeface="SwissReSans" pitchFamily="34" charset="0"/>
            </a:endParaRPr>
          </a:p>
        </p:txBody>
      </p:sp>
      <p:sp>
        <p:nvSpPr>
          <p:cNvPr id="38" name="Pentagon 37"/>
          <p:cNvSpPr/>
          <p:nvPr/>
        </p:nvSpPr>
        <p:spPr>
          <a:xfrm rot="10800000">
            <a:off x="4995655" y="3754930"/>
            <a:ext cx="1514487" cy="475307"/>
          </a:xfrm>
          <a:prstGeom prst="homePlate">
            <a:avLst/>
          </a:prstGeom>
          <a:solidFill>
            <a:srgbClr val="E94D7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0" name="Pentagon 39"/>
          <p:cNvSpPr/>
          <p:nvPr/>
        </p:nvSpPr>
        <p:spPr>
          <a:xfrm rot="10800000">
            <a:off x="4995655" y="2018176"/>
            <a:ext cx="1514487" cy="475307"/>
          </a:xfrm>
          <a:prstGeom prst="homePlate">
            <a:avLst/>
          </a:prstGeom>
          <a:solidFill>
            <a:srgbClr val="E94D7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1" name="Rectangle 40"/>
          <p:cNvSpPr/>
          <p:nvPr/>
        </p:nvSpPr>
        <p:spPr>
          <a:xfrm>
            <a:off x="3823651" y="2001189"/>
            <a:ext cx="1038459"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SwissReSans" pitchFamily="34" charset="0"/>
              </a:rPr>
              <a:t>0.60</a:t>
            </a:r>
            <a:endParaRPr lang="en-US" sz="1600" b="1" dirty="0" err="1">
              <a:latin typeface="SwissReSans" pitchFamily="34" charset="0"/>
            </a:endParaRPr>
          </a:p>
        </p:txBody>
      </p:sp>
      <p:sp>
        <p:nvSpPr>
          <p:cNvPr id="42" name="Rectangle 41"/>
          <p:cNvSpPr/>
          <p:nvPr/>
        </p:nvSpPr>
        <p:spPr>
          <a:xfrm>
            <a:off x="3823651" y="3166341"/>
            <a:ext cx="1038459"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SwissReSans" pitchFamily="34" charset="0"/>
              </a:rPr>
              <a:t>0.53</a:t>
            </a:r>
            <a:endParaRPr lang="en-US" sz="1600" b="1" dirty="0" err="1">
              <a:latin typeface="SwissReSans" pitchFamily="34" charset="0"/>
            </a:endParaRPr>
          </a:p>
        </p:txBody>
      </p:sp>
      <p:sp>
        <p:nvSpPr>
          <p:cNvPr id="43" name="Rectangle 42"/>
          <p:cNvSpPr/>
          <p:nvPr/>
        </p:nvSpPr>
        <p:spPr>
          <a:xfrm>
            <a:off x="3823651" y="3748917"/>
            <a:ext cx="1038459"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SwissReSans" pitchFamily="34" charset="0"/>
              </a:rPr>
              <a:t>0.27</a:t>
            </a:r>
            <a:endParaRPr lang="en-US" sz="1600" b="1" dirty="0" err="1">
              <a:latin typeface="SwissReSans" pitchFamily="34" charset="0"/>
            </a:endParaRPr>
          </a:p>
        </p:txBody>
      </p:sp>
      <p:sp>
        <p:nvSpPr>
          <p:cNvPr id="44" name="Rectangle 43"/>
          <p:cNvSpPr/>
          <p:nvPr/>
        </p:nvSpPr>
        <p:spPr>
          <a:xfrm>
            <a:off x="3823651" y="2583765"/>
            <a:ext cx="1038459"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SwissReSans" pitchFamily="34" charset="0"/>
              </a:rPr>
              <a:t>0.53</a:t>
            </a:r>
            <a:endParaRPr lang="en-US" sz="1600" b="1" dirty="0" err="1">
              <a:latin typeface="SwissReSans" pitchFamily="34" charset="0"/>
            </a:endParaRPr>
          </a:p>
        </p:txBody>
      </p:sp>
      <p:sp>
        <p:nvSpPr>
          <p:cNvPr id="45" name="Rectangle 44"/>
          <p:cNvSpPr/>
          <p:nvPr/>
        </p:nvSpPr>
        <p:spPr>
          <a:xfrm>
            <a:off x="3823651" y="4331493"/>
            <a:ext cx="1038459"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SwissReSans" pitchFamily="34" charset="0"/>
              </a:rPr>
              <a:t>0.07</a:t>
            </a:r>
            <a:endParaRPr lang="en-US" sz="1600" b="1" dirty="0" err="1">
              <a:latin typeface="SwissReSans" pitchFamily="34" charset="0"/>
            </a:endParaRPr>
          </a:p>
        </p:txBody>
      </p:sp>
      <p:sp>
        <p:nvSpPr>
          <p:cNvPr id="46" name="Rectangle 45"/>
          <p:cNvSpPr/>
          <p:nvPr/>
        </p:nvSpPr>
        <p:spPr>
          <a:xfrm>
            <a:off x="3823651" y="4914068"/>
            <a:ext cx="1038459" cy="476602"/>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latin typeface="SwissReSans" pitchFamily="34" charset="0"/>
              </a:rPr>
              <a:t>0.05</a:t>
            </a:r>
            <a:endParaRPr lang="en-US" sz="1600" b="1" dirty="0" err="1">
              <a:latin typeface="SwissReSans" pitchFamily="34" charset="0"/>
            </a:endParaRPr>
          </a:p>
        </p:txBody>
      </p:sp>
      <p:sp>
        <p:nvSpPr>
          <p:cNvPr id="47" name="Title 2"/>
          <p:cNvSpPr>
            <a:spLocks noGrp="1"/>
          </p:cNvSpPr>
          <p:nvPr>
            <p:ph type="title"/>
          </p:nvPr>
        </p:nvSpPr>
        <p:spPr>
          <a:xfrm>
            <a:off x="684214" y="692150"/>
            <a:ext cx="7991474" cy="692647"/>
          </a:xfrm>
        </p:spPr>
        <p:txBody>
          <a:bodyPr/>
          <a:lstStyle/>
          <a:p>
            <a:r>
              <a:rPr lang="en-GB" dirty="0"/>
              <a:t>Which Critical Aspects Do Parametric Solutions Target?</a:t>
            </a:r>
          </a:p>
        </p:txBody>
      </p:sp>
      <p:sp>
        <p:nvSpPr>
          <p:cNvPr id="18" name="TextBox 17"/>
          <p:cNvSpPr txBox="1"/>
          <p:nvPr/>
        </p:nvSpPr>
        <p:spPr>
          <a:xfrm>
            <a:off x="649385" y="1463273"/>
            <a:ext cx="3116559" cy="492443"/>
          </a:xfrm>
          <a:prstGeom prst="rect">
            <a:avLst/>
          </a:prstGeom>
          <a:noFill/>
        </p:spPr>
        <p:txBody>
          <a:bodyPr wrap="none" rtlCol="0">
            <a:spAutoFit/>
          </a:bodyPr>
          <a:lstStyle/>
          <a:p>
            <a:r>
              <a:rPr lang="en-US" sz="1600" dirty="0">
                <a:latin typeface="SwissReSans" pitchFamily="34" charset="0"/>
              </a:rPr>
              <a:t>“Critical Aspects</a:t>
            </a:r>
            <a:r>
              <a:rPr lang="en-US" sz="1600" baseline="30000" dirty="0">
                <a:latin typeface="SwissReSans" pitchFamily="34" charset="0"/>
              </a:rPr>
              <a:t>*</a:t>
            </a:r>
            <a:r>
              <a:rPr lang="en-US" sz="1600" dirty="0">
                <a:latin typeface="SwissReSans" pitchFamily="34" charset="0"/>
              </a:rPr>
              <a:t>“</a:t>
            </a:r>
            <a:br>
              <a:rPr lang="de-CH" dirty="0">
                <a:latin typeface="SwissReSans" pitchFamily="34" charset="0"/>
              </a:rPr>
            </a:br>
            <a:r>
              <a:rPr lang="de-CH" sz="1000" dirty="0">
                <a:latin typeface="SwissReSans" pitchFamily="34" charset="0"/>
              </a:rPr>
              <a:t>= </a:t>
            </a:r>
            <a:r>
              <a:rPr lang="de-CH" sz="1000" dirty="0" err="1">
                <a:latin typeface="SwissReSans" pitchFamily="34" charset="0"/>
              </a:rPr>
              <a:t>decisive</a:t>
            </a:r>
            <a:r>
              <a:rPr lang="de-CH" sz="1000" dirty="0">
                <a:latin typeface="SwissReSans" pitchFamily="34" charset="0"/>
              </a:rPr>
              <a:t> </a:t>
            </a:r>
            <a:r>
              <a:rPr lang="de-CH" sz="1000" dirty="0" err="1">
                <a:latin typeface="SwissReSans" pitchFamily="34" charset="0"/>
              </a:rPr>
              <a:t>factors</a:t>
            </a:r>
            <a:r>
              <a:rPr lang="de-CH" sz="1000" dirty="0">
                <a:latin typeface="SwissReSans" pitchFamily="34" charset="0"/>
              </a:rPr>
              <a:t> </a:t>
            </a:r>
            <a:r>
              <a:rPr lang="de-CH" sz="1000" dirty="0" err="1">
                <a:latin typeface="SwissReSans" pitchFamily="34" charset="0"/>
              </a:rPr>
              <a:t>for</a:t>
            </a:r>
            <a:r>
              <a:rPr lang="de-CH" sz="1000" dirty="0">
                <a:latin typeface="SwissReSans" pitchFamily="34" charset="0"/>
              </a:rPr>
              <a:t> an </a:t>
            </a:r>
            <a:r>
              <a:rPr lang="de-CH" sz="1000" dirty="0" err="1">
                <a:latin typeface="SwissReSans" pitchFamily="34" charset="0"/>
              </a:rPr>
              <a:t>insurance</a:t>
            </a:r>
            <a:r>
              <a:rPr lang="de-CH" sz="1000" dirty="0">
                <a:latin typeface="SwissReSans" pitchFamily="34" charset="0"/>
              </a:rPr>
              <a:t> </a:t>
            </a:r>
            <a:r>
              <a:rPr lang="de-CH" sz="1000" dirty="0" err="1">
                <a:latin typeface="SwissReSans" pitchFamily="34" charset="0"/>
              </a:rPr>
              <a:t>buying</a:t>
            </a:r>
            <a:r>
              <a:rPr lang="de-CH" sz="1000" dirty="0">
                <a:latin typeface="SwissReSans" pitchFamily="34" charset="0"/>
              </a:rPr>
              <a:t> </a:t>
            </a:r>
            <a:r>
              <a:rPr lang="de-CH" sz="1000" dirty="0" err="1">
                <a:latin typeface="SwissReSans" pitchFamily="34" charset="0"/>
              </a:rPr>
              <a:t>decision</a:t>
            </a:r>
            <a:endParaRPr lang="en-US" sz="1000" dirty="0" err="1">
              <a:latin typeface="SwissReSans" pitchFamily="34" charset="0"/>
            </a:endParaRPr>
          </a:p>
        </p:txBody>
      </p:sp>
      <p:sp>
        <p:nvSpPr>
          <p:cNvPr id="48" name="TextBox 47"/>
          <p:cNvSpPr txBox="1"/>
          <p:nvPr/>
        </p:nvSpPr>
        <p:spPr>
          <a:xfrm>
            <a:off x="3728466" y="1486456"/>
            <a:ext cx="1245854" cy="338554"/>
          </a:xfrm>
          <a:prstGeom prst="rect">
            <a:avLst/>
          </a:prstGeom>
          <a:noFill/>
        </p:spPr>
        <p:txBody>
          <a:bodyPr wrap="none" rtlCol="0">
            <a:spAutoFit/>
          </a:bodyPr>
          <a:lstStyle/>
          <a:p>
            <a:r>
              <a:rPr lang="en-US" sz="1600" dirty="0">
                <a:latin typeface="SwissReSans" pitchFamily="34" charset="0"/>
              </a:rPr>
              <a:t>Sensitivity</a:t>
            </a:r>
            <a:r>
              <a:rPr lang="en-US" sz="1600" baseline="30000" dirty="0">
                <a:latin typeface="SwissReSans" pitchFamily="34" charset="0"/>
              </a:rPr>
              <a:t>**</a:t>
            </a:r>
          </a:p>
        </p:txBody>
      </p:sp>
      <p:sp>
        <p:nvSpPr>
          <p:cNvPr id="49" name="TextBox 48"/>
          <p:cNvSpPr txBox="1"/>
          <p:nvPr/>
        </p:nvSpPr>
        <p:spPr>
          <a:xfrm>
            <a:off x="5105911" y="1182810"/>
            <a:ext cx="1404231" cy="830997"/>
          </a:xfrm>
          <a:prstGeom prst="rect">
            <a:avLst/>
          </a:prstGeom>
          <a:noFill/>
        </p:spPr>
        <p:txBody>
          <a:bodyPr wrap="square" rtlCol="0">
            <a:spAutoFit/>
          </a:bodyPr>
          <a:lstStyle/>
          <a:p>
            <a:pPr algn="ctr"/>
            <a:r>
              <a:rPr lang="en-US" sz="1600" dirty="0">
                <a:latin typeface="SwissReSans" pitchFamily="34" charset="0"/>
              </a:rPr>
              <a:t>Parametric</a:t>
            </a:r>
            <a:br>
              <a:rPr lang="en-US" sz="1600" dirty="0">
                <a:latin typeface="SwissReSans" pitchFamily="34" charset="0"/>
              </a:rPr>
            </a:br>
            <a:r>
              <a:rPr lang="en-US" sz="1600" dirty="0">
                <a:latin typeface="SwissReSans" pitchFamily="34" charset="0"/>
              </a:rPr>
              <a:t>product targets</a:t>
            </a:r>
          </a:p>
        </p:txBody>
      </p:sp>
      <p:sp>
        <p:nvSpPr>
          <p:cNvPr id="50" name="TextBox 49"/>
          <p:cNvSpPr txBox="1"/>
          <p:nvPr/>
        </p:nvSpPr>
        <p:spPr>
          <a:xfrm>
            <a:off x="6765455" y="1182809"/>
            <a:ext cx="1404231" cy="830997"/>
          </a:xfrm>
          <a:prstGeom prst="rect">
            <a:avLst/>
          </a:prstGeom>
          <a:noFill/>
        </p:spPr>
        <p:txBody>
          <a:bodyPr wrap="square" rtlCol="0">
            <a:spAutoFit/>
          </a:bodyPr>
          <a:lstStyle/>
          <a:p>
            <a:pPr algn="ctr"/>
            <a:r>
              <a:rPr lang="en-US" sz="1600" dirty="0">
                <a:latin typeface="SwissReSans" pitchFamily="34" charset="0"/>
              </a:rPr>
              <a:t>Distribution channel targets</a:t>
            </a:r>
          </a:p>
        </p:txBody>
      </p:sp>
      <p:sp>
        <p:nvSpPr>
          <p:cNvPr id="51" name="Rectangle 50"/>
          <p:cNvSpPr/>
          <p:nvPr/>
        </p:nvSpPr>
        <p:spPr>
          <a:xfrm>
            <a:off x="684215" y="5491684"/>
            <a:ext cx="7473959" cy="57420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500" dirty="0">
                <a:solidFill>
                  <a:schemeClr val="tx1"/>
                </a:solidFill>
                <a:latin typeface="SwissReSans" pitchFamily="34" charset="0"/>
              </a:rPr>
              <a:t>The </a:t>
            </a:r>
            <a:r>
              <a:rPr lang="de-CH" sz="1500" dirty="0" err="1">
                <a:solidFill>
                  <a:schemeClr val="tx1"/>
                </a:solidFill>
                <a:latin typeface="SwissReSans" pitchFamily="34" charset="0"/>
              </a:rPr>
              <a:t>market</a:t>
            </a:r>
            <a:r>
              <a:rPr lang="de-CH" sz="1500" dirty="0">
                <a:solidFill>
                  <a:schemeClr val="tx1"/>
                </a:solidFill>
                <a:latin typeface="SwissReSans" pitchFamily="34" charset="0"/>
              </a:rPr>
              <a:t> potential </a:t>
            </a:r>
            <a:r>
              <a:rPr lang="de-CH" sz="1500" dirty="0" err="1">
                <a:solidFill>
                  <a:schemeClr val="tx1"/>
                </a:solidFill>
                <a:latin typeface="SwissReSans" pitchFamily="34" charset="0"/>
              </a:rPr>
              <a:t>of</a:t>
            </a:r>
            <a:r>
              <a:rPr lang="de-CH" sz="1500" dirty="0">
                <a:solidFill>
                  <a:schemeClr val="tx1"/>
                </a:solidFill>
                <a:latin typeface="SwissReSans" pitchFamily="34" charset="0"/>
              </a:rPr>
              <a:t> </a:t>
            </a:r>
            <a:r>
              <a:rPr lang="de-CH" sz="1500" dirty="0" err="1">
                <a:solidFill>
                  <a:schemeClr val="tx1"/>
                </a:solidFill>
                <a:latin typeface="SwissReSans" pitchFamily="34" charset="0"/>
              </a:rPr>
              <a:t>parametric</a:t>
            </a:r>
            <a:r>
              <a:rPr lang="de-CH" sz="1500" dirty="0">
                <a:solidFill>
                  <a:schemeClr val="tx1"/>
                </a:solidFill>
                <a:latin typeface="SwissReSans" pitchFamily="34" charset="0"/>
              </a:rPr>
              <a:t> </a:t>
            </a:r>
            <a:r>
              <a:rPr lang="de-CH" sz="1500" dirty="0" err="1">
                <a:solidFill>
                  <a:schemeClr val="tx1"/>
                </a:solidFill>
                <a:latin typeface="SwissReSans" pitchFamily="34" charset="0"/>
              </a:rPr>
              <a:t>products</a:t>
            </a:r>
            <a:r>
              <a:rPr lang="de-CH" sz="1500" dirty="0">
                <a:solidFill>
                  <a:schemeClr val="tx1"/>
                </a:solidFill>
                <a:latin typeface="SwissReSans" pitchFamily="34" charset="0"/>
              </a:rPr>
              <a:t> </a:t>
            </a:r>
            <a:r>
              <a:rPr lang="de-CH" sz="1500" dirty="0" err="1">
                <a:solidFill>
                  <a:schemeClr val="tx1"/>
                </a:solidFill>
                <a:latin typeface="SwissReSans" pitchFamily="34" charset="0"/>
              </a:rPr>
              <a:t>can</a:t>
            </a:r>
            <a:r>
              <a:rPr lang="de-CH" sz="1500" dirty="0">
                <a:solidFill>
                  <a:schemeClr val="tx1"/>
                </a:solidFill>
                <a:latin typeface="SwissReSans" pitchFamily="34" charset="0"/>
              </a:rPr>
              <a:t> </a:t>
            </a:r>
            <a:r>
              <a:rPr lang="de-CH" sz="1500" dirty="0" err="1">
                <a:solidFill>
                  <a:schemeClr val="tx1"/>
                </a:solidFill>
                <a:latin typeface="SwissReSans" pitchFamily="34" charset="0"/>
              </a:rPr>
              <a:t>be</a:t>
            </a:r>
            <a:r>
              <a:rPr lang="de-CH" sz="1500" dirty="0">
                <a:solidFill>
                  <a:schemeClr val="tx1"/>
                </a:solidFill>
                <a:latin typeface="SwissReSans" pitchFamily="34" charset="0"/>
              </a:rPr>
              <a:t> </a:t>
            </a:r>
            <a:r>
              <a:rPr lang="de-CH" sz="1500" dirty="0" err="1">
                <a:solidFill>
                  <a:schemeClr val="tx1"/>
                </a:solidFill>
                <a:latin typeface="SwissReSans" pitchFamily="34" charset="0"/>
              </a:rPr>
              <a:t>greatly</a:t>
            </a:r>
            <a:r>
              <a:rPr lang="de-CH" sz="1500" dirty="0">
                <a:solidFill>
                  <a:schemeClr val="tx1"/>
                </a:solidFill>
                <a:latin typeface="SwissReSans" pitchFamily="34" charset="0"/>
              </a:rPr>
              <a:t> </a:t>
            </a:r>
            <a:r>
              <a:rPr lang="de-CH" sz="1500" dirty="0" err="1">
                <a:solidFill>
                  <a:schemeClr val="tx1"/>
                </a:solidFill>
                <a:latin typeface="SwissReSans" pitchFamily="34" charset="0"/>
              </a:rPr>
              <a:t>enhanced</a:t>
            </a:r>
            <a:r>
              <a:rPr lang="de-CH" sz="1500" dirty="0">
                <a:solidFill>
                  <a:schemeClr val="tx1"/>
                </a:solidFill>
                <a:latin typeface="SwissReSans" pitchFamily="34" charset="0"/>
              </a:rPr>
              <a:t> </a:t>
            </a:r>
            <a:r>
              <a:rPr lang="de-CH" sz="1500" dirty="0" err="1">
                <a:solidFill>
                  <a:schemeClr val="tx1"/>
                </a:solidFill>
                <a:latin typeface="SwissReSans" pitchFamily="34" charset="0"/>
              </a:rPr>
              <a:t>if</a:t>
            </a:r>
            <a:r>
              <a:rPr lang="de-CH" sz="1500" dirty="0">
                <a:solidFill>
                  <a:schemeClr val="tx1"/>
                </a:solidFill>
                <a:latin typeface="SwissReSans" pitchFamily="34" charset="0"/>
              </a:rPr>
              <a:t> </a:t>
            </a:r>
            <a:r>
              <a:rPr lang="de-CH" sz="1500" dirty="0" err="1">
                <a:solidFill>
                  <a:schemeClr val="tx1"/>
                </a:solidFill>
                <a:latin typeface="SwissReSans" pitchFamily="34" charset="0"/>
              </a:rPr>
              <a:t>combined</a:t>
            </a:r>
            <a:r>
              <a:rPr lang="de-CH" sz="1500" dirty="0">
                <a:solidFill>
                  <a:schemeClr val="tx1"/>
                </a:solidFill>
                <a:latin typeface="SwissReSans" pitchFamily="34" charset="0"/>
              </a:rPr>
              <a:t> </a:t>
            </a:r>
            <a:r>
              <a:rPr lang="de-CH" sz="1500" dirty="0" err="1">
                <a:solidFill>
                  <a:schemeClr val="tx1"/>
                </a:solidFill>
                <a:latin typeface="SwissReSans" pitchFamily="34" charset="0"/>
              </a:rPr>
              <a:t>with</a:t>
            </a:r>
            <a:r>
              <a:rPr lang="de-CH" sz="1500" dirty="0">
                <a:solidFill>
                  <a:schemeClr val="tx1"/>
                </a:solidFill>
                <a:latin typeface="SwissReSans" pitchFamily="34" charset="0"/>
              </a:rPr>
              <a:t> a </a:t>
            </a:r>
            <a:r>
              <a:rPr lang="de-CH" sz="1500" dirty="0" err="1">
                <a:solidFill>
                  <a:schemeClr val="tx1"/>
                </a:solidFill>
                <a:latin typeface="SwissReSans" pitchFamily="34" charset="0"/>
              </a:rPr>
              <a:t>tailored</a:t>
            </a:r>
            <a:r>
              <a:rPr lang="de-CH" sz="1500" dirty="0">
                <a:solidFill>
                  <a:schemeClr val="tx1"/>
                </a:solidFill>
                <a:latin typeface="SwissReSans" pitchFamily="34" charset="0"/>
              </a:rPr>
              <a:t> </a:t>
            </a:r>
            <a:r>
              <a:rPr lang="de-CH" sz="1500" dirty="0" err="1">
                <a:solidFill>
                  <a:schemeClr val="tx1"/>
                </a:solidFill>
                <a:latin typeface="SwissReSans" pitchFamily="34" charset="0"/>
              </a:rPr>
              <a:t>distribution</a:t>
            </a:r>
            <a:r>
              <a:rPr lang="de-CH" sz="1500" dirty="0">
                <a:solidFill>
                  <a:schemeClr val="tx1"/>
                </a:solidFill>
                <a:latin typeface="SwissReSans" pitchFamily="34" charset="0"/>
              </a:rPr>
              <a:t> </a:t>
            </a:r>
            <a:r>
              <a:rPr lang="de-CH" sz="1500" dirty="0" err="1">
                <a:solidFill>
                  <a:schemeClr val="tx1"/>
                </a:solidFill>
                <a:latin typeface="SwissReSans" pitchFamily="34" charset="0"/>
              </a:rPr>
              <a:t>solution</a:t>
            </a:r>
            <a:r>
              <a:rPr lang="de-CH" sz="1500" dirty="0">
                <a:solidFill>
                  <a:schemeClr val="tx1"/>
                </a:solidFill>
                <a:latin typeface="SwissReSans" pitchFamily="34" charset="0"/>
              </a:rPr>
              <a:t>, </a:t>
            </a:r>
            <a:r>
              <a:rPr lang="de-CH" sz="1500" dirty="0" err="1">
                <a:solidFill>
                  <a:schemeClr val="tx1"/>
                </a:solidFill>
                <a:latin typeface="SwissReSans" pitchFamily="34" charset="0"/>
              </a:rPr>
              <a:t>as</a:t>
            </a:r>
            <a:r>
              <a:rPr lang="de-CH" sz="1500" dirty="0">
                <a:solidFill>
                  <a:schemeClr val="tx1"/>
                </a:solidFill>
                <a:latin typeface="SwissReSans" pitchFamily="34" charset="0"/>
              </a:rPr>
              <a:t> </a:t>
            </a:r>
            <a:r>
              <a:rPr lang="de-CH" sz="1500" dirty="0" err="1">
                <a:solidFill>
                  <a:schemeClr val="tx1"/>
                </a:solidFill>
                <a:latin typeface="SwissReSans" pitchFamily="34" charset="0"/>
              </a:rPr>
              <a:t>more</a:t>
            </a:r>
            <a:r>
              <a:rPr lang="de-CH" sz="1500" dirty="0">
                <a:solidFill>
                  <a:schemeClr val="tx1"/>
                </a:solidFill>
                <a:latin typeface="SwissReSans" pitchFamily="34" charset="0"/>
              </a:rPr>
              <a:t> </a:t>
            </a:r>
            <a:r>
              <a:rPr lang="de-CH" sz="1500" dirty="0" err="1">
                <a:solidFill>
                  <a:schemeClr val="tx1"/>
                </a:solidFill>
                <a:latin typeface="SwissReSans" pitchFamily="34" charset="0"/>
              </a:rPr>
              <a:t>of</a:t>
            </a:r>
            <a:r>
              <a:rPr lang="de-CH" sz="1500" dirty="0">
                <a:solidFill>
                  <a:schemeClr val="tx1"/>
                </a:solidFill>
                <a:latin typeface="SwissReSans" pitchFamily="34" charset="0"/>
              </a:rPr>
              <a:t> </a:t>
            </a:r>
            <a:r>
              <a:rPr lang="de-CH" sz="1500" dirty="0" err="1">
                <a:solidFill>
                  <a:schemeClr val="tx1"/>
                </a:solidFill>
                <a:latin typeface="SwissReSans" pitchFamily="34" charset="0"/>
              </a:rPr>
              <a:t>the</a:t>
            </a:r>
            <a:r>
              <a:rPr lang="de-CH" sz="1500" dirty="0">
                <a:solidFill>
                  <a:schemeClr val="tx1"/>
                </a:solidFill>
                <a:latin typeface="SwissReSans" pitchFamily="34" charset="0"/>
              </a:rPr>
              <a:t> </a:t>
            </a:r>
            <a:r>
              <a:rPr lang="de-CH" sz="1500" dirty="0" err="1">
                <a:solidFill>
                  <a:schemeClr val="tx1"/>
                </a:solidFill>
                <a:latin typeface="SwissReSans" pitchFamily="34" charset="0"/>
              </a:rPr>
              <a:t>critical</a:t>
            </a:r>
            <a:r>
              <a:rPr lang="de-CH" sz="1500" dirty="0">
                <a:solidFill>
                  <a:schemeClr val="tx1"/>
                </a:solidFill>
                <a:latin typeface="SwissReSans" pitchFamily="34" charset="0"/>
              </a:rPr>
              <a:t> </a:t>
            </a:r>
            <a:r>
              <a:rPr lang="de-CH" sz="1500" dirty="0" err="1">
                <a:solidFill>
                  <a:schemeClr val="tx1"/>
                </a:solidFill>
                <a:latin typeface="SwissReSans" pitchFamily="34" charset="0"/>
              </a:rPr>
              <a:t>aspects</a:t>
            </a:r>
            <a:r>
              <a:rPr lang="de-CH" sz="1500" dirty="0">
                <a:solidFill>
                  <a:schemeClr val="tx1"/>
                </a:solidFill>
                <a:latin typeface="SwissReSans" pitchFamily="34" charset="0"/>
              </a:rPr>
              <a:t> </a:t>
            </a:r>
            <a:r>
              <a:rPr lang="de-CH" sz="1500" dirty="0" err="1">
                <a:solidFill>
                  <a:schemeClr val="tx1"/>
                </a:solidFill>
                <a:latin typeface="SwissReSans" pitchFamily="34" charset="0"/>
              </a:rPr>
              <a:t>can</a:t>
            </a:r>
            <a:r>
              <a:rPr lang="de-CH" sz="1500" dirty="0">
                <a:solidFill>
                  <a:schemeClr val="tx1"/>
                </a:solidFill>
                <a:latin typeface="SwissReSans" pitchFamily="34" charset="0"/>
              </a:rPr>
              <a:t> </a:t>
            </a:r>
            <a:r>
              <a:rPr lang="de-CH" sz="1500" dirty="0" err="1">
                <a:solidFill>
                  <a:schemeClr val="tx1"/>
                </a:solidFill>
                <a:latin typeface="SwissReSans" pitchFamily="34" charset="0"/>
              </a:rPr>
              <a:t>be</a:t>
            </a:r>
            <a:r>
              <a:rPr lang="de-CH" sz="1500" dirty="0">
                <a:solidFill>
                  <a:schemeClr val="tx1"/>
                </a:solidFill>
                <a:latin typeface="SwissReSans" pitchFamily="34" charset="0"/>
              </a:rPr>
              <a:t> </a:t>
            </a:r>
            <a:r>
              <a:rPr lang="de-CH" sz="1500" dirty="0" err="1">
                <a:solidFill>
                  <a:schemeClr val="tx1"/>
                </a:solidFill>
                <a:latin typeface="SwissReSans" pitchFamily="34" charset="0"/>
              </a:rPr>
              <a:t>addressed</a:t>
            </a:r>
            <a:r>
              <a:rPr lang="de-CH" sz="1500" dirty="0">
                <a:solidFill>
                  <a:schemeClr val="tx1"/>
                </a:solidFill>
                <a:latin typeface="SwissReSans" pitchFamily="34" charset="0"/>
              </a:rPr>
              <a:t>.</a:t>
            </a:r>
            <a:endParaRPr lang="en-US" sz="1500" dirty="0" err="1">
              <a:solidFill>
                <a:schemeClr val="tx1"/>
              </a:solidFill>
              <a:latin typeface="SwissReSans" pitchFamily="34" charset="0"/>
            </a:endParaRPr>
          </a:p>
        </p:txBody>
      </p:sp>
      <p:sp>
        <p:nvSpPr>
          <p:cNvPr id="52" name="TextBox 51"/>
          <p:cNvSpPr txBox="1"/>
          <p:nvPr/>
        </p:nvSpPr>
        <p:spPr>
          <a:xfrm>
            <a:off x="606297" y="6122537"/>
            <a:ext cx="6535764" cy="338554"/>
          </a:xfrm>
          <a:prstGeom prst="rect">
            <a:avLst/>
          </a:prstGeom>
          <a:noFill/>
        </p:spPr>
        <p:txBody>
          <a:bodyPr wrap="none" rtlCol="0">
            <a:spAutoFit/>
          </a:bodyPr>
          <a:lstStyle/>
          <a:p>
            <a:pPr>
              <a:spcBef>
                <a:spcPts val="400"/>
              </a:spcBef>
              <a:spcAft>
                <a:spcPts val="400"/>
              </a:spcAft>
            </a:pPr>
            <a:r>
              <a:rPr lang="de-CH" sz="800" dirty="0">
                <a:latin typeface="SwissReSans" pitchFamily="34" charset="0"/>
              </a:rPr>
              <a:t>* As </a:t>
            </a:r>
            <a:r>
              <a:rPr lang="de-CH" sz="800" dirty="0" err="1">
                <a:latin typeface="SwissReSans" pitchFamily="34" charset="0"/>
              </a:rPr>
              <a:t>defined</a:t>
            </a:r>
            <a:r>
              <a:rPr lang="de-CH" sz="800" dirty="0">
                <a:latin typeface="SwissReSans" pitchFamily="34" charset="0"/>
              </a:rPr>
              <a:t> in </a:t>
            </a:r>
            <a:r>
              <a:rPr lang="de-CH" sz="800" dirty="0" err="1">
                <a:latin typeface="SwissReSans" pitchFamily="34" charset="0"/>
              </a:rPr>
              <a:t>the</a:t>
            </a:r>
            <a:r>
              <a:rPr lang="de-CH" sz="800" dirty="0">
                <a:latin typeface="SwissReSans" pitchFamily="34" charset="0"/>
              </a:rPr>
              <a:t> </a:t>
            </a:r>
            <a:r>
              <a:rPr lang="de-CH" sz="800" dirty="0" err="1">
                <a:latin typeface="SwissReSans" pitchFamily="34" charset="0"/>
              </a:rPr>
              <a:t>paper</a:t>
            </a:r>
            <a:r>
              <a:rPr lang="de-CH" sz="800" dirty="0">
                <a:latin typeface="SwissReSans" pitchFamily="34" charset="0"/>
              </a:rPr>
              <a:t> «</a:t>
            </a:r>
            <a:r>
              <a:rPr lang="de-CH" sz="800" dirty="0" err="1">
                <a:latin typeface="SwissReSans" pitchFamily="34" charset="0"/>
              </a:rPr>
              <a:t>Closing</a:t>
            </a:r>
            <a:r>
              <a:rPr lang="de-CH" sz="800" dirty="0">
                <a:latin typeface="SwissReSans" pitchFamily="34" charset="0"/>
              </a:rPr>
              <a:t> </a:t>
            </a:r>
            <a:r>
              <a:rPr lang="de-CH" sz="800" dirty="0" err="1">
                <a:latin typeface="SwissReSans" pitchFamily="34" charset="0"/>
              </a:rPr>
              <a:t>the</a:t>
            </a:r>
            <a:r>
              <a:rPr lang="de-CH" sz="800" dirty="0">
                <a:latin typeface="SwissReSans" pitchFamily="34" charset="0"/>
              </a:rPr>
              <a:t> </a:t>
            </a:r>
            <a:r>
              <a:rPr lang="de-CH" sz="800" dirty="0" err="1">
                <a:latin typeface="SwissReSans" pitchFamily="34" charset="0"/>
              </a:rPr>
              <a:t>Nat</a:t>
            </a:r>
            <a:r>
              <a:rPr lang="de-CH" sz="800" dirty="0">
                <a:latin typeface="SwissReSans" pitchFamily="34" charset="0"/>
              </a:rPr>
              <a:t> Cat </a:t>
            </a:r>
            <a:r>
              <a:rPr lang="de-CH" sz="800" dirty="0" err="1">
                <a:latin typeface="SwissReSans" pitchFamily="34" charset="0"/>
              </a:rPr>
              <a:t>Protection</a:t>
            </a:r>
            <a:r>
              <a:rPr lang="de-CH" sz="800" dirty="0">
                <a:latin typeface="SwissReSans" pitchFamily="34" charset="0"/>
              </a:rPr>
              <a:t> Gap – Business Case»</a:t>
            </a:r>
            <a:br>
              <a:rPr lang="de-CH" sz="800" dirty="0">
                <a:latin typeface="SwissReSans" pitchFamily="34" charset="0"/>
              </a:rPr>
            </a:br>
            <a:r>
              <a:rPr lang="de-CH" sz="800" dirty="0">
                <a:latin typeface="SwissReSans" pitchFamily="34" charset="0"/>
              </a:rPr>
              <a:t>** = </a:t>
            </a:r>
            <a:r>
              <a:rPr lang="de-CH" sz="800" dirty="0" err="1">
                <a:latin typeface="SwissReSans" pitchFamily="34" charset="0"/>
              </a:rPr>
              <a:t>new</a:t>
            </a:r>
            <a:r>
              <a:rPr lang="de-CH" sz="800" dirty="0">
                <a:latin typeface="SwissReSans" pitchFamily="34" charset="0"/>
              </a:rPr>
              <a:t> </a:t>
            </a:r>
            <a:r>
              <a:rPr lang="de-CH" sz="800" dirty="0" err="1">
                <a:latin typeface="SwissReSans" pitchFamily="34" charset="0"/>
              </a:rPr>
              <a:t>market</a:t>
            </a:r>
            <a:r>
              <a:rPr lang="de-CH" sz="800" dirty="0">
                <a:latin typeface="SwissReSans" pitchFamily="34" charset="0"/>
              </a:rPr>
              <a:t> </a:t>
            </a:r>
            <a:r>
              <a:rPr lang="de-CH" sz="800" dirty="0" err="1">
                <a:latin typeface="SwissReSans" pitchFamily="34" charset="0"/>
              </a:rPr>
              <a:t>volume</a:t>
            </a:r>
            <a:r>
              <a:rPr lang="de-CH" sz="800" dirty="0">
                <a:latin typeface="SwissReSans" pitchFamily="34" charset="0"/>
              </a:rPr>
              <a:t> </a:t>
            </a:r>
            <a:r>
              <a:rPr lang="de-CH" sz="800" dirty="0" err="1">
                <a:latin typeface="SwissReSans" pitchFamily="34" charset="0"/>
              </a:rPr>
              <a:t>generated</a:t>
            </a:r>
            <a:r>
              <a:rPr lang="de-CH" sz="800" dirty="0">
                <a:latin typeface="SwissReSans" pitchFamily="34" charset="0"/>
              </a:rPr>
              <a:t> (in $</a:t>
            </a:r>
            <a:r>
              <a:rPr lang="de-CH" sz="800" dirty="0" err="1">
                <a:latin typeface="SwissReSans" pitchFamily="34" charset="0"/>
              </a:rPr>
              <a:t>bn</a:t>
            </a:r>
            <a:r>
              <a:rPr lang="de-CH" sz="800" dirty="0">
                <a:latin typeface="SwissReSans" pitchFamily="34" charset="0"/>
              </a:rPr>
              <a:t> </a:t>
            </a:r>
            <a:r>
              <a:rPr lang="de-CH" sz="800" dirty="0" err="1">
                <a:latin typeface="SwissReSans" pitchFamily="34" charset="0"/>
              </a:rPr>
              <a:t>of</a:t>
            </a:r>
            <a:r>
              <a:rPr lang="de-CH" sz="800" dirty="0">
                <a:latin typeface="SwissReSans" pitchFamily="34" charset="0"/>
              </a:rPr>
              <a:t> </a:t>
            </a:r>
            <a:r>
              <a:rPr lang="de-CH" sz="800" dirty="0" err="1">
                <a:latin typeface="SwissReSans" pitchFamily="34" charset="0"/>
              </a:rPr>
              <a:t>annual</a:t>
            </a:r>
            <a:r>
              <a:rPr lang="de-CH" sz="800" dirty="0">
                <a:latin typeface="SwissReSans" pitchFamily="34" charset="0"/>
              </a:rPr>
              <a:t> </a:t>
            </a:r>
            <a:r>
              <a:rPr lang="de-CH" sz="800" dirty="0" err="1">
                <a:latin typeface="SwissReSans" pitchFamily="34" charset="0"/>
              </a:rPr>
              <a:t>expected</a:t>
            </a:r>
            <a:r>
              <a:rPr lang="de-CH" sz="800" dirty="0">
                <a:latin typeface="SwissReSans" pitchFamily="34" charset="0"/>
              </a:rPr>
              <a:t> </a:t>
            </a:r>
            <a:r>
              <a:rPr lang="de-CH" sz="800" dirty="0" err="1">
                <a:latin typeface="SwissReSans" pitchFamily="34" charset="0"/>
              </a:rPr>
              <a:t>loss</a:t>
            </a:r>
            <a:r>
              <a:rPr lang="de-CH" sz="800" dirty="0">
                <a:latin typeface="SwissReSans" pitchFamily="34" charset="0"/>
              </a:rPr>
              <a:t>) </a:t>
            </a:r>
            <a:r>
              <a:rPr lang="de-CH" sz="800" dirty="0" err="1">
                <a:latin typeface="SwissReSans" pitchFamily="34" charset="0"/>
              </a:rPr>
              <a:t>if</a:t>
            </a:r>
            <a:r>
              <a:rPr lang="de-CH" sz="800" dirty="0">
                <a:latin typeface="SwissReSans" pitchFamily="34" charset="0"/>
              </a:rPr>
              <a:t> </a:t>
            </a:r>
            <a:r>
              <a:rPr lang="de-CH" sz="800" dirty="0" err="1">
                <a:latin typeface="SwissReSans" pitchFamily="34" charset="0"/>
              </a:rPr>
              <a:t>critical</a:t>
            </a:r>
            <a:r>
              <a:rPr lang="de-CH" sz="800" dirty="0">
                <a:latin typeface="SwissReSans" pitchFamily="34" charset="0"/>
              </a:rPr>
              <a:t> </a:t>
            </a:r>
            <a:r>
              <a:rPr lang="de-CH" sz="800" dirty="0" err="1">
                <a:latin typeface="SwissReSans" pitchFamily="34" charset="0"/>
              </a:rPr>
              <a:t>aspect</a:t>
            </a:r>
            <a:r>
              <a:rPr lang="de-CH" sz="800" dirty="0">
                <a:latin typeface="SwissReSans" pitchFamily="34" charset="0"/>
              </a:rPr>
              <a:t> </a:t>
            </a:r>
            <a:r>
              <a:rPr lang="de-CH" sz="800" dirty="0" err="1">
                <a:latin typeface="SwissReSans" pitchFamily="34" charset="0"/>
              </a:rPr>
              <a:t>is</a:t>
            </a:r>
            <a:r>
              <a:rPr lang="de-CH" sz="800" dirty="0">
                <a:latin typeface="SwissReSans" pitchFamily="34" charset="0"/>
              </a:rPr>
              <a:t> </a:t>
            </a:r>
            <a:r>
              <a:rPr lang="de-CH" sz="800" dirty="0" err="1">
                <a:latin typeface="SwissReSans" pitchFamily="34" charset="0"/>
              </a:rPr>
              <a:t>fulfilled</a:t>
            </a:r>
            <a:r>
              <a:rPr lang="de-CH" sz="800" dirty="0">
                <a:latin typeface="SwissReSans" pitchFamily="34" charset="0"/>
              </a:rPr>
              <a:t> </a:t>
            </a:r>
            <a:r>
              <a:rPr lang="de-CH" sz="800" dirty="0" err="1">
                <a:latin typeface="SwissReSans" pitchFamily="34" charset="0"/>
              </a:rPr>
              <a:t>for</a:t>
            </a:r>
            <a:r>
              <a:rPr lang="de-CH" sz="800" dirty="0">
                <a:latin typeface="SwissReSans" pitchFamily="34" charset="0"/>
              </a:rPr>
              <a:t> </a:t>
            </a:r>
            <a:r>
              <a:rPr lang="de-CH" sz="800" dirty="0" err="1">
                <a:latin typeface="SwissReSans" pitchFamily="34" charset="0"/>
              </a:rPr>
              <a:t>one</a:t>
            </a:r>
            <a:r>
              <a:rPr lang="de-CH" sz="800" dirty="0">
                <a:latin typeface="SwissReSans" pitchFamily="34" charset="0"/>
              </a:rPr>
              <a:t> additional % </a:t>
            </a:r>
            <a:r>
              <a:rPr lang="de-CH" sz="800" dirty="0" err="1">
                <a:latin typeface="SwissReSans" pitchFamily="34" charset="0"/>
              </a:rPr>
              <a:t>of</a:t>
            </a:r>
            <a:r>
              <a:rPr lang="de-CH" sz="800" dirty="0">
                <a:latin typeface="SwissReSans" pitchFamily="34" charset="0"/>
              </a:rPr>
              <a:t> </a:t>
            </a:r>
            <a:r>
              <a:rPr lang="de-CH" sz="800" dirty="0" err="1">
                <a:latin typeface="SwissReSans" pitchFamily="34" charset="0"/>
              </a:rPr>
              <a:t>world’s</a:t>
            </a:r>
            <a:r>
              <a:rPr lang="de-CH" sz="800" dirty="0">
                <a:latin typeface="SwissReSans" pitchFamily="34" charset="0"/>
              </a:rPr>
              <a:t> </a:t>
            </a:r>
            <a:r>
              <a:rPr lang="de-CH" sz="800" dirty="0" err="1">
                <a:latin typeface="SwissReSans" pitchFamily="34" charset="0"/>
              </a:rPr>
              <a:t>risk</a:t>
            </a:r>
            <a:r>
              <a:rPr lang="de-CH" sz="800" dirty="0">
                <a:latin typeface="SwissReSans" pitchFamily="34" charset="0"/>
              </a:rPr>
              <a:t> </a:t>
            </a:r>
            <a:r>
              <a:rPr lang="de-CH" sz="800" dirty="0" err="1">
                <a:latin typeface="SwissReSans" pitchFamily="34" charset="0"/>
              </a:rPr>
              <a:t>owners</a:t>
            </a:r>
            <a:endParaRPr lang="de-CH" sz="800" dirty="0">
              <a:latin typeface="SwissReSans" pitchFamily="34" charset="0"/>
            </a:endParaRPr>
          </a:p>
        </p:txBody>
      </p:sp>
      <p:sp>
        <p:nvSpPr>
          <p:cNvPr id="53" name="TextBox 52"/>
          <p:cNvSpPr txBox="1"/>
          <p:nvPr/>
        </p:nvSpPr>
        <p:spPr>
          <a:xfrm>
            <a:off x="1552525" y="3776855"/>
            <a:ext cx="2224039" cy="400110"/>
          </a:xfrm>
          <a:prstGeom prst="rect">
            <a:avLst/>
          </a:prstGeom>
          <a:noFill/>
        </p:spPr>
        <p:txBody>
          <a:bodyPr wrap="square" rtlCol="0">
            <a:spAutoFit/>
          </a:bodyPr>
          <a:lstStyle/>
          <a:p>
            <a:r>
              <a:rPr lang="de-CH" sz="1000" dirty="0">
                <a:solidFill>
                  <a:schemeClr val="bg1"/>
                </a:solidFill>
                <a:latin typeface="SwissReSans" pitchFamily="34" charset="0"/>
              </a:rPr>
              <a:t>(</a:t>
            </a:r>
            <a:r>
              <a:rPr lang="de-CH" sz="1000" dirty="0" err="1">
                <a:solidFill>
                  <a:schemeClr val="bg1"/>
                </a:solidFill>
                <a:latin typeface="SwissReSans" pitchFamily="34" charset="0"/>
              </a:rPr>
              <a:t>is</a:t>
            </a:r>
            <a:r>
              <a:rPr lang="de-CH" sz="1000" dirty="0">
                <a:solidFill>
                  <a:schemeClr val="bg1"/>
                </a:solidFill>
                <a:latin typeface="SwissReSans" pitchFamily="34" charset="0"/>
              </a:rPr>
              <a:t> </a:t>
            </a:r>
            <a:r>
              <a:rPr lang="de-CH" sz="1000" dirty="0" err="1">
                <a:solidFill>
                  <a:schemeClr val="bg1"/>
                </a:solidFill>
                <a:latin typeface="SwissReSans" pitchFamily="34" charset="0"/>
              </a:rPr>
              <a:t>considered</a:t>
            </a:r>
            <a:r>
              <a:rPr lang="de-CH" sz="1000" dirty="0">
                <a:solidFill>
                  <a:schemeClr val="bg1"/>
                </a:solidFill>
                <a:latin typeface="SwissReSans" pitchFamily="34" charset="0"/>
              </a:rPr>
              <a:t> an </a:t>
            </a:r>
            <a:r>
              <a:rPr lang="de-CH" sz="1000" dirty="0" err="1">
                <a:solidFill>
                  <a:schemeClr val="bg1"/>
                </a:solidFill>
                <a:latin typeface="SwissReSans" pitchFamily="34" charset="0"/>
              </a:rPr>
              <a:t>adequate</a:t>
            </a:r>
            <a:r>
              <a:rPr lang="de-CH" sz="1000" dirty="0">
                <a:solidFill>
                  <a:schemeClr val="bg1"/>
                </a:solidFill>
                <a:latin typeface="SwissReSans" pitchFamily="34" charset="0"/>
              </a:rPr>
              <a:t> </a:t>
            </a:r>
            <a:r>
              <a:rPr lang="de-CH" sz="1000" dirty="0" err="1">
                <a:solidFill>
                  <a:schemeClr val="bg1"/>
                </a:solidFill>
                <a:latin typeface="SwissReSans" pitchFamily="34" charset="0"/>
              </a:rPr>
              <a:t>solution</a:t>
            </a:r>
            <a:r>
              <a:rPr lang="de-CH" sz="1000" dirty="0">
                <a:solidFill>
                  <a:schemeClr val="bg1"/>
                </a:solidFill>
                <a:latin typeface="SwissReSans" pitchFamily="34" charset="0"/>
              </a:rPr>
              <a:t> </a:t>
            </a:r>
            <a:r>
              <a:rPr lang="de-CH" sz="1000" dirty="0" err="1">
                <a:solidFill>
                  <a:schemeClr val="bg1"/>
                </a:solidFill>
                <a:latin typeface="SwissReSans" pitchFamily="34" charset="0"/>
              </a:rPr>
              <a:t>to</a:t>
            </a:r>
            <a:r>
              <a:rPr lang="de-CH" sz="1000" dirty="0">
                <a:solidFill>
                  <a:schemeClr val="bg1"/>
                </a:solidFill>
                <a:latin typeface="SwissReSans" pitchFamily="34" charset="0"/>
              </a:rPr>
              <a:t> </a:t>
            </a:r>
            <a:r>
              <a:rPr lang="de-CH" sz="1000" dirty="0" err="1">
                <a:solidFill>
                  <a:schemeClr val="bg1"/>
                </a:solidFill>
                <a:latin typeface="SwissReSans" pitchFamily="34" charset="0"/>
              </a:rPr>
              <a:t>the</a:t>
            </a:r>
            <a:r>
              <a:rPr lang="de-CH" sz="1000" dirty="0">
                <a:solidFill>
                  <a:schemeClr val="bg1"/>
                </a:solidFill>
                <a:latin typeface="SwissReSans" pitchFamily="34" charset="0"/>
              </a:rPr>
              <a:t> </a:t>
            </a:r>
            <a:r>
              <a:rPr lang="de-CH" sz="1000" dirty="0" err="1">
                <a:solidFill>
                  <a:schemeClr val="bg1"/>
                </a:solidFill>
                <a:latin typeface="SwissReSans" pitchFamily="34" charset="0"/>
              </a:rPr>
              <a:t>problem</a:t>
            </a:r>
            <a:r>
              <a:rPr lang="de-CH" sz="1000" dirty="0">
                <a:solidFill>
                  <a:schemeClr val="bg1"/>
                </a:solidFill>
                <a:latin typeface="SwissReSans" pitchFamily="34" charset="0"/>
              </a:rPr>
              <a:t>)</a:t>
            </a:r>
            <a:endParaRPr lang="en-US" sz="1000" dirty="0" err="1">
              <a:solidFill>
                <a:schemeClr val="bg1"/>
              </a:solidFill>
              <a:latin typeface="SwissReSans" pitchFamily="34" charset="0"/>
            </a:endParaRPr>
          </a:p>
        </p:txBody>
      </p:sp>
    </p:spTree>
    <p:extLst>
      <p:ext uri="{BB962C8B-B14F-4D97-AF65-F5344CB8AC3E}">
        <p14:creationId xmlns:p14="http://schemas.microsoft.com/office/powerpoint/2010/main" val="39760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Quantitative Market Potential Assessment</a:t>
            </a:r>
          </a:p>
        </p:txBody>
      </p:sp>
      <p:sp>
        <p:nvSpPr>
          <p:cNvPr id="4" name="Slide Number Placeholder 3"/>
          <p:cNvSpPr>
            <a:spLocks noGrp="1"/>
          </p:cNvSpPr>
          <p:nvPr>
            <p:ph type="sldNum" sz="quarter" idx="12"/>
          </p:nvPr>
        </p:nvSpPr>
        <p:spPr/>
        <p:txBody>
          <a:bodyPr/>
          <a:lstStyle/>
          <a:p>
            <a:fld id="{5E4D2043-7E31-4A53-BD33-72A88E682172}" type="slidenum">
              <a:rPr lang="en-US" smtClean="0">
                <a:solidFill>
                  <a:srgbClr val="FFFFFF"/>
                </a:solidFill>
              </a:rPr>
              <a:pPr/>
              <a:t>11</a:t>
            </a:fld>
            <a:endParaRPr lang="en-US" dirty="0">
              <a:solidFill>
                <a:srgbClr val="FFFFFF"/>
              </a:solidFill>
            </a:endParaRPr>
          </a:p>
        </p:txBody>
      </p:sp>
      <p:sp>
        <p:nvSpPr>
          <p:cNvPr id="2" name="TextBox 1"/>
          <p:cNvSpPr txBox="1"/>
          <p:nvPr/>
        </p:nvSpPr>
        <p:spPr>
          <a:xfrm>
            <a:off x="578498" y="2677503"/>
            <a:ext cx="2722220" cy="3416320"/>
          </a:xfrm>
          <a:prstGeom prst="rect">
            <a:avLst/>
          </a:prstGeom>
          <a:noFill/>
        </p:spPr>
        <p:txBody>
          <a:bodyPr wrap="none" rtlCol="0">
            <a:spAutoFit/>
          </a:bodyPr>
          <a:lstStyle/>
          <a:p>
            <a:r>
              <a:rPr lang="de-CH" sz="2800" dirty="0">
                <a:latin typeface="SwissReSans" pitchFamily="34" charset="0"/>
              </a:rPr>
              <a:t>$125bn</a:t>
            </a:r>
            <a:endParaRPr lang="de-CH" sz="2000" dirty="0">
              <a:latin typeface="SwissReSans" pitchFamily="34" charset="0"/>
            </a:endParaRPr>
          </a:p>
          <a:p>
            <a:endParaRPr lang="de-CH" sz="2800" dirty="0">
              <a:latin typeface="SwissReSans" pitchFamily="34" charset="0"/>
            </a:endParaRPr>
          </a:p>
          <a:p>
            <a:r>
              <a:rPr lang="de-CH" sz="2800" dirty="0">
                <a:latin typeface="SwissReSans" pitchFamily="34" charset="0"/>
              </a:rPr>
              <a:t>x 20% = $25bn</a:t>
            </a:r>
            <a:endParaRPr lang="de-CH" sz="2000" dirty="0">
              <a:latin typeface="SwissReSans" pitchFamily="34" charset="0"/>
            </a:endParaRPr>
          </a:p>
          <a:p>
            <a:endParaRPr lang="de-CH" sz="2800" dirty="0">
              <a:latin typeface="SwissReSans" pitchFamily="34" charset="0"/>
            </a:endParaRPr>
          </a:p>
          <a:p>
            <a:r>
              <a:rPr lang="de-CH" sz="2800" dirty="0">
                <a:latin typeface="SwissReSans" pitchFamily="34" charset="0"/>
              </a:rPr>
              <a:t>x 20% = $5bn</a:t>
            </a:r>
          </a:p>
          <a:p>
            <a:endParaRPr lang="de-CH" sz="2000" dirty="0">
              <a:latin typeface="SwissReSans" pitchFamily="34" charset="0"/>
            </a:endParaRPr>
          </a:p>
          <a:p>
            <a:endParaRPr lang="de-CH" sz="2800" dirty="0">
              <a:latin typeface="SwissReSans" pitchFamily="34" charset="0"/>
            </a:endParaRPr>
          </a:p>
          <a:p>
            <a:r>
              <a:rPr lang="de-CH" sz="2800" dirty="0">
                <a:latin typeface="SwissReSans" pitchFamily="34" charset="0"/>
              </a:rPr>
              <a:t>x 20% = $1bn</a:t>
            </a:r>
          </a:p>
        </p:txBody>
      </p:sp>
      <p:sp>
        <p:nvSpPr>
          <p:cNvPr id="5" name="Pentagon 4"/>
          <p:cNvSpPr/>
          <p:nvPr/>
        </p:nvSpPr>
        <p:spPr>
          <a:xfrm flipH="1">
            <a:off x="4357396" y="2578731"/>
            <a:ext cx="4103036" cy="822253"/>
          </a:xfrm>
          <a:prstGeom prst="homePlate">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 name="Pentagon 6"/>
          <p:cNvSpPr/>
          <p:nvPr/>
        </p:nvSpPr>
        <p:spPr>
          <a:xfrm flipH="1">
            <a:off x="4357396" y="3433707"/>
            <a:ext cx="4103036" cy="822253"/>
          </a:xfrm>
          <a:prstGeom prst="homePlate">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Pentagon 7"/>
          <p:cNvSpPr/>
          <p:nvPr/>
        </p:nvSpPr>
        <p:spPr>
          <a:xfrm flipH="1">
            <a:off x="4357396" y="4298005"/>
            <a:ext cx="4103036" cy="822253"/>
          </a:xfrm>
          <a:prstGeom prst="homePlate">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Pentagon 8"/>
          <p:cNvSpPr/>
          <p:nvPr/>
        </p:nvSpPr>
        <p:spPr>
          <a:xfrm flipH="1">
            <a:off x="3181350" y="5320922"/>
            <a:ext cx="5279082" cy="1088819"/>
          </a:xfrm>
          <a:prstGeom prst="homePlate">
            <a:avLst/>
          </a:prstGeom>
          <a:solidFill>
            <a:schemeClr val="accent4"/>
          </a:solidFill>
          <a:ln w="38100" cap="flat" cmpd="sng" algn="ctr">
            <a:solidFill>
              <a:srgbClr val="E0003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0" name="TextBox 9"/>
          <p:cNvSpPr txBox="1"/>
          <p:nvPr/>
        </p:nvSpPr>
        <p:spPr>
          <a:xfrm>
            <a:off x="4810297" y="2618737"/>
            <a:ext cx="2915450" cy="307777"/>
          </a:xfrm>
          <a:prstGeom prst="rect">
            <a:avLst/>
          </a:prstGeom>
          <a:noFill/>
        </p:spPr>
        <p:txBody>
          <a:bodyPr wrap="square" rtlCol="0">
            <a:spAutoFit/>
          </a:bodyPr>
          <a:lstStyle/>
          <a:p>
            <a:r>
              <a:rPr lang="de-CH" sz="1400" b="1" dirty="0">
                <a:solidFill>
                  <a:srgbClr val="FFFFFF"/>
                </a:solidFill>
                <a:latin typeface="SwissReSans" pitchFamily="34" charset="0"/>
              </a:rPr>
              <a:t>Total </a:t>
            </a:r>
            <a:r>
              <a:rPr lang="de-CH" sz="1400" b="1" dirty="0" err="1">
                <a:solidFill>
                  <a:srgbClr val="FFFFFF"/>
                </a:solidFill>
                <a:latin typeface="SwissReSans" pitchFamily="34" charset="0"/>
              </a:rPr>
              <a:t>nat</a:t>
            </a:r>
            <a:r>
              <a:rPr lang="de-CH" sz="1400" b="1" dirty="0">
                <a:solidFill>
                  <a:srgbClr val="FFFFFF"/>
                </a:solidFill>
                <a:latin typeface="SwissReSans" pitchFamily="34" charset="0"/>
              </a:rPr>
              <a:t> </a:t>
            </a:r>
            <a:r>
              <a:rPr lang="de-CH" sz="1400" b="1" dirty="0" err="1">
                <a:solidFill>
                  <a:srgbClr val="FFFFFF"/>
                </a:solidFill>
                <a:latin typeface="SwissReSans" pitchFamily="34" charset="0"/>
              </a:rPr>
              <a:t>cat</a:t>
            </a:r>
            <a:r>
              <a:rPr lang="de-CH" sz="1400" b="1" dirty="0">
                <a:solidFill>
                  <a:srgbClr val="FFFFFF"/>
                </a:solidFill>
                <a:latin typeface="SwissReSans" pitchFamily="34" charset="0"/>
              </a:rPr>
              <a:t> </a:t>
            </a:r>
            <a:r>
              <a:rPr lang="de-CH" sz="1400" b="1" dirty="0" err="1">
                <a:solidFill>
                  <a:srgbClr val="FFFFFF"/>
                </a:solidFill>
                <a:latin typeface="SwissReSans" pitchFamily="34" charset="0"/>
              </a:rPr>
              <a:t>protection</a:t>
            </a:r>
            <a:r>
              <a:rPr lang="de-CH" sz="1400" b="1" dirty="0">
                <a:solidFill>
                  <a:srgbClr val="FFFFFF"/>
                </a:solidFill>
                <a:latin typeface="SwissReSans" pitchFamily="34" charset="0"/>
              </a:rPr>
              <a:t> </a:t>
            </a:r>
            <a:r>
              <a:rPr lang="de-CH" sz="1400" b="1" dirty="0" err="1">
                <a:solidFill>
                  <a:srgbClr val="FFFFFF"/>
                </a:solidFill>
                <a:latin typeface="SwissReSans" pitchFamily="34" charset="0"/>
              </a:rPr>
              <a:t>gap</a:t>
            </a:r>
            <a:endParaRPr lang="en-US" sz="1400" b="1" dirty="0" err="1">
              <a:solidFill>
                <a:srgbClr val="FFFFFF"/>
              </a:solidFill>
              <a:latin typeface="SwissReSans" pitchFamily="34" charset="0"/>
            </a:endParaRPr>
          </a:p>
        </p:txBody>
      </p:sp>
      <p:sp>
        <p:nvSpPr>
          <p:cNvPr id="11" name="TextBox 10"/>
          <p:cNvSpPr txBox="1"/>
          <p:nvPr/>
        </p:nvSpPr>
        <p:spPr>
          <a:xfrm>
            <a:off x="4867447" y="3401927"/>
            <a:ext cx="2606373" cy="307777"/>
          </a:xfrm>
          <a:prstGeom prst="rect">
            <a:avLst/>
          </a:prstGeom>
          <a:noFill/>
        </p:spPr>
        <p:txBody>
          <a:bodyPr wrap="square" rtlCol="0">
            <a:spAutoFit/>
          </a:bodyPr>
          <a:lstStyle/>
          <a:p>
            <a:r>
              <a:rPr lang="de-CH" sz="1400" b="1" dirty="0" err="1">
                <a:solidFill>
                  <a:srgbClr val="FFFFFF"/>
                </a:solidFill>
                <a:latin typeface="SwissReSans" pitchFamily="34" charset="0"/>
              </a:rPr>
              <a:t>Risk</a:t>
            </a:r>
            <a:r>
              <a:rPr lang="de-CH" sz="1400" b="1" dirty="0">
                <a:solidFill>
                  <a:srgbClr val="FFFFFF"/>
                </a:solidFill>
                <a:latin typeface="SwissReSans" pitchFamily="34" charset="0"/>
              </a:rPr>
              <a:t> </a:t>
            </a:r>
            <a:r>
              <a:rPr lang="de-CH" sz="1400" b="1" dirty="0" err="1">
                <a:solidFill>
                  <a:srgbClr val="FFFFFF"/>
                </a:solidFill>
                <a:latin typeface="SwissReSans" pitchFamily="34" charset="0"/>
              </a:rPr>
              <a:t>held</a:t>
            </a:r>
            <a:r>
              <a:rPr lang="de-CH" sz="1400" b="1" dirty="0">
                <a:solidFill>
                  <a:srgbClr val="FFFFFF"/>
                </a:solidFill>
                <a:latin typeface="SwissReSans" pitchFamily="34" charset="0"/>
              </a:rPr>
              <a:t> </a:t>
            </a:r>
            <a:r>
              <a:rPr lang="de-CH" sz="1400" b="1" dirty="0" err="1">
                <a:solidFill>
                  <a:srgbClr val="FFFFFF"/>
                </a:solidFill>
                <a:latin typeface="SwissReSans" pitchFamily="34" charset="0"/>
              </a:rPr>
              <a:t>by</a:t>
            </a:r>
            <a:r>
              <a:rPr lang="de-CH" sz="1400" b="1" dirty="0">
                <a:solidFill>
                  <a:srgbClr val="FFFFFF"/>
                </a:solidFill>
                <a:latin typeface="SwissReSans" pitchFamily="34" charset="0"/>
              </a:rPr>
              <a:t> potential </a:t>
            </a:r>
            <a:r>
              <a:rPr lang="de-CH" sz="1400" b="1" dirty="0" err="1">
                <a:solidFill>
                  <a:srgbClr val="FFFFFF"/>
                </a:solidFill>
                <a:latin typeface="SwissReSans" pitchFamily="34" charset="0"/>
              </a:rPr>
              <a:t>buyers</a:t>
            </a:r>
            <a:endParaRPr lang="en-US" sz="1400" b="1" dirty="0" err="1">
              <a:solidFill>
                <a:srgbClr val="FFFFFF"/>
              </a:solidFill>
              <a:latin typeface="SwissReSans" pitchFamily="34" charset="0"/>
            </a:endParaRPr>
          </a:p>
        </p:txBody>
      </p:sp>
      <p:sp>
        <p:nvSpPr>
          <p:cNvPr id="12" name="TextBox 11"/>
          <p:cNvSpPr txBox="1"/>
          <p:nvPr/>
        </p:nvSpPr>
        <p:spPr>
          <a:xfrm>
            <a:off x="4825356" y="4261815"/>
            <a:ext cx="3850332" cy="307777"/>
          </a:xfrm>
          <a:prstGeom prst="rect">
            <a:avLst/>
          </a:prstGeom>
          <a:noFill/>
        </p:spPr>
        <p:txBody>
          <a:bodyPr wrap="square" rtlCol="0">
            <a:spAutoFit/>
          </a:bodyPr>
          <a:lstStyle/>
          <a:p>
            <a:r>
              <a:rPr lang="de-CH" sz="1400" b="1" dirty="0">
                <a:solidFill>
                  <a:srgbClr val="FFFFFF"/>
                </a:solidFill>
                <a:latin typeface="SwissReSans" pitchFamily="34" charset="0"/>
              </a:rPr>
              <a:t>Market Potential </a:t>
            </a:r>
            <a:r>
              <a:rPr lang="de-CH" sz="1400" b="1" dirty="0" err="1">
                <a:solidFill>
                  <a:srgbClr val="FFFFFF"/>
                </a:solidFill>
                <a:latin typeface="SwissReSans" pitchFamily="34" charset="0"/>
              </a:rPr>
              <a:t>for</a:t>
            </a:r>
            <a:r>
              <a:rPr lang="de-CH" sz="1400" b="1" dirty="0">
                <a:solidFill>
                  <a:srgbClr val="FFFFFF"/>
                </a:solidFill>
                <a:latin typeface="SwissReSans" pitchFamily="34" charset="0"/>
              </a:rPr>
              <a:t> </a:t>
            </a:r>
            <a:r>
              <a:rPr lang="de-CH" sz="1400" b="1" dirty="0" err="1">
                <a:solidFill>
                  <a:srgbClr val="FFFFFF"/>
                </a:solidFill>
                <a:latin typeface="SwissReSans" pitchFamily="34" charset="0"/>
              </a:rPr>
              <a:t>Parametric</a:t>
            </a:r>
            <a:r>
              <a:rPr lang="de-CH" sz="1400" b="1" dirty="0">
                <a:solidFill>
                  <a:srgbClr val="FFFFFF"/>
                </a:solidFill>
                <a:latin typeface="SwissReSans" pitchFamily="34" charset="0"/>
              </a:rPr>
              <a:t> Insurance</a:t>
            </a:r>
            <a:endParaRPr lang="en-US" sz="1400" b="1" dirty="0" err="1">
              <a:solidFill>
                <a:srgbClr val="FFFFFF"/>
              </a:solidFill>
              <a:latin typeface="SwissReSans" pitchFamily="34" charset="0"/>
            </a:endParaRPr>
          </a:p>
        </p:txBody>
      </p:sp>
      <p:sp>
        <p:nvSpPr>
          <p:cNvPr id="13" name="TextBox 12"/>
          <p:cNvSpPr txBox="1"/>
          <p:nvPr/>
        </p:nvSpPr>
        <p:spPr>
          <a:xfrm>
            <a:off x="4343572" y="5353291"/>
            <a:ext cx="3850332" cy="276999"/>
          </a:xfrm>
          <a:prstGeom prst="rect">
            <a:avLst/>
          </a:prstGeom>
          <a:noFill/>
        </p:spPr>
        <p:txBody>
          <a:bodyPr wrap="square" rtlCol="0">
            <a:spAutoFit/>
          </a:bodyPr>
          <a:lstStyle/>
          <a:p>
            <a:r>
              <a:rPr lang="de-CH" sz="1200" b="1" dirty="0">
                <a:solidFill>
                  <a:srgbClr val="FFFFFF"/>
                </a:solidFill>
                <a:latin typeface="SwissReSans" pitchFamily="34" charset="0"/>
              </a:rPr>
              <a:t>Business Potential </a:t>
            </a:r>
            <a:r>
              <a:rPr lang="de-CH" sz="1200" b="1" dirty="0" err="1">
                <a:solidFill>
                  <a:srgbClr val="FFFFFF"/>
                </a:solidFill>
                <a:latin typeface="SwissReSans" pitchFamily="34" charset="0"/>
              </a:rPr>
              <a:t>for</a:t>
            </a:r>
            <a:r>
              <a:rPr lang="de-CH" sz="1200" b="1" dirty="0">
                <a:solidFill>
                  <a:srgbClr val="FFFFFF"/>
                </a:solidFill>
                <a:latin typeface="SwissReSans" pitchFamily="34" charset="0"/>
              </a:rPr>
              <a:t> Swiss Re</a:t>
            </a:r>
            <a:endParaRPr lang="en-US" sz="1200" b="1" dirty="0" err="1">
              <a:solidFill>
                <a:srgbClr val="FFFFFF"/>
              </a:solidFill>
              <a:latin typeface="SwissReSans" pitchFamily="34" charset="0"/>
            </a:endParaRPr>
          </a:p>
        </p:txBody>
      </p:sp>
      <p:sp>
        <p:nvSpPr>
          <p:cNvPr id="14" name="TextBox 13"/>
          <p:cNvSpPr txBox="1"/>
          <p:nvPr/>
        </p:nvSpPr>
        <p:spPr>
          <a:xfrm>
            <a:off x="4867447" y="3599446"/>
            <a:ext cx="3592985" cy="646331"/>
          </a:xfrm>
          <a:prstGeom prst="rect">
            <a:avLst/>
          </a:prstGeom>
          <a:noFill/>
        </p:spPr>
        <p:txBody>
          <a:bodyPr wrap="square" rtlCol="0">
            <a:spAutoFit/>
          </a:bodyPr>
          <a:lstStyle/>
          <a:p>
            <a:r>
              <a:rPr lang="de-CH" sz="1200" dirty="0" err="1">
                <a:solidFill>
                  <a:srgbClr val="FFFFFF"/>
                </a:solidFill>
                <a:latin typeface="SwissReSans" pitchFamily="34" charset="0"/>
              </a:rPr>
              <a:t>We</a:t>
            </a:r>
            <a:r>
              <a:rPr lang="de-CH" sz="1200" dirty="0">
                <a:solidFill>
                  <a:srgbClr val="FFFFFF"/>
                </a:solidFill>
                <a:latin typeface="SwissReSans" pitchFamily="34" charset="0"/>
              </a:rPr>
              <a:t> </a:t>
            </a:r>
            <a:r>
              <a:rPr lang="de-CH" sz="1200" dirty="0" err="1">
                <a:solidFill>
                  <a:srgbClr val="FFFFFF"/>
                </a:solidFill>
                <a:latin typeface="SwissReSans" pitchFamily="34" charset="0"/>
              </a:rPr>
              <a:t>assume</a:t>
            </a:r>
            <a:r>
              <a:rPr lang="de-CH" sz="1200" dirty="0">
                <a:solidFill>
                  <a:srgbClr val="FFFFFF"/>
                </a:solidFill>
                <a:latin typeface="SwissReSans" pitchFamily="34" charset="0"/>
              </a:rPr>
              <a:t> </a:t>
            </a:r>
            <a:r>
              <a:rPr lang="de-CH" sz="1200" dirty="0" err="1">
                <a:solidFill>
                  <a:srgbClr val="FFFFFF"/>
                </a:solidFill>
                <a:latin typeface="SwissReSans" pitchFamily="34" charset="0"/>
              </a:rPr>
              <a:t>that</a:t>
            </a:r>
            <a:r>
              <a:rPr lang="de-CH" sz="1200" dirty="0">
                <a:solidFill>
                  <a:srgbClr val="FFFFFF"/>
                </a:solidFill>
                <a:latin typeface="SwissReSans" pitchFamily="34" charset="0"/>
              </a:rPr>
              <a:t> </a:t>
            </a:r>
            <a:r>
              <a:rPr lang="de-CH" sz="1200" dirty="0" err="1">
                <a:solidFill>
                  <a:srgbClr val="FFFFFF"/>
                </a:solidFill>
                <a:latin typeface="SwissReSans" pitchFamily="34" charset="0"/>
              </a:rPr>
              <a:t>for</a:t>
            </a:r>
            <a:r>
              <a:rPr lang="de-CH" sz="1200" dirty="0">
                <a:solidFill>
                  <a:srgbClr val="FFFFFF"/>
                </a:solidFill>
                <a:latin typeface="SwissReSans" pitchFamily="34" charset="0"/>
              </a:rPr>
              <a:t> a </a:t>
            </a:r>
            <a:r>
              <a:rPr lang="de-CH" sz="1200" dirty="0" err="1">
                <a:solidFill>
                  <a:srgbClr val="FFFFFF"/>
                </a:solidFill>
                <a:latin typeface="SwissReSans" pitchFamily="34" charset="0"/>
              </a:rPr>
              <a:t>maximum</a:t>
            </a:r>
            <a:r>
              <a:rPr lang="de-CH" sz="1200" dirty="0">
                <a:solidFill>
                  <a:srgbClr val="FFFFFF"/>
                </a:solidFill>
                <a:latin typeface="SwissReSans" pitchFamily="34" charset="0"/>
              </a:rPr>
              <a:t> </a:t>
            </a:r>
            <a:r>
              <a:rPr lang="de-CH" sz="1200" dirty="0" err="1">
                <a:solidFill>
                  <a:srgbClr val="FFFFFF"/>
                </a:solidFill>
                <a:latin typeface="SwissReSans" pitchFamily="34" charset="0"/>
              </a:rPr>
              <a:t>of</a:t>
            </a:r>
            <a:r>
              <a:rPr lang="de-CH" sz="1200" dirty="0">
                <a:solidFill>
                  <a:srgbClr val="FFFFFF"/>
                </a:solidFill>
                <a:latin typeface="SwissReSans" pitchFamily="34" charset="0"/>
              </a:rPr>
              <a:t> 20% </a:t>
            </a:r>
            <a:r>
              <a:rPr lang="de-CH" sz="1200" dirty="0" err="1">
                <a:solidFill>
                  <a:srgbClr val="FFFFFF"/>
                </a:solidFill>
                <a:latin typeface="SwissReSans" pitchFamily="34" charset="0"/>
              </a:rPr>
              <a:t>of</a:t>
            </a:r>
            <a:r>
              <a:rPr lang="de-CH" sz="1200" dirty="0">
                <a:solidFill>
                  <a:srgbClr val="FFFFFF"/>
                </a:solidFill>
                <a:latin typeface="SwissReSans" pitchFamily="34" charset="0"/>
              </a:rPr>
              <a:t> non-</a:t>
            </a:r>
            <a:r>
              <a:rPr lang="de-CH" sz="1200" dirty="0" err="1">
                <a:solidFill>
                  <a:srgbClr val="FFFFFF"/>
                </a:solidFill>
                <a:latin typeface="SwissReSans" pitchFamily="34" charset="0"/>
              </a:rPr>
              <a:t>buyers</a:t>
            </a:r>
            <a:r>
              <a:rPr lang="de-CH" sz="1200" dirty="0">
                <a:solidFill>
                  <a:srgbClr val="FFFFFF"/>
                </a:solidFill>
                <a:latin typeface="SwissReSans" pitchFamily="34" charset="0"/>
              </a:rPr>
              <a:t>, </a:t>
            </a:r>
            <a:r>
              <a:rPr lang="de-CH" sz="1200" dirty="0" err="1">
                <a:solidFill>
                  <a:srgbClr val="FFFFFF"/>
                </a:solidFill>
                <a:latin typeface="SwissReSans" pitchFamily="34" charset="0"/>
              </a:rPr>
              <a:t>the</a:t>
            </a:r>
            <a:r>
              <a:rPr lang="de-CH" sz="1200" dirty="0">
                <a:solidFill>
                  <a:srgbClr val="FFFFFF"/>
                </a:solidFill>
                <a:latin typeface="SwissReSans" pitchFamily="34" charset="0"/>
              </a:rPr>
              <a:t> </a:t>
            </a:r>
            <a:r>
              <a:rPr lang="de-CH" sz="1200" dirty="0" err="1">
                <a:solidFill>
                  <a:srgbClr val="FFFFFF"/>
                </a:solidFill>
                <a:latin typeface="SwissReSans" pitchFamily="34" charset="0"/>
              </a:rPr>
              <a:t>value</a:t>
            </a:r>
            <a:r>
              <a:rPr lang="de-CH" sz="1200" dirty="0">
                <a:solidFill>
                  <a:srgbClr val="FFFFFF"/>
                </a:solidFill>
                <a:latin typeface="SwissReSans" pitchFamily="34" charset="0"/>
              </a:rPr>
              <a:t> </a:t>
            </a:r>
            <a:r>
              <a:rPr lang="de-CH" sz="1200" dirty="0" err="1">
                <a:solidFill>
                  <a:srgbClr val="FFFFFF"/>
                </a:solidFill>
                <a:latin typeface="SwissReSans" pitchFamily="34" charset="0"/>
              </a:rPr>
              <a:t>proposition</a:t>
            </a:r>
            <a:r>
              <a:rPr lang="de-CH" sz="1200" dirty="0">
                <a:solidFill>
                  <a:srgbClr val="FFFFFF"/>
                </a:solidFill>
                <a:latin typeface="SwissReSans" pitchFamily="34" charset="0"/>
              </a:rPr>
              <a:t> </a:t>
            </a:r>
            <a:r>
              <a:rPr lang="de-CH" sz="1200" dirty="0" err="1">
                <a:solidFill>
                  <a:srgbClr val="FFFFFF"/>
                </a:solidFill>
                <a:latin typeface="SwissReSans" pitchFamily="34" charset="0"/>
              </a:rPr>
              <a:t>of</a:t>
            </a:r>
            <a:r>
              <a:rPr lang="de-CH" sz="1200" dirty="0">
                <a:solidFill>
                  <a:srgbClr val="FFFFFF"/>
                </a:solidFill>
                <a:latin typeface="SwissReSans" pitchFamily="34" charset="0"/>
              </a:rPr>
              <a:t> </a:t>
            </a:r>
            <a:r>
              <a:rPr lang="de-CH" sz="1200" dirty="0" err="1">
                <a:solidFill>
                  <a:srgbClr val="FFFFFF"/>
                </a:solidFill>
                <a:latin typeface="SwissReSans" pitchFamily="34" charset="0"/>
              </a:rPr>
              <a:t>parametric</a:t>
            </a:r>
            <a:r>
              <a:rPr lang="de-CH" sz="1200" dirty="0">
                <a:solidFill>
                  <a:srgbClr val="FFFFFF"/>
                </a:solidFill>
                <a:latin typeface="SwissReSans" pitchFamily="34" charset="0"/>
              </a:rPr>
              <a:t> </a:t>
            </a:r>
            <a:r>
              <a:rPr lang="de-CH" sz="1200" dirty="0" err="1">
                <a:solidFill>
                  <a:srgbClr val="FFFFFF"/>
                </a:solidFill>
                <a:latin typeface="SwissReSans" pitchFamily="34" charset="0"/>
              </a:rPr>
              <a:t>products</a:t>
            </a:r>
            <a:r>
              <a:rPr lang="de-CH" sz="1200" dirty="0">
                <a:solidFill>
                  <a:srgbClr val="FFFFFF"/>
                </a:solidFill>
                <a:latin typeface="SwissReSans" pitchFamily="34" charset="0"/>
              </a:rPr>
              <a:t> </a:t>
            </a:r>
            <a:r>
              <a:rPr lang="de-CH" sz="1200" dirty="0" err="1">
                <a:solidFill>
                  <a:srgbClr val="FFFFFF"/>
                </a:solidFill>
                <a:latin typeface="SwissReSans" pitchFamily="34" charset="0"/>
              </a:rPr>
              <a:t>is</a:t>
            </a:r>
            <a:r>
              <a:rPr lang="de-CH" sz="1200" dirty="0">
                <a:solidFill>
                  <a:srgbClr val="FFFFFF"/>
                </a:solidFill>
                <a:latin typeface="SwissReSans" pitchFamily="34" charset="0"/>
              </a:rPr>
              <a:t> </a:t>
            </a:r>
            <a:r>
              <a:rPr lang="de-CH" sz="1200" dirty="0" err="1">
                <a:solidFill>
                  <a:srgbClr val="FFFFFF"/>
                </a:solidFill>
                <a:latin typeface="SwissReSans" pitchFamily="34" charset="0"/>
              </a:rPr>
              <a:t>sufficient</a:t>
            </a:r>
            <a:r>
              <a:rPr lang="de-CH" sz="1200" dirty="0">
                <a:solidFill>
                  <a:srgbClr val="FFFFFF"/>
                </a:solidFill>
                <a:latin typeface="SwissReSans" pitchFamily="34" charset="0"/>
              </a:rPr>
              <a:t> </a:t>
            </a:r>
            <a:r>
              <a:rPr lang="de-CH" sz="1200" dirty="0" err="1">
                <a:solidFill>
                  <a:srgbClr val="FFFFFF"/>
                </a:solidFill>
                <a:latin typeface="SwissReSans" pitchFamily="34" charset="0"/>
              </a:rPr>
              <a:t>to</a:t>
            </a:r>
            <a:r>
              <a:rPr lang="de-CH" sz="1200" dirty="0">
                <a:solidFill>
                  <a:srgbClr val="FFFFFF"/>
                </a:solidFill>
                <a:latin typeface="SwissReSans" pitchFamily="34" charset="0"/>
              </a:rPr>
              <a:t> turn </a:t>
            </a:r>
            <a:r>
              <a:rPr lang="de-CH" sz="1200" dirty="0" err="1">
                <a:solidFill>
                  <a:srgbClr val="FFFFFF"/>
                </a:solidFill>
                <a:latin typeface="SwissReSans" pitchFamily="34" charset="0"/>
              </a:rPr>
              <a:t>into</a:t>
            </a:r>
            <a:r>
              <a:rPr lang="de-CH" sz="1200" dirty="0">
                <a:solidFill>
                  <a:srgbClr val="FFFFFF"/>
                </a:solidFill>
                <a:latin typeface="SwissReSans" pitchFamily="34" charset="0"/>
              </a:rPr>
              <a:t> a </a:t>
            </a:r>
            <a:r>
              <a:rPr lang="de-CH" sz="1200" dirty="0" err="1">
                <a:solidFill>
                  <a:srgbClr val="FFFFFF"/>
                </a:solidFill>
                <a:latin typeface="SwissReSans" pitchFamily="34" charset="0"/>
              </a:rPr>
              <a:t>buyer</a:t>
            </a:r>
            <a:r>
              <a:rPr lang="de-CH" sz="1200" dirty="0">
                <a:solidFill>
                  <a:srgbClr val="FFFFFF"/>
                </a:solidFill>
                <a:latin typeface="SwissReSans" pitchFamily="34" charset="0"/>
              </a:rPr>
              <a:t>.  </a:t>
            </a:r>
            <a:endParaRPr lang="en-US" sz="1200" dirty="0" err="1">
              <a:solidFill>
                <a:srgbClr val="FFFFFF"/>
              </a:solidFill>
              <a:latin typeface="SwissReSans" pitchFamily="34" charset="0"/>
            </a:endParaRPr>
          </a:p>
        </p:txBody>
      </p:sp>
      <p:sp>
        <p:nvSpPr>
          <p:cNvPr id="15" name="TextBox 14"/>
          <p:cNvSpPr txBox="1"/>
          <p:nvPr/>
        </p:nvSpPr>
        <p:spPr>
          <a:xfrm>
            <a:off x="4834881" y="4464430"/>
            <a:ext cx="3592985" cy="646331"/>
          </a:xfrm>
          <a:prstGeom prst="rect">
            <a:avLst/>
          </a:prstGeom>
          <a:noFill/>
        </p:spPr>
        <p:txBody>
          <a:bodyPr wrap="square" rtlCol="0">
            <a:spAutoFit/>
          </a:bodyPr>
          <a:lstStyle/>
          <a:p>
            <a:r>
              <a:rPr lang="de-CH" sz="1200" dirty="0" err="1">
                <a:solidFill>
                  <a:srgbClr val="FFFFFF"/>
                </a:solidFill>
                <a:latin typeface="SwissReSans" pitchFamily="34" charset="0"/>
              </a:rPr>
              <a:t>We</a:t>
            </a:r>
            <a:r>
              <a:rPr lang="de-CH" sz="1200" dirty="0">
                <a:solidFill>
                  <a:srgbClr val="FFFFFF"/>
                </a:solidFill>
                <a:latin typeface="SwissReSans" pitchFamily="34" charset="0"/>
              </a:rPr>
              <a:t> </a:t>
            </a:r>
            <a:r>
              <a:rPr lang="de-CH" sz="1200" dirty="0" err="1">
                <a:solidFill>
                  <a:srgbClr val="FFFFFF"/>
                </a:solidFill>
                <a:latin typeface="SwissReSans" pitchFamily="34" charset="0"/>
              </a:rPr>
              <a:t>assume</a:t>
            </a:r>
            <a:r>
              <a:rPr lang="de-CH" sz="1200" dirty="0">
                <a:solidFill>
                  <a:srgbClr val="FFFFFF"/>
                </a:solidFill>
                <a:latin typeface="SwissReSans" pitchFamily="34" charset="0"/>
              </a:rPr>
              <a:t> </a:t>
            </a:r>
            <a:r>
              <a:rPr lang="de-CH" sz="1200" dirty="0" err="1">
                <a:solidFill>
                  <a:srgbClr val="FFFFFF"/>
                </a:solidFill>
                <a:latin typeface="SwissReSans" pitchFamily="34" charset="0"/>
              </a:rPr>
              <a:t>that</a:t>
            </a:r>
            <a:r>
              <a:rPr lang="de-CH" sz="1200" dirty="0">
                <a:solidFill>
                  <a:srgbClr val="FFFFFF"/>
                </a:solidFill>
                <a:latin typeface="SwissReSans" pitchFamily="34" charset="0"/>
              </a:rPr>
              <a:t> on </a:t>
            </a:r>
            <a:r>
              <a:rPr lang="de-CH" sz="1200" dirty="0" err="1">
                <a:solidFill>
                  <a:srgbClr val="FFFFFF"/>
                </a:solidFill>
                <a:latin typeface="SwissReSans" pitchFamily="34" charset="0"/>
              </a:rPr>
              <a:t>average</a:t>
            </a:r>
            <a:r>
              <a:rPr lang="de-CH" sz="1200" dirty="0">
                <a:solidFill>
                  <a:srgbClr val="FFFFFF"/>
                </a:solidFill>
                <a:latin typeface="SwissReSans" pitchFamily="34" charset="0"/>
              </a:rPr>
              <a:t>, a </a:t>
            </a:r>
            <a:r>
              <a:rPr lang="de-CH" sz="1200" dirty="0" err="1">
                <a:solidFill>
                  <a:srgbClr val="FFFFFF"/>
                </a:solidFill>
                <a:latin typeface="SwissReSans" pitchFamily="34" charset="0"/>
              </a:rPr>
              <a:t>parametric</a:t>
            </a:r>
            <a:r>
              <a:rPr lang="de-CH" sz="1200" dirty="0">
                <a:solidFill>
                  <a:srgbClr val="FFFFFF"/>
                </a:solidFill>
                <a:latin typeface="SwissReSans" pitchFamily="34" charset="0"/>
              </a:rPr>
              <a:t> </a:t>
            </a:r>
            <a:r>
              <a:rPr lang="de-CH" sz="1200" dirty="0" err="1">
                <a:solidFill>
                  <a:srgbClr val="FFFFFF"/>
                </a:solidFill>
                <a:latin typeface="SwissReSans" pitchFamily="34" charset="0"/>
              </a:rPr>
              <a:t>policy</a:t>
            </a:r>
            <a:r>
              <a:rPr lang="de-CH" sz="1200" dirty="0">
                <a:solidFill>
                  <a:srgbClr val="FFFFFF"/>
                </a:solidFill>
                <a:latin typeface="SwissReSans" pitchFamily="34" charset="0"/>
              </a:rPr>
              <a:t> will </a:t>
            </a:r>
            <a:r>
              <a:rPr lang="de-CH" sz="1200" dirty="0" err="1">
                <a:solidFill>
                  <a:srgbClr val="FFFFFF"/>
                </a:solidFill>
                <a:latin typeface="SwissReSans" pitchFamily="34" charset="0"/>
              </a:rPr>
              <a:t>cover</a:t>
            </a:r>
            <a:r>
              <a:rPr lang="de-CH" sz="1200" dirty="0">
                <a:solidFill>
                  <a:srgbClr val="FFFFFF"/>
                </a:solidFill>
                <a:latin typeface="SwissReSans" pitchFamily="34" charset="0"/>
              </a:rPr>
              <a:t> 20% </a:t>
            </a:r>
            <a:r>
              <a:rPr lang="de-CH" sz="1200" dirty="0" err="1">
                <a:solidFill>
                  <a:srgbClr val="FFFFFF"/>
                </a:solidFill>
                <a:latin typeface="SwissReSans" pitchFamily="34" charset="0"/>
              </a:rPr>
              <a:t>of</a:t>
            </a:r>
            <a:r>
              <a:rPr lang="de-CH" sz="1200" dirty="0">
                <a:solidFill>
                  <a:srgbClr val="FFFFFF"/>
                </a:solidFill>
                <a:latin typeface="SwissReSans" pitchFamily="34" charset="0"/>
              </a:rPr>
              <a:t> </a:t>
            </a:r>
            <a:r>
              <a:rPr lang="de-CH" sz="1200" dirty="0" err="1">
                <a:solidFill>
                  <a:srgbClr val="FFFFFF"/>
                </a:solidFill>
                <a:latin typeface="SwissReSans" pitchFamily="34" charset="0"/>
              </a:rPr>
              <a:t>the</a:t>
            </a:r>
            <a:r>
              <a:rPr lang="de-CH" sz="1200" dirty="0">
                <a:solidFill>
                  <a:srgbClr val="FFFFFF"/>
                </a:solidFill>
                <a:latin typeface="SwissReSans" pitchFamily="34" charset="0"/>
              </a:rPr>
              <a:t> </a:t>
            </a:r>
            <a:r>
              <a:rPr lang="de-CH" sz="1200" dirty="0" err="1">
                <a:solidFill>
                  <a:srgbClr val="FFFFFF"/>
                </a:solidFill>
                <a:latin typeface="SwissReSans" pitchFamily="34" charset="0"/>
              </a:rPr>
              <a:t>risk</a:t>
            </a:r>
            <a:r>
              <a:rPr lang="de-CH" sz="1200" dirty="0">
                <a:solidFill>
                  <a:srgbClr val="FFFFFF"/>
                </a:solidFill>
                <a:latin typeface="SwissReSans" pitchFamily="34" charset="0"/>
              </a:rPr>
              <a:t> </a:t>
            </a:r>
            <a:r>
              <a:rPr lang="de-CH" sz="1200" dirty="0" err="1">
                <a:solidFill>
                  <a:srgbClr val="FFFFFF"/>
                </a:solidFill>
                <a:latin typeface="SwissReSans" pitchFamily="34" charset="0"/>
              </a:rPr>
              <a:t>owner’s</a:t>
            </a:r>
            <a:r>
              <a:rPr lang="de-CH" sz="1200" dirty="0">
                <a:solidFill>
                  <a:srgbClr val="FFFFFF"/>
                </a:solidFill>
                <a:latin typeface="SwissReSans" pitchFamily="34" charset="0"/>
              </a:rPr>
              <a:t> total </a:t>
            </a:r>
            <a:r>
              <a:rPr lang="de-CH" sz="1200" dirty="0" err="1">
                <a:solidFill>
                  <a:srgbClr val="FFFFFF"/>
                </a:solidFill>
                <a:latin typeface="SwissReSans" pitchFamily="34" charset="0"/>
              </a:rPr>
              <a:t>nat</a:t>
            </a:r>
            <a:r>
              <a:rPr lang="de-CH" sz="1200" dirty="0">
                <a:solidFill>
                  <a:srgbClr val="FFFFFF"/>
                </a:solidFill>
                <a:latin typeface="SwissReSans" pitchFamily="34" charset="0"/>
              </a:rPr>
              <a:t> </a:t>
            </a:r>
            <a:r>
              <a:rPr lang="de-CH" sz="1200" dirty="0" err="1">
                <a:solidFill>
                  <a:srgbClr val="FFFFFF"/>
                </a:solidFill>
                <a:latin typeface="SwissReSans" pitchFamily="34" charset="0"/>
              </a:rPr>
              <a:t>cat</a:t>
            </a:r>
            <a:r>
              <a:rPr lang="de-CH" sz="1200" dirty="0">
                <a:solidFill>
                  <a:srgbClr val="FFFFFF"/>
                </a:solidFill>
                <a:latin typeface="SwissReSans" pitchFamily="34" charset="0"/>
              </a:rPr>
              <a:t> </a:t>
            </a:r>
            <a:r>
              <a:rPr lang="de-CH" sz="1200" dirty="0" err="1">
                <a:solidFill>
                  <a:srgbClr val="FFFFFF"/>
                </a:solidFill>
                <a:latin typeface="SwissReSans" pitchFamily="34" charset="0"/>
              </a:rPr>
              <a:t>risk</a:t>
            </a:r>
            <a:r>
              <a:rPr lang="de-CH" sz="1200" dirty="0">
                <a:solidFill>
                  <a:srgbClr val="FFFFFF"/>
                </a:solidFill>
                <a:latin typeface="SwissReSans" pitchFamily="34" charset="0"/>
              </a:rPr>
              <a:t>.</a:t>
            </a:r>
            <a:endParaRPr lang="en-US" sz="1200" dirty="0" err="1">
              <a:solidFill>
                <a:srgbClr val="FFFFFF"/>
              </a:solidFill>
              <a:latin typeface="SwissReSans" pitchFamily="34" charset="0"/>
            </a:endParaRPr>
          </a:p>
        </p:txBody>
      </p:sp>
      <p:sp>
        <p:nvSpPr>
          <p:cNvPr id="16" name="TextBox 15"/>
          <p:cNvSpPr txBox="1"/>
          <p:nvPr/>
        </p:nvSpPr>
        <p:spPr>
          <a:xfrm>
            <a:off x="4343572" y="5545511"/>
            <a:ext cx="3592985" cy="830997"/>
          </a:xfrm>
          <a:prstGeom prst="rect">
            <a:avLst/>
          </a:prstGeom>
          <a:noFill/>
        </p:spPr>
        <p:txBody>
          <a:bodyPr wrap="square" rtlCol="0">
            <a:spAutoFit/>
          </a:bodyPr>
          <a:lstStyle/>
          <a:p>
            <a:r>
              <a:rPr lang="de-CH" sz="1200" dirty="0" err="1">
                <a:solidFill>
                  <a:srgbClr val="FFFFFF"/>
                </a:solidFill>
                <a:latin typeface="SwissReSans" pitchFamily="34" charset="0"/>
              </a:rPr>
              <a:t>We</a:t>
            </a:r>
            <a:r>
              <a:rPr lang="de-CH" sz="1200" dirty="0">
                <a:solidFill>
                  <a:srgbClr val="FFFFFF"/>
                </a:solidFill>
                <a:latin typeface="SwissReSans" pitchFamily="34" charset="0"/>
              </a:rPr>
              <a:t> </a:t>
            </a:r>
            <a:r>
              <a:rPr lang="de-CH" sz="1200" dirty="0" err="1">
                <a:solidFill>
                  <a:srgbClr val="FFFFFF"/>
                </a:solidFill>
                <a:latin typeface="SwissReSans" pitchFamily="34" charset="0"/>
              </a:rPr>
              <a:t>assume</a:t>
            </a:r>
            <a:r>
              <a:rPr lang="de-CH" sz="1200" dirty="0">
                <a:solidFill>
                  <a:srgbClr val="FFFFFF"/>
                </a:solidFill>
                <a:latin typeface="SwissReSans" pitchFamily="34" charset="0"/>
              </a:rPr>
              <a:t> </a:t>
            </a:r>
            <a:r>
              <a:rPr lang="de-CH" sz="1200" dirty="0" err="1">
                <a:solidFill>
                  <a:srgbClr val="FFFFFF"/>
                </a:solidFill>
                <a:latin typeface="SwissReSans" pitchFamily="34" charset="0"/>
              </a:rPr>
              <a:t>that</a:t>
            </a:r>
            <a:r>
              <a:rPr lang="de-CH" sz="1200" dirty="0">
                <a:solidFill>
                  <a:srgbClr val="FFFFFF"/>
                </a:solidFill>
                <a:latin typeface="SwissReSans" pitchFamily="34" charset="0"/>
              </a:rPr>
              <a:t> </a:t>
            </a:r>
            <a:r>
              <a:rPr lang="de-CH" sz="1200" dirty="0" err="1">
                <a:solidFill>
                  <a:srgbClr val="FFFFFF"/>
                </a:solidFill>
                <a:latin typeface="SwissReSans" pitchFamily="34" charset="0"/>
              </a:rPr>
              <a:t>once</a:t>
            </a:r>
            <a:r>
              <a:rPr lang="de-CH" sz="1200" dirty="0">
                <a:solidFill>
                  <a:srgbClr val="FFFFFF"/>
                </a:solidFill>
                <a:latin typeface="SwissReSans" pitchFamily="34" charset="0"/>
              </a:rPr>
              <a:t> </a:t>
            </a:r>
            <a:r>
              <a:rPr lang="de-CH" sz="1200" dirty="0" err="1">
                <a:solidFill>
                  <a:srgbClr val="FFFFFF"/>
                </a:solidFill>
                <a:latin typeface="SwissReSans" pitchFamily="34" charset="0"/>
              </a:rPr>
              <a:t>there</a:t>
            </a:r>
            <a:r>
              <a:rPr lang="de-CH" sz="1200" dirty="0">
                <a:solidFill>
                  <a:srgbClr val="FFFFFF"/>
                </a:solidFill>
                <a:latin typeface="SwissReSans" pitchFamily="34" charset="0"/>
              </a:rPr>
              <a:t> </a:t>
            </a:r>
            <a:r>
              <a:rPr lang="de-CH" sz="1200" dirty="0" err="1">
                <a:solidFill>
                  <a:srgbClr val="FFFFFF"/>
                </a:solidFill>
                <a:latin typeface="SwissReSans" pitchFamily="34" charset="0"/>
              </a:rPr>
              <a:t>is</a:t>
            </a:r>
            <a:r>
              <a:rPr lang="de-CH" sz="1200" dirty="0">
                <a:solidFill>
                  <a:srgbClr val="FFFFFF"/>
                </a:solidFill>
                <a:latin typeface="SwissReSans" pitchFamily="34" charset="0"/>
              </a:rPr>
              <a:t> a </a:t>
            </a:r>
            <a:r>
              <a:rPr lang="de-CH" sz="1200" dirty="0" err="1">
                <a:solidFill>
                  <a:srgbClr val="FFFFFF"/>
                </a:solidFill>
                <a:latin typeface="SwissReSans" pitchFamily="34" charset="0"/>
              </a:rPr>
              <a:t>developed</a:t>
            </a:r>
            <a:r>
              <a:rPr lang="de-CH" sz="1200" dirty="0">
                <a:solidFill>
                  <a:srgbClr val="FFFFFF"/>
                </a:solidFill>
                <a:latin typeface="SwissReSans" pitchFamily="34" charset="0"/>
              </a:rPr>
              <a:t> </a:t>
            </a:r>
            <a:r>
              <a:rPr lang="de-CH" sz="1200" dirty="0" err="1">
                <a:solidFill>
                  <a:srgbClr val="FFFFFF"/>
                </a:solidFill>
                <a:latin typeface="SwissReSans" pitchFamily="34" charset="0"/>
              </a:rPr>
              <a:t>market</a:t>
            </a:r>
            <a:r>
              <a:rPr lang="de-CH" sz="1200" dirty="0">
                <a:solidFill>
                  <a:srgbClr val="FFFFFF"/>
                </a:solidFill>
                <a:latin typeface="SwissReSans" pitchFamily="34" charset="0"/>
              </a:rPr>
              <a:t>, Swiss Re </a:t>
            </a:r>
            <a:r>
              <a:rPr lang="de-CH" sz="1200" dirty="0" err="1">
                <a:solidFill>
                  <a:srgbClr val="FFFFFF"/>
                </a:solidFill>
                <a:latin typeface="SwissReSans" pitchFamily="34" charset="0"/>
              </a:rPr>
              <a:t>could</a:t>
            </a:r>
            <a:r>
              <a:rPr lang="de-CH" sz="1200" dirty="0">
                <a:solidFill>
                  <a:srgbClr val="FFFFFF"/>
                </a:solidFill>
                <a:latin typeface="SwissReSans" pitchFamily="34" charset="0"/>
              </a:rPr>
              <a:t> </a:t>
            </a:r>
            <a:r>
              <a:rPr lang="de-CH" sz="1200" dirty="0" err="1">
                <a:solidFill>
                  <a:srgbClr val="FFFFFF"/>
                </a:solidFill>
                <a:latin typeface="SwissReSans" pitchFamily="34" charset="0"/>
              </a:rPr>
              <a:t>assume</a:t>
            </a:r>
            <a:r>
              <a:rPr lang="de-CH" sz="1200" dirty="0">
                <a:solidFill>
                  <a:srgbClr val="FFFFFF"/>
                </a:solidFill>
                <a:latin typeface="SwissReSans" pitchFamily="34" charset="0"/>
              </a:rPr>
              <a:t> </a:t>
            </a:r>
            <a:r>
              <a:rPr lang="de-CH" sz="1200" dirty="0" err="1">
                <a:solidFill>
                  <a:srgbClr val="FFFFFF"/>
                </a:solidFill>
                <a:latin typeface="SwissReSans" pitchFamily="34" charset="0"/>
              </a:rPr>
              <a:t>up</a:t>
            </a:r>
            <a:r>
              <a:rPr lang="de-CH" sz="1200" dirty="0">
                <a:solidFill>
                  <a:srgbClr val="FFFFFF"/>
                </a:solidFill>
                <a:latin typeface="SwissReSans" pitchFamily="34" charset="0"/>
              </a:rPr>
              <a:t> </a:t>
            </a:r>
            <a:r>
              <a:rPr lang="de-CH" sz="1200" dirty="0" err="1">
                <a:solidFill>
                  <a:srgbClr val="FFFFFF"/>
                </a:solidFill>
                <a:latin typeface="SwissReSans" pitchFamily="34" charset="0"/>
              </a:rPr>
              <a:t>to</a:t>
            </a:r>
            <a:r>
              <a:rPr lang="de-CH" sz="1200" dirty="0">
                <a:solidFill>
                  <a:srgbClr val="FFFFFF"/>
                </a:solidFill>
                <a:latin typeface="SwissReSans" pitchFamily="34" charset="0"/>
              </a:rPr>
              <a:t> 20% </a:t>
            </a:r>
            <a:r>
              <a:rPr lang="de-CH" sz="1200" dirty="0" err="1">
                <a:solidFill>
                  <a:srgbClr val="FFFFFF"/>
                </a:solidFill>
                <a:latin typeface="SwissReSans" pitchFamily="34" charset="0"/>
              </a:rPr>
              <a:t>of</a:t>
            </a:r>
            <a:r>
              <a:rPr lang="de-CH" sz="1200" dirty="0">
                <a:solidFill>
                  <a:srgbClr val="FFFFFF"/>
                </a:solidFill>
                <a:latin typeface="SwissReSans" pitchFamily="34" charset="0"/>
              </a:rPr>
              <a:t> </a:t>
            </a:r>
            <a:r>
              <a:rPr lang="de-CH" sz="1200" dirty="0" err="1">
                <a:solidFill>
                  <a:srgbClr val="FFFFFF"/>
                </a:solidFill>
                <a:latin typeface="SwissReSans" pitchFamily="34" charset="0"/>
              </a:rPr>
              <a:t>the</a:t>
            </a:r>
            <a:r>
              <a:rPr lang="de-CH" sz="1200" dirty="0">
                <a:solidFill>
                  <a:srgbClr val="FFFFFF"/>
                </a:solidFill>
                <a:latin typeface="SwissReSans" pitchFamily="34" charset="0"/>
              </a:rPr>
              <a:t> total </a:t>
            </a:r>
            <a:r>
              <a:rPr lang="de-CH" sz="1200" dirty="0" err="1">
                <a:solidFill>
                  <a:srgbClr val="FFFFFF"/>
                </a:solidFill>
                <a:latin typeface="SwissReSans" pitchFamily="34" charset="0"/>
              </a:rPr>
              <a:t>risk</a:t>
            </a:r>
            <a:r>
              <a:rPr lang="de-CH" sz="1200" dirty="0">
                <a:solidFill>
                  <a:srgbClr val="FFFFFF"/>
                </a:solidFill>
                <a:latin typeface="SwissReSans" pitchFamily="34" charset="0"/>
              </a:rPr>
              <a:t> on </a:t>
            </a:r>
            <a:r>
              <a:rPr lang="de-CH" sz="1200" dirty="0" err="1">
                <a:solidFill>
                  <a:srgbClr val="FFFFFF"/>
                </a:solidFill>
                <a:latin typeface="SwissReSans" pitchFamily="34" charset="0"/>
              </a:rPr>
              <a:t>its</a:t>
            </a:r>
            <a:r>
              <a:rPr lang="de-CH" sz="1200" dirty="0">
                <a:solidFill>
                  <a:srgbClr val="FFFFFF"/>
                </a:solidFill>
                <a:latin typeface="SwissReSans" pitchFamily="34" charset="0"/>
              </a:rPr>
              <a:t> </a:t>
            </a:r>
            <a:r>
              <a:rPr lang="de-CH" sz="1200" dirty="0" err="1">
                <a:solidFill>
                  <a:srgbClr val="FFFFFF"/>
                </a:solidFill>
                <a:latin typeface="SwissReSans" pitchFamily="34" charset="0"/>
              </a:rPr>
              <a:t>own</a:t>
            </a:r>
            <a:r>
              <a:rPr lang="de-CH" sz="1200" dirty="0">
                <a:solidFill>
                  <a:srgbClr val="FFFFFF"/>
                </a:solidFill>
                <a:latin typeface="SwissReSans" pitchFamily="34" charset="0"/>
              </a:rPr>
              <a:t> </a:t>
            </a:r>
            <a:r>
              <a:rPr lang="de-CH" sz="1200" dirty="0" err="1">
                <a:solidFill>
                  <a:srgbClr val="FFFFFF"/>
                </a:solidFill>
                <a:latin typeface="SwissReSans" pitchFamily="34" charset="0"/>
              </a:rPr>
              <a:t>books</a:t>
            </a:r>
            <a:r>
              <a:rPr lang="de-CH" sz="1200" dirty="0">
                <a:solidFill>
                  <a:srgbClr val="FFFFFF"/>
                </a:solidFill>
                <a:latin typeface="SwissReSans" pitchFamily="34" charset="0"/>
              </a:rPr>
              <a:t> (</a:t>
            </a:r>
            <a:r>
              <a:rPr lang="de-CH" sz="1200" dirty="0" err="1">
                <a:solidFill>
                  <a:srgbClr val="FFFFFF"/>
                </a:solidFill>
                <a:latin typeface="SwissReSans" pitchFamily="34" charset="0"/>
              </a:rPr>
              <a:t>we</a:t>
            </a:r>
            <a:r>
              <a:rPr lang="de-CH" sz="1200" dirty="0">
                <a:solidFill>
                  <a:srgbClr val="FFFFFF"/>
                </a:solidFill>
                <a:latin typeface="SwissReSans" pitchFamily="34" charset="0"/>
              </a:rPr>
              <a:t> </a:t>
            </a:r>
            <a:r>
              <a:rPr lang="de-CH" sz="1200" dirty="0" err="1">
                <a:solidFill>
                  <a:srgbClr val="FFFFFF"/>
                </a:solidFill>
                <a:latin typeface="SwissReSans" pitchFamily="34" charset="0"/>
              </a:rPr>
              <a:t>currently</a:t>
            </a:r>
            <a:r>
              <a:rPr lang="de-CH" sz="1200" dirty="0">
                <a:solidFill>
                  <a:srgbClr val="FFFFFF"/>
                </a:solidFill>
                <a:latin typeface="SwissReSans" pitchFamily="34" charset="0"/>
              </a:rPr>
              <a:t> </a:t>
            </a:r>
            <a:r>
              <a:rPr lang="de-CH" sz="1200" dirty="0" err="1">
                <a:solidFill>
                  <a:srgbClr val="FFFFFF"/>
                </a:solidFill>
                <a:latin typeface="SwissReSans" pitchFamily="34" charset="0"/>
              </a:rPr>
              <a:t>assume</a:t>
            </a:r>
            <a:r>
              <a:rPr lang="de-CH" sz="1200" dirty="0">
                <a:solidFill>
                  <a:srgbClr val="FFFFFF"/>
                </a:solidFill>
                <a:latin typeface="SwissReSans" pitchFamily="34" charset="0"/>
              </a:rPr>
              <a:t> </a:t>
            </a:r>
            <a:r>
              <a:rPr lang="de-CH" sz="1200" dirty="0" err="1">
                <a:solidFill>
                  <a:srgbClr val="FFFFFF"/>
                </a:solidFill>
                <a:latin typeface="SwissReSans" pitchFamily="34" charset="0"/>
              </a:rPr>
              <a:t>approx</a:t>
            </a:r>
            <a:r>
              <a:rPr lang="de-CH" sz="1200" dirty="0">
                <a:solidFill>
                  <a:srgbClr val="FFFFFF"/>
                </a:solidFill>
                <a:latin typeface="SwissReSans" pitchFamily="34" charset="0"/>
              </a:rPr>
              <a:t>. 4% </a:t>
            </a:r>
            <a:r>
              <a:rPr lang="de-CH" sz="1200" dirty="0" err="1">
                <a:solidFill>
                  <a:srgbClr val="FFFFFF"/>
                </a:solidFill>
                <a:latin typeface="SwissReSans" pitchFamily="34" charset="0"/>
              </a:rPr>
              <a:t>of</a:t>
            </a:r>
            <a:r>
              <a:rPr lang="de-CH" sz="1200" dirty="0">
                <a:solidFill>
                  <a:srgbClr val="FFFFFF"/>
                </a:solidFill>
                <a:latin typeface="SwissReSans" pitchFamily="34" charset="0"/>
              </a:rPr>
              <a:t> </a:t>
            </a:r>
            <a:r>
              <a:rPr lang="de-CH" sz="1200" dirty="0" err="1">
                <a:solidFill>
                  <a:srgbClr val="FFFFFF"/>
                </a:solidFill>
                <a:latin typeface="SwissReSans" pitchFamily="34" charset="0"/>
              </a:rPr>
              <a:t>the</a:t>
            </a:r>
            <a:r>
              <a:rPr lang="de-CH" sz="1200" dirty="0">
                <a:solidFill>
                  <a:srgbClr val="FFFFFF"/>
                </a:solidFill>
                <a:latin typeface="SwissReSans" pitchFamily="34" charset="0"/>
              </a:rPr>
              <a:t> </a:t>
            </a:r>
            <a:r>
              <a:rPr lang="de-CH" sz="1200" dirty="0" err="1">
                <a:solidFill>
                  <a:srgbClr val="FFFFFF"/>
                </a:solidFill>
                <a:latin typeface="SwissReSans" pitchFamily="34" charset="0"/>
              </a:rPr>
              <a:t>world’s</a:t>
            </a:r>
            <a:r>
              <a:rPr lang="de-CH" sz="1200" dirty="0">
                <a:solidFill>
                  <a:srgbClr val="FFFFFF"/>
                </a:solidFill>
                <a:latin typeface="SwissReSans" pitchFamily="34" charset="0"/>
              </a:rPr>
              <a:t> </a:t>
            </a:r>
            <a:r>
              <a:rPr lang="de-CH" sz="1200" dirty="0" err="1">
                <a:solidFill>
                  <a:srgbClr val="FFFFFF"/>
                </a:solidFill>
                <a:latin typeface="SwissReSans" pitchFamily="34" charset="0"/>
              </a:rPr>
              <a:t>insured</a:t>
            </a:r>
            <a:r>
              <a:rPr lang="de-CH" sz="1200" dirty="0">
                <a:solidFill>
                  <a:srgbClr val="FFFFFF"/>
                </a:solidFill>
                <a:latin typeface="SwissReSans" pitchFamily="34" charset="0"/>
              </a:rPr>
              <a:t> </a:t>
            </a:r>
            <a:r>
              <a:rPr lang="de-CH" sz="1200" dirty="0" err="1">
                <a:solidFill>
                  <a:srgbClr val="FFFFFF"/>
                </a:solidFill>
                <a:latin typeface="SwissReSans" pitchFamily="34" charset="0"/>
              </a:rPr>
              <a:t>nat</a:t>
            </a:r>
            <a:r>
              <a:rPr lang="de-CH" sz="1200" dirty="0">
                <a:solidFill>
                  <a:srgbClr val="FFFFFF"/>
                </a:solidFill>
                <a:latin typeface="SwissReSans" pitchFamily="34" charset="0"/>
              </a:rPr>
              <a:t> </a:t>
            </a:r>
            <a:r>
              <a:rPr lang="de-CH" sz="1200" dirty="0" err="1">
                <a:solidFill>
                  <a:srgbClr val="FFFFFF"/>
                </a:solidFill>
                <a:latin typeface="SwissReSans" pitchFamily="34" charset="0"/>
              </a:rPr>
              <a:t>cat</a:t>
            </a:r>
            <a:r>
              <a:rPr lang="de-CH" sz="1200" dirty="0">
                <a:solidFill>
                  <a:srgbClr val="FFFFFF"/>
                </a:solidFill>
                <a:latin typeface="SwissReSans" pitchFamily="34" charset="0"/>
              </a:rPr>
              <a:t> </a:t>
            </a:r>
            <a:r>
              <a:rPr lang="de-CH" sz="1200" dirty="0" err="1">
                <a:solidFill>
                  <a:srgbClr val="FFFFFF"/>
                </a:solidFill>
                <a:latin typeface="SwissReSans" pitchFamily="34" charset="0"/>
              </a:rPr>
              <a:t>risk</a:t>
            </a:r>
            <a:r>
              <a:rPr lang="de-CH" sz="1200" dirty="0">
                <a:solidFill>
                  <a:srgbClr val="FFFFFF"/>
                </a:solidFill>
                <a:latin typeface="SwissReSans" pitchFamily="34" charset="0"/>
              </a:rPr>
              <a:t>)</a:t>
            </a:r>
            <a:endParaRPr lang="en-US" sz="1200" dirty="0" err="1">
              <a:solidFill>
                <a:srgbClr val="FFFFFF"/>
              </a:solidFill>
              <a:latin typeface="SwissReSans" pitchFamily="34" charset="0"/>
            </a:endParaRPr>
          </a:p>
        </p:txBody>
      </p:sp>
      <p:sp>
        <p:nvSpPr>
          <p:cNvPr id="17" name="TextBox 16"/>
          <p:cNvSpPr txBox="1"/>
          <p:nvPr/>
        </p:nvSpPr>
        <p:spPr>
          <a:xfrm>
            <a:off x="4825356" y="2830682"/>
            <a:ext cx="3592985" cy="461665"/>
          </a:xfrm>
          <a:prstGeom prst="rect">
            <a:avLst/>
          </a:prstGeom>
          <a:noFill/>
        </p:spPr>
        <p:txBody>
          <a:bodyPr wrap="square" rtlCol="0">
            <a:spAutoFit/>
          </a:bodyPr>
          <a:lstStyle/>
          <a:p>
            <a:r>
              <a:rPr lang="de-CH" sz="1200" dirty="0" err="1">
                <a:solidFill>
                  <a:srgbClr val="FFFFFF"/>
                </a:solidFill>
                <a:latin typeface="SwissReSans" pitchFamily="34" charset="0"/>
              </a:rPr>
              <a:t>According</a:t>
            </a:r>
            <a:r>
              <a:rPr lang="de-CH" sz="1200" dirty="0">
                <a:solidFill>
                  <a:srgbClr val="FFFFFF"/>
                </a:solidFill>
                <a:latin typeface="SwissReSans" pitchFamily="34" charset="0"/>
              </a:rPr>
              <a:t> </a:t>
            </a:r>
            <a:r>
              <a:rPr lang="de-CH" sz="1200" dirty="0" err="1">
                <a:solidFill>
                  <a:srgbClr val="FFFFFF"/>
                </a:solidFill>
                <a:latin typeface="SwissReSans" pitchFamily="34" charset="0"/>
              </a:rPr>
              <a:t>to</a:t>
            </a:r>
            <a:r>
              <a:rPr lang="de-CH" sz="1200" dirty="0">
                <a:solidFill>
                  <a:srgbClr val="FFFFFF"/>
                </a:solidFill>
                <a:latin typeface="SwissReSans" pitchFamily="34" charset="0"/>
              </a:rPr>
              <a:t> </a:t>
            </a:r>
            <a:r>
              <a:rPr lang="de-CH" sz="1200" dirty="0" err="1">
                <a:solidFill>
                  <a:srgbClr val="FFFFFF"/>
                </a:solidFill>
                <a:latin typeface="SwissReSans" pitchFamily="34" charset="0"/>
              </a:rPr>
              <a:t>sigma</a:t>
            </a:r>
            <a:r>
              <a:rPr lang="de-CH" sz="1200" dirty="0">
                <a:solidFill>
                  <a:srgbClr val="FFFFFF"/>
                </a:solidFill>
                <a:latin typeface="SwissReSans" pitchFamily="34" charset="0"/>
              </a:rPr>
              <a:t> </a:t>
            </a:r>
            <a:r>
              <a:rPr lang="de-CH" sz="1200" dirty="0" err="1">
                <a:solidFill>
                  <a:srgbClr val="FFFFFF"/>
                </a:solidFill>
                <a:latin typeface="SwissReSans" pitchFamily="34" charset="0"/>
              </a:rPr>
              <a:t>report</a:t>
            </a:r>
            <a:r>
              <a:rPr lang="de-CH" sz="1200" dirty="0">
                <a:solidFill>
                  <a:srgbClr val="FFFFFF"/>
                </a:solidFill>
                <a:latin typeface="SwissReSans" pitchFamily="34" charset="0"/>
              </a:rPr>
              <a:t> «Property </a:t>
            </a:r>
            <a:r>
              <a:rPr lang="de-CH" sz="1200" dirty="0" err="1">
                <a:solidFill>
                  <a:srgbClr val="FFFFFF"/>
                </a:solidFill>
                <a:latin typeface="SwissReSans" pitchFamily="34" charset="0"/>
              </a:rPr>
              <a:t>insurance</a:t>
            </a:r>
            <a:r>
              <a:rPr lang="de-CH" sz="1200" dirty="0">
                <a:solidFill>
                  <a:srgbClr val="FFFFFF"/>
                </a:solidFill>
                <a:latin typeface="SwissReSans" pitchFamily="34" charset="0"/>
              </a:rPr>
              <a:t>: </a:t>
            </a:r>
            <a:r>
              <a:rPr lang="de-CH" sz="1200" dirty="0" err="1">
                <a:solidFill>
                  <a:srgbClr val="FFFFFF"/>
                </a:solidFill>
                <a:latin typeface="SwissReSans" pitchFamily="34" charset="0"/>
              </a:rPr>
              <a:t>closing</a:t>
            </a:r>
            <a:r>
              <a:rPr lang="de-CH" sz="1200" dirty="0">
                <a:solidFill>
                  <a:srgbClr val="FFFFFF"/>
                </a:solidFill>
                <a:latin typeface="SwissReSans" pitchFamily="34" charset="0"/>
              </a:rPr>
              <a:t> </a:t>
            </a:r>
            <a:r>
              <a:rPr lang="de-CH" sz="1200" dirty="0" err="1">
                <a:solidFill>
                  <a:srgbClr val="FFFFFF"/>
                </a:solidFill>
                <a:latin typeface="SwissReSans" pitchFamily="34" charset="0"/>
              </a:rPr>
              <a:t>the</a:t>
            </a:r>
            <a:r>
              <a:rPr lang="de-CH" sz="1200" dirty="0">
                <a:solidFill>
                  <a:srgbClr val="FFFFFF"/>
                </a:solidFill>
                <a:latin typeface="SwissReSans" pitchFamily="34" charset="0"/>
              </a:rPr>
              <a:t> </a:t>
            </a:r>
            <a:r>
              <a:rPr lang="de-CH" sz="1200" dirty="0" err="1">
                <a:solidFill>
                  <a:srgbClr val="FFFFFF"/>
                </a:solidFill>
                <a:latin typeface="SwissReSans" pitchFamily="34" charset="0"/>
              </a:rPr>
              <a:t>protection</a:t>
            </a:r>
            <a:r>
              <a:rPr lang="de-CH" sz="1200" dirty="0">
                <a:solidFill>
                  <a:srgbClr val="FFFFFF"/>
                </a:solidFill>
                <a:latin typeface="SwissReSans" pitchFamily="34" charset="0"/>
              </a:rPr>
              <a:t> </a:t>
            </a:r>
            <a:r>
              <a:rPr lang="de-CH" sz="1200" dirty="0" err="1">
                <a:solidFill>
                  <a:srgbClr val="FFFFFF"/>
                </a:solidFill>
                <a:latin typeface="SwissReSans" pitchFamily="34" charset="0"/>
              </a:rPr>
              <a:t>gap</a:t>
            </a:r>
            <a:r>
              <a:rPr lang="de-CH" sz="1200" dirty="0">
                <a:solidFill>
                  <a:srgbClr val="FFFFFF"/>
                </a:solidFill>
                <a:latin typeface="SwissReSans" pitchFamily="34" charset="0"/>
              </a:rPr>
              <a:t>»</a:t>
            </a:r>
            <a:endParaRPr lang="en-US" sz="1200" dirty="0" err="1">
              <a:solidFill>
                <a:srgbClr val="FFFFFF"/>
              </a:solidFill>
              <a:latin typeface="SwissReSans" pitchFamily="34" charset="0"/>
            </a:endParaRPr>
          </a:p>
        </p:txBody>
      </p:sp>
      <p:sp>
        <p:nvSpPr>
          <p:cNvPr id="18" name="Rectangle 17"/>
          <p:cNvSpPr/>
          <p:nvPr/>
        </p:nvSpPr>
        <p:spPr>
          <a:xfrm>
            <a:off x="2009776" y="5494761"/>
            <a:ext cx="1085850" cy="742950"/>
          </a:xfrm>
          <a:prstGeom prst="rect">
            <a:avLst/>
          </a:prstGeom>
          <a:noFill/>
          <a:ln w="38100" cap="flat" cmpd="sng" algn="ctr">
            <a:solidFill>
              <a:srgbClr val="E00034"/>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9" name="Rectangle 18"/>
          <p:cNvSpPr/>
          <p:nvPr/>
        </p:nvSpPr>
        <p:spPr>
          <a:xfrm>
            <a:off x="684215" y="1249942"/>
            <a:ext cx="7776218" cy="1084257"/>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SwissReSans" pitchFamily="34" charset="0"/>
              </a:rPr>
              <a:t>This </a:t>
            </a:r>
            <a:r>
              <a:rPr lang="de-CH" sz="1600" dirty="0" err="1">
                <a:solidFill>
                  <a:schemeClr val="tx1"/>
                </a:solidFill>
                <a:latin typeface="SwissReSans" pitchFamily="34" charset="0"/>
              </a:rPr>
              <a:t>is</a:t>
            </a:r>
            <a:r>
              <a:rPr lang="de-CH" sz="1600" dirty="0">
                <a:solidFill>
                  <a:schemeClr val="tx1"/>
                </a:solidFill>
                <a:latin typeface="SwissReSans" pitchFamily="34" charset="0"/>
              </a:rPr>
              <a:t> a high </a:t>
            </a:r>
            <a:r>
              <a:rPr lang="de-CH" sz="1600" dirty="0" err="1">
                <a:solidFill>
                  <a:schemeClr val="tx1"/>
                </a:solidFill>
                <a:latin typeface="SwissReSans" pitchFamily="34" charset="0"/>
              </a:rPr>
              <a:t>level</a:t>
            </a:r>
            <a:r>
              <a:rPr lang="de-CH" sz="1600" dirty="0">
                <a:solidFill>
                  <a:schemeClr val="tx1"/>
                </a:solidFill>
                <a:latin typeface="SwissReSans" pitchFamily="34" charset="0"/>
              </a:rPr>
              <a:t> </a:t>
            </a:r>
            <a:r>
              <a:rPr lang="de-CH" sz="1600" dirty="0" err="1">
                <a:solidFill>
                  <a:schemeClr val="tx1"/>
                </a:solidFill>
                <a:latin typeface="SwissReSans" pitchFamily="34" charset="0"/>
              </a:rPr>
              <a:t>assessment</a:t>
            </a:r>
            <a:r>
              <a:rPr lang="de-CH" sz="1600" dirty="0">
                <a:solidFill>
                  <a:schemeClr val="tx1"/>
                </a:solidFill>
                <a:latin typeface="SwissReSans" pitchFamily="34" charset="0"/>
              </a:rPr>
              <a:t> </a:t>
            </a:r>
            <a:r>
              <a:rPr lang="de-CH" sz="1600" dirty="0" err="1">
                <a:solidFill>
                  <a:schemeClr val="tx1"/>
                </a:solidFill>
                <a:latin typeface="SwissReSans" pitchFamily="34" charset="0"/>
              </a:rPr>
              <a:t>of</a:t>
            </a:r>
            <a:r>
              <a:rPr lang="de-CH" sz="1600" dirty="0">
                <a:solidFill>
                  <a:schemeClr val="tx1"/>
                </a:solidFill>
                <a:latin typeface="SwissReSans" pitchFamily="34" charset="0"/>
              </a:rPr>
              <a:t> a </a:t>
            </a:r>
            <a:r>
              <a:rPr lang="de-CH" sz="1600" dirty="0" err="1">
                <a:solidFill>
                  <a:schemeClr val="tx1"/>
                </a:solidFill>
                <a:latin typeface="SwissReSans" pitchFamily="34" charset="0"/>
              </a:rPr>
              <a:t>market</a:t>
            </a:r>
            <a:r>
              <a:rPr lang="de-CH" sz="1600" dirty="0">
                <a:solidFill>
                  <a:schemeClr val="tx1"/>
                </a:solidFill>
                <a:latin typeface="SwissReSans" pitchFamily="34" charset="0"/>
              </a:rPr>
              <a:t> potential </a:t>
            </a:r>
            <a:r>
              <a:rPr lang="de-CH" sz="1600" dirty="0" err="1">
                <a:solidFill>
                  <a:schemeClr val="tx1"/>
                </a:solidFill>
                <a:latin typeface="SwissReSans" pitchFamily="34" charset="0"/>
              </a:rPr>
              <a:t>ceiling</a:t>
            </a:r>
            <a:r>
              <a:rPr lang="de-CH" sz="1600" dirty="0">
                <a:solidFill>
                  <a:schemeClr val="tx1"/>
                </a:solidFill>
                <a:latin typeface="SwissReSans" pitchFamily="34" charset="0"/>
              </a:rPr>
              <a:t>. </a:t>
            </a:r>
            <a:r>
              <a:rPr lang="de-CH" sz="1600" dirty="0" err="1">
                <a:solidFill>
                  <a:schemeClr val="tx1"/>
                </a:solidFill>
                <a:latin typeface="SwissReSans" pitchFamily="34" charset="0"/>
              </a:rPr>
              <a:t>It</a:t>
            </a:r>
            <a:r>
              <a:rPr lang="de-CH" sz="1600" dirty="0">
                <a:solidFill>
                  <a:schemeClr val="tx1"/>
                </a:solidFill>
                <a:latin typeface="SwissReSans" pitchFamily="34" charset="0"/>
              </a:rPr>
              <a:t> </a:t>
            </a:r>
            <a:r>
              <a:rPr lang="de-CH" sz="1600" dirty="0" err="1">
                <a:solidFill>
                  <a:schemeClr val="tx1"/>
                </a:solidFill>
                <a:latin typeface="SwissReSans" pitchFamily="34" charset="0"/>
              </a:rPr>
              <a:t>is</a:t>
            </a:r>
            <a:r>
              <a:rPr lang="de-CH" sz="1600" dirty="0">
                <a:solidFill>
                  <a:schemeClr val="tx1"/>
                </a:solidFill>
                <a:latin typeface="SwissReSans" pitchFamily="34" charset="0"/>
              </a:rPr>
              <a:t> </a:t>
            </a:r>
            <a:r>
              <a:rPr lang="de-CH" sz="1600" dirty="0" err="1">
                <a:solidFill>
                  <a:schemeClr val="tx1"/>
                </a:solidFill>
                <a:latin typeface="SwissReSans" pitchFamily="34" charset="0"/>
              </a:rPr>
              <a:t>based</a:t>
            </a:r>
            <a:r>
              <a:rPr lang="de-CH" sz="1600" dirty="0">
                <a:solidFill>
                  <a:schemeClr val="tx1"/>
                </a:solidFill>
                <a:latin typeface="SwissReSans" pitchFamily="34" charset="0"/>
              </a:rPr>
              <a:t> on </a:t>
            </a:r>
            <a:r>
              <a:rPr lang="de-CH" sz="1600" dirty="0" err="1">
                <a:solidFill>
                  <a:schemeClr val="tx1"/>
                </a:solidFill>
                <a:latin typeface="SwissReSans" pitchFamily="34" charset="0"/>
              </a:rPr>
              <a:t>gutt</a:t>
            </a:r>
            <a:r>
              <a:rPr lang="de-CH" sz="1600" dirty="0">
                <a:solidFill>
                  <a:schemeClr val="tx1"/>
                </a:solidFill>
                <a:latin typeface="SwissReSans" pitchFamily="34" charset="0"/>
              </a:rPr>
              <a:t> </a:t>
            </a:r>
            <a:r>
              <a:rPr lang="de-CH" sz="1600" dirty="0" err="1">
                <a:solidFill>
                  <a:schemeClr val="tx1"/>
                </a:solidFill>
                <a:latin typeface="SwissReSans" pitchFamily="34" charset="0"/>
              </a:rPr>
              <a:t>feeling</a:t>
            </a:r>
            <a:r>
              <a:rPr lang="de-CH" sz="1600" dirty="0">
                <a:solidFill>
                  <a:schemeClr val="tx1"/>
                </a:solidFill>
                <a:latin typeface="SwissReSans" pitchFamily="34" charset="0"/>
              </a:rPr>
              <a:t> </a:t>
            </a:r>
            <a:r>
              <a:rPr lang="de-CH" sz="1600" dirty="0" err="1">
                <a:solidFill>
                  <a:schemeClr val="tx1"/>
                </a:solidFill>
                <a:latin typeface="SwissReSans" pitchFamily="34" charset="0"/>
              </a:rPr>
              <a:t>rather</a:t>
            </a:r>
            <a:r>
              <a:rPr lang="de-CH" sz="1600" dirty="0">
                <a:solidFill>
                  <a:schemeClr val="tx1"/>
                </a:solidFill>
                <a:latin typeface="SwissReSans" pitchFamily="34" charset="0"/>
              </a:rPr>
              <a:t> </a:t>
            </a:r>
            <a:r>
              <a:rPr lang="de-CH" sz="1600" dirty="0" err="1">
                <a:solidFill>
                  <a:schemeClr val="tx1"/>
                </a:solidFill>
                <a:latin typeface="SwissReSans" pitchFamily="34" charset="0"/>
              </a:rPr>
              <a:t>than</a:t>
            </a:r>
            <a:r>
              <a:rPr lang="de-CH" sz="1600" dirty="0">
                <a:solidFill>
                  <a:schemeClr val="tx1"/>
                </a:solidFill>
                <a:latin typeface="SwissReSans" pitchFamily="34" charset="0"/>
              </a:rPr>
              <a:t> </a:t>
            </a:r>
            <a:r>
              <a:rPr lang="de-CH" sz="1600" dirty="0" err="1">
                <a:solidFill>
                  <a:schemeClr val="tx1"/>
                </a:solidFill>
                <a:latin typeface="SwissReSans" pitchFamily="34" charset="0"/>
              </a:rPr>
              <a:t>scientific</a:t>
            </a:r>
            <a:r>
              <a:rPr lang="de-CH" sz="1600" dirty="0">
                <a:solidFill>
                  <a:schemeClr val="tx1"/>
                </a:solidFill>
                <a:latin typeface="SwissReSans" pitchFamily="34" charset="0"/>
              </a:rPr>
              <a:t> </a:t>
            </a:r>
            <a:r>
              <a:rPr lang="de-CH" sz="1600" dirty="0" err="1">
                <a:solidFill>
                  <a:schemeClr val="tx1"/>
                </a:solidFill>
                <a:latin typeface="SwissReSans" pitchFamily="34" charset="0"/>
              </a:rPr>
              <a:t>evidence</a:t>
            </a:r>
            <a:r>
              <a:rPr lang="de-CH" sz="1600" dirty="0">
                <a:solidFill>
                  <a:schemeClr val="tx1"/>
                </a:solidFill>
                <a:latin typeface="SwissReSans" pitchFamily="34" charset="0"/>
              </a:rPr>
              <a:t>. All </a:t>
            </a:r>
            <a:r>
              <a:rPr lang="de-CH" sz="1600" dirty="0" err="1">
                <a:solidFill>
                  <a:schemeClr val="tx1"/>
                </a:solidFill>
                <a:latin typeface="SwissReSans" pitchFamily="34" charset="0"/>
              </a:rPr>
              <a:t>numbers</a:t>
            </a:r>
            <a:r>
              <a:rPr lang="de-CH" sz="1600" dirty="0">
                <a:solidFill>
                  <a:schemeClr val="tx1"/>
                </a:solidFill>
                <a:latin typeface="SwissReSans" pitchFamily="34" charset="0"/>
              </a:rPr>
              <a:t> </a:t>
            </a:r>
            <a:r>
              <a:rPr lang="de-CH" sz="1600" dirty="0" err="1">
                <a:solidFill>
                  <a:schemeClr val="tx1"/>
                </a:solidFill>
                <a:latin typeface="SwissReSans" pitchFamily="34" charset="0"/>
              </a:rPr>
              <a:t>are</a:t>
            </a:r>
            <a:r>
              <a:rPr lang="de-CH" sz="1600" dirty="0">
                <a:solidFill>
                  <a:schemeClr val="tx1"/>
                </a:solidFill>
                <a:latin typeface="SwissReSans" pitchFamily="34" charset="0"/>
              </a:rPr>
              <a:t> </a:t>
            </a:r>
            <a:r>
              <a:rPr lang="de-CH" sz="1600" dirty="0" err="1">
                <a:solidFill>
                  <a:schemeClr val="tx1"/>
                </a:solidFill>
                <a:latin typeface="SwissReSans" pitchFamily="34" charset="0"/>
              </a:rPr>
              <a:t>annual</a:t>
            </a:r>
            <a:r>
              <a:rPr lang="de-CH" sz="1600" dirty="0">
                <a:solidFill>
                  <a:schemeClr val="tx1"/>
                </a:solidFill>
                <a:latin typeface="SwissReSans" pitchFamily="34" charset="0"/>
              </a:rPr>
              <a:t> </a:t>
            </a:r>
            <a:r>
              <a:rPr lang="de-CH" sz="1600" dirty="0" err="1">
                <a:solidFill>
                  <a:schemeClr val="tx1"/>
                </a:solidFill>
                <a:latin typeface="SwissReSans" pitchFamily="34" charset="0"/>
              </a:rPr>
              <a:t>expected</a:t>
            </a:r>
            <a:r>
              <a:rPr lang="de-CH" sz="1600" dirty="0">
                <a:solidFill>
                  <a:schemeClr val="tx1"/>
                </a:solidFill>
                <a:latin typeface="SwissReSans" pitchFamily="34" charset="0"/>
              </a:rPr>
              <a:t> </a:t>
            </a:r>
            <a:r>
              <a:rPr lang="de-CH" sz="1600" dirty="0" err="1">
                <a:solidFill>
                  <a:schemeClr val="tx1"/>
                </a:solidFill>
                <a:latin typeface="SwissReSans" pitchFamily="34" charset="0"/>
              </a:rPr>
              <a:t>losses</a:t>
            </a:r>
            <a:r>
              <a:rPr lang="de-CH" sz="1600" dirty="0">
                <a:solidFill>
                  <a:schemeClr val="tx1"/>
                </a:solidFill>
                <a:latin typeface="SwissReSans" pitchFamily="34" charset="0"/>
              </a:rPr>
              <a:t>; </a:t>
            </a:r>
            <a:r>
              <a:rPr lang="de-CH" sz="1600" dirty="0" err="1">
                <a:solidFill>
                  <a:schemeClr val="tx1"/>
                </a:solidFill>
                <a:latin typeface="SwissReSans" pitchFamily="34" charset="0"/>
              </a:rPr>
              <a:t>it</a:t>
            </a:r>
            <a:r>
              <a:rPr lang="de-CH" sz="1600" dirty="0">
                <a:solidFill>
                  <a:schemeClr val="tx1"/>
                </a:solidFill>
                <a:latin typeface="SwissReSans" pitchFamily="34" charset="0"/>
              </a:rPr>
              <a:t> </a:t>
            </a:r>
            <a:r>
              <a:rPr lang="de-CH" sz="1600" dirty="0" err="1">
                <a:solidFill>
                  <a:schemeClr val="tx1"/>
                </a:solidFill>
                <a:latin typeface="SwissReSans" pitchFamily="34" charset="0"/>
              </a:rPr>
              <a:t>is</a:t>
            </a:r>
            <a:r>
              <a:rPr lang="de-CH" sz="1600" dirty="0">
                <a:solidFill>
                  <a:schemeClr val="tx1"/>
                </a:solidFill>
                <a:latin typeface="SwissReSans" pitchFamily="34" charset="0"/>
              </a:rPr>
              <a:t> fair </a:t>
            </a:r>
            <a:r>
              <a:rPr lang="de-CH" sz="1600" dirty="0" err="1">
                <a:solidFill>
                  <a:schemeClr val="tx1"/>
                </a:solidFill>
                <a:latin typeface="SwissReSans" pitchFamily="34" charset="0"/>
              </a:rPr>
              <a:t>to</a:t>
            </a:r>
            <a:r>
              <a:rPr lang="de-CH" sz="1600" dirty="0">
                <a:solidFill>
                  <a:schemeClr val="tx1"/>
                </a:solidFill>
                <a:latin typeface="SwissReSans" pitchFamily="34" charset="0"/>
              </a:rPr>
              <a:t> </a:t>
            </a:r>
            <a:r>
              <a:rPr lang="de-CH" sz="1600" dirty="0" err="1">
                <a:solidFill>
                  <a:schemeClr val="tx1"/>
                </a:solidFill>
                <a:latin typeface="SwissReSans" pitchFamily="34" charset="0"/>
              </a:rPr>
              <a:t>assume</a:t>
            </a:r>
            <a:r>
              <a:rPr lang="de-CH" sz="1600" dirty="0">
                <a:solidFill>
                  <a:schemeClr val="tx1"/>
                </a:solidFill>
                <a:latin typeface="SwissReSans" pitchFamily="34" charset="0"/>
              </a:rPr>
              <a:t> </a:t>
            </a:r>
            <a:r>
              <a:rPr lang="de-CH" sz="1600" dirty="0" err="1">
                <a:solidFill>
                  <a:schemeClr val="tx1"/>
                </a:solidFill>
                <a:latin typeface="SwissReSans" pitchFamily="34" charset="0"/>
              </a:rPr>
              <a:t>that</a:t>
            </a:r>
            <a:r>
              <a:rPr lang="de-CH" sz="1600" dirty="0">
                <a:solidFill>
                  <a:schemeClr val="tx1"/>
                </a:solidFill>
                <a:latin typeface="SwissReSans" pitchFamily="34" charset="0"/>
              </a:rPr>
              <a:t> </a:t>
            </a:r>
            <a:r>
              <a:rPr lang="de-CH" sz="1600" dirty="0" err="1">
                <a:solidFill>
                  <a:schemeClr val="tx1"/>
                </a:solidFill>
                <a:latin typeface="SwissReSans" pitchFamily="34" charset="0"/>
              </a:rPr>
              <a:t>the</a:t>
            </a:r>
            <a:r>
              <a:rPr lang="de-CH" sz="1600" dirty="0">
                <a:solidFill>
                  <a:schemeClr val="tx1"/>
                </a:solidFill>
                <a:latin typeface="SwissReSans" pitchFamily="34" charset="0"/>
              </a:rPr>
              <a:t> CMR potential </a:t>
            </a:r>
            <a:r>
              <a:rPr lang="de-CH" sz="1600" dirty="0" err="1">
                <a:solidFill>
                  <a:schemeClr val="tx1"/>
                </a:solidFill>
                <a:latin typeface="SwissReSans" pitchFamily="34" charset="0"/>
              </a:rPr>
              <a:t>is</a:t>
            </a:r>
            <a:r>
              <a:rPr lang="de-CH" sz="1600" dirty="0">
                <a:solidFill>
                  <a:schemeClr val="tx1"/>
                </a:solidFill>
                <a:latin typeface="SwissReSans" pitchFamily="34" charset="0"/>
              </a:rPr>
              <a:t> in </a:t>
            </a:r>
            <a:r>
              <a:rPr lang="de-CH" sz="1600" dirty="0" err="1">
                <a:solidFill>
                  <a:schemeClr val="tx1"/>
                </a:solidFill>
                <a:latin typeface="SwissReSans" pitchFamily="34" charset="0"/>
              </a:rPr>
              <a:t>the</a:t>
            </a:r>
            <a:r>
              <a:rPr lang="de-CH" sz="1600" dirty="0">
                <a:solidFill>
                  <a:schemeClr val="tx1"/>
                </a:solidFill>
                <a:latin typeface="SwissReSans" pitchFamily="34" charset="0"/>
              </a:rPr>
              <a:t> same </a:t>
            </a:r>
            <a:r>
              <a:rPr lang="de-CH" sz="1600" dirty="0" err="1">
                <a:solidFill>
                  <a:schemeClr val="tx1"/>
                </a:solidFill>
                <a:latin typeface="SwissReSans" pitchFamily="34" charset="0"/>
              </a:rPr>
              <a:t>order</a:t>
            </a:r>
            <a:r>
              <a:rPr lang="de-CH" sz="1600" dirty="0">
                <a:solidFill>
                  <a:schemeClr val="tx1"/>
                </a:solidFill>
                <a:latin typeface="SwissReSans" pitchFamily="34" charset="0"/>
              </a:rPr>
              <a:t> </a:t>
            </a:r>
            <a:r>
              <a:rPr lang="de-CH" sz="1600" dirty="0" err="1">
                <a:solidFill>
                  <a:schemeClr val="tx1"/>
                </a:solidFill>
                <a:latin typeface="SwissReSans" pitchFamily="34" charset="0"/>
              </a:rPr>
              <a:t>of</a:t>
            </a:r>
            <a:r>
              <a:rPr lang="de-CH" sz="1600" dirty="0">
                <a:solidFill>
                  <a:schemeClr val="tx1"/>
                </a:solidFill>
                <a:latin typeface="SwissReSans" pitchFamily="34" charset="0"/>
              </a:rPr>
              <a:t> </a:t>
            </a:r>
            <a:r>
              <a:rPr lang="de-CH" sz="1600" dirty="0" err="1">
                <a:solidFill>
                  <a:schemeClr val="tx1"/>
                </a:solidFill>
                <a:latin typeface="SwissReSans" pitchFamily="34" charset="0"/>
              </a:rPr>
              <a:t>magnitude</a:t>
            </a:r>
            <a:r>
              <a:rPr lang="de-CH" sz="1600" dirty="0">
                <a:solidFill>
                  <a:schemeClr val="tx1"/>
                </a:solidFill>
                <a:latin typeface="SwissReSans" pitchFamily="34" charset="0"/>
              </a:rPr>
              <a:t>. A </a:t>
            </a:r>
            <a:r>
              <a:rPr lang="de-CH" sz="1600" dirty="0" err="1">
                <a:solidFill>
                  <a:schemeClr val="tx1"/>
                </a:solidFill>
                <a:latin typeface="SwissReSans" pitchFamily="34" charset="0"/>
              </a:rPr>
              <a:t>more</a:t>
            </a:r>
            <a:r>
              <a:rPr lang="de-CH" sz="1600" dirty="0">
                <a:solidFill>
                  <a:schemeClr val="tx1"/>
                </a:solidFill>
                <a:latin typeface="SwissReSans" pitchFamily="34" charset="0"/>
              </a:rPr>
              <a:t> </a:t>
            </a:r>
            <a:r>
              <a:rPr lang="de-CH" sz="1600" dirty="0" err="1">
                <a:solidFill>
                  <a:schemeClr val="tx1"/>
                </a:solidFill>
                <a:latin typeface="SwissReSans" pitchFamily="34" charset="0"/>
              </a:rPr>
              <a:t>detailed</a:t>
            </a:r>
            <a:r>
              <a:rPr lang="de-CH" sz="1600" dirty="0">
                <a:solidFill>
                  <a:schemeClr val="tx1"/>
                </a:solidFill>
                <a:latin typeface="SwissReSans" pitchFamily="34" charset="0"/>
              </a:rPr>
              <a:t> </a:t>
            </a:r>
            <a:r>
              <a:rPr lang="de-CH" sz="1600" dirty="0" err="1">
                <a:solidFill>
                  <a:schemeClr val="tx1"/>
                </a:solidFill>
                <a:latin typeface="SwissReSans" pitchFamily="34" charset="0"/>
              </a:rPr>
              <a:t>assessment</a:t>
            </a:r>
            <a:r>
              <a:rPr lang="de-CH" sz="1600" dirty="0">
                <a:solidFill>
                  <a:schemeClr val="tx1"/>
                </a:solidFill>
                <a:latin typeface="SwissReSans" pitchFamily="34" charset="0"/>
              </a:rPr>
              <a:t> </a:t>
            </a:r>
            <a:r>
              <a:rPr lang="de-CH" sz="1600" dirty="0" err="1">
                <a:solidFill>
                  <a:schemeClr val="tx1"/>
                </a:solidFill>
                <a:latin typeface="SwissReSans" pitchFamily="34" charset="0"/>
              </a:rPr>
              <a:t>makes</a:t>
            </a:r>
            <a:r>
              <a:rPr lang="de-CH" sz="1600" dirty="0">
                <a:solidFill>
                  <a:schemeClr val="tx1"/>
                </a:solidFill>
                <a:latin typeface="SwissReSans" pitchFamily="34" charset="0"/>
              </a:rPr>
              <a:t> </a:t>
            </a:r>
            <a:r>
              <a:rPr lang="de-CH" sz="1600" dirty="0" err="1">
                <a:solidFill>
                  <a:schemeClr val="tx1"/>
                </a:solidFill>
                <a:latin typeface="SwissReSans" pitchFamily="34" charset="0"/>
              </a:rPr>
              <a:t>only</a:t>
            </a:r>
            <a:r>
              <a:rPr lang="de-CH" sz="1600" dirty="0">
                <a:solidFill>
                  <a:schemeClr val="tx1"/>
                </a:solidFill>
                <a:latin typeface="SwissReSans" pitchFamily="34" charset="0"/>
              </a:rPr>
              <a:t> sense </a:t>
            </a:r>
            <a:r>
              <a:rPr lang="de-CH" sz="1600" dirty="0" err="1">
                <a:solidFill>
                  <a:schemeClr val="tx1"/>
                </a:solidFill>
                <a:latin typeface="SwissReSans" pitchFamily="34" charset="0"/>
              </a:rPr>
              <a:t>once</a:t>
            </a:r>
            <a:r>
              <a:rPr lang="de-CH" sz="1600" dirty="0">
                <a:solidFill>
                  <a:schemeClr val="tx1"/>
                </a:solidFill>
                <a:latin typeface="SwissReSans" pitchFamily="34" charset="0"/>
              </a:rPr>
              <a:t> </a:t>
            </a:r>
            <a:r>
              <a:rPr lang="de-CH" sz="1600" dirty="0" err="1">
                <a:solidFill>
                  <a:schemeClr val="tx1"/>
                </a:solidFill>
                <a:latin typeface="SwissReSans" pitchFamily="34" charset="0"/>
              </a:rPr>
              <a:t>specific</a:t>
            </a:r>
            <a:r>
              <a:rPr lang="de-CH" sz="1600" dirty="0">
                <a:solidFill>
                  <a:schemeClr val="tx1"/>
                </a:solidFill>
                <a:latin typeface="SwissReSans" pitchFamily="34" charset="0"/>
              </a:rPr>
              <a:t> initiatives </a:t>
            </a:r>
            <a:r>
              <a:rPr lang="de-CH" sz="1600" dirty="0" err="1">
                <a:solidFill>
                  <a:schemeClr val="tx1"/>
                </a:solidFill>
                <a:latin typeface="SwissReSans" pitchFamily="34" charset="0"/>
              </a:rPr>
              <a:t>are</a:t>
            </a:r>
            <a:r>
              <a:rPr lang="de-CH" sz="1600" dirty="0">
                <a:solidFill>
                  <a:schemeClr val="tx1"/>
                </a:solidFill>
                <a:latin typeface="SwissReSans" pitchFamily="34" charset="0"/>
              </a:rPr>
              <a:t> </a:t>
            </a:r>
            <a:r>
              <a:rPr lang="de-CH" sz="1600" dirty="0" err="1">
                <a:solidFill>
                  <a:schemeClr val="tx1"/>
                </a:solidFill>
                <a:latin typeface="SwissReSans" pitchFamily="34" charset="0"/>
              </a:rPr>
              <a:t>defined</a:t>
            </a:r>
            <a:r>
              <a:rPr lang="de-CH" sz="1600" dirty="0">
                <a:solidFill>
                  <a:schemeClr val="tx1"/>
                </a:solidFill>
                <a:latin typeface="SwissReSans" pitchFamily="34" charset="0"/>
              </a:rPr>
              <a:t>.</a:t>
            </a:r>
            <a:endParaRPr lang="en-US" sz="1600" dirty="0" err="1">
              <a:solidFill>
                <a:schemeClr val="tx1"/>
              </a:solidFill>
              <a:latin typeface="SwissReSans" pitchFamily="34" charset="0"/>
            </a:endParaRPr>
          </a:p>
        </p:txBody>
      </p:sp>
    </p:spTree>
    <p:extLst>
      <p:ext uri="{BB962C8B-B14F-4D97-AF65-F5344CB8AC3E}">
        <p14:creationId xmlns:p14="http://schemas.microsoft.com/office/powerpoint/2010/main" val="403585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Existing Market for Parametric Nat Cat Products</a:t>
            </a:r>
          </a:p>
        </p:txBody>
      </p:sp>
      <p:sp>
        <p:nvSpPr>
          <p:cNvPr id="7" name="TextBox 6"/>
          <p:cNvSpPr txBox="1"/>
          <p:nvPr/>
        </p:nvSpPr>
        <p:spPr>
          <a:xfrm>
            <a:off x="2867025" y="1283514"/>
            <a:ext cx="5714999" cy="4632037"/>
          </a:xfrm>
          <a:prstGeom prst="rect">
            <a:avLst/>
          </a:prstGeom>
          <a:noFill/>
        </p:spPr>
        <p:txBody>
          <a:bodyPr wrap="square" rtlCol="0">
            <a:spAutoFit/>
          </a:bodyPr>
          <a:lstStyle/>
          <a:p>
            <a:pPr>
              <a:spcAft>
                <a:spcPts val="600"/>
              </a:spcAft>
            </a:pPr>
            <a:r>
              <a:rPr lang="de-CH" sz="1400" dirty="0" err="1">
                <a:latin typeface="SwissReSans" pitchFamily="34" charset="0"/>
              </a:rPr>
              <a:t>Parametric</a:t>
            </a:r>
            <a:r>
              <a:rPr lang="de-CH" sz="1400" dirty="0">
                <a:latin typeface="SwissReSans" pitchFamily="34" charset="0"/>
              </a:rPr>
              <a:t> </a:t>
            </a:r>
            <a:r>
              <a:rPr lang="de-CH" sz="1400" dirty="0" err="1">
                <a:latin typeface="SwissReSans" pitchFamily="34" charset="0"/>
              </a:rPr>
              <a:t>nat</a:t>
            </a:r>
            <a:r>
              <a:rPr lang="de-CH" sz="1400" dirty="0">
                <a:latin typeface="SwissReSans" pitchFamily="34" charset="0"/>
              </a:rPr>
              <a:t> </a:t>
            </a:r>
            <a:r>
              <a:rPr lang="de-CH" sz="1400" dirty="0" err="1">
                <a:latin typeface="SwissReSans" pitchFamily="34" charset="0"/>
              </a:rPr>
              <a:t>cat</a:t>
            </a:r>
            <a:r>
              <a:rPr lang="de-CH" sz="1400" dirty="0">
                <a:latin typeface="SwissReSans" pitchFamily="34" charset="0"/>
              </a:rPr>
              <a:t> </a:t>
            </a:r>
            <a:r>
              <a:rPr lang="de-CH" sz="1400" dirty="0" err="1">
                <a:latin typeface="SwissReSans" pitchFamily="34" charset="0"/>
              </a:rPr>
              <a:t>products</a:t>
            </a:r>
            <a:r>
              <a:rPr lang="de-CH" sz="1400" dirty="0">
                <a:latin typeface="SwissReSans" pitchFamily="34" charset="0"/>
              </a:rPr>
              <a:t> </a:t>
            </a:r>
            <a:r>
              <a:rPr lang="de-CH" sz="1400" dirty="0" err="1">
                <a:latin typeface="SwissReSans" pitchFamily="34" charset="0"/>
              </a:rPr>
              <a:t>are</a:t>
            </a:r>
            <a:r>
              <a:rPr lang="de-CH" sz="1400" dirty="0">
                <a:latin typeface="SwissReSans" pitchFamily="34" charset="0"/>
              </a:rPr>
              <a:t> </a:t>
            </a:r>
            <a:r>
              <a:rPr lang="de-CH" sz="1400" dirty="0" err="1">
                <a:latin typeface="SwissReSans" pitchFamily="34" charset="0"/>
              </a:rPr>
              <a:t>most</a:t>
            </a:r>
            <a:r>
              <a:rPr lang="de-CH" sz="1400" dirty="0">
                <a:latin typeface="SwissReSans" pitchFamily="34" charset="0"/>
              </a:rPr>
              <a:t> </a:t>
            </a:r>
            <a:r>
              <a:rPr lang="de-CH" sz="1400" dirty="0" err="1">
                <a:latin typeface="SwissReSans" pitchFamily="34" charset="0"/>
              </a:rPr>
              <a:t>common</a:t>
            </a:r>
            <a:r>
              <a:rPr lang="de-CH" sz="1400" dirty="0">
                <a:latin typeface="SwissReSans" pitchFamily="34" charset="0"/>
              </a:rPr>
              <a:t> in </a:t>
            </a:r>
            <a:r>
              <a:rPr lang="de-CH" sz="1400" dirty="0" err="1">
                <a:latin typeface="SwissReSans" pitchFamily="34" charset="0"/>
              </a:rPr>
              <a:t>reinsurance</a:t>
            </a:r>
            <a:r>
              <a:rPr lang="de-CH" sz="1400" dirty="0">
                <a:latin typeface="SwissReSans" pitchFamily="34" charset="0"/>
              </a:rPr>
              <a:t>/</a:t>
            </a:r>
            <a:r>
              <a:rPr lang="de-CH" sz="1400" dirty="0" err="1">
                <a:latin typeface="SwissReSans" pitchFamily="34" charset="0"/>
              </a:rPr>
              <a:t>retrocession</a:t>
            </a:r>
            <a:r>
              <a:rPr lang="de-CH" sz="1400" dirty="0">
                <a:latin typeface="SwissReSans" pitchFamily="34" charset="0"/>
              </a:rPr>
              <a:t> (e.g. </a:t>
            </a:r>
            <a:r>
              <a:rPr lang="de-CH" sz="1400" dirty="0" err="1">
                <a:latin typeface="SwissReSans" pitchFamily="34" charset="0"/>
              </a:rPr>
              <a:t>cat</a:t>
            </a:r>
            <a:r>
              <a:rPr lang="de-CH" sz="1400" dirty="0">
                <a:latin typeface="SwissReSans" pitchFamily="34" charset="0"/>
              </a:rPr>
              <a:t> </a:t>
            </a:r>
            <a:r>
              <a:rPr lang="de-CH" sz="1400" dirty="0" err="1">
                <a:latin typeface="SwissReSans" pitchFamily="34" charset="0"/>
              </a:rPr>
              <a:t>bonds</a:t>
            </a:r>
            <a:r>
              <a:rPr lang="de-CH" sz="1400" dirty="0">
                <a:latin typeface="SwissReSans" pitchFamily="34" charset="0"/>
              </a:rPr>
              <a:t>, ILWs). In </a:t>
            </a:r>
            <a:r>
              <a:rPr lang="de-CH" sz="1400" dirty="0" err="1">
                <a:latin typeface="SwissReSans" pitchFamily="34" charset="0"/>
              </a:rPr>
              <a:t>this</a:t>
            </a:r>
            <a:r>
              <a:rPr lang="de-CH" sz="1400" dirty="0">
                <a:latin typeface="SwissReSans" pitchFamily="34" charset="0"/>
              </a:rPr>
              <a:t> </a:t>
            </a:r>
            <a:r>
              <a:rPr lang="de-CH" sz="1400" dirty="0" err="1">
                <a:latin typeface="SwissReSans" pitchFamily="34" charset="0"/>
              </a:rPr>
              <a:t>space</a:t>
            </a:r>
            <a:r>
              <a:rPr lang="de-CH" sz="1400" dirty="0">
                <a:latin typeface="SwissReSans" pitchFamily="34" charset="0"/>
              </a:rPr>
              <a:t>, </a:t>
            </a:r>
            <a:r>
              <a:rPr lang="de-CH" sz="1400" dirty="0" err="1">
                <a:latin typeface="SwissReSans" pitchFamily="34" charset="0"/>
              </a:rPr>
              <a:t>however</a:t>
            </a:r>
            <a:r>
              <a:rPr lang="de-CH" sz="1400" dirty="0">
                <a:latin typeface="SwissReSans" pitchFamily="34" charset="0"/>
              </a:rPr>
              <a:t>, </a:t>
            </a:r>
            <a:r>
              <a:rPr lang="de-CH" sz="1400" dirty="0" err="1">
                <a:latin typeface="SwissReSans" pitchFamily="34" charset="0"/>
              </a:rPr>
              <a:t>their</a:t>
            </a:r>
            <a:r>
              <a:rPr lang="de-CH" sz="1400" dirty="0">
                <a:latin typeface="SwissReSans" pitchFamily="34" charset="0"/>
              </a:rPr>
              <a:t> </a:t>
            </a:r>
            <a:r>
              <a:rPr lang="de-CH" sz="1400" dirty="0" err="1">
                <a:latin typeface="SwissReSans" pitchFamily="34" charset="0"/>
              </a:rPr>
              <a:t>purpose</a:t>
            </a:r>
            <a:r>
              <a:rPr lang="de-CH" sz="1400" dirty="0">
                <a:latin typeface="SwissReSans" pitchFamily="34" charset="0"/>
              </a:rPr>
              <a:t> </a:t>
            </a:r>
            <a:r>
              <a:rPr lang="de-CH" sz="1400" dirty="0" err="1">
                <a:latin typeface="SwissReSans" pitchFamily="34" charset="0"/>
              </a:rPr>
              <a:t>is</a:t>
            </a:r>
            <a:r>
              <a:rPr lang="de-CH" sz="1400" dirty="0">
                <a:latin typeface="SwissReSans" pitchFamily="34" charset="0"/>
              </a:rPr>
              <a:t> </a:t>
            </a:r>
            <a:r>
              <a:rPr lang="de-CH" sz="1400" dirty="0" err="1">
                <a:latin typeface="SwissReSans" pitchFamily="34" charset="0"/>
              </a:rPr>
              <a:t>to</a:t>
            </a:r>
            <a:r>
              <a:rPr lang="de-CH" sz="1400" dirty="0">
                <a:latin typeface="SwissReSans" pitchFamily="34" charset="0"/>
              </a:rPr>
              <a:t> </a:t>
            </a:r>
            <a:r>
              <a:rPr lang="de-CH" sz="1400" dirty="0" err="1">
                <a:latin typeface="SwissReSans" pitchFamily="34" charset="0"/>
              </a:rPr>
              <a:t>improve</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risk</a:t>
            </a:r>
            <a:r>
              <a:rPr lang="de-CH" sz="1400" dirty="0">
                <a:latin typeface="SwissReSans" pitchFamily="34" charset="0"/>
              </a:rPr>
              <a:t> </a:t>
            </a:r>
            <a:r>
              <a:rPr lang="de-CH" sz="1400" dirty="0" err="1">
                <a:latin typeface="SwissReSans" pitchFamily="34" charset="0"/>
              </a:rPr>
              <a:t>transparency</a:t>
            </a:r>
            <a:r>
              <a:rPr lang="de-CH" sz="1400" dirty="0">
                <a:latin typeface="SwissReSans" pitchFamily="34" charset="0"/>
              </a:rPr>
              <a:t> </a:t>
            </a:r>
            <a:r>
              <a:rPr lang="de-CH" sz="1400" dirty="0" err="1">
                <a:latin typeface="SwissReSans" pitchFamily="34" charset="0"/>
              </a:rPr>
              <a:t>for</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risk</a:t>
            </a:r>
            <a:r>
              <a:rPr lang="de-CH" sz="1400" dirty="0">
                <a:latin typeface="SwissReSans" pitchFamily="34" charset="0"/>
              </a:rPr>
              <a:t> </a:t>
            </a:r>
            <a:r>
              <a:rPr lang="de-CH" sz="1400" dirty="0" err="1">
                <a:latin typeface="SwissReSans" pitchFamily="34" charset="0"/>
              </a:rPr>
              <a:t>taker</a:t>
            </a:r>
            <a:r>
              <a:rPr lang="de-CH" sz="1400" dirty="0">
                <a:latin typeface="SwissReSans" pitchFamily="34" charset="0"/>
              </a:rPr>
              <a:t>, </a:t>
            </a:r>
            <a:r>
              <a:rPr lang="de-CH" sz="1400" dirty="0" err="1">
                <a:latin typeface="SwissReSans" pitchFamily="34" charset="0"/>
              </a:rPr>
              <a:t>rather</a:t>
            </a:r>
            <a:r>
              <a:rPr lang="de-CH" sz="1400" dirty="0">
                <a:latin typeface="SwissReSans" pitchFamily="34" charset="0"/>
              </a:rPr>
              <a:t> </a:t>
            </a:r>
            <a:r>
              <a:rPr lang="de-CH" sz="1400" dirty="0" err="1">
                <a:latin typeface="SwissReSans" pitchFamily="34" charset="0"/>
              </a:rPr>
              <a:t>than</a:t>
            </a:r>
            <a:r>
              <a:rPr lang="de-CH" sz="1400" dirty="0">
                <a:latin typeface="SwissReSans" pitchFamily="34" charset="0"/>
              </a:rPr>
              <a:t> </a:t>
            </a:r>
            <a:r>
              <a:rPr lang="de-CH" sz="1400" dirty="0" err="1">
                <a:latin typeface="SwissReSans" pitchFamily="34" charset="0"/>
              </a:rPr>
              <a:t>providing</a:t>
            </a:r>
            <a:r>
              <a:rPr lang="de-CH" sz="1400" dirty="0">
                <a:latin typeface="SwissReSans" pitchFamily="34" charset="0"/>
              </a:rPr>
              <a:t> a </a:t>
            </a:r>
            <a:r>
              <a:rPr lang="de-CH" sz="1400" dirty="0" err="1">
                <a:latin typeface="SwissReSans" pitchFamily="34" charset="0"/>
              </a:rPr>
              <a:t>specific</a:t>
            </a:r>
            <a:r>
              <a:rPr lang="de-CH" sz="1400" dirty="0">
                <a:latin typeface="SwissReSans" pitchFamily="34" charset="0"/>
              </a:rPr>
              <a:t> </a:t>
            </a:r>
            <a:r>
              <a:rPr lang="de-CH" sz="1400" dirty="0" err="1">
                <a:latin typeface="SwissReSans" pitchFamily="34" charset="0"/>
              </a:rPr>
              <a:t>value</a:t>
            </a:r>
            <a:r>
              <a:rPr lang="de-CH" sz="1400" dirty="0">
                <a:latin typeface="SwissReSans" pitchFamily="34" charset="0"/>
              </a:rPr>
              <a:t> </a:t>
            </a:r>
            <a:r>
              <a:rPr lang="de-CH" sz="1400" dirty="0" err="1">
                <a:latin typeface="SwissReSans" pitchFamily="34" charset="0"/>
              </a:rPr>
              <a:t>proposition</a:t>
            </a:r>
            <a:r>
              <a:rPr lang="de-CH" sz="1400" dirty="0">
                <a:latin typeface="SwissReSans" pitchFamily="34" charset="0"/>
              </a:rPr>
              <a:t> </a:t>
            </a:r>
            <a:r>
              <a:rPr lang="de-CH" sz="1400" dirty="0" err="1">
                <a:latin typeface="SwissReSans" pitchFamily="34" charset="0"/>
              </a:rPr>
              <a:t>to</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cedent</a:t>
            </a:r>
            <a:r>
              <a:rPr lang="de-CH" sz="1400" dirty="0">
                <a:latin typeface="SwissReSans" pitchFamily="34" charset="0"/>
              </a:rPr>
              <a:t>. </a:t>
            </a:r>
            <a:r>
              <a:rPr lang="de-CH" sz="1400" dirty="0" err="1">
                <a:latin typeface="SwissReSans" pitchFamily="34" charset="0"/>
              </a:rPr>
              <a:t>Therefore</a:t>
            </a:r>
            <a:r>
              <a:rPr lang="de-CH" sz="1400" dirty="0">
                <a:latin typeface="SwissReSans" pitchFamily="34" charset="0"/>
              </a:rPr>
              <a:t>, </a:t>
            </a:r>
            <a:r>
              <a:rPr lang="de-CH" sz="1400" dirty="0" err="1">
                <a:latin typeface="SwissReSans" pitchFamily="34" charset="0"/>
              </a:rPr>
              <a:t>these</a:t>
            </a:r>
            <a:r>
              <a:rPr lang="de-CH" sz="1400" dirty="0">
                <a:latin typeface="SwissReSans" pitchFamily="34" charset="0"/>
              </a:rPr>
              <a:t> </a:t>
            </a:r>
            <a:r>
              <a:rPr lang="de-CH" sz="1400" dirty="0" err="1">
                <a:latin typeface="SwissReSans" pitchFamily="34" charset="0"/>
              </a:rPr>
              <a:t>products</a:t>
            </a:r>
            <a:r>
              <a:rPr lang="de-CH" sz="1400" dirty="0">
                <a:latin typeface="SwissReSans" pitchFamily="34" charset="0"/>
              </a:rPr>
              <a:t> </a:t>
            </a:r>
            <a:r>
              <a:rPr lang="de-CH" sz="1400" dirty="0" err="1">
                <a:latin typeface="SwissReSans" pitchFamily="34" charset="0"/>
              </a:rPr>
              <a:t>are</a:t>
            </a:r>
            <a:r>
              <a:rPr lang="de-CH" sz="1400" dirty="0">
                <a:latin typeface="SwissReSans" pitchFamily="34" charset="0"/>
              </a:rPr>
              <a:t> </a:t>
            </a:r>
            <a:r>
              <a:rPr lang="de-CH" sz="1400" dirty="0" err="1">
                <a:latin typeface="SwissReSans" pitchFamily="34" charset="0"/>
              </a:rPr>
              <a:t>somewhat</a:t>
            </a:r>
            <a:r>
              <a:rPr lang="de-CH" sz="1400" dirty="0">
                <a:latin typeface="SwissReSans" pitchFamily="34" charset="0"/>
              </a:rPr>
              <a:t> </a:t>
            </a:r>
            <a:r>
              <a:rPr lang="de-CH" sz="1400" dirty="0" err="1">
                <a:latin typeface="SwissReSans" pitchFamily="34" charset="0"/>
              </a:rPr>
              <a:t>dissociated</a:t>
            </a:r>
            <a:r>
              <a:rPr lang="de-CH" sz="1400" dirty="0">
                <a:latin typeface="SwissReSans" pitchFamily="34" charset="0"/>
              </a:rPr>
              <a:t> </a:t>
            </a:r>
            <a:r>
              <a:rPr lang="de-CH" sz="1400" dirty="0" err="1">
                <a:latin typeface="SwissReSans" pitchFamily="34" charset="0"/>
              </a:rPr>
              <a:t>from</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market</a:t>
            </a:r>
            <a:r>
              <a:rPr lang="de-CH" sz="1400" dirty="0">
                <a:latin typeface="SwissReSans" pitchFamily="34" charset="0"/>
              </a:rPr>
              <a:t> </a:t>
            </a:r>
            <a:r>
              <a:rPr lang="de-CH" sz="1400" dirty="0" err="1">
                <a:latin typeface="SwissReSans" pitchFamily="34" charset="0"/>
              </a:rPr>
              <a:t>outlined</a:t>
            </a:r>
            <a:r>
              <a:rPr lang="de-CH" sz="1400" dirty="0">
                <a:latin typeface="SwissReSans" pitchFamily="34" charset="0"/>
              </a:rPr>
              <a:t> in </a:t>
            </a:r>
            <a:r>
              <a:rPr lang="de-CH" sz="1400" dirty="0" err="1">
                <a:latin typeface="SwissReSans" pitchFamily="34" charset="0"/>
              </a:rPr>
              <a:t>this</a:t>
            </a:r>
            <a:r>
              <a:rPr lang="de-CH" sz="1400" dirty="0">
                <a:latin typeface="SwissReSans" pitchFamily="34" charset="0"/>
              </a:rPr>
              <a:t> </a:t>
            </a:r>
            <a:r>
              <a:rPr lang="de-CH" sz="1400" dirty="0" err="1">
                <a:latin typeface="SwissReSans" pitchFamily="34" charset="0"/>
              </a:rPr>
              <a:t>presentation</a:t>
            </a:r>
            <a:r>
              <a:rPr lang="de-CH" sz="1400" dirty="0">
                <a:latin typeface="SwissReSans" pitchFamily="34" charset="0"/>
              </a:rPr>
              <a:t>.</a:t>
            </a:r>
          </a:p>
          <a:p>
            <a:pPr>
              <a:spcAft>
                <a:spcPts val="600"/>
              </a:spcAft>
            </a:pPr>
            <a:r>
              <a:rPr lang="de-CH" sz="1400" dirty="0" err="1">
                <a:latin typeface="SwissReSans" pitchFamily="34" charset="0"/>
              </a:rPr>
              <a:t>Very</a:t>
            </a:r>
            <a:r>
              <a:rPr lang="de-CH" sz="1400" dirty="0">
                <a:latin typeface="SwissReSans" pitchFamily="34" charset="0"/>
              </a:rPr>
              <a:t> </a:t>
            </a:r>
            <a:r>
              <a:rPr lang="de-CH" sz="1400" dirty="0" err="1">
                <a:latin typeface="SwissReSans" pitchFamily="34" charset="0"/>
              </a:rPr>
              <a:t>recently</a:t>
            </a:r>
            <a:r>
              <a:rPr lang="de-CH" sz="1400" dirty="0">
                <a:latin typeface="SwissReSans" pitchFamily="34" charset="0"/>
              </a:rPr>
              <a:t>, </a:t>
            </a:r>
            <a:r>
              <a:rPr lang="de-CH" sz="1400" dirty="0" err="1">
                <a:latin typeface="SwissReSans" pitchFamily="34" charset="0"/>
              </a:rPr>
              <a:t>however</a:t>
            </a:r>
            <a:r>
              <a:rPr lang="de-CH" sz="1400" dirty="0">
                <a:latin typeface="SwissReSans" pitchFamily="34" charset="0"/>
              </a:rPr>
              <a:t>, </a:t>
            </a:r>
            <a:r>
              <a:rPr lang="de-CH" sz="1400" dirty="0" err="1">
                <a:latin typeface="SwissReSans" pitchFamily="34" charset="0"/>
              </a:rPr>
              <a:t>some</a:t>
            </a:r>
            <a:r>
              <a:rPr lang="de-CH" sz="1400" dirty="0">
                <a:latin typeface="SwissReSans" pitchFamily="34" charset="0"/>
              </a:rPr>
              <a:t> </a:t>
            </a:r>
            <a:r>
              <a:rPr lang="de-CH" sz="1400" dirty="0" err="1">
                <a:latin typeface="SwissReSans" pitchFamily="34" charset="0"/>
              </a:rPr>
              <a:t>inertia</a:t>
            </a:r>
            <a:r>
              <a:rPr lang="de-CH" sz="1400" dirty="0">
                <a:latin typeface="SwissReSans" pitchFamily="34" charset="0"/>
              </a:rPr>
              <a:t> </a:t>
            </a:r>
            <a:r>
              <a:rPr lang="de-CH" sz="1400" dirty="0" err="1">
                <a:latin typeface="SwissReSans" pitchFamily="34" charset="0"/>
              </a:rPr>
              <a:t>seems</a:t>
            </a:r>
            <a:r>
              <a:rPr lang="de-CH" sz="1400" dirty="0">
                <a:latin typeface="SwissReSans" pitchFamily="34" charset="0"/>
              </a:rPr>
              <a:t> </a:t>
            </a:r>
            <a:r>
              <a:rPr lang="de-CH" sz="1400" dirty="0" err="1">
                <a:latin typeface="SwissReSans" pitchFamily="34" charset="0"/>
              </a:rPr>
              <a:t>to</a:t>
            </a:r>
            <a:r>
              <a:rPr lang="de-CH" sz="1400" dirty="0">
                <a:latin typeface="SwissReSans" pitchFamily="34" charset="0"/>
              </a:rPr>
              <a:t> </a:t>
            </a:r>
            <a:r>
              <a:rPr lang="de-CH" sz="1400" dirty="0" err="1">
                <a:latin typeface="SwissReSans" pitchFamily="34" charset="0"/>
              </a:rPr>
              <a:t>build</a:t>
            </a:r>
            <a:r>
              <a:rPr lang="de-CH" sz="1400" dirty="0">
                <a:latin typeface="SwissReSans" pitchFamily="34" charset="0"/>
              </a:rPr>
              <a:t> </a:t>
            </a:r>
            <a:r>
              <a:rPr lang="de-CH" sz="1400" dirty="0" err="1">
                <a:latin typeface="SwissReSans" pitchFamily="34" charset="0"/>
              </a:rPr>
              <a:t>up</a:t>
            </a:r>
            <a:r>
              <a:rPr lang="de-CH" sz="1400" dirty="0">
                <a:latin typeface="SwissReSans" pitchFamily="34" charset="0"/>
              </a:rPr>
              <a:t> </a:t>
            </a:r>
            <a:r>
              <a:rPr lang="de-CH" sz="1400" dirty="0" err="1">
                <a:latin typeface="SwissReSans" pitchFamily="34" charset="0"/>
              </a:rPr>
              <a:t>around</a:t>
            </a:r>
            <a:r>
              <a:rPr lang="de-CH" sz="1400" dirty="0">
                <a:latin typeface="SwissReSans" pitchFamily="34" charset="0"/>
              </a:rPr>
              <a:t> </a:t>
            </a:r>
            <a:r>
              <a:rPr lang="de-CH" sz="1400" dirty="0" err="1">
                <a:latin typeface="SwissReSans" pitchFamily="34" charset="0"/>
              </a:rPr>
              <a:t>client</a:t>
            </a:r>
            <a:r>
              <a:rPr lang="de-CH" sz="1400" dirty="0">
                <a:latin typeface="SwissReSans" pitchFamily="34" charset="0"/>
              </a:rPr>
              <a:t> </a:t>
            </a:r>
            <a:r>
              <a:rPr lang="de-CH" sz="1400" dirty="0" err="1">
                <a:latin typeface="SwissReSans" pitchFamily="34" charset="0"/>
              </a:rPr>
              <a:t>centric</a:t>
            </a:r>
            <a:r>
              <a:rPr lang="de-CH" sz="1400" dirty="0">
                <a:latin typeface="SwissReSans" pitchFamily="34" charset="0"/>
              </a:rPr>
              <a:t> </a:t>
            </a:r>
            <a:r>
              <a:rPr lang="de-CH" sz="1400" dirty="0" err="1">
                <a:latin typeface="SwissReSans" pitchFamily="34" charset="0"/>
              </a:rPr>
              <a:t>parametric</a:t>
            </a:r>
            <a:r>
              <a:rPr lang="de-CH" sz="1400" dirty="0">
                <a:latin typeface="SwissReSans" pitchFamily="34" charset="0"/>
              </a:rPr>
              <a:t> </a:t>
            </a:r>
            <a:r>
              <a:rPr lang="de-CH" sz="1400" dirty="0" err="1">
                <a:latin typeface="SwissReSans" pitchFamily="34" charset="0"/>
              </a:rPr>
              <a:t>products</a:t>
            </a:r>
            <a:r>
              <a:rPr lang="de-CH" sz="1400" dirty="0">
                <a:latin typeface="SwissReSans" pitchFamily="34" charset="0"/>
              </a:rPr>
              <a:t>. «New </a:t>
            </a:r>
            <a:r>
              <a:rPr lang="de-CH" sz="1400" dirty="0" err="1">
                <a:latin typeface="SwissReSans" pitchFamily="34" charset="0"/>
              </a:rPr>
              <a:t>Paradigm</a:t>
            </a:r>
            <a:r>
              <a:rPr lang="de-CH" sz="1400" dirty="0">
                <a:latin typeface="SwissReSans" pitchFamily="34" charset="0"/>
              </a:rPr>
              <a:t>» (www.npuins.com), </a:t>
            </a:r>
            <a:r>
              <a:rPr lang="de-CH" sz="1400" dirty="0" err="1">
                <a:latin typeface="SwissReSans" pitchFamily="34" charset="0"/>
              </a:rPr>
              <a:t>for</a:t>
            </a:r>
            <a:r>
              <a:rPr lang="de-CH" sz="1400" dirty="0">
                <a:latin typeface="SwissReSans" pitchFamily="34" charset="0"/>
              </a:rPr>
              <a:t> </a:t>
            </a:r>
            <a:r>
              <a:rPr lang="de-CH" sz="1400" dirty="0" err="1">
                <a:latin typeface="SwissReSans" pitchFamily="34" charset="0"/>
              </a:rPr>
              <a:t>example</a:t>
            </a:r>
            <a:r>
              <a:rPr lang="de-CH" sz="1400" dirty="0">
                <a:latin typeface="SwissReSans" pitchFamily="34" charset="0"/>
              </a:rPr>
              <a:t>, </a:t>
            </a:r>
            <a:r>
              <a:rPr lang="de-CH" sz="1400" dirty="0" err="1">
                <a:latin typeface="SwissReSans" pitchFamily="34" charset="0"/>
              </a:rPr>
              <a:t>is</a:t>
            </a:r>
            <a:r>
              <a:rPr lang="de-CH" sz="1400" dirty="0">
                <a:latin typeface="SwissReSans" pitchFamily="34" charset="0"/>
              </a:rPr>
              <a:t> a </a:t>
            </a:r>
            <a:r>
              <a:rPr lang="de-CH" sz="1400" dirty="0" err="1">
                <a:latin typeface="SwissReSans" pitchFamily="34" charset="0"/>
              </a:rPr>
              <a:t>venture</a:t>
            </a:r>
            <a:r>
              <a:rPr lang="de-CH" sz="1400" dirty="0">
                <a:latin typeface="SwissReSans" pitchFamily="34" charset="0"/>
              </a:rPr>
              <a:t> </a:t>
            </a:r>
            <a:r>
              <a:rPr lang="de-CH" sz="1400" dirty="0" err="1">
                <a:latin typeface="SwissReSans" pitchFamily="34" charset="0"/>
              </a:rPr>
              <a:t>entirely</a:t>
            </a:r>
            <a:r>
              <a:rPr lang="de-CH" sz="1400" dirty="0">
                <a:latin typeface="SwissReSans" pitchFamily="34" charset="0"/>
              </a:rPr>
              <a:t> </a:t>
            </a:r>
            <a:r>
              <a:rPr lang="de-CH" sz="1400" dirty="0" err="1">
                <a:latin typeface="SwissReSans" pitchFamily="34" charset="0"/>
              </a:rPr>
              <a:t>dedicated</a:t>
            </a:r>
            <a:r>
              <a:rPr lang="de-CH" sz="1400" dirty="0">
                <a:latin typeface="SwissReSans" pitchFamily="34" charset="0"/>
              </a:rPr>
              <a:t> </a:t>
            </a:r>
            <a:r>
              <a:rPr lang="de-CH" sz="1400" dirty="0" err="1">
                <a:latin typeface="SwissReSans" pitchFamily="34" charset="0"/>
              </a:rPr>
              <a:t>to</a:t>
            </a:r>
            <a:r>
              <a:rPr lang="de-CH" sz="1400" dirty="0">
                <a:latin typeface="SwissReSans" pitchFamily="34" charset="0"/>
              </a:rPr>
              <a:t> </a:t>
            </a:r>
            <a:r>
              <a:rPr lang="de-CH" sz="1400" dirty="0" err="1">
                <a:latin typeface="SwissReSans" pitchFamily="34" charset="0"/>
              </a:rPr>
              <a:t>parametric</a:t>
            </a:r>
            <a:r>
              <a:rPr lang="de-CH" sz="1400" dirty="0">
                <a:latin typeface="SwissReSans" pitchFamily="34" charset="0"/>
              </a:rPr>
              <a:t> </a:t>
            </a:r>
            <a:r>
              <a:rPr lang="de-CH" sz="1400" dirty="0" err="1">
                <a:latin typeface="SwissReSans" pitchFamily="34" charset="0"/>
              </a:rPr>
              <a:t>hurricane</a:t>
            </a:r>
            <a:r>
              <a:rPr lang="de-CH" sz="1400" dirty="0">
                <a:latin typeface="SwissReSans" pitchFamily="34" charset="0"/>
              </a:rPr>
              <a:t> </a:t>
            </a:r>
            <a:r>
              <a:rPr lang="de-CH" sz="1400" dirty="0" err="1">
                <a:latin typeface="SwissReSans" pitchFamily="34" charset="0"/>
              </a:rPr>
              <a:t>covers</a:t>
            </a:r>
            <a:r>
              <a:rPr lang="de-CH" sz="1400" dirty="0">
                <a:latin typeface="SwissReSans" pitchFamily="34" charset="0"/>
              </a:rPr>
              <a:t>. </a:t>
            </a:r>
            <a:r>
              <a:rPr lang="de-CH" sz="1400" dirty="0" err="1">
                <a:latin typeface="SwissReSans" pitchFamily="34" charset="0"/>
              </a:rPr>
              <a:t>Recently</a:t>
            </a:r>
            <a:r>
              <a:rPr lang="de-CH" sz="1400" dirty="0">
                <a:latin typeface="SwissReSans" pitchFamily="34" charset="0"/>
              </a:rPr>
              <a:t>, a </a:t>
            </a:r>
            <a:r>
              <a:rPr lang="de-CH" sz="1400" dirty="0" err="1">
                <a:latin typeface="SwissReSans" pitchFamily="34" charset="0"/>
              </a:rPr>
              <a:t>start-up</a:t>
            </a:r>
            <a:r>
              <a:rPr lang="de-CH" sz="1400" dirty="0">
                <a:latin typeface="SwissReSans" pitchFamily="34" charset="0"/>
              </a:rPr>
              <a:t> </a:t>
            </a:r>
            <a:r>
              <a:rPr lang="de-CH" sz="1400" dirty="0" err="1">
                <a:latin typeface="SwissReSans" pitchFamily="34" charset="0"/>
              </a:rPr>
              <a:t>looking</a:t>
            </a:r>
            <a:r>
              <a:rPr lang="de-CH" sz="1400" dirty="0">
                <a:latin typeface="SwissReSans" pitchFamily="34" charset="0"/>
              </a:rPr>
              <a:t> </a:t>
            </a:r>
            <a:r>
              <a:rPr lang="de-CH" sz="1400" dirty="0" err="1">
                <a:latin typeface="SwissReSans" pitchFamily="34" charset="0"/>
              </a:rPr>
              <a:t>for</a:t>
            </a:r>
            <a:r>
              <a:rPr lang="de-CH" sz="1400" dirty="0">
                <a:latin typeface="SwissReSans" pitchFamily="34" charset="0"/>
              </a:rPr>
              <a:t> </a:t>
            </a:r>
            <a:r>
              <a:rPr lang="de-CH" sz="1400" dirty="0" err="1">
                <a:latin typeface="SwissReSans" pitchFamily="34" charset="0"/>
              </a:rPr>
              <a:t>venture</a:t>
            </a:r>
            <a:r>
              <a:rPr lang="de-CH" sz="1400" dirty="0">
                <a:latin typeface="SwissReSans" pitchFamily="34" charset="0"/>
              </a:rPr>
              <a:t> </a:t>
            </a:r>
            <a:r>
              <a:rPr lang="de-CH" sz="1400" dirty="0" err="1">
                <a:latin typeface="SwissReSans" pitchFamily="34" charset="0"/>
              </a:rPr>
              <a:t>capital</a:t>
            </a:r>
            <a:r>
              <a:rPr lang="de-CH" sz="1400" dirty="0">
                <a:latin typeface="SwissReSans" pitchFamily="34" charset="0"/>
              </a:rPr>
              <a:t> </a:t>
            </a:r>
            <a:r>
              <a:rPr lang="de-CH" sz="1400" dirty="0" err="1">
                <a:latin typeface="SwissReSans" pitchFamily="34" charset="0"/>
              </a:rPr>
              <a:t>has</a:t>
            </a:r>
            <a:r>
              <a:rPr lang="de-CH" sz="1400" dirty="0">
                <a:latin typeface="SwissReSans" pitchFamily="34" charset="0"/>
              </a:rPr>
              <a:t> </a:t>
            </a:r>
            <a:r>
              <a:rPr lang="de-CH" sz="1400" dirty="0" err="1">
                <a:latin typeface="SwissReSans" pitchFamily="34" charset="0"/>
              </a:rPr>
              <a:t>approached</a:t>
            </a:r>
            <a:r>
              <a:rPr lang="de-CH" sz="1400" dirty="0">
                <a:latin typeface="SwissReSans" pitchFamily="34" charset="0"/>
              </a:rPr>
              <a:t> Swiss Re </a:t>
            </a:r>
            <a:r>
              <a:rPr lang="de-CH" sz="1400" dirty="0" err="1">
                <a:latin typeface="SwissReSans" pitchFamily="34" charset="0"/>
              </a:rPr>
              <a:t>with</a:t>
            </a:r>
            <a:r>
              <a:rPr lang="de-CH" sz="1400" dirty="0">
                <a:latin typeface="SwissReSans" pitchFamily="34" charset="0"/>
              </a:rPr>
              <a:t> a </a:t>
            </a:r>
            <a:r>
              <a:rPr lang="de-CH" sz="1400" dirty="0" err="1">
                <a:latin typeface="SwissReSans" pitchFamily="34" charset="0"/>
              </a:rPr>
              <a:t>very</a:t>
            </a:r>
            <a:r>
              <a:rPr lang="de-CH" sz="1400" dirty="0">
                <a:latin typeface="SwissReSans" pitchFamily="34" charset="0"/>
              </a:rPr>
              <a:t> </a:t>
            </a:r>
            <a:r>
              <a:rPr lang="de-CH" sz="1400" dirty="0" err="1">
                <a:latin typeface="SwissReSans" pitchFamily="34" charset="0"/>
              </a:rPr>
              <a:t>similar</a:t>
            </a:r>
            <a:r>
              <a:rPr lang="de-CH" sz="1400" dirty="0">
                <a:latin typeface="SwissReSans" pitchFamily="34" charset="0"/>
              </a:rPr>
              <a:t> </a:t>
            </a:r>
            <a:r>
              <a:rPr lang="de-CH" sz="1400" dirty="0" err="1">
                <a:latin typeface="SwissReSans" pitchFamily="34" charset="0"/>
              </a:rPr>
              <a:t>business</a:t>
            </a:r>
            <a:r>
              <a:rPr lang="de-CH" sz="1400" dirty="0">
                <a:latin typeface="SwissReSans" pitchFamily="34" charset="0"/>
              </a:rPr>
              <a:t> plan, but </a:t>
            </a:r>
            <a:r>
              <a:rPr lang="de-CH" sz="1400" dirty="0" err="1">
                <a:latin typeface="SwissReSans" pitchFamily="34" charset="0"/>
              </a:rPr>
              <a:t>more</a:t>
            </a:r>
            <a:r>
              <a:rPr lang="de-CH" sz="1400" dirty="0">
                <a:latin typeface="SwissReSans" pitchFamily="34" charset="0"/>
              </a:rPr>
              <a:t> </a:t>
            </a:r>
            <a:r>
              <a:rPr lang="de-CH" sz="1400" dirty="0" err="1">
                <a:latin typeface="SwissReSans" pitchFamily="34" charset="0"/>
              </a:rPr>
              <a:t>directed</a:t>
            </a:r>
            <a:r>
              <a:rPr lang="de-CH" sz="1400" dirty="0">
                <a:latin typeface="SwissReSans" pitchFamily="34" charset="0"/>
              </a:rPr>
              <a:t> </a:t>
            </a:r>
            <a:r>
              <a:rPr lang="de-CH" sz="1400" dirty="0" err="1">
                <a:latin typeface="SwissReSans" pitchFamily="34" charset="0"/>
              </a:rPr>
              <a:t>to</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retail</a:t>
            </a:r>
            <a:r>
              <a:rPr lang="de-CH" sz="1400" dirty="0">
                <a:latin typeface="SwissReSans" pitchFamily="34" charset="0"/>
              </a:rPr>
              <a:t>/</a:t>
            </a:r>
            <a:r>
              <a:rPr lang="de-CH" sz="1400" dirty="0" err="1">
                <a:latin typeface="SwissReSans" pitchFamily="34" charset="0"/>
              </a:rPr>
              <a:t>homeowners</a:t>
            </a:r>
            <a:r>
              <a:rPr lang="de-CH" sz="1400" dirty="0">
                <a:latin typeface="SwissReSans" pitchFamily="34" charset="0"/>
              </a:rPr>
              <a:t> </a:t>
            </a:r>
            <a:r>
              <a:rPr lang="de-CH" sz="1400" dirty="0" err="1">
                <a:latin typeface="SwissReSans" pitchFamily="34" charset="0"/>
              </a:rPr>
              <a:t>market</a:t>
            </a:r>
            <a:r>
              <a:rPr lang="de-CH" sz="1400" dirty="0">
                <a:latin typeface="SwissReSans" pitchFamily="34" charset="0"/>
              </a:rPr>
              <a:t>. «Celsius Pro» (</a:t>
            </a:r>
            <a:r>
              <a:rPr lang="de-CH" sz="1400" dirty="0">
                <a:latin typeface="SwissReSans" pitchFamily="34" charset="0"/>
                <a:hlinkClick r:id="rId2"/>
              </a:rPr>
              <a:t>www.celsiuspro.com</a:t>
            </a:r>
            <a:r>
              <a:rPr lang="de-CH" sz="1400" dirty="0">
                <a:latin typeface="SwissReSans" pitchFamily="34" charset="0"/>
              </a:rPr>
              <a:t>), a </a:t>
            </a:r>
            <a:r>
              <a:rPr lang="de-CH" sz="1400" dirty="0" err="1">
                <a:latin typeface="SwissReSans" pitchFamily="34" charset="0"/>
              </a:rPr>
              <a:t>provider</a:t>
            </a:r>
            <a:r>
              <a:rPr lang="de-CH" sz="1400" dirty="0">
                <a:latin typeface="SwissReSans" pitchFamily="34" charset="0"/>
              </a:rPr>
              <a:t> </a:t>
            </a:r>
            <a:r>
              <a:rPr lang="de-CH" sz="1400" dirty="0" err="1">
                <a:latin typeface="SwissReSans" pitchFamily="34" charset="0"/>
              </a:rPr>
              <a:t>of</a:t>
            </a:r>
            <a:r>
              <a:rPr lang="de-CH" sz="1400" dirty="0">
                <a:latin typeface="SwissReSans" pitchFamily="34" charset="0"/>
              </a:rPr>
              <a:t> </a:t>
            </a:r>
            <a:r>
              <a:rPr lang="de-CH" sz="1400" dirty="0" err="1">
                <a:latin typeface="SwissReSans" pitchFamily="34" charset="0"/>
              </a:rPr>
              <a:t>parametric</a:t>
            </a:r>
            <a:r>
              <a:rPr lang="de-CH" sz="1400" dirty="0">
                <a:latin typeface="SwissReSans" pitchFamily="34" charset="0"/>
              </a:rPr>
              <a:t> </a:t>
            </a:r>
            <a:r>
              <a:rPr lang="de-CH" sz="1400" dirty="0" err="1">
                <a:latin typeface="SwissReSans" pitchFamily="34" charset="0"/>
              </a:rPr>
              <a:t>weather</a:t>
            </a:r>
            <a:r>
              <a:rPr lang="de-CH" sz="1400" dirty="0">
                <a:latin typeface="SwissReSans" pitchFamily="34" charset="0"/>
              </a:rPr>
              <a:t> </a:t>
            </a:r>
            <a:r>
              <a:rPr lang="de-CH" sz="1400" dirty="0" err="1">
                <a:latin typeface="SwissReSans" pitchFamily="34" charset="0"/>
              </a:rPr>
              <a:t>insurance</a:t>
            </a:r>
            <a:r>
              <a:rPr lang="de-CH" sz="1400" dirty="0">
                <a:latin typeface="SwissReSans" pitchFamily="34" charset="0"/>
              </a:rPr>
              <a:t>, </a:t>
            </a:r>
            <a:r>
              <a:rPr lang="de-CH" sz="1400" dirty="0" err="1">
                <a:latin typeface="SwissReSans" pitchFamily="34" charset="0"/>
              </a:rPr>
              <a:t>has</a:t>
            </a:r>
            <a:r>
              <a:rPr lang="de-CH" sz="1400" dirty="0">
                <a:latin typeface="SwissReSans" pitchFamily="34" charset="0"/>
              </a:rPr>
              <a:t> </a:t>
            </a:r>
            <a:r>
              <a:rPr lang="de-CH" sz="1400" dirty="0" err="1">
                <a:latin typeface="SwissReSans" pitchFamily="34" charset="0"/>
              </a:rPr>
              <a:t>made</a:t>
            </a:r>
            <a:r>
              <a:rPr lang="de-CH" sz="1400" dirty="0">
                <a:latin typeface="SwissReSans" pitchFamily="34" charset="0"/>
              </a:rPr>
              <a:t> </a:t>
            </a:r>
            <a:r>
              <a:rPr lang="de-CH" sz="1400" dirty="0" err="1">
                <a:latin typeface="SwissReSans" pitchFamily="34" charset="0"/>
              </a:rPr>
              <a:t>advances</a:t>
            </a:r>
            <a:r>
              <a:rPr lang="de-CH" sz="1400" dirty="0">
                <a:latin typeface="SwissReSans" pitchFamily="34" charset="0"/>
              </a:rPr>
              <a:t> </a:t>
            </a:r>
            <a:r>
              <a:rPr lang="de-CH" sz="1400" dirty="0" err="1">
                <a:latin typeface="SwissReSans" pitchFamily="34" charset="0"/>
              </a:rPr>
              <a:t>into</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nat</a:t>
            </a:r>
            <a:r>
              <a:rPr lang="de-CH" sz="1400" dirty="0">
                <a:latin typeface="SwissReSans" pitchFamily="34" charset="0"/>
              </a:rPr>
              <a:t> </a:t>
            </a:r>
            <a:r>
              <a:rPr lang="de-CH" sz="1400" dirty="0" err="1">
                <a:latin typeface="SwissReSans" pitchFamily="34" charset="0"/>
              </a:rPr>
              <a:t>cat</a:t>
            </a:r>
            <a:r>
              <a:rPr lang="de-CH" sz="1400" dirty="0">
                <a:latin typeface="SwissReSans" pitchFamily="34" charset="0"/>
              </a:rPr>
              <a:t> </a:t>
            </a:r>
            <a:r>
              <a:rPr lang="de-CH" sz="1400" dirty="0" err="1">
                <a:latin typeface="SwissReSans" pitchFamily="34" charset="0"/>
              </a:rPr>
              <a:t>market</a:t>
            </a:r>
            <a:r>
              <a:rPr lang="de-CH" sz="1400" dirty="0">
                <a:latin typeface="SwissReSans" pitchFamily="34" charset="0"/>
              </a:rPr>
              <a:t>.</a:t>
            </a:r>
          </a:p>
          <a:p>
            <a:pPr>
              <a:spcAft>
                <a:spcPts val="600"/>
              </a:spcAft>
            </a:pPr>
            <a:r>
              <a:rPr lang="de-CH" sz="1400" dirty="0" err="1">
                <a:latin typeface="SwissReSans" pitchFamily="34" charset="0"/>
              </a:rPr>
              <a:t>Furthermore</a:t>
            </a:r>
            <a:r>
              <a:rPr lang="de-CH" sz="1400" dirty="0">
                <a:latin typeface="SwissReSans" pitchFamily="34" charset="0"/>
              </a:rPr>
              <a:t>, Swiss Re </a:t>
            </a:r>
            <a:r>
              <a:rPr lang="de-CH" sz="1400" dirty="0" err="1">
                <a:latin typeface="SwissReSans" pitchFamily="34" charset="0"/>
              </a:rPr>
              <a:t>has</a:t>
            </a:r>
            <a:r>
              <a:rPr lang="de-CH" sz="1400" dirty="0">
                <a:latin typeface="SwissReSans" pitchFamily="34" charset="0"/>
              </a:rPr>
              <a:t> </a:t>
            </a:r>
            <a:r>
              <a:rPr lang="de-CH" sz="1400" dirty="0" err="1">
                <a:latin typeface="SwissReSans" pitchFamily="34" charset="0"/>
              </a:rPr>
              <a:t>been</a:t>
            </a:r>
            <a:r>
              <a:rPr lang="de-CH" sz="1400" dirty="0">
                <a:latin typeface="SwissReSans" pitchFamily="34" charset="0"/>
              </a:rPr>
              <a:t> pro-</a:t>
            </a:r>
            <a:r>
              <a:rPr lang="de-CH" sz="1400" dirty="0" err="1">
                <a:latin typeface="SwissReSans" pitchFamily="34" charset="0"/>
              </a:rPr>
              <a:t>actively</a:t>
            </a:r>
            <a:r>
              <a:rPr lang="de-CH" sz="1400" dirty="0">
                <a:latin typeface="SwissReSans" pitchFamily="34" charset="0"/>
              </a:rPr>
              <a:t> </a:t>
            </a:r>
            <a:r>
              <a:rPr lang="de-CH" sz="1400" dirty="0" err="1">
                <a:latin typeface="SwissReSans" pitchFamily="34" charset="0"/>
              </a:rPr>
              <a:t>involved</a:t>
            </a:r>
            <a:r>
              <a:rPr lang="de-CH" sz="1400" dirty="0">
                <a:latin typeface="SwissReSans" pitchFamily="34" charset="0"/>
              </a:rPr>
              <a:t> in </a:t>
            </a:r>
            <a:r>
              <a:rPr lang="de-CH" sz="1400" dirty="0" err="1">
                <a:latin typeface="SwissReSans" pitchFamily="34" charset="0"/>
              </a:rPr>
              <a:t>developing</a:t>
            </a:r>
            <a:r>
              <a:rPr lang="de-CH" sz="1400" dirty="0">
                <a:latin typeface="SwissReSans" pitchFamily="34" charset="0"/>
              </a:rPr>
              <a:t> </a:t>
            </a:r>
            <a:r>
              <a:rPr lang="de-CH" sz="1400" dirty="0" err="1">
                <a:latin typeface="SwissReSans" pitchFamily="34" charset="0"/>
              </a:rPr>
              <a:t>parametric</a:t>
            </a:r>
            <a:r>
              <a:rPr lang="de-CH" sz="1400" dirty="0">
                <a:latin typeface="SwissReSans" pitchFamily="34" charset="0"/>
              </a:rPr>
              <a:t> </a:t>
            </a:r>
            <a:r>
              <a:rPr lang="de-CH" sz="1400" dirty="0" err="1">
                <a:latin typeface="SwissReSans" pitchFamily="34" charset="0"/>
              </a:rPr>
              <a:t>products</a:t>
            </a:r>
            <a:r>
              <a:rPr lang="de-CH" sz="1400" dirty="0">
                <a:latin typeface="SwissReSans" pitchFamily="34" charset="0"/>
              </a:rPr>
              <a:t> </a:t>
            </a:r>
            <a:r>
              <a:rPr lang="de-CH" sz="1400" dirty="0" err="1">
                <a:latin typeface="SwissReSans" pitchFamily="34" charset="0"/>
              </a:rPr>
              <a:t>for</a:t>
            </a:r>
            <a:r>
              <a:rPr lang="de-CH" sz="1400" dirty="0">
                <a:latin typeface="SwissReSans" pitchFamily="34" charset="0"/>
              </a:rPr>
              <a:t> </a:t>
            </a:r>
            <a:r>
              <a:rPr lang="de-CH" sz="1400" dirty="0" err="1">
                <a:latin typeface="SwissReSans" pitchFamily="34" charset="0"/>
              </a:rPr>
              <a:t>clients</a:t>
            </a:r>
            <a:r>
              <a:rPr lang="de-CH" sz="1400" dirty="0">
                <a:latin typeface="SwissReSans" pitchFamily="34" charset="0"/>
              </a:rPr>
              <a:t>, e.g. AK </a:t>
            </a:r>
            <a:r>
              <a:rPr lang="de-CH" sz="1400" dirty="0" err="1">
                <a:latin typeface="SwissReSans" pitchFamily="34" charset="0"/>
              </a:rPr>
              <a:t>Sigorta</a:t>
            </a:r>
            <a:r>
              <a:rPr lang="de-CH" sz="1400" dirty="0">
                <a:latin typeface="SwissReSans" pitchFamily="34" charset="0"/>
              </a:rPr>
              <a:t> (EQ Turkey, </a:t>
            </a:r>
            <a:r>
              <a:rPr lang="de-CH" sz="1400" dirty="0" err="1">
                <a:latin typeface="SwissReSans" pitchFamily="34" charset="0"/>
              </a:rPr>
              <a:t>homeowners</a:t>
            </a:r>
            <a:r>
              <a:rPr lang="de-CH" sz="1400" dirty="0">
                <a:latin typeface="SwissReSans" pitchFamily="34" charset="0"/>
              </a:rPr>
              <a:t>), </a:t>
            </a:r>
            <a:r>
              <a:rPr lang="de-CH" sz="1400" dirty="0" err="1">
                <a:latin typeface="SwissReSans" pitchFamily="34" charset="0"/>
              </a:rPr>
              <a:t>Sompo</a:t>
            </a:r>
            <a:r>
              <a:rPr lang="de-CH" sz="1400" dirty="0">
                <a:latin typeface="SwissReSans" pitchFamily="34" charset="0"/>
              </a:rPr>
              <a:t>, MSI, AIOI (EQ Japan, BI </a:t>
            </a:r>
            <a:r>
              <a:rPr lang="de-CH" sz="1400" dirty="0" err="1">
                <a:latin typeface="SwissReSans" pitchFamily="34" charset="0"/>
              </a:rPr>
              <a:t>for</a:t>
            </a:r>
            <a:r>
              <a:rPr lang="de-CH" sz="1400" dirty="0">
                <a:latin typeface="SwissReSans" pitchFamily="34" charset="0"/>
              </a:rPr>
              <a:t> large </a:t>
            </a:r>
            <a:r>
              <a:rPr lang="de-CH" sz="1400" dirty="0" err="1">
                <a:latin typeface="SwissReSans" pitchFamily="34" charset="0"/>
              </a:rPr>
              <a:t>commercial</a:t>
            </a:r>
            <a:r>
              <a:rPr lang="de-CH" sz="1400" dirty="0">
                <a:latin typeface="SwissReSans" pitchFamily="34" charset="0"/>
              </a:rPr>
              <a:t>), </a:t>
            </a:r>
            <a:r>
              <a:rPr lang="de-CH" sz="1400" dirty="0" err="1">
                <a:latin typeface="SwissReSans" pitchFamily="34" charset="0"/>
              </a:rPr>
              <a:t>Bajaj</a:t>
            </a:r>
            <a:r>
              <a:rPr lang="de-CH" sz="1400" dirty="0">
                <a:latin typeface="SwissReSans" pitchFamily="34" charset="0"/>
              </a:rPr>
              <a:t> (TC </a:t>
            </a:r>
            <a:r>
              <a:rPr lang="de-CH" sz="1400" dirty="0" err="1">
                <a:latin typeface="SwissReSans" pitchFamily="34" charset="0"/>
              </a:rPr>
              <a:t>India</a:t>
            </a:r>
            <a:r>
              <a:rPr lang="de-CH" sz="1400" dirty="0">
                <a:latin typeface="SwissReSans" pitchFamily="34" charset="0"/>
              </a:rPr>
              <a:t>).</a:t>
            </a:r>
          </a:p>
          <a:p>
            <a:pPr>
              <a:spcAft>
                <a:spcPts val="600"/>
              </a:spcAft>
            </a:pPr>
            <a:r>
              <a:rPr lang="de-CH" sz="1400" dirty="0" err="1">
                <a:latin typeface="SwissReSans" pitchFamily="34" charset="0"/>
              </a:rPr>
              <a:t>However</a:t>
            </a:r>
            <a:r>
              <a:rPr lang="de-CH" sz="1400" dirty="0">
                <a:latin typeface="SwissReSans" pitchFamily="34" charset="0"/>
              </a:rPr>
              <a:t>, </a:t>
            </a:r>
            <a:r>
              <a:rPr lang="de-CH" sz="1400" dirty="0" err="1">
                <a:latin typeface="SwissReSans" pitchFamily="34" charset="0"/>
              </a:rPr>
              <a:t>the</a:t>
            </a:r>
            <a:r>
              <a:rPr lang="de-CH" sz="1400" dirty="0">
                <a:latin typeface="SwissReSans" pitchFamily="34" charset="0"/>
              </a:rPr>
              <a:t> </a:t>
            </a:r>
            <a:r>
              <a:rPr lang="de-CH" sz="1400" dirty="0" err="1">
                <a:latin typeface="SwissReSans" pitchFamily="34" charset="0"/>
              </a:rPr>
              <a:t>market</a:t>
            </a:r>
            <a:r>
              <a:rPr lang="de-CH" sz="1400" dirty="0">
                <a:latin typeface="SwissReSans" pitchFamily="34" charset="0"/>
              </a:rPr>
              <a:t> </a:t>
            </a:r>
            <a:r>
              <a:rPr lang="de-CH" sz="1400" dirty="0" err="1">
                <a:latin typeface="SwissReSans" pitchFamily="34" charset="0"/>
              </a:rPr>
              <a:t>is</a:t>
            </a:r>
            <a:r>
              <a:rPr lang="de-CH" sz="1400" dirty="0">
                <a:latin typeface="SwissReSans" pitchFamily="34" charset="0"/>
              </a:rPr>
              <a:t> </a:t>
            </a:r>
            <a:r>
              <a:rPr lang="de-CH" sz="1400" dirty="0" err="1">
                <a:latin typeface="SwissReSans" pitchFamily="34" charset="0"/>
              </a:rPr>
              <a:t>expected</a:t>
            </a:r>
            <a:r>
              <a:rPr lang="de-CH" sz="1400" dirty="0">
                <a:latin typeface="SwissReSans" pitchFamily="34" charset="0"/>
              </a:rPr>
              <a:t> </a:t>
            </a:r>
            <a:r>
              <a:rPr lang="de-CH" sz="1400" dirty="0" err="1">
                <a:latin typeface="SwissReSans" pitchFamily="34" charset="0"/>
              </a:rPr>
              <a:t>to</a:t>
            </a:r>
            <a:r>
              <a:rPr lang="de-CH" sz="1400" dirty="0">
                <a:latin typeface="SwissReSans" pitchFamily="34" charset="0"/>
              </a:rPr>
              <a:t> </a:t>
            </a:r>
            <a:r>
              <a:rPr lang="de-CH" sz="1400" dirty="0" err="1">
                <a:latin typeface="SwissReSans" pitchFamily="34" charset="0"/>
              </a:rPr>
              <a:t>remain</a:t>
            </a:r>
            <a:r>
              <a:rPr lang="de-CH" sz="1400" dirty="0">
                <a:latin typeface="SwissReSans" pitchFamily="34" charset="0"/>
              </a:rPr>
              <a:t> in a </a:t>
            </a:r>
            <a:r>
              <a:rPr lang="de-CH" sz="1400" dirty="0" err="1">
                <a:latin typeface="SwissReSans" pitchFamily="34" charset="0"/>
              </a:rPr>
              <a:t>trial</a:t>
            </a:r>
            <a:r>
              <a:rPr lang="de-CH" sz="1400" dirty="0">
                <a:latin typeface="SwissReSans" pitchFamily="34" charset="0"/>
              </a:rPr>
              <a:t> </a:t>
            </a:r>
            <a:r>
              <a:rPr lang="de-CH" sz="1400" dirty="0" err="1">
                <a:latin typeface="SwissReSans" pitchFamily="34" charset="0"/>
              </a:rPr>
              <a:t>and</a:t>
            </a:r>
            <a:r>
              <a:rPr lang="de-CH" sz="1400" dirty="0">
                <a:latin typeface="SwissReSans" pitchFamily="34" charset="0"/>
              </a:rPr>
              <a:t> </a:t>
            </a:r>
            <a:r>
              <a:rPr lang="de-CH" sz="1400" dirty="0" err="1">
                <a:latin typeface="SwissReSans" pitchFamily="34" charset="0"/>
              </a:rPr>
              <a:t>error</a:t>
            </a:r>
            <a:r>
              <a:rPr lang="de-CH" sz="1400" dirty="0">
                <a:latin typeface="SwissReSans" pitchFamily="34" charset="0"/>
              </a:rPr>
              <a:t> </a:t>
            </a:r>
            <a:r>
              <a:rPr lang="de-CH" sz="1400" dirty="0" err="1">
                <a:latin typeface="SwissReSans" pitchFamily="34" charset="0"/>
              </a:rPr>
              <a:t>phase</a:t>
            </a:r>
            <a:r>
              <a:rPr lang="de-CH" sz="1400" dirty="0">
                <a:latin typeface="SwissReSans" pitchFamily="34" charset="0"/>
              </a:rPr>
              <a:t> </a:t>
            </a:r>
            <a:r>
              <a:rPr lang="de-CH" sz="1400" dirty="0" err="1">
                <a:latin typeface="SwissReSans" pitchFamily="34" charset="0"/>
              </a:rPr>
              <a:t>for</a:t>
            </a:r>
            <a:r>
              <a:rPr lang="de-CH" sz="1400" dirty="0">
                <a:latin typeface="SwissReSans" pitchFamily="34" charset="0"/>
              </a:rPr>
              <a:t> a </a:t>
            </a:r>
            <a:r>
              <a:rPr lang="de-CH" sz="1400" dirty="0" err="1">
                <a:latin typeface="SwissReSans" pitchFamily="34" charset="0"/>
              </a:rPr>
              <a:t>while</a:t>
            </a:r>
            <a:r>
              <a:rPr lang="de-CH" sz="1400" dirty="0">
                <a:latin typeface="SwissReSans" pitchFamily="34" charset="0"/>
              </a:rPr>
              <a:t> </a:t>
            </a:r>
            <a:r>
              <a:rPr lang="de-CH" sz="1400" dirty="0" err="1">
                <a:latin typeface="SwissReSans" pitchFamily="34" charset="0"/>
              </a:rPr>
              <a:t>before</a:t>
            </a:r>
            <a:r>
              <a:rPr lang="de-CH" sz="1400" dirty="0">
                <a:latin typeface="SwissReSans" pitchFamily="34" charset="0"/>
              </a:rPr>
              <a:t> </a:t>
            </a:r>
            <a:r>
              <a:rPr lang="de-CH" sz="1400" dirty="0" err="1">
                <a:latin typeface="SwissReSans" pitchFamily="34" charset="0"/>
              </a:rPr>
              <a:t>gaining</a:t>
            </a:r>
            <a:r>
              <a:rPr lang="de-CH" sz="1400" dirty="0">
                <a:latin typeface="SwissReSans" pitchFamily="34" charset="0"/>
              </a:rPr>
              <a:t> </a:t>
            </a:r>
            <a:r>
              <a:rPr lang="de-CH" sz="1400" dirty="0" err="1">
                <a:latin typeface="SwissReSans" pitchFamily="34" charset="0"/>
              </a:rPr>
              <a:t>significant</a:t>
            </a:r>
            <a:r>
              <a:rPr lang="de-CH" sz="1400" dirty="0">
                <a:latin typeface="SwissReSans" pitchFamily="34" charset="0"/>
              </a:rPr>
              <a:t> </a:t>
            </a:r>
            <a:r>
              <a:rPr lang="de-CH" sz="1400" dirty="0" err="1">
                <a:latin typeface="SwissReSans" pitchFamily="34" charset="0"/>
              </a:rPr>
              <a:t>ground</a:t>
            </a:r>
            <a:r>
              <a:rPr lang="de-CH" sz="1400" dirty="0">
                <a:latin typeface="SwissReSans" pitchFamily="34" charset="0"/>
              </a:rPr>
              <a:t>.</a:t>
            </a:r>
            <a:endParaRPr lang="en-US" sz="1400" dirty="0" err="1">
              <a:latin typeface="SwissReSans" pitchFamily="34" charset="0"/>
            </a:endParaRPr>
          </a:p>
        </p:txBody>
      </p:sp>
      <p:sp>
        <p:nvSpPr>
          <p:cNvPr id="11" name="TextBox 10"/>
          <p:cNvSpPr txBox="1"/>
          <p:nvPr/>
        </p:nvSpPr>
        <p:spPr>
          <a:xfrm>
            <a:off x="469643" y="1282842"/>
            <a:ext cx="2378720" cy="738664"/>
          </a:xfrm>
          <a:prstGeom prst="rect">
            <a:avLst/>
          </a:prstGeom>
          <a:noFill/>
        </p:spPr>
        <p:txBody>
          <a:bodyPr wrap="square" rtlCol="0">
            <a:spAutoFit/>
          </a:bodyPr>
          <a:lstStyle/>
          <a:p>
            <a:pPr algn="r"/>
            <a:r>
              <a:rPr lang="de-CH" sz="1400" b="1" dirty="0">
                <a:latin typeface="SwissReSans" pitchFamily="34" charset="0"/>
              </a:rPr>
              <a:t>Most </a:t>
            </a:r>
            <a:r>
              <a:rPr lang="de-CH" sz="1400" b="1" dirty="0" err="1">
                <a:latin typeface="SwissReSans" pitchFamily="34" charset="0"/>
              </a:rPr>
              <a:t>parametric</a:t>
            </a:r>
            <a:r>
              <a:rPr lang="de-CH" sz="1400" b="1" dirty="0">
                <a:latin typeface="SwissReSans" pitchFamily="34" charset="0"/>
              </a:rPr>
              <a:t> </a:t>
            </a:r>
            <a:r>
              <a:rPr lang="de-CH" sz="1400" b="1" dirty="0" err="1">
                <a:latin typeface="SwissReSans" pitchFamily="34" charset="0"/>
              </a:rPr>
              <a:t>products</a:t>
            </a:r>
            <a:r>
              <a:rPr lang="de-CH" sz="1400" b="1" dirty="0">
                <a:latin typeface="SwissReSans" pitchFamily="34" charset="0"/>
              </a:rPr>
              <a:t> </a:t>
            </a:r>
            <a:r>
              <a:rPr lang="de-CH" sz="1400" b="1" dirty="0" err="1">
                <a:latin typeface="SwissReSans" pitchFamily="34" charset="0"/>
              </a:rPr>
              <a:t>are</a:t>
            </a:r>
            <a:r>
              <a:rPr lang="de-CH" sz="1400" b="1" dirty="0">
                <a:latin typeface="SwissReSans" pitchFamily="34" charset="0"/>
              </a:rPr>
              <a:t> </a:t>
            </a:r>
            <a:r>
              <a:rPr lang="de-CH" sz="1400" b="1" dirty="0" err="1">
                <a:latin typeface="SwissReSans" pitchFamily="34" charset="0"/>
              </a:rPr>
              <a:t>primarily</a:t>
            </a:r>
            <a:r>
              <a:rPr lang="de-CH" sz="1400" b="1" dirty="0">
                <a:latin typeface="SwissReSans" pitchFamily="34" charset="0"/>
              </a:rPr>
              <a:t> </a:t>
            </a:r>
            <a:r>
              <a:rPr lang="de-CH" sz="1400" b="1" dirty="0" err="1">
                <a:latin typeface="SwissReSans" pitchFamily="34" charset="0"/>
              </a:rPr>
              <a:t>designed</a:t>
            </a:r>
            <a:r>
              <a:rPr lang="de-CH" sz="1400" b="1" dirty="0">
                <a:latin typeface="SwissReSans" pitchFamily="34" charset="0"/>
              </a:rPr>
              <a:t> </a:t>
            </a:r>
            <a:r>
              <a:rPr lang="de-CH" sz="1400" b="1" dirty="0" err="1">
                <a:latin typeface="SwissReSans" pitchFamily="34" charset="0"/>
              </a:rPr>
              <a:t>for</a:t>
            </a:r>
            <a:r>
              <a:rPr lang="de-CH" sz="1400" b="1" dirty="0">
                <a:latin typeface="SwissReSans" pitchFamily="34" charset="0"/>
              </a:rPr>
              <a:t> </a:t>
            </a:r>
            <a:r>
              <a:rPr lang="de-CH" sz="1400" b="1" dirty="0" err="1">
                <a:latin typeface="SwissReSans" pitchFamily="34" charset="0"/>
              </a:rPr>
              <a:t>the</a:t>
            </a:r>
            <a:r>
              <a:rPr lang="de-CH" sz="1400" b="1" dirty="0">
                <a:latin typeface="SwissReSans" pitchFamily="34" charset="0"/>
              </a:rPr>
              <a:t> </a:t>
            </a:r>
            <a:r>
              <a:rPr lang="de-CH" sz="1400" b="1" dirty="0" err="1">
                <a:latin typeface="SwissReSans" pitchFamily="34" charset="0"/>
              </a:rPr>
              <a:t>insurer</a:t>
            </a:r>
            <a:r>
              <a:rPr lang="de-CH" sz="1400" b="1" dirty="0">
                <a:latin typeface="SwissReSans" pitchFamily="34" charset="0"/>
              </a:rPr>
              <a:t>, not </a:t>
            </a:r>
            <a:r>
              <a:rPr lang="de-CH" sz="1400" b="1" dirty="0" err="1">
                <a:latin typeface="SwissReSans" pitchFamily="34" charset="0"/>
              </a:rPr>
              <a:t>the</a:t>
            </a:r>
            <a:r>
              <a:rPr lang="de-CH" sz="1400" b="1" dirty="0">
                <a:latin typeface="SwissReSans" pitchFamily="34" charset="0"/>
              </a:rPr>
              <a:t> </a:t>
            </a:r>
            <a:r>
              <a:rPr lang="de-CH" sz="1400" b="1" dirty="0" err="1">
                <a:latin typeface="SwissReSans" pitchFamily="34" charset="0"/>
              </a:rPr>
              <a:t>insured</a:t>
            </a:r>
            <a:endParaRPr lang="en-US" sz="1400" b="1" dirty="0" err="1">
              <a:latin typeface="SwissReSans" pitchFamily="34" charset="0"/>
            </a:endParaRPr>
          </a:p>
        </p:txBody>
      </p:sp>
      <p:cxnSp>
        <p:nvCxnSpPr>
          <p:cNvPr id="13" name="Straight Connector 12"/>
          <p:cNvCxnSpPr/>
          <p:nvPr/>
        </p:nvCxnSpPr>
        <p:spPr>
          <a:xfrm flipH="1">
            <a:off x="2848363" y="1344767"/>
            <a:ext cx="19440" cy="449095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8305" y="2654086"/>
            <a:ext cx="2378720" cy="738664"/>
          </a:xfrm>
          <a:prstGeom prst="rect">
            <a:avLst/>
          </a:prstGeom>
          <a:noFill/>
        </p:spPr>
        <p:txBody>
          <a:bodyPr wrap="square" rtlCol="0">
            <a:spAutoFit/>
          </a:bodyPr>
          <a:lstStyle/>
          <a:p>
            <a:pPr algn="r"/>
            <a:r>
              <a:rPr lang="de-CH" sz="1400" b="1" dirty="0">
                <a:latin typeface="SwissReSans" pitchFamily="34" charset="0"/>
              </a:rPr>
              <a:t>Client </a:t>
            </a:r>
            <a:r>
              <a:rPr lang="de-CH" sz="1400" b="1" dirty="0" err="1">
                <a:latin typeface="SwissReSans" pitchFamily="34" charset="0"/>
              </a:rPr>
              <a:t>centric</a:t>
            </a:r>
            <a:r>
              <a:rPr lang="de-CH" sz="1400" b="1" dirty="0">
                <a:latin typeface="SwissReSans" pitchFamily="34" charset="0"/>
              </a:rPr>
              <a:t> </a:t>
            </a:r>
            <a:r>
              <a:rPr lang="de-CH" sz="1400" b="1" dirty="0" err="1">
                <a:latin typeface="SwissReSans" pitchFamily="34" charset="0"/>
              </a:rPr>
              <a:t>products</a:t>
            </a:r>
            <a:r>
              <a:rPr lang="de-CH" sz="1400" b="1" dirty="0">
                <a:latin typeface="SwissReSans" pitchFamily="34" charset="0"/>
              </a:rPr>
              <a:t> </a:t>
            </a:r>
            <a:r>
              <a:rPr lang="de-CH" sz="1400" b="1" dirty="0" err="1">
                <a:latin typeface="SwissReSans" pitchFamily="34" charset="0"/>
              </a:rPr>
              <a:t>slowly</a:t>
            </a:r>
            <a:r>
              <a:rPr lang="de-CH" sz="1400" b="1" dirty="0">
                <a:latin typeface="SwissReSans" pitchFamily="34" charset="0"/>
              </a:rPr>
              <a:t> </a:t>
            </a:r>
            <a:r>
              <a:rPr lang="de-CH" sz="1400" b="1" dirty="0" err="1">
                <a:latin typeface="SwissReSans" pitchFamily="34" charset="0"/>
              </a:rPr>
              <a:t>gain</a:t>
            </a:r>
            <a:r>
              <a:rPr lang="de-CH" sz="1400" b="1" dirty="0">
                <a:latin typeface="SwissReSans" pitchFamily="34" charset="0"/>
              </a:rPr>
              <a:t> </a:t>
            </a:r>
            <a:r>
              <a:rPr lang="de-CH" sz="1400" b="1" dirty="0" err="1">
                <a:latin typeface="SwissReSans" pitchFamily="34" charset="0"/>
              </a:rPr>
              <a:t>some</a:t>
            </a:r>
            <a:r>
              <a:rPr lang="de-CH" sz="1400" b="1" dirty="0">
                <a:latin typeface="SwissReSans" pitchFamily="34" charset="0"/>
              </a:rPr>
              <a:t> </a:t>
            </a:r>
            <a:r>
              <a:rPr lang="de-CH" sz="1400" b="1" dirty="0" err="1">
                <a:latin typeface="SwissReSans" pitchFamily="34" charset="0"/>
              </a:rPr>
              <a:t>momentum</a:t>
            </a:r>
            <a:endParaRPr lang="en-US" sz="1400" b="1" dirty="0" err="1">
              <a:latin typeface="SwissReSans" pitchFamily="34" charset="0"/>
            </a:endParaRPr>
          </a:p>
        </p:txBody>
      </p:sp>
      <p:sp>
        <p:nvSpPr>
          <p:cNvPr id="16" name="TextBox 15"/>
          <p:cNvSpPr txBox="1"/>
          <p:nvPr/>
        </p:nvSpPr>
        <p:spPr>
          <a:xfrm>
            <a:off x="488305" y="5349949"/>
            <a:ext cx="2378720" cy="307777"/>
          </a:xfrm>
          <a:prstGeom prst="rect">
            <a:avLst/>
          </a:prstGeom>
          <a:noFill/>
        </p:spPr>
        <p:txBody>
          <a:bodyPr wrap="square" rtlCol="0">
            <a:spAutoFit/>
          </a:bodyPr>
          <a:lstStyle/>
          <a:p>
            <a:pPr algn="r"/>
            <a:r>
              <a:rPr lang="de-CH" sz="1400" b="1" dirty="0">
                <a:latin typeface="SwissReSans" pitchFamily="34" charset="0"/>
              </a:rPr>
              <a:t>The </a:t>
            </a:r>
            <a:r>
              <a:rPr lang="de-CH" sz="1400" b="1" dirty="0" err="1">
                <a:latin typeface="SwissReSans" pitchFamily="34" charset="0"/>
              </a:rPr>
              <a:t>market</a:t>
            </a:r>
            <a:r>
              <a:rPr lang="de-CH" sz="1400" b="1" dirty="0">
                <a:latin typeface="SwissReSans" pitchFamily="34" charset="0"/>
              </a:rPr>
              <a:t> </a:t>
            </a:r>
            <a:r>
              <a:rPr lang="de-CH" sz="1400" b="1" dirty="0" err="1">
                <a:latin typeface="SwissReSans" pitchFamily="34" charset="0"/>
              </a:rPr>
              <a:t>is</a:t>
            </a:r>
            <a:r>
              <a:rPr lang="de-CH" sz="1400" b="1" dirty="0">
                <a:latin typeface="SwissReSans" pitchFamily="34" charset="0"/>
              </a:rPr>
              <a:t> in </a:t>
            </a:r>
            <a:r>
              <a:rPr lang="de-CH" sz="1400" b="1" dirty="0" err="1">
                <a:latin typeface="SwissReSans" pitchFamily="34" charset="0"/>
              </a:rPr>
              <a:t>its</a:t>
            </a:r>
            <a:r>
              <a:rPr lang="de-CH" sz="1400" b="1" dirty="0">
                <a:latin typeface="SwissReSans" pitchFamily="34" charset="0"/>
              </a:rPr>
              <a:t> </a:t>
            </a:r>
            <a:r>
              <a:rPr lang="de-CH" sz="1400" b="1" dirty="0" err="1">
                <a:latin typeface="SwissReSans" pitchFamily="34" charset="0"/>
              </a:rPr>
              <a:t>infancy</a:t>
            </a:r>
            <a:endParaRPr lang="en-US" sz="1400" b="1" dirty="0" err="1">
              <a:latin typeface="SwissReSans" pitchFamily="34" charset="0"/>
            </a:endParaRPr>
          </a:p>
        </p:txBody>
      </p:sp>
    </p:spTree>
    <p:extLst>
      <p:ext uri="{BB962C8B-B14F-4D97-AF65-F5344CB8AC3E}">
        <p14:creationId xmlns:p14="http://schemas.microsoft.com/office/powerpoint/2010/main" val="239280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Market Entry Hurdles for Parametric Products</a:t>
            </a:r>
          </a:p>
        </p:txBody>
      </p:sp>
      <p:sp>
        <p:nvSpPr>
          <p:cNvPr id="4" name="Slide Number Placeholder 3"/>
          <p:cNvSpPr>
            <a:spLocks noGrp="1"/>
          </p:cNvSpPr>
          <p:nvPr>
            <p:ph type="sldNum" sz="quarter" idx="12"/>
          </p:nvPr>
        </p:nvSpPr>
        <p:spPr>
          <a:xfrm>
            <a:off x="8460432" y="6304280"/>
            <a:ext cx="215256" cy="182562"/>
          </a:xfrm>
        </p:spPr>
        <p:txBody>
          <a:bodyPr/>
          <a:lstStyle/>
          <a:p>
            <a:fld id="{5E4D2043-7E31-4A53-BD33-72A88E682172}" type="slidenum">
              <a:rPr lang="en-US" smtClean="0"/>
              <a:pPr/>
              <a:t>13</a:t>
            </a:fld>
            <a:endParaRPr lang="en-US" dirty="0"/>
          </a:p>
        </p:txBody>
      </p:sp>
      <p:sp>
        <p:nvSpPr>
          <p:cNvPr id="17" name="TextBox 16"/>
          <p:cNvSpPr txBox="1"/>
          <p:nvPr/>
        </p:nvSpPr>
        <p:spPr>
          <a:xfrm>
            <a:off x="649968" y="1298291"/>
            <a:ext cx="7918092" cy="4842351"/>
          </a:xfrm>
          <a:prstGeom prst="rect">
            <a:avLst/>
          </a:prstGeom>
          <a:noFill/>
        </p:spPr>
        <p:txBody>
          <a:bodyPr wrap="square" rtlCol="0">
            <a:spAutoFit/>
          </a:bodyPr>
          <a:lstStyle/>
          <a:p>
            <a:pPr>
              <a:spcAft>
                <a:spcPts val="600"/>
              </a:spcAft>
            </a:pPr>
            <a:r>
              <a:rPr lang="de-CH" sz="1600" dirty="0">
                <a:latin typeface="SwissReSans" pitchFamily="34" charset="0"/>
              </a:rPr>
              <a:t>A </a:t>
            </a:r>
            <a:r>
              <a:rPr lang="de-CH" sz="1600" dirty="0" err="1">
                <a:latin typeface="SwissReSans" pitchFamily="34" charset="0"/>
              </a:rPr>
              <a:t>common</a:t>
            </a:r>
            <a:r>
              <a:rPr lang="de-CH" sz="1600" dirty="0">
                <a:latin typeface="SwissReSans" pitchFamily="34" charset="0"/>
              </a:rPr>
              <a:t> </a:t>
            </a:r>
            <a:r>
              <a:rPr lang="de-CH" sz="1600" dirty="0" err="1">
                <a:latin typeface="SwissReSans" pitchFamily="34" charset="0"/>
              </a:rPr>
              <a:t>perception</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products</a:t>
            </a:r>
            <a:r>
              <a:rPr lang="de-CH" sz="1600" dirty="0">
                <a:latin typeface="SwissReSans" pitchFamily="34" charset="0"/>
              </a:rPr>
              <a:t> </a:t>
            </a:r>
            <a:r>
              <a:rPr lang="de-CH" sz="1600" dirty="0" err="1">
                <a:latin typeface="SwissReSans" pitchFamily="34" charset="0"/>
              </a:rPr>
              <a:t>are</a:t>
            </a:r>
            <a:r>
              <a:rPr lang="de-CH" sz="1600" dirty="0">
                <a:latin typeface="SwissReSans" pitchFamily="34" charset="0"/>
              </a:rPr>
              <a:t> so simple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every</a:t>
            </a:r>
            <a:r>
              <a:rPr lang="de-CH" sz="1600" dirty="0">
                <a:latin typeface="SwissReSans" pitchFamily="34" charset="0"/>
              </a:rPr>
              <a:t> </a:t>
            </a:r>
            <a:r>
              <a:rPr lang="de-CH" sz="1600" dirty="0" err="1">
                <a:latin typeface="SwissReSans" pitchFamily="34" charset="0"/>
              </a:rPr>
              <a:t>insurer</a:t>
            </a:r>
            <a:r>
              <a:rPr lang="de-CH" sz="1600" dirty="0">
                <a:latin typeface="SwissReSans" pitchFamily="34" charset="0"/>
              </a:rPr>
              <a:t> will just </a:t>
            </a:r>
            <a:r>
              <a:rPr lang="de-CH" sz="1600" dirty="0" err="1">
                <a:latin typeface="SwissReSans" pitchFamily="34" charset="0"/>
              </a:rPr>
              <a:t>go</a:t>
            </a:r>
            <a:r>
              <a:rPr lang="de-CH" sz="1600" dirty="0">
                <a:latin typeface="SwissReSans" pitchFamily="34" charset="0"/>
              </a:rPr>
              <a:t> out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copy</a:t>
            </a:r>
            <a:r>
              <a:rPr lang="de-CH" sz="1600" dirty="0">
                <a:latin typeface="SwissReSans" pitchFamily="34" charset="0"/>
              </a:rPr>
              <a:t> </a:t>
            </a:r>
            <a:r>
              <a:rPr lang="de-CH" sz="1600" dirty="0" err="1">
                <a:latin typeface="SwissReSans" pitchFamily="34" charset="0"/>
              </a:rPr>
              <a:t>them</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ever</a:t>
            </a:r>
            <a:r>
              <a:rPr lang="de-CH" sz="1600" dirty="0">
                <a:latin typeface="SwissReSans" pitchFamily="34" charset="0"/>
              </a:rPr>
              <a:t> </a:t>
            </a:r>
            <a:r>
              <a:rPr lang="de-CH" sz="1600" dirty="0" err="1">
                <a:latin typeface="SwissReSans" pitchFamily="34" charset="0"/>
              </a:rPr>
              <a:t>gain</a:t>
            </a:r>
            <a:r>
              <a:rPr lang="de-CH" sz="1600" dirty="0">
                <a:latin typeface="SwissReSans" pitchFamily="34" charset="0"/>
              </a:rPr>
              <a:t> </a:t>
            </a:r>
            <a:r>
              <a:rPr lang="de-CH" sz="1600" dirty="0" err="1">
                <a:latin typeface="SwissReSans" pitchFamily="34" charset="0"/>
              </a:rPr>
              <a:t>momentum</a:t>
            </a:r>
            <a:r>
              <a:rPr lang="de-CH" sz="1600" dirty="0">
                <a:latin typeface="SwissReSans" pitchFamily="34" charset="0"/>
              </a:rPr>
              <a:t>». Reality, </a:t>
            </a:r>
            <a:r>
              <a:rPr lang="de-CH" sz="1600" dirty="0" err="1">
                <a:latin typeface="SwissReSans" pitchFamily="34" charset="0"/>
              </a:rPr>
              <a:t>however</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quite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opposite</a:t>
            </a:r>
            <a:r>
              <a:rPr lang="de-CH" sz="1600" dirty="0">
                <a:latin typeface="SwissReSans" pitchFamily="34" charset="0"/>
              </a:rPr>
              <a:t>. In </a:t>
            </a:r>
            <a:r>
              <a:rPr lang="de-CH" sz="1600" dirty="0" err="1">
                <a:latin typeface="SwissReSans" pitchFamily="34" charset="0"/>
              </a:rPr>
              <a:t>order</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exploit</a:t>
            </a:r>
            <a:r>
              <a:rPr lang="de-CH" sz="1600" dirty="0">
                <a:latin typeface="SwissReSans" pitchFamily="34" charset="0"/>
              </a:rPr>
              <a:t> </a:t>
            </a:r>
            <a:r>
              <a:rPr lang="de-CH" sz="1600" dirty="0" err="1">
                <a:latin typeface="SwissReSans" pitchFamily="34" charset="0"/>
              </a:rPr>
              <a:t>their</a:t>
            </a:r>
            <a:r>
              <a:rPr lang="de-CH" sz="1600" dirty="0">
                <a:latin typeface="SwissReSans" pitchFamily="34" charset="0"/>
              </a:rPr>
              <a:t> potential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maximise</a:t>
            </a:r>
            <a:r>
              <a:rPr lang="de-CH" sz="1600" dirty="0">
                <a:latin typeface="SwissReSans" pitchFamily="34" charset="0"/>
              </a:rPr>
              <a:t> </a:t>
            </a:r>
            <a:r>
              <a:rPr lang="de-CH" sz="1600" dirty="0" err="1">
                <a:latin typeface="SwissReSans" pitchFamily="34" charset="0"/>
              </a:rPr>
              <a:t>cost</a:t>
            </a:r>
            <a:r>
              <a:rPr lang="de-CH" sz="1600" dirty="0">
                <a:latin typeface="SwissReSans" pitchFamily="34" charset="0"/>
              </a:rPr>
              <a:t> </a:t>
            </a:r>
            <a:r>
              <a:rPr lang="de-CH" sz="1600" dirty="0" err="1">
                <a:latin typeface="SwissReSans" pitchFamily="34" charset="0"/>
              </a:rPr>
              <a:t>efficiency</a:t>
            </a:r>
            <a:r>
              <a:rPr lang="de-CH" sz="1600" dirty="0">
                <a:latin typeface="SwissReSans" pitchFamily="34" charset="0"/>
              </a:rPr>
              <a:t>, an </a:t>
            </a:r>
            <a:r>
              <a:rPr lang="de-CH" sz="1600" dirty="0" err="1">
                <a:latin typeface="SwissReSans" pitchFamily="34" charset="0"/>
              </a:rPr>
              <a:t>insurer</a:t>
            </a:r>
            <a:r>
              <a:rPr lang="de-CH" sz="1600" dirty="0">
                <a:latin typeface="SwissReSans" pitchFamily="34" charset="0"/>
              </a:rPr>
              <a:t> </a:t>
            </a:r>
            <a:r>
              <a:rPr lang="de-CH" sz="1600" dirty="0" err="1">
                <a:latin typeface="SwissReSans" pitchFamily="34" charset="0"/>
              </a:rPr>
              <a:t>operating</a:t>
            </a:r>
            <a:r>
              <a:rPr lang="de-CH" sz="1600" dirty="0">
                <a:latin typeface="SwissReSans" pitchFamily="34" charset="0"/>
              </a:rPr>
              <a:t> in </a:t>
            </a:r>
            <a:r>
              <a:rPr lang="de-CH" sz="1600" dirty="0" err="1">
                <a:latin typeface="SwissReSans" pitchFamily="34" charset="0"/>
              </a:rPr>
              <a:t>the</a:t>
            </a:r>
            <a:r>
              <a:rPr lang="de-CH" sz="1600" dirty="0">
                <a:latin typeface="SwissReSans" pitchFamily="34" charset="0"/>
              </a:rPr>
              <a:t> traditional </a:t>
            </a:r>
            <a:r>
              <a:rPr lang="de-CH" sz="1600" dirty="0" err="1">
                <a:latin typeface="SwissReSans" pitchFamily="34" charset="0"/>
              </a:rPr>
              <a:t>market</a:t>
            </a:r>
            <a:r>
              <a:rPr lang="de-CH" sz="1600" dirty="0">
                <a:latin typeface="SwissReSans" pitchFamily="34" charset="0"/>
              </a:rPr>
              <a:t> will </a:t>
            </a:r>
            <a:r>
              <a:rPr lang="de-CH" sz="1600" dirty="0" err="1">
                <a:latin typeface="SwissReSans" pitchFamily="34" charset="0"/>
              </a:rPr>
              <a:t>face</a:t>
            </a:r>
            <a:r>
              <a:rPr lang="de-CH" sz="1600" dirty="0">
                <a:latin typeface="SwissReSans" pitchFamily="34" charset="0"/>
              </a:rPr>
              <a:t> massive </a:t>
            </a:r>
            <a:r>
              <a:rPr lang="de-CH" sz="1600" dirty="0" err="1">
                <a:latin typeface="SwissReSans" pitchFamily="34" charset="0"/>
              </a:rPr>
              <a:t>hurdles</a:t>
            </a:r>
            <a:r>
              <a:rPr lang="de-CH" sz="1600" dirty="0">
                <a:latin typeface="SwissReSans" pitchFamily="34" charset="0"/>
              </a:rPr>
              <a:t>:</a:t>
            </a:r>
          </a:p>
          <a:p>
            <a:pPr marL="171450" indent="-171450">
              <a:spcAft>
                <a:spcPts val="400"/>
              </a:spcAft>
              <a:buFont typeface="Arial" panose="020B0604020202020204" pitchFamily="34" charset="0"/>
              <a:buChar char="•"/>
            </a:pPr>
            <a:r>
              <a:rPr lang="de-CH" sz="1600" dirty="0" err="1">
                <a:latin typeface="SwissReSans" pitchFamily="34" charset="0"/>
              </a:rPr>
              <a:t>No</a:t>
            </a:r>
            <a:r>
              <a:rPr lang="de-CH" sz="1600" dirty="0">
                <a:latin typeface="SwissReSans" pitchFamily="34" charset="0"/>
              </a:rPr>
              <a:t> </a:t>
            </a:r>
            <a:r>
              <a:rPr lang="de-CH" sz="1600" dirty="0" err="1">
                <a:latin typeface="SwissReSans" pitchFamily="34" charset="0"/>
              </a:rPr>
              <a:t>pricing</a:t>
            </a:r>
            <a:r>
              <a:rPr lang="de-CH" sz="1600" dirty="0">
                <a:latin typeface="SwissReSans" pitchFamily="34" charset="0"/>
              </a:rPr>
              <a:t> </a:t>
            </a:r>
            <a:r>
              <a:rPr lang="de-CH" sz="1600" dirty="0" err="1">
                <a:latin typeface="SwissReSans" pitchFamily="34" charset="0"/>
              </a:rPr>
              <a:t>capabilities</a:t>
            </a:r>
            <a:r>
              <a:rPr lang="de-CH" sz="1600" dirty="0">
                <a:latin typeface="SwissReSans" pitchFamily="34" charset="0"/>
              </a:rPr>
              <a:t> </a:t>
            </a:r>
          </a:p>
          <a:p>
            <a:pPr marL="171450" indent="-171450">
              <a:spcAft>
                <a:spcPts val="400"/>
              </a:spcAft>
              <a:buFont typeface="Arial" panose="020B0604020202020204" pitchFamily="34" charset="0"/>
              <a:buChar char="•"/>
            </a:pPr>
            <a:r>
              <a:rPr lang="de-CH" sz="1600" dirty="0" err="1">
                <a:latin typeface="SwissReSans" pitchFamily="34" charset="0"/>
              </a:rPr>
              <a:t>No</a:t>
            </a:r>
            <a:r>
              <a:rPr lang="de-CH" sz="1600" dirty="0">
                <a:latin typeface="SwissReSans" pitchFamily="34" charset="0"/>
              </a:rPr>
              <a:t> </a:t>
            </a:r>
            <a:r>
              <a:rPr lang="de-CH" sz="1600" dirty="0" err="1">
                <a:latin typeface="SwissReSans" pitchFamily="34" charset="0"/>
              </a:rPr>
              <a:t>risk</a:t>
            </a:r>
            <a:r>
              <a:rPr lang="de-CH" sz="1600" dirty="0">
                <a:latin typeface="SwissReSans" pitchFamily="34" charset="0"/>
              </a:rPr>
              <a:t> </a:t>
            </a:r>
            <a:r>
              <a:rPr lang="de-CH" sz="1600" dirty="0" err="1">
                <a:latin typeface="SwissReSans" pitchFamily="34" charset="0"/>
              </a:rPr>
              <a:t>accumulation</a:t>
            </a:r>
            <a:r>
              <a:rPr lang="de-CH" sz="1600" dirty="0">
                <a:latin typeface="SwissReSans" pitchFamily="34" charset="0"/>
              </a:rPr>
              <a:t> </a:t>
            </a:r>
            <a:r>
              <a:rPr lang="de-CH" sz="1600" dirty="0" err="1">
                <a:latin typeface="SwissReSans" pitchFamily="34" charset="0"/>
              </a:rPr>
              <a:t>processes</a:t>
            </a:r>
            <a:endParaRPr lang="de-CH" sz="1600" dirty="0">
              <a:latin typeface="SwissReSans" pitchFamily="34" charset="0"/>
            </a:endParaRPr>
          </a:p>
          <a:p>
            <a:pPr marL="171450" indent="-171450">
              <a:spcAft>
                <a:spcPts val="400"/>
              </a:spcAft>
              <a:buFont typeface="Arial" panose="020B0604020202020204" pitchFamily="34" charset="0"/>
              <a:buChar char="•"/>
            </a:pPr>
            <a:r>
              <a:rPr lang="de-CH" sz="1600" dirty="0" err="1">
                <a:latin typeface="SwissReSans" pitchFamily="34" charset="0"/>
              </a:rPr>
              <a:t>Inapt</a:t>
            </a:r>
            <a:r>
              <a:rPr lang="de-CH" sz="1600" dirty="0">
                <a:latin typeface="SwissReSans" pitchFamily="34" charset="0"/>
              </a:rPr>
              <a:t> </a:t>
            </a:r>
            <a:r>
              <a:rPr lang="de-CH" sz="1600" dirty="0" err="1">
                <a:latin typeface="SwissReSans" pitchFamily="34" charset="0"/>
              </a:rPr>
              <a:t>admin</a:t>
            </a:r>
            <a:r>
              <a:rPr lang="de-CH" sz="1600" dirty="0">
                <a:latin typeface="SwissReSans" pitchFamily="34" charset="0"/>
              </a:rPr>
              <a:t> </a:t>
            </a:r>
            <a:r>
              <a:rPr lang="de-CH" sz="1600" dirty="0" err="1">
                <a:latin typeface="SwissReSans" pitchFamily="34" charset="0"/>
              </a:rPr>
              <a:t>systems</a:t>
            </a:r>
            <a:endParaRPr lang="de-CH" sz="1600" dirty="0">
              <a:latin typeface="SwissReSans" pitchFamily="34" charset="0"/>
            </a:endParaRPr>
          </a:p>
          <a:p>
            <a:pPr marL="171450" indent="-171450">
              <a:spcAft>
                <a:spcPts val="400"/>
              </a:spcAft>
              <a:buFont typeface="Arial" panose="020B0604020202020204" pitchFamily="34" charset="0"/>
              <a:buChar char="•"/>
            </a:pPr>
            <a:r>
              <a:rPr lang="de-CH" sz="1600" dirty="0" err="1">
                <a:latin typeface="SwissReSans" pitchFamily="34" charset="0"/>
              </a:rPr>
              <a:t>Inadequate</a:t>
            </a:r>
            <a:r>
              <a:rPr lang="de-CH" sz="1600" dirty="0">
                <a:latin typeface="SwissReSans" pitchFamily="34" charset="0"/>
              </a:rPr>
              <a:t> </a:t>
            </a:r>
            <a:r>
              <a:rPr lang="de-CH" sz="1600" dirty="0" err="1">
                <a:latin typeface="SwissReSans" pitchFamily="34" charset="0"/>
              </a:rPr>
              <a:t>claims</a:t>
            </a:r>
            <a:r>
              <a:rPr lang="de-CH" sz="1600" dirty="0">
                <a:latin typeface="SwissReSans" pitchFamily="34" charset="0"/>
              </a:rPr>
              <a:t> </a:t>
            </a:r>
            <a:r>
              <a:rPr lang="de-CH" sz="1600" dirty="0" err="1">
                <a:latin typeface="SwissReSans" pitchFamily="34" charset="0"/>
              </a:rPr>
              <a:t>process</a:t>
            </a:r>
            <a:endParaRPr lang="de-CH" sz="1600" dirty="0">
              <a:latin typeface="SwissReSans" pitchFamily="34" charset="0"/>
            </a:endParaRPr>
          </a:p>
          <a:p>
            <a:pPr marL="171450" indent="-171450">
              <a:spcAft>
                <a:spcPts val="400"/>
              </a:spcAft>
              <a:buFont typeface="Arial" panose="020B0604020202020204" pitchFamily="34" charset="0"/>
              <a:buChar char="•"/>
            </a:pPr>
            <a:r>
              <a:rPr lang="de-CH" sz="1600" dirty="0" err="1">
                <a:latin typeface="SwissReSans" pitchFamily="34" charset="0"/>
              </a:rPr>
              <a:t>Sales</a:t>
            </a:r>
            <a:r>
              <a:rPr lang="de-CH" sz="1600" dirty="0">
                <a:latin typeface="SwissReSans" pitchFamily="34" charset="0"/>
              </a:rPr>
              <a:t> </a:t>
            </a:r>
            <a:r>
              <a:rPr lang="de-CH" sz="1600" dirty="0" err="1">
                <a:latin typeface="SwissReSans" pitchFamily="34" charset="0"/>
              </a:rPr>
              <a:t>staff</a:t>
            </a:r>
            <a:r>
              <a:rPr lang="de-CH" sz="1600" dirty="0">
                <a:latin typeface="SwissReSans" pitchFamily="34" charset="0"/>
              </a:rPr>
              <a:t> not </a:t>
            </a:r>
            <a:r>
              <a:rPr lang="de-CH" sz="1600" dirty="0" err="1">
                <a:latin typeface="SwissReSans" pitchFamily="34" charset="0"/>
              </a:rPr>
              <a:t>educated</a:t>
            </a:r>
            <a:endParaRPr lang="de-CH" sz="1600" dirty="0">
              <a:latin typeface="SwissReSans" pitchFamily="34" charset="0"/>
            </a:endParaRPr>
          </a:p>
          <a:p>
            <a:pPr marL="171450" indent="-171450">
              <a:spcAft>
                <a:spcPts val="400"/>
              </a:spcAft>
              <a:buFont typeface="Arial" panose="020B0604020202020204" pitchFamily="34" charset="0"/>
              <a:buChar char="•"/>
            </a:pPr>
            <a:r>
              <a:rPr lang="de-CH" sz="1600" dirty="0" err="1">
                <a:latin typeface="SwissReSans" pitchFamily="34" charset="0"/>
              </a:rPr>
              <a:t>Sales</a:t>
            </a:r>
            <a:r>
              <a:rPr lang="de-CH" sz="1600" dirty="0">
                <a:latin typeface="SwissReSans" pitchFamily="34" charset="0"/>
              </a:rPr>
              <a:t> </a:t>
            </a:r>
            <a:r>
              <a:rPr lang="de-CH" sz="1600" dirty="0" err="1">
                <a:latin typeface="SwissReSans" pitchFamily="34" charset="0"/>
              </a:rPr>
              <a:t>staff</a:t>
            </a:r>
            <a:r>
              <a:rPr lang="de-CH" sz="1600" dirty="0">
                <a:latin typeface="SwissReSans" pitchFamily="34" charset="0"/>
              </a:rPr>
              <a:t> not </a:t>
            </a:r>
            <a:r>
              <a:rPr lang="de-CH" sz="1600" dirty="0" err="1">
                <a:latin typeface="SwissReSans" pitchFamily="34" charset="0"/>
              </a:rPr>
              <a:t>incentivised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sell</a:t>
            </a:r>
            <a:r>
              <a:rPr lang="de-CH" sz="1600" dirty="0">
                <a:latin typeface="SwissReSans" pitchFamily="34" charset="0"/>
              </a:rPr>
              <a:t> </a:t>
            </a:r>
            <a:r>
              <a:rPr lang="de-CH" sz="1600" dirty="0" err="1">
                <a:latin typeface="SwissReSans" pitchFamily="34" charset="0"/>
              </a:rPr>
              <a:t>low</a:t>
            </a:r>
            <a:r>
              <a:rPr lang="de-CH" sz="1600" dirty="0">
                <a:latin typeface="SwissReSans" pitchFamily="34" charset="0"/>
              </a:rPr>
              <a:t> premium </a:t>
            </a:r>
            <a:r>
              <a:rPr lang="de-CH" sz="1600" dirty="0" err="1">
                <a:latin typeface="SwissReSans" pitchFamily="34" charset="0"/>
              </a:rPr>
              <a:t>products</a:t>
            </a:r>
            <a:endParaRPr lang="de-CH" sz="1600" dirty="0">
              <a:latin typeface="SwissReSans" pitchFamily="34" charset="0"/>
            </a:endParaRPr>
          </a:p>
          <a:p>
            <a:pPr marL="171450" indent="-171450">
              <a:spcAft>
                <a:spcPts val="400"/>
              </a:spcAft>
              <a:buFont typeface="Arial" panose="020B0604020202020204" pitchFamily="34" charset="0"/>
              <a:buChar char="•"/>
            </a:pPr>
            <a:r>
              <a:rPr lang="de-CH" sz="1600" dirty="0" err="1">
                <a:latin typeface="SwissReSans" pitchFamily="34" charset="0"/>
              </a:rPr>
              <a:t>No</a:t>
            </a:r>
            <a:r>
              <a:rPr lang="de-CH" sz="1600" dirty="0">
                <a:latin typeface="SwissReSans" pitchFamily="34" charset="0"/>
              </a:rPr>
              <a:t> </a:t>
            </a:r>
            <a:r>
              <a:rPr lang="de-CH" sz="1600" dirty="0" err="1">
                <a:latin typeface="SwissReSans" pitchFamily="34" charset="0"/>
              </a:rPr>
              <a:t>automated</a:t>
            </a:r>
            <a:r>
              <a:rPr lang="de-CH" sz="1600" dirty="0">
                <a:latin typeface="SwissReSans" pitchFamily="34" charset="0"/>
              </a:rPr>
              <a:t> </a:t>
            </a:r>
            <a:r>
              <a:rPr lang="de-CH" sz="1600" dirty="0" err="1">
                <a:latin typeface="SwissReSans" pitchFamily="34" charset="0"/>
              </a:rPr>
              <a:t>distribution</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settlement</a:t>
            </a:r>
            <a:r>
              <a:rPr lang="de-CH" sz="1600" dirty="0">
                <a:latin typeface="SwissReSans" pitchFamily="34" charset="0"/>
              </a:rPr>
              <a:t> </a:t>
            </a:r>
            <a:r>
              <a:rPr lang="de-CH" sz="1600" dirty="0" err="1">
                <a:latin typeface="SwissReSans" pitchFamily="34" charset="0"/>
              </a:rPr>
              <a:t>processes</a:t>
            </a:r>
            <a:endParaRPr lang="de-CH" sz="1600" dirty="0">
              <a:latin typeface="SwissReSans" pitchFamily="34" charset="0"/>
            </a:endParaRPr>
          </a:p>
          <a:p>
            <a:pPr marL="171450" indent="-171450">
              <a:spcAft>
                <a:spcPts val="400"/>
              </a:spcAft>
              <a:buFont typeface="Arial" panose="020B0604020202020204" pitchFamily="34" charset="0"/>
              <a:buChar char="•"/>
            </a:pPr>
            <a:r>
              <a:rPr lang="de-CH" sz="1600" dirty="0">
                <a:latin typeface="SwissReSans" pitchFamily="34" charset="0"/>
              </a:rPr>
              <a:t>New legal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reputational</a:t>
            </a:r>
            <a:r>
              <a:rPr lang="de-CH" sz="1600" dirty="0">
                <a:latin typeface="SwissReSans" pitchFamily="34" charset="0"/>
              </a:rPr>
              <a:t> </a:t>
            </a:r>
            <a:r>
              <a:rPr lang="de-CH" sz="1600" dirty="0" err="1">
                <a:latin typeface="SwissReSans" pitchFamily="34" charset="0"/>
              </a:rPr>
              <a:t>risks</a:t>
            </a:r>
            <a:endParaRPr lang="de-CH" sz="1600" dirty="0">
              <a:latin typeface="SwissReSans" pitchFamily="34" charset="0"/>
            </a:endParaRPr>
          </a:p>
          <a:p>
            <a:pPr>
              <a:spcAft>
                <a:spcPts val="600"/>
              </a:spcAft>
            </a:pPr>
            <a:br>
              <a:rPr lang="de-CH" sz="1600" dirty="0">
                <a:latin typeface="SwissReSans" pitchFamily="34" charset="0"/>
              </a:rPr>
            </a:br>
            <a:r>
              <a:rPr lang="de-CH" sz="1600" dirty="0" err="1">
                <a:latin typeface="SwissReSans" pitchFamily="34" charset="0"/>
              </a:rPr>
              <a:t>With</a:t>
            </a:r>
            <a:r>
              <a:rPr lang="de-CH" sz="1600" dirty="0">
                <a:latin typeface="SwissReSans" pitchFamily="34" charset="0"/>
              </a:rPr>
              <a:t> </a:t>
            </a:r>
            <a:r>
              <a:rPr lang="de-CH" sz="1600" dirty="0" err="1">
                <a:latin typeface="SwissReSans" pitchFamily="34" charset="0"/>
              </a:rPr>
              <a:t>their</a:t>
            </a:r>
            <a:r>
              <a:rPr lang="de-CH" sz="1600" dirty="0">
                <a:latin typeface="SwissReSans" pitchFamily="34" charset="0"/>
              </a:rPr>
              <a:t> </a:t>
            </a:r>
            <a:r>
              <a:rPr lang="de-CH" sz="1600" dirty="0" err="1">
                <a:latin typeface="SwissReSans" pitchFamily="34" charset="0"/>
              </a:rPr>
              <a:t>autonomous</a:t>
            </a:r>
            <a:r>
              <a:rPr lang="de-CH" sz="1600" dirty="0">
                <a:latin typeface="SwissReSans" pitchFamily="34" charset="0"/>
              </a:rPr>
              <a:t> </a:t>
            </a:r>
            <a:r>
              <a:rPr lang="de-CH" sz="1600" dirty="0" err="1">
                <a:latin typeface="SwissReSans" pitchFamily="34" charset="0"/>
              </a:rPr>
              <a:t>value</a:t>
            </a:r>
            <a:r>
              <a:rPr lang="de-CH" sz="1600" dirty="0">
                <a:latin typeface="SwissReSans" pitchFamily="34" charset="0"/>
              </a:rPr>
              <a:t> </a:t>
            </a:r>
            <a:r>
              <a:rPr lang="de-CH" sz="1600" dirty="0" err="1">
                <a:latin typeface="SwissReSans" pitchFamily="34" charset="0"/>
              </a:rPr>
              <a:t>proposition</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products</a:t>
            </a:r>
            <a:r>
              <a:rPr lang="de-CH" sz="1600" dirty="0">
                <a:latin typeface="SwissReSans" pitchFamily="34" charset="0"/>
              </a:rPr>
              <a:t> </a:t>
            </a:r>
            <a:r>
              <a:rPr lang="de-CH" sz="1600" dirty="0" err="1">
                <a:latin typeface="SwissReSans" pitchFamily="34" charset="0"/>
              </a:rPr>
              <a:t>are</a:t>
            </a:r>
            <a:r>
              <a:rPr lang="de-CH" sz="1600" dirty="0">
                <a:latin typeface="SwissReSans" pitchFamily="34" charset="0"/>
              </a:rPr>
              <a:t> </a:t>
            </a:r>
            <a:r>
              <a:rPr lang="de-CH" sz="1600" dirty="0" err="1">
                <a:latin typeface="SwissReSans" pitchFamily="34" charset="0"/>
              </a:rPr>
              <a:t>more</a:t>
            </a:r>
            <a:r>
              <a:rPr lang="de-CH" sz="1600" dirty="0">
                <a:latin typeface="SwissReSans" pitchFamily="34" charset="0"/>
              </a:rPr>
              <a:t> </a:t>
            </a:r>
            <a:r>
              <a:rPr lang="de-CH" sz="1600" dirty="0" err="1">
                <a:latin typeface="SwissReSans" pitchFamily="34" charset="0"/>
              </a:rPr>
              <a:t>than</a:t>
            </a:r>
            <a:r>
              <a:rPr lang="de-CH" sz="1600" dirty="0">
                <a:latin typeface="SwissReSans" pitchFamily="34" charset="0"/>
              </a:rPr>
              <a:t> just a </a:t>
            </a:r>
            <a:r>
              <a:rPr lang="de-CH" sz="1600" dirty="0" err="1">
                <a:latin typeface="SwissReSans" pitchFamily="34" charset="0"/>
              </a:rPr>
              <a:t>new</a:t>
            </a:r>
            <a:r>
              <a:rPr lang="de-CH" sz="1600" dirty="0">
                <a:latin typeface="SwissReSans" pitchFamily="34" charset="0"/>
              </a:rPr>
              <a:t> </a:t>
            </a:r>
            <a:r>
              <a:rPr lang="de-CH" sz="1600" dirty="0" err="1">
                <a:latin typeface="SwissReSans" pitchFamily="34" charset="0"/>
              </a:rPr>
              <a:t>twist</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 traditional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policy</a:t>
            </a:r>
            <a:r>
              <a:rPr lang="de-CH" sz="1600" dirty="0">
                <a:latin typeface="SwissReSans" pitchFamily="34" charset="0"/>
              </a:rPr>
              <a:t>. </a:t>
            </a:r>
            <a:r>
              <a:rPr lang="de-CH" sz="1600" dirty="0" err="1">
                <a:latin typeface="SwissReSans" pitchFamily="34" charset="0"/>
              </a:rPr>
              <a:t>Successful</a:t>
            </a:r>
            <a:r>
              <a:rPr lang="de-CH" sz="1600" dirty="0">
                <a:latin typeface="SwissReSans" pitchFamily="34" charset="0"/>
              </a:rPr>
              <a:t> </a:t>
            </a:r>
            <a:r>
              <a:rPr lang="de-CH" sz="1600" dirty="0" err="1">
                <a:latin typeface="SwissReSans" pitchFamily="34" charset="0"/>
              </a:rPr>
              <a:t>implementation</a:t>
            </a:r>
            <a:r>
              <a:rPr lang="de-CH" sz="1600" dirty="0">
                <a:latin typeface="SwissReSans" pitchFamily="34" charset="0"/>
              </a:rPr>
              <a:t> </a:t>
            </a:r>
            <a:r>
              <a:rPr lang="de-CH" sz="1600" dirty="0" err="1">
                <a:latin typeface="SwissReSans" pitchFamily="34" charset="0"/>
              </a:rPr>
              <a:t>requires</a:t>
            </a:r>
            <a:r>
              <a:rPr lang="de-CH" sz="1600" dirty="0">
                <a:latin typeface="SwissReSans" pitchFamily="34" charset="0"/>
              </a:rPr>
              <a:t> </a:t>
            </a:r>
            <a:r>
              <a:rPr lang="de-CH" sz="1600" dirty="0" err="1">
                <a:latin typeface="SwissReSans" pitchFamily="34" charset="0"/>
              </a:rPr>
              <a:t>adjustments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every</a:t>
            </a:r>
            <a:r>
              <a:rPr lang="de-CH" sz="1600" dirty="0">
                <a:latin typeface="SwissReSans" pitchFamily="34" charset="0"/>
              </a:rPr>
              <a:t> </a:t>
            </a:r>
            <a:r>
              <a:rPr lang="de-CH" sz="1600" dirty="0" err="1">
                <a:latin typeface="SwissReSans" pitchFamily="34" charset="0"/>
              </a:rPr>
              <a:t>aspect</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an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company’s</a:t>
            </a:r>
            <a:r>
              <a:rPr lang="de-CH" sz="1600" dirty="0">
                <a:latin typeface="SwissReSans" pitchFamily="34" charset="0"/>
              </a:rPr>
              <a:t>  </a:t>
            </a:r>
            <a:r>
              <a:rPr lang="de-CH" sz="1600" dirty="0" err="1">
                <a:latin typeface="SwissReSans" pitchFamily="34" charset="0"/>
              </a:rPr>
              <a:t>operations</a:t>
            </a:r>
            <a:r>
              <a:rPr lang="de-CH" sz="1600" dirty="0">
                <a:latin typeface="SwissReSans" pitchFamily="34" charset="0"/>
              </a:rPr>
              <a:t>.</a:t>
            </a:r>
          </a:p>
          <a:p>
            <a:pPr marL="171450" indent="-171450">
              <a:spcAft>
                <a:spcPts val="600"/>
              </a:spcAft>
              <a:buFont typeface="Arial" panose="020B0604020202020204" pitchFamily="34" charset="0"/>
              <a:buChar char="•"/>
            </a:pPr>
            <a:endParaRPr lang="en-US" sz="1600" dirty="0" err="1">
              <a:latin typeface="SwissReSans" pitchFamily="34" charset="0"/>
            </a:endParaRPr>
          </a:p>
        </p:txBody>
      </p:sp>
    </p:spTree>
    <p:extLst>
      <p:ext uri="{BB962C8B-B14F-4D97-AF65-F5344CB8AC3E}">
        <p14:creationId xmlns:p14="http://schemas.microsoft.com/office/powerpoint/2010/main" val="3745443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Swiss </a:t>
            </a:r>
            <a:r>
              <a:rPr lang="en-GB" sz="2000" dirty="0" err="1"/>
              <a:t>Re’s</a:t>
            </a:r>
            <a:r>
              <a:rPr lang="en-GB" sz="2000" dirty="0"/>
              <a:t> Market Access Channels</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14</a:t>
            </a:fld>
            <a:endParaRPr lang="en-US" dirty="0"/>
          </a:p>
        </p:txBody>
      </p:sp>
      <p:sp>
        <p:nvSpPr>
          <p:cNvPr id="5" name="Pentagon 4"/>
          <p:cNvSpPr>
            <a:spLocks noChangeAspect="1"/>
          </p:cNvSpPr>
          <p:nvPr/>
        </p:nvSpPr>
        <p:spPr>
          <a:xfrm rot="16200000" flipH="1">
            <a:off x="2307109" y="1268739"/>
            <a:ext cx="2032347" cy="1504964"/>
          </a:xfrm>
          <a:prstGeom prst="homePlat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 name="Rectangle 1"/>
          <p:cNvSpPr>
            <a:spLocks noChangeAspect="1"/>
          </p:cNvSpPr>
          <p:nvPr/>
        </p:nvSpPr>
        <p:spPr>
          <a:xfrm rot="16200000">
            <a:off x="2568819" y="3049714"/>
            <a:ext cx="1508922" cy="1504967"/>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 name="Pentagon 5"/>
          <p:cNvSpPr>
            <a:spLocks noChangeAspect="1"/>
          </p:cNvSpPr>
          <p:nvPr/>
        </p:nvSpPr>
        <p:spPr>
          <a:xfrm flipH="1">
            <a:off x="4088824" y="3055774"/>
            <a:ext cx="2032347" cy="1504964"/>
          </a:xfrm>
          <a:prstGeom prst="homePlate">
            <a:avLst/>
          </a:prstGeom>
          <a:solidFill>
            <a:srgbClr val="CFDBF2"/>
          </a:solidFill>
          <a:ln w="38100" cap="flat" cmpd="sng" algn="ctr">
            <a:solidFill>
              <a:srgbClr val="E0003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 name="Pentagon 6"/>
          <p:cNvSpPr>
            <a:spLocks noChangeAspect="1"/>
          </p:cNvSpPr>
          <p:nvPr/>
        </p:nvSpPr>
        <p:spPr>
          <a:xfrm rot="5400000" flipH="1">
            <a:off x="2307104" y="4828455"/>
            <a:ext cx="2032347" cy="1504964"/>
          </a:xfrm>
          <a:prstGeom prst="homePlat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Pentagon 7"/>
          <p:cNvSpPr>
            <a:spLocks noChangeAspect="1"/>
          </p:cNvSpPr>
          <p:nvPr/>
        </p:nvSpPr>
        <p:spPr>
          <a:xfrm rot="10800000" flipH="1">
            <a:off x="549801" y="3052507"/>
            <a:ext cx="2032347" cy="1504964"/>
          </a:xfrm>
          <a:prstGeom prst="homePlat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TextBox 8"/>
          <p:cNvSpPr txBox="1"/>
          <p:nvPr/>
        </p:nvSpPr>
        <p:spPr>
          <a:xfrm>
            <a:off x="2595011" y="3144416"/>
            <a:ext cx="1456489" cy="1077218"/>
          </a:xfrm>
          <a:prstGeom prst="rect">
            <a:avLst/>
          </a:prstGeom>
          <a:noFill/>
        </p:spPr>
        <p:txBody>
          <a:bodyPr wrap="none" rtlCol="0">
            <a:spAutoFit/>
          </a:bodyPr>
          <a:lstStyle/>
          <a:p>
            <a:pPr algn="ctr"/>
            <a:r>
              <a:rPr lang="de-CH" sz="4000" dirty="0">
                <a:latin typeface="SwissReSans" pitchFamily="34" charset="0"/>
              </a:rPr>
              <a:t>$1bn</a:t>
            </a:r>
            <a:br>
              <a:rPr lang="de-CH" sz="4000" dirty="0">
                <a:latin typeface="SwissReSans" pitchFamily="34" charset="0"/>
              </a:rPr>
            </a:br>
            <a:r>
              <a:rPr lang="de-CH" sz="1200" dirty="0" err="1">
                <a:latin typeface="SwissReSans" pitchFamily="34" charset="0"/>
              </a:rPr>
              <a:t>business</a:t>
            </a:r>
            <a:r>
              <a:rPr lang="de-CH" sz="1200" dirty="0">
                <a:latin typeface="SwissReSans" pitchFamily="34" charset="0"/>
              </a:rPr>
              <a:t> potential</a:t>
            </a:r>
          </a:p>
          <a:p>
            <a:pPr algn="ctr"/>
            <a:r>
              <a:rPr lang="de-CH" sz="1200" dirty="0" err="1">
                <a:latin typeface="SwissReSans" pitchFamily="34" charset="0"/>
              </a:rPr>
              <a:t>for</a:t>
            </a:r>
            <a:r>
              <a:rPr lang="de-CH" sz="1200" dirty="0">
                <a:latin typeface="SwissReSans" pitchFamily="34" charset="0"/>
              </a:rPr>
              <a:t> Swiss Re</a:t>
            </a:r>
            <a:endParaRPr lang="en-US" sz="4000" dirty="0" err="1">
              <a:latin typeface="SwissReSans" pitchFamily="34" charset="0"/>
            </a:endParaRPr>
          </a:p>
        </p:txBody>
      </p:sp>
      <p:sp>
        <p:nvSpPr>
          <p:cNvPr id="10" name="TextBox 9"/>
          <p:cNvSpPr txBox="1"/>
          <p:nvPr/>
        </p:nvSpPr>
        <p:spPr>
          <a:xfrm>
            <a:off x="577571" y="3201566"/>
            <a:ext cx="1965455" cy="1077218"/>
          </a:xfrm>
          <a:prstGeom prst="rect">
            <a:avLst/>
          </a:prstGeom>
          <a:noFill/>
        </p:spPr>
        <p:txBody>
          <a:bodyPr wrap="square" rtlCol="0">
            <a:spAutoFit/>
          </a:bodyPr>
          <a:lstStyle/>
          <a:p>
            <a:r>
              <a:rPr lang="de-CH" sz="1200" dirty="0" err="1">
                <a:latin typeface="SwissReSans" pitchFamily="34" charset="0"/>
              </a:rPr>
              <a:t>Risks</a:t>
            </a:r>
            <a:r>
              <a:rPr lang="de-CH" sz="1200" dirty="0">
                <a:latin typeface="SwissReSans" pitchFamily="34" charset="0"/>
              </a:rPr>
              <a:t> </a:t>
            </a:r>
            <a:r>
              <a:rPr lang="de-CH" sz="1200" dirty="0" err="1">
                <a:latin typeface="SwissReSans" pitchFamily="34" charset="0"/>
              </a:rPr>
              <a:t>held</a:t>
            </a:r>
            <a:r>
              <a:rPr lang="de-CH" sz="1200" dirty="0">
                <a:latin typeface="SwissReSans" pitchFamily="34" charset="0"/>
              </a:rPr>
              <a:t> </a:t>
            </a:r>
            <a:r>
              <a:rPr lang="de-CH" sz="1200" dirty="0" err="1">
                <a:latin typeface="SwissReSans" pitchFamily="34" charset="0"/>
              </a:rPr>
              <a:t>by</a:t>
            </a:r>
            <a:r>
              <a:rPr lang="de-CH" sz="1200" dirty="0">
                <a:latin typeface="SwissReSans" pitchFamily="34" charset="0"/>
              </a:rPr>
              <a:t> </a:t>
            </a:r>
            <a:r>
              <a:rPr lang="de-CH" sz="1200" dirty="0" err="1">
                <a:latin typeface="SwissReSans" pitchFamily="34" charset="0"/>
              </a:rPr>
              <a:t>public</a:t>
            </a:r>
            <a:r>
              <a:rPr lang="de-CH" sz="1200" dirty="0">
                <a:latin typeface="SwissReSans" pitchFamily="34" charset="0"/>
              </a:rPr>
              <a:t> </a:t>
            </a:r>
            <a:r>
              <a:rPr lang="de-CH" sz="1200" dirty="0" err="1">
                <a:latin typeface="SwissReSans" pitchFamily="34" charset="0"/>
              </a:rPr>
              <a:t>entities</a:t>
            </a:r>
            <a:r>
              <a:rPr lang="de-CH" sz="1200" dirty="0">
                <a:latin typeface="SwissReSans" pitchFamily="34" charset="0"/>
              </a:rPr>
              <a:t> via</a:t>
            </a:r>
            <a:br>
              <a:rPr lang="de-CH" sz="1200" dirty="0">
                <a:latin typeface="SwissReSans" pitchFamily="34" charset="0"/>
              </a:rPr>
            </a:br>
            <a:r>
              <a:rPr lang="de-CH" sz="2000" dirty="0">
                <a:latin typeface="SwissReSans" pitchFamily="34" charset="0"/>
              </a:rPr>
              <a:t>Global </a:t>
            </a:r>
            <a:r>
              <a:rPr lang="de-CH" sz="2000" dirty="0" err="1">
                <a:latin typeface="SwissReSans" pitchFamily="34" charset="0"/>
              </a:rPr>
              <a:t>Partnerships</a:t>
            </a:r>
            <a:endParaRPr lang="en-US" sz="2000" dirty="0" err="1">
              <a:latin typeface="SwissReSans" pitchFamily="34" charset="0"/>
            </a:endParaRPr>
          </a:p>
        </p:txBody>
      </p:sp>
      <p:sp>
        <p:nvSpPr>
          <p:cNvPr id="11" name="TextBox 10"/>
          <p:cNvSpPr txBox="1"/>
          <p:nvPr/>
        </p:nvSpPr>
        <p:spPr>
          <a:xfrm>
            <a:off x="2514452" y="1223663"/>
            <a:ext cx="1667024" cy="769441"/>
          </a:xfrm>
          <a:prstGeom prst="rect">
            <a:avLst/>
          </a:prstGeom>
          <a:noFill/>
        </p:spPr>
        <p:txBody>
          <a:bodyPr wrap="square" rtlCol="0">
            <a:spAutoFit/>
          </a:bodyPr>
          <a:lstStyle/>
          <a:p>
            <a:pPr algn="ctr"/>
            <a:r>
              <a:rPr lang="de-CH" sz="1200" dirty="0" err="1">
                <a:latin typeface="SwissReSans" pitchFamily="34" charset="0"/>
              </a:rPr>
              <a:t>Risks</a:t>
            </a:r>
            <a:r>
              <a:rPr lang="de-CH" sz="1200" dirty="0">
                <a:latin typeface="SwissReSans" pitchFamily="34" charset="0"/>
              </a:rPr>
              <a:t> </a:t>
            </a:r>
            <a:r>
              <a:rPr lang="de-CH" sz="1200" dirty="0" err="1">
                <a:latin typeface="SwissReSans" pitchFamily="34" charset="0"/>
              </a:rPr>
              <a:t>held</a:t>
            </a:r>
            <a:r>
              <a:rPr lang="de-CH" sz="1200" dirty="0">
                <a:latin typeface="SwissReSans" pitchFamily="34" charset="0"/>
              </a:rPr>
              <a:t> </a:t>
            </a:r>
            <a:r>
              <a:rPr lang="de-CH" sz="1200" dirty="0" err="1">
                <a:latin typeface="SwissReSans" pitchFamily="34" charset="0"/>
              </a:rPr>
              <a:t>by</a:t>
            </a:r>
            <a:r>
              <a:rPr lang="de-CH" sz="1200" dirty="0">
                <a:latin typeface="SwissReSans" pitchFamily="34" charset="0"/>
              </a:rPr>
              <a:t> (large) </a:t>
            </a:r>
            <a:r>
              <a:rPr lang="de-CH" sz="1200" dirty="0" err="1">
                <a:latin typeface="SwissReSans" pitchFamily="34" charset="0"/>
              </a:rPr>
              <a:t>corporates</a:t>
            </a:r>
            <a:r>
              <a:rPr lang="de-CH" sz="1200" dirty="0">
                <a:latin typeface="SwissReSans" pitchFamily="34" charset="0"/>
              </a:rPr>
              <a:t> via</a:t>
            </a:r>
            <a:br>
              <a:rPr lang="de-CH" sz="1200" dirty="0">
                <a:latin typeface="SwissReSans" pitchFamily="34" charset="0"/>
              </a:rPr>
            </a:br>
            <a:r>
              <a:rPr lang="de-CH" sz="2000" dirty="0">
                <a:latin typeface="SwissReSans" pitchFamily="34" charset="0"/>
              </a:rPr>
              <a:t>CORSO</a:t>
            </a:r>
            <a:endParaRPr lang="en-US" sz="2000" dirty="0" err="1">
              <a:latin typeface="SwissReSans" pitchFamily="34" charset="0"/>
            </a:endParaRPr>
          </a:p>
        </p:txBody>
      </p:sp>
      <p:sp>
        <p:nvSpPr>
          <p:cNvPr id="12" name="TextBox 11"/>
          <p:cNvSpPr txBox="1"/>
          <p:nvPr/>
        </p:nvSpPr>
        <p:spPr>
          <a:xfrm>
            <a:off x="4401160" y="3417476"/>
            <a:ext cx="1667024" cy="769441"/>
          </a:xfrm>
          <a:prstGeom prst="rect">
            <a:avLst/>
          </a:prstGeom>
          <a:noFill/>
        </p:spPr>
        <p:txBody>
          <a:bodyPr wrap="square" rtlCol="0">
            <a:spAutoFit/>
          </a:bodyPr>
          <a:lstStyle/>
          <a:p>
            <a:pPr algn="r"/>
            <a:r>
              <a:rPr lang="de-CH" sz="1200" dirty="0">
                <a:latin typeface="SwissReSans" pitchFamily="34" charset="0"/>
              </a:rPr>
              <a:t>All </a:t>
            </a:r>
            <a:r>
              <a:rPr lang="de-CH" sz="1200" dirty="0" err="1">
                <a:latin typeface="SwissReSans" pitchFamily="34" charset="0"/>
              </a:rPr>
              <a:t>risk</a:t>
            </a:r>
            <a:r>
              <a:rPr lang="de-CH" sz="1200" dirty="0">
                <a:latin typeface="SwissReSans" pitchFamily="34" charset="0"/>
              </a:rPr>
              <a:t> </a:t>
            </a:r>
            <a:r>
              <a:rPr lang="de-CH" sz="1200" dirty="0" err="1">
                <a:latin typeface="SwissReSans" pitchFamily="34" charset="0"/>
              </a:rPr>
              <a:t>pools</a:t>
            </a:r>
            <a:r>
              <a:rPr lang="de-CH" sz="1200" dirty="0">
                <a:latin typeface="SwissReSans" pitchFamily="34" charset="0"/>
              </a:rPr>
              <a:t> via</a:t>
            </a:r>
            <a:br>
              <a:rPr lang="de-CH" sz="1200" dirty="0">
                <a:latin typeface="SwissReSans" pitchFamily="34" charset="0"/>
              </a:rPr>
            </a:br>
            <a:r>
              <a:rPr lang="de-CH" sz="2000" dirty="0" err="1">
                <a:latin typeface="SwissReSans" pitchFamily="34" charset="0"/>
              </a:rPr>
              <a:t>Reinsurance</a:t>
            </a:r>
            <a:br>
              <a:rPr lang="de-CH" sz="2000" dirty="0">
                <a:latin typeface="SwissReSans" pitchFamily="34" charset="0"/>
              </a:rPr>
            </a:br>
            <a:r>
              <a:rPr lang="de-CH" sz="1200" dirty="0" err="1">
                <a:latin typeface="SwissReSans" pitchFamily="34" charset="0"/>
              </a:rPr>
              <a:t>clients</a:t>
            </a:r>
            <a:endParaRPr lang="en-US" sz="1200" dirty="0" err="1">
              <a:latin typeface="SwissReSans" pitchFamily="34" charset="0"/>
            </a:endParaRPr>
          </a:p>
        </p:txBody>
      </p:sp>
      <p:sp>
        <p:nvSpPr>
          <p:cNvPr id="13" name="TextBox 12"/>
          <p:cNvSpPr txBox="1"/>
          <p:nvPr/>
        </p:nvSpPr>
        <p:spPr>
          <a:xfrm>
            <a:off x="2514452" y="5147963"/>
            <a:ext cx="1667024" cy="1446550"/>
          </a:xfrm>
          <a:prstGeom prst="rect">
            <a:avLst/>
          </a:prstGeom>
          <a:noFill/>
        </p:spPr>
        <p:txBody>
          <a:bodyPr wrap="square" rtlCol="0">
            <a:spAutoFit/>
          </a:bodyPr>
          <a:lstStyle/>
          <a:p>
            <a:pPr algn="ctr"/>
            <a:r>
              <a:rPr lang="de-CH" sz="2000" dirty="0">
                <a:latin typeface="SwissReSans" pitchFamily="34" charset="0"/>
              </a:rPr>
              <a:t>Alternative</a:t>
            </a:r>
            <a:br>
              <a:rPr lang="de-CH" sz="2000" dirty="0">
                <a:latin typeface="SwissReSans" pitchFamily="34" charset="0"/>
              </a:rPr>
            </a:br>
            <a:r>
              <a:rPr lang="de-CH" sz="2000" dirty="0">
                <a:latin typeface="SwissReSans" pitchFamily="34" charset="0"/>
              </a:rPr>
              <a:t>Channels</a:t>
            </a:r>
            <a:br>
              <a:rPr lang="en-US" sz="2000" dirty="0">
                <a:latin typeface="SwissReSans" pitchFamily="34" charset="0"/>
              </a:rPr>
            </a:br>
            <a:r>
              <a:rPr lang="en-US" sz="1200" dirty="0">
                <a:latin typeface="SwissReSans" pitchFamily="34" charset="0"/>
              </a:rPr>
              <a:t>e.g. PVC operations, distribution in derivative format via asset manager </a:t>
            </a:r>
            <a:endParaRPr lang="de-CH" sz="2000" dirty="0">
              <a:latin typeface="SwissReSans" pitchFamily="34" charset="0"/>
            </a:endParaRPr>
          </a:p>
        </p:txBody>
      </p:sp>
      <p:sp>
        <p:nvSpPr>
          <p:cNvPr id="14" name="Rectangle 13"/>
          <p:cNvSpPr/>
          <p:nvPr/>
        </p:nvSpPr>
        <p:spPr>
          <a:xfrm>
            <a:off x="4851918" y="1005047"/>
            <a:ext cx="3608514" cy="1831459"/>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err="1">
                <a:solidFill>
                  <a:schemeClr val="tx1"/>
                </a:solidFill>
                <a:latin typeface="SwissReSans" pitchFamily="34" charset="0"/>
              </a:rPr>
              <a:t>To</a:t>
            </a:r>
            <a:r>
              <a:rPr lang="de-CH" sz="1600" dirty="0">
                <a:solidFill>
                  <a:schemeClr val="tx1"/>
                </a:solidFill>
                <a:latin typeface="SwissReSans" pitchFamily="34" charset="0"/>
              </a:rPr>
              <a:t> </a:t>
            </a:r>
            <a:r>
              <a:rPr lang="de-CH" sz="1600" dirty="0" err="1">
                <a:solidFill>
                  <a:schemeClr val="tx1"/>
                </a:solidFill>
                <a:latin typeface="SwissReSans" pitchFamily="34" charset="0"/>
              </a:rPr>
              <a:t>most</a:t>
            </a:r>
            <a:r>
              <a:rPr lang="de-CH" sz="1600" dirty="0">
                <a:solidFill>
                  <a:schemeClr val="tx1"/>
                </a:solidFill>
                <a:latin typeface="SwissReSans" pitchFamily="34" charset="0"/>
              </a:rPr>
              <a:t> </a:t>
            </a:r>
            <a:r>
              <a:rPr lang="de-CH" sz="1600" dirty="0" err="1">
                <a:solidFill>
                  <a:schemeClr val="tx1"/>
                </a:solidFill>
                <a:latin typeface="SwissReSans" pitchFamily="34" charset="0"/>
              </a:rPr>
              <a:t>effectively</a:t>
            </a:r>
            <a:r>
              <a:rPr lang="de-CH" sz="1600" dirty="0">
                <a:solidFill>
                  <a:schemeClr val="tx1"/>
                </a:solidFill>
                <a:latin typeface="SwissReSans" pitchFamily="34" charset="0"/>
              </a:rPr>
              <a:t> </a:t>
            </a:r>
            <a:r>
              <a:rPr lang="de-CH" sz="1600" dirty="0" err="1">
                <a:solidFill>
                  <a:schemeClr val="tx1"/>
                </a:solidFill>
                <a:latin typeface="SwissReSans" pitchFamily="34" charset="0"/>
              </a:rPr>
              <a:t>tap</a:t>
            </a:r>
            <a:r>
              <a:rPr lang="de-CH" sz="1600" dirty="0">
                <a:solidFill>
                  <a:schemeClr val="tx1"/>
                </a:solidFill>
                <a:latin typeface="SwissReSans" pitchFamily="34" charset="0"/>
              </a:rPr>
              <a:t> </a:t>
            </a:r>
            <a:r>
              <a:rPr lang="de-CH" sz="1600" dirty="0" err="1">
                <a:solidFill>
                  <a:schemeClr val="tx1"/>
                </a:solidFill>
                <a:latin typeface="SwissReSans" pitchFamily="34" charset="0"/>
              </a:rPr>
              <a:t>into</a:t>
            </a:r>
            <a:r>
              <a:rPr lang="de-CH" sz="1600" dirty="0">
                <a:solidFill>
                  <a:schemeClr val="tx1"/>
                </a:solidFill>
                <a:latin typeface="SwissReSans" pitchFamily="34" charset="0"/>
              </a:rPr>
              <a:t> </a:t>
            </a:r>
            <a:r>
              <a:rPr lang="de-CH" sz="1600" dirty="0" err="1">
                <a:solidFill>
                  <a:schemeClr val="tx1"/>
                </a:solidFill>
                <a:latin typeface="SwissReSans" pitchFamily="34" charset="0"/>
              </a:rPr>
              <a:t>the</a:t>
            </a:r>
            <a:r>
              <a:rPr lang="de-CH" sz="1600" dirty="0">
                <a:solidFill>
                  <a:schemeClr val="tx1"/>
                </a:solidFill>
                <a:latin typeface="SwissReSans" pitchFamily="34" charset="0"/>
              </a:rPr>
              <a:t> </a:t>
            </a:r>
            <a:r>
              <a:rPr lang="de-CH" sz="1600" dirty="0" err="1">
                <a:solidFill>
                  <a:schemeClr val="tx1"/>
                </a:solidFill>
                <a:latin typeface="SwissReSans" pitchFamily="34" charset="0"/>
              </a:rPr>
              <a:t>business</a:t>
            </a:r>
            <a:r>
              <a:rPr lang="de-CH" sz="1600" dirty="0">
                <a:solidFill>
                  <a:schemeClr val="tx1"/>
                </a:solidFill>
                <a:latin typeface="SwissReSans" pitchFamily="34" charset="0"/>
              </a:rPr>
              <a:t> potential, Swiss Re </a:t>
            </a:r>
            <a:r>
              <a:rPr lang="de-CH" sz="1600" dirty="0" err="1">
                <a:solidFill>
                  <a:schemeClr val="tx1"/>
                </a:solidFill>
                <a:latin typeface="SwissReSans" pitchFamily="34" charset="0"/>
              </a:rPr>
              <a:t>should</a:t>
            </a:r>
            <a:r>
              <a:rPr lang="de-CH" sz="1600" dirty="0">
                <a:solidFill>
                  <a:schemeClr val="tx1"/>
                </a:solidFill>
                <a:latin typeface="SwissReSans" pitchFamily="34" charset="0"/>
              </a:rPr>
              <a:t> </a:t>
            </a:r>
            <a:r>
              <a:rPr lang="de-CH" sz="1600" dirty="0" err="1">
                <a:solidFill>
                  <a:schemeClr val="tx1"/>
                </a:solidFill>
                <a:latin typeface="SwissReSans" pitchFamily="34" charset="0"/>
              </a:rPr>
              <a:t>take</a:t>
            </a:r>
            <a:r>
              <a:rPr lang="de-CH" sz="1600" dirty="0">
                <a:solidFill>
                  <a:schemeClr val="tx1"/>
                </a:solidFill>
                <a:latin typeface="SwissReSans" pitchFamily="34" charset="0"/>
              </a:rPr>
              <a:t> </a:t>
            </a:r>
            <a:r>
              <a:rPr lang="de-CH" sz="1600" dirty="0" err="1">
                <a:solidFill>
                  <a:schemeClr val="tx1"/>
                </a:solidFill>
                <a:latin typeface="SwissReSans" pitchFamily="34" charset="0"/>
              </a:rPr>
              <a:t>advantage</a:t>
            </a:r>
            <a:r>
              <a:rPr lang="de-CH" sz="1600" dirty="0">
                <a:solidFill>
                  <a:schemeClr val="tx1"/>
                </a:solidFill>
                <a:latin typeface="SwissReSans" pitchFamily="34" charset="0"/>
              </a:rPr>
              <a:t> </a:t>
            </a:r>
            <a:r>
              <a:rPr lang="de-CH" sz="1600" dirty="0" err="1">
                <a:solidFill>
                  <a:schemeClr val="tx1"/>
                </a:solidFill>
                <a:latin typeface="SwissReSans" pitchFamily="34" charset="0"/>
              </a:rPr>
              <a:t>of</a:t>
            </a:r>
            <a:r>
              <a:rPr lang="de-CH" sz="1600" dirty="0">
                <a:solidFill>
                  <a:schemeClr val="tx1"/>
                </a:solidFill>
                <a:latin typeface="SwissReSans" pitchFamily="34" charset="0"/>
              </a:rPr>
              <a:t> all </a:t>
            </a:r>
            <a:r>
              <a:rPr lang="de-CH" sz="1600" dirty="0" err="1">
                <a:solidFill>
                  <a:schemeClr val="tx1"/>
                </a:solidFill>
                <a:latin typeface="SwissReSans" pitchFamily="34" charset="0"/>
              </a:rPr>
              <a:t>available</a:t>
            </a:r>
            <a:r>
              <a:rPr lang="de-CH" sz="1600" dirty="0">
                <a:solidFill>
                  <a:schemeClr val="tx1"/>
                </a:solidFill>
                <a:latin typeface="SwissReSans" pitchFamily="34" charset="0"/>
              </a:rPr>
              <a:t> </a:t>
            </a:r>
            <a:r>
              <a:rPr lang="de-CH" sz="1600" dirty="0" err="1">
                <a:solidFill>
                  <a:schemeClr val="tx1"/>
                </a:solidFill>
                <a:latin typeface="SwissReSans" pitchFamily="34" charset="0"/>
              </a:rPr>
              <a:t>access</a:t>
            </a:r>
            <a:r>
              <a:rPr lang="de-CH" sz="1600" dirty="0">
                <a:solidFill>
                  <a:schemeClr val="tx1"/>
                </a:solidFill>
                <a:latin typeface="SwissReSans" pitchFamily="34" charset="0"/>
              </a:rPr>
              <a:t> </a:t>
            </a:r>
            <a:r>
              <a:rPr lang="de-CH" sz="1600" dirty="0" err="1">
                <a:solidFill>
                  <a:schemeClr val="tx1"/>
                </a:solidFill>
                <a:latin typeface="SwissReSans" pitchFamily="34" charset="0"/>
              </a:rPr>
              <a:t>channels</a:t>
            </a:r>
            <a:r>
              <a:rPr lang="de-CH" sz="1600" dirty="0">
                <a:solidFill>
                  <a:schemeClr val="tx1"/>
                </a:solidFill>
                <a:latin typeface="SwissReSans" pitchFamily="34" charset="0"/>
              </a:rPr>
              <a:t>. The </a:t>
            </a:r>
            <a:r>
              <a:rPr lang="de-CH" sz="1600" dirty="0" err="1">
                <a:solidFill>
                  <a:schemeClr val="tx1"/>
                </a:solidFill>
                <a:latin typeface="SwissReSans" pitchFamily="34" charset="0"/>
              </a:rPr>
              <a:t>following</a:t>
            </a:r>
            <a:r>
              <a:rPr lang="de-CH" sz="1600" dirty="0">
                <a:solidFill>
                  <a:schemeClr val="tx1"/>
                </a:solidFill>
                <a:latin typeface="SwissReSans" pitchFamily="34" charset="0"/>
              </a:rPr>
              <a:t> </a:t>
            </a:r>
            <a:r>
              <a:rPr lang="de-CH" sz="1600" dirty="0" err="1">
                <a:solidFill>
                  <a:schemeClr val="tx1"/>
                </a:solidFill>
                <a:latin typeface="SwissReSans" pitchFamily="34" charset="0"/>
              </a:rPr>
              <a:t>section</a:t>
            </a:r>
            <a:r>
              <a:rPr lang="de-CH" sz="1600" dirty="0">
                <a:solidFill>
                  <a:schemeClr val="tx1"/>
                </a:solidFill>
                <a:latin typeface="SwissReSans" pitchFamily="34" charset="0"/>
              </a:rPr>
              <a:t> </a:t>
            </a:r>
            <a:r>
              <a:rPr lang="de-CH" sz="1600" dirty="0" err="1">
                <a:solidFill>
                  <a:schemeClr val="tx1"/>
                </a:solidFill>
                <a:latin typeface="SwissReSans" pitchFamily="34" charset="0"/>
              </a:rPr>
              <a:t>outlines</a:t>
            </a:r>
            <a:r>
              <a:rPr lang="de-CH" sz="1600" dirty="0">
                <a:solidFill>
                  <a:schemeClr val="tx1"/>
                </a:solidFill>
                <a:latin typeface="SwissReSans" pitchFamily="34" charset="0"/>
              </a:rPr>
              <a:t> a </a:t>
            </a:r>
            <a:r>
              <a:rPr lang="de-CH" sz="1600" dirty="0" err="1">
                <a:solidFill>
                  <a:schemeClr val="tx1"/>
                </a:solidFill>
                <a:latin typeface="SwissReSans" pitchFamily="34" charset="0"/>
              </a:rPr>
              <a:t>business</a:t>
            </a:r>
            <a:r>
              <a:rPr lang="de-CH" sz="1600" dirty="0">
                <a:solidFill>
                  <a:schemeClr val="tx1"/>
                </a:solidFill>
                <a:latin typeface="SwissReSans" pitchFamily="34" charset="0"/>
              </a:rPr>
              <a:t> plan </a:t>
            </a:r>
            <a:r>
              <a:rPr lang="de-CH" sz="1600" dirty="0" err="1">
                <a:solidFill>
                  <a:schemeClr val="tx1"/>
                </a:solidFill>
                <a:latin typeface="SwissReSans" pitchFamily="34" charset="0"/>
              </a:rPr>
              <a:t>to</a:t>
            </a:r>
            <a:r>
              <a:rPr lang="de-CH" sz="1600" dirty="0">
                <a:solidFill>
                  <a:schemeClr val="tx1"/>
                </a:solidFill>
                <a:latin typeface="SwissReSans" pitchFamily="34" charset="0"/>
              </a:rPr>
              <a:t> </a:t>
            </a:r>
            <a:r>
              <a:rPr lang="de-CH" sz="1600" dirty="0" err="1">
                <a:solidFill>
                  <a:schemeClr val="tx1"/>
                </a:solidFill>
                <a:latin typeface="SwissReSans" pitchFamily="34" charset="0"/>
              </a:rPr>
              <a:t>access</a:t>
            </a:r>
            <a:r>
              <a:rPr lang="de-CH" sz="1600" dirty="0">
                <a:solidFill>
                  <a:schemeClr val="tx1"/>
                </a:solidFill>
                <a:latin typeface="SwissReSans" pitchFamily="34" charset="0"/>
              </a:rPr>
              <a:t> </a:t>
            </a:r>
            <a:r>
              <a:rPr lang="de-CH" sz="1600" dirty="0" err="1">
                <a:solidFill>
                  <a:schemeClr val="tx1"/>
                </a:solidFill>
                <a:latin typeface="SwissReSans" pitchFamily="34" charset="0"/>
              </a:rPr>
              <a:t>the</a:t>
            </a:r>
            <a:r>
              <a:rPr lang="de-CH" sz="1600" dirty="0">
                <a:solidFill>
                  <a:schemeClr val="tx1"/>
                </a:solidFill>
                <a:latin typeface="SwissReSans" pitchFamily="34" charset="0"/>
              </a:rPr>
              <a:t> </a:t>
            </a:r>
            <a:r>
              <a:rPr lang="de-CH" sz="1600" dirty="0" err="1">
                <a:solidFill>
                  <a:schemeClr val="tx1"/>
                </a:solidFill>
                <a:latin typeface="SwissReSans" pitchFamily="34" charset="0"/>
              </a:rPr>
              <a:t>market</a:t>
            </a:r>
            <a:r>
              <a:rPr lang="de-CH" sz="1600" dirty="0">
                <a:solidFill>
                  <a:schemeClr val="tx1"/>
                </a:solidFill>
                <a:latin typeface="SwissReSans" pitchFamily="34" charset="0"/>
              </a:rPr>
              <a:t> via Swiss </a:t>
            </a:r>
            <a:r>
              <a:rPr lang="de-CH" sz="1600" dirty="0" err="1">
                <a:solidFill>
                  <a:schemeClr val="tx1"/>
                </a:solidFill>
                <a:latin typeface="SwissReSans" pitchFamily="34" charset="0"/>
              </a:rPr>
              <a:t>Re’s</a:t>
            </a:r>
            <a:r>
              <a:rPr lang="de-CH" sz="1600" dirty="0">
                <a:solidFill>
                  <a:schemeClr val="tx1"/>
                </a:solidFill>
                <a:latin typeface="SwissReSans" pitchFamily="34" charset="0"/>
              </a:rPr>
              <a:t> </a:t>
            </a:r>
            <a:r>
              <a:rPr lang="de-CH" sz="1600" dirty="0" err="1">
                <a:solidFill>
                  <a:schemeClr val="tx1"/>
                </a:solidFill>
                <a:latin typeface="SwissReSans" pitchFamily="34" charset="0"/>
              </a:rPr>
              <a:t>reinsurance</a:t>
            </a:r>
            <a:r>
              <a:rPr lang="de-CH" sz="1600" dirty="0">
                <a:solidFill>
                  <a:schemeClr val="tx1"/>
                </a:solidFill>
                <a:latin typeface="SwissReSans" pitchFamily="34" charset="0"/>
              </a:rPr>
              <a:t> </a:t>
            </a:r>
            <a:r>
              <a:rPr lang="de-CH" sz="1600" dirty="0" err="1">
                <a:solidFill>
                  <a:schemeClr val="tx1"/>
                </a:solidFill>
                <a:latin typeface="SwissReSans" pitchFamily="34" charset="0"/>
              </a:rPr>
              <a:t>clients</a:t>
            </a:r>
            <a:r>
              <a:rPr lang="de-CH" sz="1600" dirty="0">
                <a:solidFill>
                  <a:schemeClr val="tx1"/>
                </a:solidFill>
                <a:latin typeface="SwissReSans" pitchFamily="34" charset="0"/>
              </a:rPr>
              <a:t>.</a:t>
            </a:r>
            <a:endParaRPr lang="en-US" sz="1600" dirty="0" err="1">
              <a:solidFill>
                <a:schemeClr val="tx1"/>
              </a:solidFill>
              <a:latin typeface="SwissReSans" pitchFamily="34" charset="0"/>
            </a:endParaRPr>
          </a:p>
        </p:txBody>
      </p:sp>
    </p:spTree>
    <p:extLst>
      <p:ext uri="{BB962C8B-B14F-4D97-AF65-F5344CB8AC3E}">
        <p14:creationId xmlns:p14="http://schemas.microsoft.com/office/powerpoint/2010/main" val="86783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z="2000" dirty="0" err="1"/>
              <a:t>Section</a:t>
            </a:r>
            <a:r>
              <a:rPr lang="de-CH" sz="2000" dirty="0"/>
              <a:t> II:</a:t>
            </a:r>
            <a:br>
              <a:rPr lang="de-CH" dirty="0"/>
            </a:br>
            <a:r>
              <a:rPr lang="de-CH" b="1" dirty="0"/>
              <a:t>Business Plan </a:t>
            </a:r>
            <a:r>
              <a:rPr lang="de-CH" b="1" dirty="0" err="1"/>
              <a:t>for</a:t>
            </a:r>
            <a:br>
              <a:rPr lang="de-CH" b="1" dirty="0"/>
            </a:br>
            <a:r>
              <a:rPr lang="de-CH" b="1" dirty="0"/>
              <a:t>Swiss Re </a:t>
            </a:r>
            <a:r>
              <a:rPr lang="de-CH" b="1" dirty="0" err="1"/>
              <a:t>Reinsurance</a:t>
            </a:r>
            <a:endParaRPr lang="en-US" b="1" dirty="0"/>
          </a:p>
        </p:txBody>
      </p:sp>
      <p:sp>
        <p:nvSpPr>
          <p:cNvPr id="4" name="Slide Number Placeholder 3"/>
          <p:cNvSpPr>
            <a:spLocks noGrp="1"/>
          </p:cNvSpPr>
          <p:nvPr>
            <p:ph type="sldNum" sz="quarter" idx="15"/>
          </p:nvPr>
        </p:nvSpPr>
        <p:spPr/>
        <p:txBody>
          <a:bodyPr/>
          <a:lstStyle/>
          <a:p>
            <a:fld id="{5E4D2043-7E31-4A53-BD33-72A88E682172}" type="slidenum">
              <a:rPr lang="en-US" smtClean="0"/>
              <a:pPr/>
              <a:t>15</a:t>
            </a:fld>
            <a:endParaRPr lang="en-US" dirty="0"/>
          </a:p>
        </p:txBody>
      </p:sp>
    </p:spTree>
    <p:extLst>
      <p:ext uri="{BB962C8B-B14F-4D97-AF65-F5344CB8AC3E}">
        <p14:creationId xmlns:p14="http://schemas.microsoft.com/office/powerpoint/2010/main" val="224189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Executive Summary</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16</a:t>
            </a:fld>
            <a:endParaRPr lang="en-US" dirty="0"/>
          </a:p>
        </p:txBody>
      </p:sp>
      <p:sp>
        <p:nvSpPr>
          <p:cNvPr id="5" name="TextBox 4"/>
          <p:cNvSpPr txBox="1"/>
          <p:nvPr/>
        </p:nvSpPr>
        <p:spPr>
          <a:xfrm>
            <a:off x="618898" y="1450109"/>
            <a:ext cx="8310496" cy="446276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de-CH" sz="1600" dirty="0" err="1">
                <a:latin typeface="SwissReSans" pitchFamily="34" charset="0"/>
              </a:rPr>
              <a:t>It</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proposed</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Swiss Re </a:t>
            </a:r>
            <a:r>
              <a:rPr lang="de-CH" sz="1600" dirty="0" err="1">
                <a:latin typeface="SwissReSans" pitchFamily="34" charset="0"/>
              </a:rPr>
              <a:t>Reinsurance</a:t>
            </a:r>
            <a:r>
              <a:rPr lang="de-CH" sz="1600" dirty="0">
                <a:latin typeface="SwissReSans" pitchFamily="34" charset="0"/>
              </a:rPr>
              <a:t> taps </a:t>
            </a:r>
            <a:r>
              <a:rPr lang="de-CH" sz="1600" dirty="0" err="1">
                <a:latin typeface="SwissReSans" pitchFamily="34" charset="0"/>
              </a:rPr>
              <a:t>into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solutions</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via </a:t>
            </a:r>
            <a:r>
              <a:rPr lang="de-CH" sz="1600" dirty="0" err="1">
                <a:latin typeface="SwissReSans" pitchFamily="34" charset="0"/>
              </a:rPr>
              <a:t>its</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Besides</a:t>
            </a:r>
            <a:r>
              <a:rPr lang="de-CH" sz="1600" dirty="0">
                <a:latin typeface="SwissReSans" pitchFamily="34" charset="0"/>
              </a:rPr>
              <a:t> </a:t>
            </a:r>
            <a:r>
              <a:rPr lang="de-CH" sz="1600" dirty="0" err="1">
                <a:latin typeface="SwissReSans" pitchFamily="34" charset="0"/>
              </a:rPr>
              <a:t>providing</a:t>
            </a:r>
            <a:r>
              <a:rPr lang="de-CH" sz="1600" dirty="0">
                <a:latin typeface="SwissReSans" pitchFamily="34" charset="0"/>
              </a:rPr>
              <a:t> </a:t>
            </a:r>
            <a:r>
              <a:rPr lang="de-CH" sz="1600" dirty="0" err="1">
                <a:latin typeface="SwissReSans" pitchFamily="34" charset="0"/>
              </a:rPr>
              <a:t>capacity</a:t>
            </a:r>
            <a:r>
              <a:rPr lang="de-CH" sz="1600" dirty="0">
                <a:latin typeface="SwissReSans" pitchFamily="34" charset="0"/>
              </a:rPr>
              <a:t>, Swiss Re </a:t>
            </a:r>
            <a:r>
              <a:rPr lang="de-CH" sz="1600" dirty="0" err="1">
                <a:latin typeface="SwissReSans" pitchFamily="34" charset="0"/>
              </a:rPr>
              <a:t>should</a:t>
            </a:r>
            <a:r>
              <a:rPr lang="de-CH" sz="1600" dirty="0">
                <a:latin typeface="SwissReSans" pitchFamily="34" charset="0"/>
              </a:rPr>
              <a:t> also </a:t>
            </a:r>
            <a:r>
              <a:rPr lang="de-CH" sz="1600" dirty="0" err="1">
                <a:latin typeface="SwissReSans" pitchFamily="34" charset="0"/>
              </a:rPr>
              <a:t>help</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take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right</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decision</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reduce</a:t>
            </a:r>
            <a:r>
              <a:rPr lang="de-CH" sz="1600" dirty="0">
                <a:latin typeface="SwissReSans" pitchFamily="34" charset="0"/>
              </a:rPr>
              <a:t> </a:t>
            </a:r>
            <a:r>
              <a:rPr lang="de-CH" sz="1600" dirty="0" err="1">
                <a:latin typeface="SwissReSans" pitchFamily="34" charset="0"/>
              </a:rPr>
              <a:t>their</a:t>
            </a:r>
            <a:r>
              <a:rPr lang="de-CH" sz="1600" dirty="0">
                <a:latin typeface="SwissReSans" pitchFamily="34" charset="0"/>
              </a:rPr>
              <a:t> </a:t>
            </a:r>
            <a:r>
              <a:rPr lang="de-CH" sz="1600" dirty="0" err="1">
                <a:latin typeface="SwissReSans" pitchFamily="34" charset="0"/>
              </a:rPr>
              <a:t>upfront</a:t>
            </a:r>
            <a:r>
              <a:rPr lang="de-CH" sz="1600" dirty="0">
                <a:latin typeface="SwissReSans" pitchFamily="34" charset="0"/>
              </a:rPr>
              <a:t> </a:t>
            </a:r>
            <a:r>
              <a:rPr lang="de-CH" sz="1600" dirty="0" err="1">
                <a:latin typeface="SwissReSans" pitchFamily="34" charset="0"/>
              </a:rPr>
              <a:t>investments</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t>
            </a:r>
            <a:r>
              <a:rPr lang="de-CH" sz="1600" dirty="0" err="1">
                <a:latin typeface="SwissReSans" pitchFamily="34" charset="0"/>
              </a:rPr>
              <a:t>offering</a:t>
            </a:r>
            <a:r>
              <a:rPr lang="de-CH" sz="1600" dirty="0">
                <a:latin typeface="SwissReSans" pitchFamily="34" charset="0"/>
              </a:rPr>
              <a:t> a </a:t>
            </a:r>
            <a:r>
              <a:rPr lang="de-CH" sz="1600" dirty="0" err="1">
                <a:latin typeface="SwissReSans" pitchFamily="34" charset="0"/>
              </a:rPr>
              <a:t>shared</a:t>
            </a:r>
            <a:r>
              <a:rPr lang="de-CH" sz="1600" dirty="0">
                <a:latin typeface="SwissReSans" pitchFamily="34" charset="0"/>
              </a:rPr>
              <a:t>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solution</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a:latin typeface="SwissReSans" pitchFamily="34" charset="0"/>
              </a:rPr>
              <a:t>Swiss Re </a:t>
            </a:r>
            <a:r>
              <a:rPr lang="de-CH" sz="1600" dirty="0" err="1">
                <a:latin typeface="SwissReSans" pitchFamily="34" charset="0"/>
              </a:rPr>
              <a:t>would</a:t>
            </a:r>
            <a:r>
              <a:rPr lang="de-CH" sz="1600" dirty="0">
                <a:latin typeface="SwissReSans" pitchFamily="34" charset="0"/>
              </a:rPr>
              <a:t> </a:t>
            </a:r>
            <a:r>
              <a:rPr lang="de-CH" sz="1600" dirty="0" err="1">
                <a:latin typeface="SwissReSans" pitchFamily="34" charset="0"/>
              </a:rPr>
              <a:t>get</a:t>
            </a:r>
            <a:r>
              <a:rPr lang="de-CH" sz="1600" dirty="0">
                <a:latin typeface="SwissReSans" pitchFamily="34" charset="0"/>
              </a:rPr>
              <a:t> </a:t>
            </a:r>
            <a:r>
              <a:rPr lang="de-CH" sz="1600" dirty="0" err="1">
                <a:latin typeface="SwissReSans" pitchFamily="34" charset="0"/>
              </a:rPr>
              <a:t>compensated</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its</a:t>
            </a:r>
            <a:r>
              <a:rPr lang="de-CH" sz="1600" dirty="0">
                <a:latin typeface="SwissReSans" pitchFamily="34" charset="0"/>
              </a:rPr>
              <a:t> </a:t>
            </a:r>
            <a:r>
              <a:rPr lang="de-CH" sz="1600" dirty="0" err="1">
                <a:latin typeface="SwissReSans" pitchFamily="34" charset="0"/>
              </a:rPr>
              <a:t>services</a:t>
            </a:r>
            <a:r>
              <a:rPr lang="de-CH" sz="1600" dirty="0">
                <a:latin typeface="SwissReSans" pitchFamily="34" charset="0"/>
              </a:rPr>
              <a:t> </a:t>
            </a:r>
            <a:r>
              <a:rPr lang="de-CH" sz="1600" dirty="0" err="1">
                <a:latin typeface="SwissReSans" pitchFamily="34" charset="0"/>
              </a:rPr>
              <a:t>through</a:t>
            </a:r>
            <a:r>
              <a:rPr lang="de-CH" sz="1600" dirty="0">
                <a:latin typeface="SwissReSans" pitchFamily="34" charset="0"/>
              </a:rPr>
              <a:t>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business</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This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model</a:t>
            </a:r>
            <a:r>
              <a:rPr lang="de-CH" sz="1600" dirty="0">
                <a:latin typeface="SwissReSans" pitchFamily="34" charset="0"/>
              </a:rPr>
              <a:t> </a:t>
            </a:r>
            <a:r>
              <a:rPr lang="de-CH" sz="1600" dirty="0" err="1">
                <a:latin typeface="SwissReSans" pitchFamily="34" charset="0"/>
              </a:rPr>
              <a:t>takes</a:t>
            </a:r>
            <a:r>
              <a:rPr lang="de-CH" sz="1600" dirty="0">
                <a:latin typeface="SwissReSans" pitchFamily="34" charset="0"/>
              </a:rPr>
              <a:t> </a:t>
            </a:r>
            <a:r>
              <a:rPr lang="de-CH" sz="1600" dirty="0" err="1">
                <a:latin typeface="SwissReSans" pitchFamily="34" charset="0"/>
              </a:rPr>
              <a:t>significant</a:t>
            </a:r>
            <a:r>
              <a:rPr lang="de-CH" sz="1600" dirty="0">
                <a:latin typeface="SwissReSans" pitchFamily="34" charset="0"/>
              </a:rPr>
              <a:t> time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gain</a:t>
            </a:r>
            <a:r>
              <a:rPr lang="de-CH" sz="1600" dirty="0">
                <a:latin typeface="SwissReSans" pitchFamily="34" charset="0"/>
              </a:rPr>
              <a:t> </a:t>
            </a:r>
            <a:r>
              <a:rPr lang="de-CH" sz="1600" dirty="0" err="1">
                <a:latin typeface="SwissReSans" pitchFamily="34" charset="0"/>
              </a:rPr>
              <a:t>momentum</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first</a:t>
            </a:r>
            <a:r>
              <a:rPr lang="de-CH" sz="1600" dirty="0">
                <a:latin typeface="SwissReSans" pitchFamily="34" charset="0"/>
              </a:rPr>
              <a:t> $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return</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expected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come</a:t>
            </a:r>
            <a:r>
              <a:rPr lang="de-CH" sz="1600" dirty="0">
                <a:latin typeface="SwissReSans" pitchFamily="34" charset="0"/>
              </a:rPr>
              <a:t> in </a:t>
            </a:r>
            <a:r>
              <a:rPr lang="de-CH" sz="1600" dirty="0" err="1">
                <a:latin typeface="SwissReSans" pitchFamily="34" charset="0"/>
              </a:rPr>
              <a:t>about</a:t>
            </a:r>
            <a:r>
              <a:rPr lang="de-CH" sz="1600" dirty="0">
                <a:latin typeface="SwissReSans" pitchFamily="34" charset="0"/>
              </a:rPr>
              <a:t> 2 </a:t>
            </a:r>
            <a:r>
              <a:rPr lang="de-CH" sz="1600" dirty="0" err="1">
                <a:latin typeface="SwissReSans" pitchFamily="34" charset="0"/>
              </a:rPr>
              <a:t>years</a:t>
            </a:r>
            <a:r>
              <a:rPr lang="de-CH" sz="1600" dirty="0">
                <a:latin typeface="SwissReSans" pitchFamily="34" charset="0"/>
              </a:rPr>
              <a:t> after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initiative’s</a:t>
            </a:r>
            <a:r>
              <a:rPr lang="de-CH" sz="1600" dirty="0">
                <a:latin typeface="SwissReSans" pitchFamily="34" charset="0"/>
              </a:rPr>
              <a:t> </a:t>
            </a:r>
            <a:r>
              <a:rPr lang="de-CH" sz="1600" dirty="0" err="1">
                <a:latin typeface="SwissReSans" pitchFamily="34" charset="0"/>
              </a:rPr>
              <a:t>launch</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It</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estimated</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Swiss Re </a:t>
            </a:r>
            <a:r>
              <a:rPr lang="de-CH" sz="1600" dirty="0" err="1">
                <a:latin typeface="SwissReSans" pitchFamily="34" charset="0"/>
              </a:rPr>
              <a:t>could</a:t>
            </a:r>
            <a:r>
              <a:rPr lang="de-CH" sz="1600" dirty="0">
                <a:latin typeface="SwissReSans" pitchFamily="34" charset="0"/>
              </a:rPr>
              <a:t> </a:t>
            </a:r>
            <a:r>
              <a:rPr lang="de-CH" sz="1600" dirty="0" err="1">
                <a:latin typeface="SwissReSans" pitchFamily="34" charset="0"/>
              </a:rPr>
              <a:t>exploit</a:t>
            </a:r>
            <a:r>
              <a:rPr lang="de-CH" sz="1600" dirty="0">
                <a:latin typeface="SwissReSans" pitchFamily="34" charset="0"/>
              </a:rPr>
              <a:t> </a:t>
            </a:r>
            <a:r>
              <a:rPr lang="de-CH" sz="1600" dirty="0" err="1">
                <a:latin typeface="SwissReSans" pitchFamily="34" charset="0"/>
              </a:rPr>
              <a:t>up</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20%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total </a:t>
            </a:r>
            <a:r>
              <a:rPr lang="de-CH" sz="1600" dirty="0" err="1">
                <a:latin typeface="SwissReSans" pitchFamily="34" charset="0"/>
              </a:rPr>
              <a:t>market</a:t>
            </a:r>
            <a:r>
              <a:rPr lang="de-CH" sz="1600" dirty="0">
                <a:latin typeface="SwissReSans" pitchFamily="34" charset="0"/>
              </a:rPr>
              <a:t> potential </a:t>
            </a:r>
            <a:r>
              <a:rPr lang="de-CH" sz="1600" dirty="0" err="1">
                <a:latin typeface="SwissReSans" pitchFamily="34" charset="0"/>
              </a:rPr>
              <a:t>through</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channel</a:t>
            </a:r>
            <a:r>
              <a:rPr lang="de-CH" sz="1600" dirty="0">
                <a:latin typeface="SwissReSans" pitchFamily="34" charset="0"/>
              </a:rPr>
              <a:t>, </a:t>
            </a:r>
            <a:r>
              <a:rPr lang="de-CH" sz="1600" dirty="0" err="1">
                <a:latin typeface="SwissReSans" pitchFamily="34" charset="0"/>
              </a:rPr>
              <a:t>resulting</a:t>
            </a:r>
            <a:r>
              <a:rPr lang="de-CH" sz="1600" dirty="0">
                <a:latin typeface="SwissReSans" pitchFamily="34" charset="0"/>
              </a:rPr>
              <a:t> in </a:t>
            </a:r>
            <a:r>
              <a:rPr lang="de-CH" sz="1600" dirty="0" err="1">
                <a:latin typeface="SwissReSans" pitchFamily="34" charset="0"/>
              </a:rPr>
              <a:t>approx</a:t>
            </a:r>
            <a:r>
              <a:rPr lang="de-CH" sz="1600" dirty="0">
                <a:latin typeface="SwissReSans" pitchFamily="34" charset="0"/>
              </a:rPr>
              <a:t>. $200m CMR per </a:t>
            </a:r>
            <a:r>
              <a:rPr lang="de-CH" sz="1600" dirty="0" err="1">
                <a:latin typeface="SwissReSans" pitchFamily="34" charset="0"/>
              </a:rPr>
              <a:t>year</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en-US" sz="1600" dirty="0">
                <a:latin typeface="SwissReSans" pitchFamily="34" charset="0"/>
              </a:rPr>
              <a:t>The CMR income is expected to converge towards this maximum level about 10 years after the launch.</a:t>
            </a:r>
          </a:p>
          <a:p>
            <a:pPr marL="285750" indent="-285750">
              <a:spcBef>
                <a:spcPts val="600"/>
              </a:spcBef>
              <a:spcAft>
                <a:spcPts val="600"/>
              </a:spcAft>
              <a:buFont typeface="Arial" panose="020B0604020202020204" pitchFamily="34" charset="0"/>
              <a:buChar char="•"/>
            </a:pPr>
            <a:r>
              <a:rPr lang="en-US" sz="1600" dirty="0">
                <a:latin typeface="SwissReSans" pitchFamily="34" charset="0"/>
              </a:rPr>
              <a:t>In order to exploit this business potential, in total about 8FTEs should be dedicated to the initiative, </a:t>
            </a:r>
            <a:r>
              <a:rPr lang="en-US" sz="1600" dirty="0" err="1">
                <a:latin typeface="SwissReSans" pitchFamily="34" charset="0"/>
              </a:rPr>
              <a:t>additionaly</a:t>
            </a:r>
            <a:r>
              <a:rPr lang="en-US" sz="1600" dirty="0">
                <a:latin typeface="SwissReSans" pitchFamily="34" charset="0"/>
              </a:rPr>
              <a:t> some IT infrastructure investments should be made</a:t>
            </a:r>
          </a:p>
        </p:txBody>
      </p:sp>
    </p:spTree>
    <p:extLst>
      <p:ext uri="{BB962C8B-B14F-4D97-AF65-F5344CB8AC3E}">
        <p14:creationId xmlns:p14="http://schemas.microsoft.com/office/powerpoint/2010/main" val="157666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Proposed Business Model for Reinsurance</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17</a:t>
            </a:fld>
            <a:endParaRPr lang="en-US" dirty="0"/>
          </a:p>
        </p:txBody>
      </p:sp>
      <p:sp>
        <p:nvSpPr>
          <p:cNvPr id="5" name="TextBox 4"/>
          <p:cNvSpPr txBox="1"/>
          <p:nvPr/>
        </p:nvSpPr>
        <p:spPr>
          <a:xfrm>
            <a:off x="604610" y="1190301"/>
            <a:ext cx="8310496" cy="529375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de-CH" sz="1600" dirty="0">
                <a:latin typeface="SwissReSans" pitchFamily="34" charset="0"/>
              </a:rPr>
              <a:t>As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fully</a:t>
            </a:r>
            <a:r>
              <a:rPr lang="de-CH" sz="1600" dirty="0">
                <a:latin typeface="SwissReSans" pitchFamily="34" charset="0"/>
              </a:rPr>
              <a:t> </a:t>
            </a:r>
            <a:r>
              <a:rPr lang="de-CH" sz="1600" dirty="0" err="1">
                <a:latin typeface="SwissReSans" pitchFamily="34" charset="0"/>
              </a:rPr>
              <a:t>devoted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its</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 </a:t>
            </a:r>
            <a:r>
              <a:rPr lang="de-CH" sz="1600" dirty="0" err="1">
                <a:latin typeface="SwissReSans" pitchFamily="34" charset="0"/>
              </a:rPr>
              <a:t>we</a:t>
            </a:r>
            <a:r>
              <a:rPr lang="de-CH" sz="1600" dirty="0">
                <a:latin typeface="SwissReSans" pitchFamily="34" charset="0"/>
              </a:rPr>
              <a:t> </a:t>
            </a:r>
            <a:r>
              <a:rPr lang="de-CH" sz="1600" dirty="0" err="1">
                <a:latin typeface="SwissReSans" pitchFamily="34" charset="0"/>
              </a:rPr>
              <a:t>propose</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partner</a:t>
            </a:r>
            <a:r>
              <a:rPr lang="de-CH" sz="1600" dirty="0">
                <a:latin typeface="SwissReSans" pitchFamily="34" charset="0"/>
              </a:rPr>
              <a:t> </a:t>
            </a:r>
            <a:r>
              <a:rPr lang="de-CH" sz="1600" dirty="0" err="1">
                <a:latin typeface="SwissReSans" pitchFamily="34" charset="0"/>
              </a:rPr>
              <a:t>up</a:t>
            </a:r>
            <a:r>
              <a:rPr lang="de-CH" sz="1600" dirty="0">
                <a:latin typeface="SwissReSans" pitchFamily="34" charset="0"/>
              </a:rPr>
              <a:t> </a:t>
            </a:r>
            <a:r>
              <a:rPr lang="de-CH" sz="1600" dirty="0" err="1">
                <a:latin typeface="SwissReSans" pitchFamily="34" charset="0"/>
              </a:rPr>
              <a:t>with</a:t>
            </a:r>
            <a:r>
              <a:rPr lang="de-CH" sz="1600" dirty="0">
                <a:latin typeface="SwissReSans" pitchFamily="34" charset="0"/>
              </a:rPr>
              <a:t> </a:t>
            </a:r>
            <a:r>
              <a:rPr lang="de-CH" sz="1600" dirty="0" err="1">
                <a:latin typeface="SwissReSans" pitchFamily="34" charset="0"/>
              </a:rPr>
              <a:t>them</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tap</a:t>
            </a:r>
            <a:r>
              <a:rPr lang="de-CH" sz="1600" dirty="0">
                <a:latin typeface="SwissReSans" pitchFamily="34" charset="0"/>
              </a:rPr>
              <a:t> </a:t>
            </a:r>
            <a:r>
              <a:rPr lang="de-CH" sz="1600" dirty="0" err="1">
                <a:latin typeface="SwissReSans" pitchFamily="34" charset="0"/>
              </a:rPr>
              <a:t>into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solutions</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a:latin typeface="SwissReSans" pitchFamily="34" charset="0"/>
              </a:rPr>
              <a:t>In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context</a:t>
            </a:r>
            <a:r>
              <a:rPr lang="de-CH" sz="1600" dirty="0">
                <a:latin typeface="SwissReSans" pitchFamily="34" charset="0"/>
              </a:rPr>
              <a:t>, a </a:t>
            </a:r>
            <a:r>
              <a:rPr lang="de-CH" sz="1600" dirty="0" err="1">
                <a:latin typeface="SwissReSans" pitchFamily="34" charset="0"/>
              </a:rPr>
              <a:t>threefold</a:t>
            </a:r>
            <a:r>
              <a:rPr lang="de-CH" sz="1600" dirty="0">
                <a:latin typeface="SwissReSans" pitchFamily="34" charset="0"/>
              </a:rPr>
              <a:t> </a:t>
            </a:r>
            <a:r>
              <a:rPr lang="de-CH" sz="1600" dirty="0" err="1">
                <a:latin typeface="SwissReSans" pitchFamily="34" charset="0"/>
              </a:rPr>
              <a:t>value</a:t>
            </a:r>
            <a:r>
              <a:rPr lang="de-CH" sz="1600" dirty="0">
                <a:latin typeface="SwissReSans" pitchFamily="34" charset="0"/>
              </a:rPr>
              <a:t> </a:t>
            </a:r>
            <a:r>
              <a:rPr lang="de-CH" sz="1600" dirty="0" err="1">
                <a:latin typeface="SwissReSans" pitchFamily="34" charset="0"/>
              </a:rPr>
              <a:t>proposition</a:t>
            </a:r>
            <a:r>
              <a:rPr lang="de-CH" sz="1600" dirty="0">
                <a:latin typeface="SwissReSans" pitchFamily="34" charset="0"/>
              </a:rPr>
              <a:t> </a:t>
            </a:r>
            <a:r>
              <a:rPr lang="de-CH" sz="1600" dirty="0" err="1">
                <a:latin typeface="SwissReSans" pitchFamily="34" charset="0"/>
              </a:rPr>
              <a:t>from</a:t>
            </a:r>
            <a:r>
              <a:rPr lang="de-CH" sz="1600" dirty="0">
                <a:latin typeface="SwissReSans" pitchFamily="34" charset="0"/>
              </a:rPr>
              <a:t> Swiss Re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developed</a:t>
            </a:r>
            <a:r>
              <a:rPr lang="de-CH" sz="1600" dirty="0">
                <a:latin typeface="SwissReSans" pitchFamily="34" charset="0"/>
              </a:rPr>
              <a:t>:</a:t>
            </a:r>
            <a:br>
              <a:rPr lang="de-CH" sz="1600" dirty="0">
                <a:latin typeface="SwissReSans" pitchFamily="34" charset="0"/>
              </a:rPr>
            </a:br>
            <a:br>
              <a:rPr lang="de-CH" sz="1600" dirty="0">
                <a:latin typeface="SwissReSans" pitchFamily="34" charset="0"/>
              </a:rPr>
            </a:br>
            <a:br>
              <a:rPr lang="de-CH" sz="1600" dirty="0">
                <a:latin typeface="SwissReSans" pitchFamily="34" charset="0"/>
              </a:rPr>
            </a:br>
            <a:br>
              <a:rPr lang="de-CH" sz="1600" dirty="0">
                <a:latin typeface="SwissReSans" pitchFamily="34" charset="0"/>
              </a:rPr>
            </a:br>
            <a:br>
              <a:rPr lang="de-CH" sz="1600" dirty="0">
                <a:latin typeface="SwissReSans" pitchFamily="34" charset="0"/>
              </a:rPr>
            </a:br>
            <a:br>
              <a:rPr lang="de-CH" sz="1600" dirty="0">
                <a:latin typeface="SwissReSans" pitchFamily="34" charset="0"/>
              </a:rPr>
            </a:b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Swiss Re </a:t>
            </a:r>
            <a:r>
              <a:rPr lang="de-CH" sz="1600" dirty="0" err="1">
                <a:latin typeface="SwissReSans" pitchFamily="34" charset="0"/>
              </a:rPr>
              <a:t>preferrably</a:t>
            </a:r>
            <a:r>
              <a:rPr lang="de-CH" sz="1600" dirty="0">
                <a:latin typeface="SwissReSans" pitchFamily="34" charset="0"/>
              </a:rPr>
              <a:t> </a:t>
            </a:r>
            <a:r>
              <a:rPr lang="de-CH" sz="1600" dirty="0" err="1">
                <a:latin typeface="SwissReSans" pitchFamily="34" charset="0"/>
              </a:rPr>
              <a:t>gets</a:t>
            </a:r>
            <a:r>
              <a:rPr lang="de-CH" sz="1600" dirty="0">
                <a:latin typeface="SwissReSans" pitchFamily="34" charset="0"/>
              </a:rPr>
              <a:t> </a:t>
            </a:r>
            <a:r>
              <a:rPr lang="de-CH" sz="1600" dirty="0" err="1">
                <a:latin typeface="SwissReSans" pitchFamily="34" charset="0"/>
              </a:rPr>
              <a:t>compensated</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its</a:t>
            </a:r>
            <a:r>
              <a:rPr lang="de-CH" sz="1600" dirty="0">
                <a:latin typeface="SwissReSans" pitchFamily="34" charset="0"/>
              </a:rPr>
              <a:t> </a:t>
            </a:r>
            <a:r>
              <a:rPr lang="de-CH" sz="1600" dirty="0" err="1">
                <a:latin typeface="SwissReSans" pitchFamily="34" charset="0"/>
              </a:rPr>
              <a:t>services</a:t>
            </a:r>
            <a:r>
              <a:rPr lang="de-CH" sz="1600" dirty="0">
                <a:latin typeface="SwissReSans" pitchFamily="34" charset="0"/>
              </a:rPr>
              <a:t> </a:t>
            </a:r>
            <a:r>
              <a:rPr lang="de-CH" sz="1600" dirty="0" err="1">
                <a:latin typeface="SwissReSans" pitchFamily="34" charset="0"/>
              </a:rPr>
              <a:t>through</a:t>
            </a:r>
            <a:r>
              <a:rPr lang="de-CH" sz="1600" dirty="0">
                <a:latin typeface="SwissReSans" pitchFamily="34" charset="0"/>
              </a:rPr>
              <a:t>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so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monetization</a:t>
            </a:r>
            <a:r>
              <a:rPr lang="de-CH" sz="1600" dirty="0">
                <a:latin typeface="SwissReSans" pitchFamily="34" charset="0"/>
              </a:rPr>
              <a:t> </a:t>
            </a:r>
            <a:r>
              <a:rPr lang="de-CH" sz="1600" dirty="0" err="1">
                <a:latin typeface="SwissReSans" pitchFamily="34" charset="0"/>
              </a:rPr>
              <a:t>concept</a:t>
            </a:r>
            <a:r>
              <a:rPr lang="de-CH" sz="1600" dirty="0">
                <a:latin typeface="SwissReSans" pitchFamily="34" charset="0"/>
              </a:rPr>
              <a:t> </a:t>
            </a:r>
            <a:r>
              <a:rPr lang="de-CH" sz="1600" dirty="0" err="1">
                <a:latin typeface="SwissReSans" pitchFamily="34" charset="0"/>
              </a:rPr>
              <a:t>we</a:t>
            </a:r>
            <a:r>
              <a:rPr lang="de-CH" sz="1600" dirty="0">
                <a:latin typeface="SwissReSans" pitchFamily="34" charset="0"/>
              </a:rPr>
              <a:t> </a:t>
            </a:r>
            <a:r>
              <a:rPr lang="de-CH" sz="1600" dirty="0" err="1">
                <a:latin typeface="SwissReSans" pitchFamily="34" charset="0"/>
              </a:rPr>
              <a:t>propose</a:t>
            </a:r>
            <a:r>
              <a:rPr lang="de-CH" sz="1600" dirty="0">
                <a:latin typeface="SwissReSans" pitchFamily="34" charset="0"/>
              </a:rPr>
              <a:t> </a:t>
            </a:r>
            <a:r>
              <a:rPr lang="de-CH" sz="1600" dirty="0" err="1">
                <a:latin typeface="SwissReSans" pitchFamily="34" charset="0"/>
              </a:rPr>
              <a:t>here</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a:latin typeface="SwissReSans" pitchFamily="34" charset="0"/>
              </a:rPr>
              <a:t>In </a:t>
            </a:r>
            <a:r>
              <a:rPr lang="de-CH" sz="1600" dirty="0" err="1">
                <a:latin typeface="SwissReSans" pitchFamily="34" charset="0"/>
              </a:rPr>
              <a:t>order</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ensure</a:t>
            </a:r>
            <a:r>
              <a:rPr lang="de-CH" sz="1600" dirty="0">
                <a:latin typeface="SwissReSans" pitchFamily="34" charset="0"/>
              </a:rPr>
              <a:t> </a:t>
            </a:r>
            <a:r>
              <a:rPr lang="de-CH" sz="1600" dirty="0" err="1">
                <a:latin typeface="SwissReSans" pitchFamily="34" charset="0"/>
              </a:rPr>
              <a:t>full</a:t>
            </a:r>
            <a:r>
              <a:rPr lang="de-CH" sz="1600" dirty="0">
                <a:latin typeface="SwissReSans" pitchFamily="34" charset="0"/>
              </a:rPr>
              <a:t> </a:t>
            </a:r>
            <a:r>
              <a:rPr lang="de-CH" sz="1600" dirty="0" err="1">
                <a:latin typeface="SwissReSans" pitchFamily="34" charset="0"/>
              </a:rPr>
              <a:t>alignment</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interest</a:t>
            </a:r>
            <a:r>
              <a:rPr lang="de-CH" sz="1600" dirty="0">
                <a:latin typeface="SwissReSans" pitchFamily="34" charset="0"/>
              </a:rPr>
              <a:t>, </a:t>
            </a:r>
            <a:r>
              <a:rPr lang="de-CH" sz="1600" dirty="0" err="1">
                <a:latin typeface="SwissReSans" pitchFamily="34" charset="0"/>
              </a:rPr>
              <a:t>ideally</a:t>
            </a:r>
            <a:r>
              <a:rPr lang="de-CH" sz="1600" dirty="0">
                <a:latin typeface="SwissReSans" pitchFamily="34" charset="0"/>
              </a:rPr>
              <a:t> </a:t>
            </a:r>
            <a:r>
              <a:rPr lang="de-CH" sz="1600" dirty="0" err="1">
                <a:latin typeface="SwissReSans" pitchFamily="34" charset="0"/>
              </a:rPr>
              <a:t>we</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directly</a:t>
            </a:r>
            <a:r>
              <a:rPr lang="de-CH" sz="1600" dirty="0">
                <a:latin typeface="SwissReSans" pitchFamily="34" charset="0"/>
              </a:rPr>
              <a:t> </a:t>
            </a:r>
            <a:r>
              <a:rPr lang="de-CH" sz="1600" dirty="0" err="1">
                <a:latin typeface="SwissReSans" pitchFamily="34" charset="0"/>
              </a:rPr>
              <a:t>participate</a:t>
            </a:r>
            <a:r>
              <a:rPr lang="de-CH" sz="1600" dirty="0">
                <a:latin typeface="SwissReSans" pitchFamily="34" charset="0"/>
              </a:rPr>
              <a:t> in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we</a:t>
            </a:r>
            <a:r>
              <a:rPr lang="de-CH" sz="1600" dirty="0">
                <a:latin typeface="SwissReSans" pitchFamily="34" charset="0"/>
              </a:rPr>
              <a:t> </a:t>
            </a:r>
            <a:r>
              <a:rPr lang="de-CH" sz="1600" dirty="0" err="1">
                <a:latin typeface="SwissReSans" pitchFamily="34" charset="0"/>
              </a:rPr>
              <a:t>help</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set</a:t>
            </a:r>
            <a:r>
              <a:rPr lang="de-CH" sz="1600" dirty="0">
                <a:latin typeface="SwissReSans" pitchFamily="34" charset="0"/>
              </a:rPr>
              <a:t> </a:t>
            </a:r>
            <a:r>
              <a:rPr lang="de-CH" sz="1600" dirty="0" err="1">
                <a:latin typeface="SwissReSans" pitchFamily="34" charset="0"/>
              </a:rPr>
              <a:t>up</a:t>
            </a:r>
            <a:r>
              <a:rPr lang="de-CH" sz="1600" dirty="0">
                <a:latin typeface="SwissReSans" pitchFamily="34" charset="0"/>
              </a:rPr>
              <a:t>, via MY </a:t>
            </a:r>
            <a:r>
              <a:rPr lang="de-CH" sz="1600" dirty="0" err="1">
                <a:latin typeface="SwissReSans" pitchFamily="34" charset="0"/>
              </a:rPr>
              <a:t>fronting</a:t>
            </a:r>
            <a:r>
              <a:rPr lang="de-CH" sz="1600" dirty="0">
                <a:latin typeface="SwissReSans" pitchFamily="34" charset="0"/>
              </a:rPr>
              <a:t> </a:t>
            </a:r>
            <a:r>
              <a:rPr lang="de-CH" sz="1600" dirty="0" err="1">
                <a:latin typeface="SwissReSans" pitchFamily="34" charset="0"/>
              </a:rPr>
              <a:t>or</a:t>
            </a:r>
            <a:r>
              <a:rPr lang="de-CH" sz="1600" dirty="0">
                <a:latin typeface="SwissReSans" pitchFamily="34" charset="0"/>
              </a:rPr>
              <a:t> QS </a:t>
            </a:r>
            <a:r>
              <a:rPr lang="de-CH" sz="1600" dirty="0" err="1">
                <a:latin typeface="SwissReSans" pitchFamily="34" charset="0"/>
              </a:rPr>
              <a:t>agreements</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a:latin typeface="SwissReSans" pitchFamily="34" charset="0"/>
              </a:rPr>
              <a:t>Swiss Re </a:t>
            </a:r>
            <a:r>
              <a:rPr lang="de-CH" sz="1600" dirty="0" err="1">
                <a:latin typeface="SwissReSans" pitchFamily="34" charset="0"/>
              </a:rPr>
              <a:t>has</a:t>
            </a:r>
            <a:r>
              <a:rPr lang="de-CH" sz="1600" dirty="0">
                <a:latin typeface="SwissReSans" pitchFamily="34" charset="0"/>
              </a:rPr>
              <a:t> </a:t>
            </a:r>
            <a:r>
              <a:rPr lang="de-CH" sz="1600" dirty="0" err="1">
                <a:latin typeface="SwissReSans" pitchFamily="34" charset="0"/>
              </a:rPr>
              <a:t>already</a:t>
            </a:r>
            <a:r>
              <a:rPr lang="de-CH" sz="1600" dirty="0">
                <a:latin typeface="SwissReSans" pitchFamily="34" charset="0"/>
              </a:rPr>
              <a:t> </a:t>
            </a:r>
            <a:r>
              <a:rPr lang="de-CH" sz="1600" dirty="0" err="1">
                <a:latin typeface="SwissReSans" pitchFamily="34" charset="0"/>
              </a:rPr>
              <a:t>executed</a:t>
            </a:r>
            <a:r>
              <a:rPr lang="de-CH" sz="1600" dirty="0">
                <a:latin typeface="SwissReSans" pitchFamily="34" charset="0"/>
              </a:rPr>
              <a:t>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model</a:t>
            </a:r>
            <a:r>
              <a:rPr lang="de-CH" sz="1600" dirty="0">
                <a:latin typeface="SwissReSans" pitchFamily="34" charset="0"/>
              </a:rPr>
              <a:t> </a:t>
            </a:r>
            <a:r>
              <a:rPr lang="de-CH" sz="1600" dirty="0" err="1">
                <a:latin typeface="SwissReSans" pitchFamily="34" charset="0"/>
              </a:rPr>
              <a:t>with</a:t>
            </a:r>
            <a:r>
              <a:rPr lang="de-CH" sz="1600" dirty="0">
                <a:latin typeface="SwissReSans" pitchFamily="34" charset="0"/>
              </a:rPr>
              <a:t> </a:t>
            </a:r>
            <a:r>
              <a:rPr lang="de-CH" sz="1600" dirty="0" err="1">
                <a:latin typeface="SwissReSans" pitchFamily="34" charset="0"/>
              </a:rPr>
              <a:t>several</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 (e.g. Helvetia, </a:t>
            </a:r>
            <a:r>
              <a:rPr lang="de-CH" sz="1600" dirty="0" err="1">
                <a:latin typeface="SwissReSans" pitchFamily="34" charset="0"/>
              </a:rPr>
              <a:t>Sompo</a:t>
            </a:r>
            <a:r>
              <a:rPr lang="de-CH" sz="1600" dirty="0">
                <a:latin typeface="SwissReSans" pitchFamily="34" charset="0"/>
              </a:rPr>
              <a:t>, Zhong An), so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proof</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concept</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delivered</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Nevertheless</a:t>
            </a:r>
            <a:r>
              <a:rPr lang="de-CH" sz="1600" dirty="0">
                <a:latin typeface="SwissReSans" pitchFamily="34" charset="0"/>
              </a:rPr>
              <a:t>,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model</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not </a:t>
            </a:r>
            <a:r>
              <a:rPr lang="de-CH" sz="1600" dirty="0" err="1">
                <a:latin typeface="SwissReSans" pitchFamily="34" charset="0"/>
              </a:rPr>
              <a:t>common</a:t>
            </a:r>
            <a:r>
              <a:rPr lang="de-CH" sz="1600" dirty="0">
                <a:latin typeface="SwissReSans" pitchFamily="34" charset="0"/>
              </a:rPr>
              <a:t> in </a:t>
            </a:r>
            <a:r>
              <a:rPr lang="de-CH" sz="1600" dirty="0" err="1">
                <a:latin typeface="SwissReSans" pitchFamily="34" charset="0"/>
              </a:rPr>
              <a:t>the</a:t>
            </a:r>
            <a:r>
              <a:rPr lang="de-CH" sz="1600" dirty="0">
                <a:latin typeface="SwissReSans" pitchFamily="34" charset="0"/>
              </a:rPr>
              <a:t> P&amp;C </a:t>
            </a:r>
            <a:r>
              <a:rPr lang="de-CH" sz="1600" dirty="0" err="1">
                <a:latin typeface="SwissReSans" pitchFamily="34" charset="0"/>
              </a:rPr>
              <a:t>world</a:t>
            </a:r>
            <a:r>
              <a:rPr lang="de-CH" sz="1600" dirty="0">
                <a:latin typeface="SwissReSans" pitchFamily="34" charset="0"/>
              </a:rPr>
              <a:t>, so </a:t>
            </a:r>
            <a:r>
              <a:rPr lang="de-CH" sz="1600" dirty="0" err="1">
                <a:latin typeface="SwissReSans" pitchFamily="34" charset="0"/>
              </a:rPr>
              <a:t>training</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UWs/CMs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required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ensure</a:t>
            </a:r>
            <a:r>
              <a:rPr lang="de-CH" sz="1600" dirty="0">
                <a:latin typeface="SwissReSans" pitchFamily="34" charset="0"/>
              </a:rPr>
              <a:t> optimal </a:t>
            </a:r>
            <a:r>
              <a:rPr lang="de-CH" sz="1600" dirty="0" err="1">
                <a:latin typeface="SwissReSans" pitchFamily="34" charset="0"/>
              </a:rPr>
              <a:t>monetization</a:t>
            </a:r>
            <a:endParaRPr lang="en-US" sz="1600" dirty="0" err="1">
              <a:latin typeface="SwissReSans"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8292522"/>
              </p:ext>
            </p:extLst>
          </p:nvPr>
        </p:nvGraphicFramePr>
        <p:xfrm>
          <a:off x="937434" y="2438522"/>
          <a:ext cx="7835093" cy="1435812"/>
        </p:xfrm>
        <a:graphic>
          <a:graphicData uri="http://schemas.openxmlformats.org/drawingml/2006/table">
            <a:tbl>
              <a:tblPr firstRow="1" bandRow="1">
                <a:tableStyleId>{4F870FC3-41F4-4639-9F92-194A608F593C}</a:tableStyleId>
              </a:tblPr>
              <a:tblGrid>
                <a:gridCol w="386643">
                  <a:extLst>
                    <a:ext uri="{9D8B030D-6E8A-4147-A177-3AD203B41FA5}">
                      <a16:colId xmlns:a16="http://schemas.microsoft.com/office/drawing/2014/main" val="20000"/>
                    </a:ext>
                  </a:extLst>
                </a:gridCol>
                <a:gridCol w="1447698">
                  <a:extLst>
                    <a:ext uri="{9D8B030D-6E8A-4147-A177-3AD203B41FA5}">
                      <a16:colId xmlns:a16="http://schemas.microsoft.com/office/drawing/2014/main" val="20001"/>
                    </a:ext>
                  </a:extLst>
                </a:gridCol>
                <a:gridCol w="4882118">
                  <a:extLst>
                    <a:ext uri="{9D8B030D-6E8A-4147-A177-3AD203B41FA5}">
                      <a16:colId xmlns:a16="http://schemas.microsoft.com/office/drawing/2014/main" val="20002"/>
                    </a:ext>
                  </a:extLst>
                </a:gridCol>
                <a:gridCol w="1118634">
                  <a:extLst>
                    <a:ext uri="{9D8B030D-6E8A-4147-A177-3AD203B41FA5}">
                      <a16:colId xmlns:a16="http://schemas.microsoft.com/office/drawing/2014/main" val="20003"/>
                    </a:ext>
                  </a:extLst>
                </a:gridCol>
              </a:tblGrid>
              <a:tr h="429972">
                <a:tc>
                  <a:txBody>
                    <a:bodyPr/>
                    <a:lstStyle/>
                    <a:p>
                      <a:endParaRPr lang="en-US" sz="1600" dirty="0"/>
                    </a:p>
                  </a:txBody>
                  <a:tcPr/>
                </a:tc>
                <a:tc>
                  <a:txBody>
                    <a:bodyPr/>
                    <a:lstStyle/>
                    <a:p>
                      <a:r>
                        <a:rPr lang="en-US" sz="1600" dirty="0"/>
                        <a:t>Service</a:t>
                      </a:r>
                    </a:p>
                  </a:txBody>
                  <a:tcPr/>
                </a:tc>
                <a:tc>
                  <a:txBody>
                    <a:bodyPr/>
                    <a:lstStyle/>
                    <a:p>
                      <a:r>
                        <a:rPr lang="en-US" sz="1600" dirty="0"/>
                        <a:t>Value for client</a:t>
                      </a:r>
                    </a:p>
                  </a:txBody>
                  <a:tcPr/>
                </a:tc>
                <a:tc>
                  <a:txBody>
                    <a:bodyPr/>
                    <a:lstStyle/>
                    <a:p>
                      <a:pPr algn="ctr"/>
                      <a:r>
                        <a:rPr lang="en-US" sz="1000" dirty="0"/>
                        <a:t>SR’s </a:t>
                      </a:r>
                      <a:r>
                        <a:rPr lang="en-US" sz="1000" baseline="0" dirty="0"/>
                        <a:t>current capability level</a:t>
                      </a:r>
                      <a:endParaRPr lang="en-US" sz="1000" dirty="0"/>
                    </a:p>
                  </a:txBody>
                  <a:tcPr/>
                </a:tc>
                <a:extLst>
                  <a:ext uri="{0D108BD9-81ED-4DB2-BD59-A6C34878D82A}">
                    <a16:rowId xmlns:a16="http://schemas.microsoft.com/office/drawing/2014/main" val="10000"/>
                  </a:ext>
                </a:extLst>
              </a:tr>
              <a:tr h="186833">
                <a:tc>
                  <a:txBody>
                    <a:bodyPr/>
                    <a:lstStyle/>
                    <a:p>
                      <a:r>
                        <a:rPr lang="en-US" sz="1600" dirty="0"/>
                        <a:t>1</a:t>
                      </a:r>
                    </a:p>
                  </a:txBody>
                  <a:tcPr/>
                </a:tc>
                <a:tc>
                  <a:txBody>
                    <a:bodyPr/>
                    <a:lstStyle/>
                    <a:p>
                      <a:r>
                        <a:rPr lang="en-US" sz="1600" dirty="0"/>
                        <a:t>Capacity</a:t>
                      </a:r>
                    </a:p>
                  </a:txBody>
                  <a:tcPr/>
                </a:tc>
                <a:tc>
                  <a:txBody>
                    <a:bodyPr/>
                    <a:lstStyle/>
                    <a:p>
                      <a:r>
                        <a:rPr lang="en-US" sz="1200" dirty="0"/>
                        <a:t>Risk financing</a:t>
                      </a:r>
                    </a:p>
                  </a:txBody>
                  <a:tcPr/>
                </a:tc>
                <a:tc>
                  <a:txBody>
                    <a:bodyPr/>
                    <a:lstStyle/>
                    <a:p>
                      <a:pPr algn="ctr"/>
                      <a:r>
                        <a:rPr lang="en-US" sz="1400" dirty="0"/>
                        <a:t>100%</a:t>
                      </a:r>
                    </a:p>
                  </a:txBody>
                  <a:tcPr/>
                </a:tc>
                <a:extLst>
                  <a:ext uri="{0D108BD9-81ED-4DB2-BD59-A6C34878D82A}">
                    <a16:rowId xmlns:a16="http://schemas.microsoft.com/office/drawing/2014/main" val="10001"/>
                  </a:ext>
                </a:extLst>
              </a:tr>
              <a:tr h="186833">
                <a:tc>
                  <a:txBody>
                    <a:bodyPr/>
                    <a:lstStyle/>
                    <a:p>
                      <a:r>
                        <a:rPr lang="en-US" sz="1600" dirty="0"/>
                        <a:t>2</a:t>
                      </a:r>
                    </a:p>
                  </a:txBody>
                  <a:tcPr/>
                </a:tc>
                <a:tc>
                  <a:txBody>
                    <a:bodyPr/>
                    <a:lstStyle/>
                    <a:p>
                      <a:r>
                        <a:rPr lang="en-US" sz="1600" dirty="0"/>
                        <a:t>Consulting</a:t>
                      </a:r>
                    </a:p>
                  </a:txBody>
                  <a:tcPr/>
                </a:tc>
                <a:tc>
                  <a:txBody>
                    <a:bodyPr/>
                    <a:lstStyle/>
                    <a:p>
                      <a:r>
                        <a:rPr lang="en-US" sz="1200" dirty="0"/>
                        <a:t>Tap</a:t>
                      </a:r>
                      <a:r>
                        <a:rPr lang="en-US" sz="1200" baseline="0" dirty="0"/>
                        <a:t> into Swiss </a:t>
                      </a:r>
                      <a:r>
                        <a:rPr lang="en-US" sz="1200" baseline="0" dirty="0" err="1"/>
                        <a:t>Re’s</a:t>
                      </a:r>
                      <a:r>
                        <a:rPr lang="en-US" sz="1200" baseline="0" dirty="0"/>
                        <a:t> know how to take the right business decisions</a:t>
                      </a:r>
                      <a:endParaRPr lang="en-US" sz="1200" dirty="0"/>
                    </a:p>
                  </a:txBody>
                  <a:tcPr/>
                </a:tc>
                <a:tc>
                  <a:txBody>
                    <a:bodyPr/>
                    <a:lstStyle/>
                    <a:p>
                      <a:pPr algn="ctr"/>
                      <a:r>
                        <a:rPr lang="en-US" sz="1400" dirty="0"/>
                        <a:t>50%</a:t>
                      </a:r>
                    </a:p>
                  </a:txBody>
                  <a:tcPr/>
                </a:tc>
                <a:extLst>
                  <a:ext uri="{0D108BD9-81ED-4DB2-BD59-A6C34878D82A}">
                    <a16:rowId xmlns:a16="http://schemas.microsoft.com/office/drawing/2014/main" val="10002"/>
                  </a:ext>
                </a:extLst>
              </a:tr>
              <a:tr h="186833">
                <a:tc>
                  <a:txBody>
                    <a:bodyPr/>
                    <a:lstStyle/>
                    <a:p>
                      <a:r>
                        <a:rPr lang="en-US" sz="1600" dirty="0"/>
                        <a:t>3</a:t>
                      </a:r>
                    </a:p>
                  </a:txBody>
                  <a:tcPr/>
                </a:tc>
                <a:tc>
                  <a:txBody>
                    <a:bodyPr/>
                    <a:lstStyle/>
                    <a:p>
                      <a:r>
                        <a:rPr lang="en-US" sz="1600" dirty="0"/>
                        <a:t>Infrastructure</a:t>
                      </a:r>
                    </a:p>
                  </a:txBody>
                  <a:tcPr/>
                </a:tc>
                <a:tc>
                  <a:txBody>
                    <a:bodyPr/>
                    <a:lstStyle/>
                    <a:p>
                      <a:r>
                        <a:rPr lang="en-US" sz="1200" dirty="0"/>
                        <a:t>Turn-key solution reduces upfront investments and operational costs</a:t>
                      </a:r>
                    </a:p>
                  </a:txBody>
                  <a:tcPr/>
                </a:tc>
                <a:tc>
                  <a:txBody>
                    <a:bodyPr/>
                    <a:lstStyle/>
                    <a:p>
                      <a:pPr algn="ctr"/>
                      <a:r>
                        <a:rPr lang="en-US" sz="1400" dirty="0"/>
                        <a:t>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285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1600" dirty="0"/>
              <a:t>Value Proposition 2:</a:t>
            </a:r>
            <a:br>
              <a:rPr lang="en-GB" sz="2000" dirty="0"/>
            </a:br>
            <a:r>
              <a:rPr lang="en-GB" sz="2000" dirty="0"/>
              <a:t>Consulting</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18</a:t>
            </a:fld>
            <a:endParaRPr lang="en-US" dirty="0"/>
          </a:p>
        </p:txBody>
      </p:sp>
      <p:sp>
        <p:nvSpPr>
          <p:cNvPr id="5" name="TextBox 4"/>
          <p:cNvSpPr txBox="1"/>
          <p:nvPr/>
        </p:nvSpPr>
        <p:spPr>
          <a:xfrm>
            <a:off x="618898" y="1450109"/>
            <a:ext cx="8310496" cy="430887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purpose</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Swiss </a:t>
            </a:r>
            <a:r>
              <a:rPr lang="de-CH" sz="1600" dirty="0" err="1">
                <a:latin typeface="SwissReSans" pitchFamily="34" charset="0"/>
              </a:rPr>
              <a:t>Re’s</a:t>
            </a:r>
            <a:r>
              <a:rPr lang="de-CH" sz="1600" dirty="0">
                <a:latin typeface="SwissReSans" pitchFamily="34" charset="0"/>
              </a:rPr>
              <a:t> </a:t>
            </a:r>
            <a:r>
              <a:rPr lang="de-CH" sz="1600" dirty="0" err="1">
                <a:latin typeface="SwissReSans" pitchFamily="34" charset="0"/>
              </a:rPr>
              <a:t>consulting</a:t>
            </a:r>
            <a:r>
              <a:rPr lang="de-CH" sz="1600" dirty="0">
                <a:latin typeface="SwissReSans" pitchFamily="34" charset="0"/>
              </a:rPr>
              <a:t> </a:t>
            </a:r>
            <a:r>
              <a:rPr lang="de-CH" sz="1600" dirty="0" err="1">
                <a:latin typeface="SwissReSans" pitchFamily="34" charset="0"/>
              </a:rPr>
              <a:t>services</a:t>
            </a:r>
            <a:r>
              <a:rPr lang="de-CH" sz="1600" dirty="0">
                <a:latin typeface="SwissReSans" pitchFamily="34" charset="0"/>
              </a:rPr>
              <a:t> in </a:t>
            </a:r>
            <a:r>
              <a:rPr lang="de-CH" sz="1600" dirty="0" err="1">
                <a:latin typeface="SwissReSans" pitchFamily="34" charset="0"/>
              </a:rPr>
              <a:t>respect</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solutions</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support</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a:t>
            </a:r>
            <a:r>
              <a:rPr lang="de-CH" sz="1600" dirty="0">
                <a:latin typeface="SwissReSans" pitchFamily="34" charset="0"/>
              </a:rPr>
              <a:t> in </a:t>
            </a:r>
            <a:r>
              <a:rPr lang="de-CH" sz="1600" dirty="0" err="1">
                <a:latin typeface="SwissReSans" pitchFamily="34" charset="0"/>
              </a:rPr>
              <a:t>taking</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right</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decisions</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level</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support</a:t>
            </a:r>
            <a:r>
              <a:rPr lang="de-CH" sz="1600" dirty="0">
                <a:latin typeface="SwissReSans" pitchFamily="34" charset="0"/>
              </a:rPr>
              <a:t> </a:t>
            </a:r>
            <a:r>
              <a:rPr lang="de-CH" sz="1600" dirty="0" err="1">
                <a:latin typeface="SwissReSans" pitchFamily="34" charset="0"/>
              </a:rPr>
              <a:t>provided</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Swiss Re must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attuned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needs</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specific</a:t>
            </a:r>
            <a:r>
              <a:rPr lang="de-CH" sz="1600" dirty="0">
                <a:latin typeface="SwissReSans" pitchFamily="34" charset="0"/>
              </a:rPr>
              <a:t> </a:t>
            </a:r>
            <a:r>
              <a:rPr lang="de-CH" sz="1600" dirty="0" err="1">
                <a:latin typeface="SwissReSans" pitchFamily="34" charset="0"/>
              </a:rPr>
              <a:t>client</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Ideally</a:t>
            </a:r>
            <a:r>
              <a:rPr lang="de-CH" sz="1600" dirty="0">
                <a:latin typeface="SwissReSans" pitchFamily="34" charset="0"/>
              </a:rPr>
              <a:t>, Swiss Re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have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capability</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give</a:t>
            </a:r>
            <a:r>
              <a:rPr lang="de-CH" sz="1600" dirty="0">
                <a:latin typeface="SwissReSans" pitchFamily="34" charset="0"/>
              </a:rPr>
              <a:t> </a:t>
            </a:r>
            <a:r>
              <a:rPr lang="de-CH" sz="1600" dirty="0" err="1">
                <a:latin typeface="SwissReSans" pitchFamily="34" charset="0"/>
              </a:rPr>
              <a:t>competent</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professional </a:t>
            </a:r>
            <a:r>
              <a:rPr lang="de-CH" sz="1600" dirty="0" err="1">
                <a:latin typeface="SwissReSans" pitchFamily="34" charset="0"/>
              </a:rPr>
              <a:t>advice</a:t>
            </a:r>
            <a:r>
              <a:rPr lang="de-CH" sz="1600" dirty="0">
                <a:latin typeface="SwissReSans" pitchFamily="34" charset="0"/>
              </a:rPr>
              <a:t> </a:t>
            </a:r>
            <a:r>
              <a:rPr lang="de-CH" sz="1600" dirty="0" err="1">
                <a:latin typeface="SwissReSans" pitchFamily="34" charset="0"/>
              </a:rPr>
              <a:t>during</a:t>
            </a:r>
            <a:r>
              <a:rPr lang="de-CH" sz="1600" dirty="0">
                <a:latin typeface="SwissReSans" pitchFamily="34" charset="0"/>
              </a:rPr>
              <a:t> </a:t>
            </a:r>
            <a:r>
              <a:rPr lang="de-CH" sz="1600" dirty="0" err="1">
                <a:latin typeface="SwissReSans" pitchFamily="34" charset="0"/>
              </a:rPr>
              <a:t>any</a:t>
            </a:r>
            <a:r>
              <a:rPr lang="de-CH" sz="1600" dirty="0">
                <a:latin typeface="SwissReSans" pitchFamily="34" charset="0"/>
              </a:rPr>
              <a:t> </a:t>
            </a:r>
            <a:r>
              <a:rPr lang="de-CH" sz="1600" dirty="0" err="1">
                <a:latin typeface="SwissReSans" pitchFamily="34" charset="0"/>
              </a:rPr>
              <a:t>stage</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 </a:t>
            </a:r>
            <a:r>
              <a:rPr lang="de-CH" sz="1600" dirty="0" err="1">
                <a:latin typeface="SwissReSans" pitchFamily="34" charset="0"/>
              </a:rPr>
              <a:t>project</a:t>
            </a:r>
            <a:r>
              <a:rPr lang="de-CH" sz="1600" dirty="0">
                <a:latin typeface="SwissReSans" pitchFamily="34" charset="0"/>
              </a:rPr>
              <a:t>, </a:t>
            </a:r>
            <a:r>
              <a:rPr lang="de-CH" sz="1600" dirty="0" err="1">
                <a:latin typeface="SwissReSans" pitchFamily="34" charset="0"/>
              </a:rPr>
              <a:t>from</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first</a:t>
            </a:r>
            <a:r>
              <a:rPr lang="de-CH" sz="1600" dirty="0">
                <a:latin typeface="SwissReSans" pitchFamily="34" charset="0"/>
              </a:rPr>
              <a:t> </a:t>
            </a:r>
            <a:r>
              <a:rPr lang="de-CH" sz="1600" dirty="0" err="1">
                <a:latin typeface="SwissReSans" pitchFamily="34" charset="0"/>
              </a:rPr>
              <a:t>client</a:t>
            </a:r>
            <a:r>
              <a:rPr lang="de-CH" sz="1600" dirty="0">
                <a:latin typeface="SwissReSans" pitchFamily="34" charset="0"/>
              </a:rPr>
              <a:t> </a:t>
            </a:r>
            <a:r>
              <a:rPr lang="de-CH" sz="1600" dirty="0" err="1">
                <a:latin typeface="SwissReSans" pitchFamily="34" charset="0"/>
              </a:rPr>
              <a:t>conversation</a:t>
            </a:r>
            <a:r>
              <a:rPr lang="de-CH" sz="1600" dirty="0">
                <a:latin typeface="SwissReSans" pitchFamily="34" charset="0"/>
              </a:rPr>
              <a:t> </a:t>
            </a:r>
            <a:r>
              <a:rPr lang="de-CH" sz="1600" dirty="0" err="1">
                <a:latin typeface="SwissReSans" pitchFamily="34" charset="0"/>
              </a:rPr>
              <a:t>until</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operational </a:t>
            </a:r>
            <a:r>
              <a:rPr lang="de-CH" sz="1600" dirty="0" err="1">
                <a:latin typeface="SwissReSans" pitchFamily="34" charset="0"/>
              </a:rPr>
              <a:t>phase</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To</a:t>
            </a:r>
            <a:r>
              <a:rPr lang="de-CH" sz="1600" dirty="0">
                <a:latin typeface="SwissReSans" pitchFamily="34" charset="0"/>
              </a:rPr>
              <a:t> do so, </a:t>
            </a:r>
            <a:r>
              <a:rPr lang="de-CH" sz="1600" dirty="0" err="1">
                <a:latin typeface="SwissReSans" pitchFamily="34" charset="0"/>
              </a:rPr>
              <a:t>it</a:t>
            </a:r>
            <a:r>
              <a:rPr lang="de-CH" sz="1600" dirty="0">
                <a:latin typeface="SwissReSans" pitchFamily="34" charset="0"/>
              </a:rPr>
              <a:t> </a:t>
            </a:r>
            <a:r>
              <a:rPr lang="de-CH" sz="1600" dirty="0" err="1">
                <a:latin typeface="SwissReSans" pitchFamily="34" charset="0"/>
              </a:rPr>
              <a:t>has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ensured</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Swiss </a:t>
            </a:r>
            <a:r>
              <a:rPr lang="de-CH" sz="1600" dirty="0" err="1">
                <a:latin typeface="SwissReSans" pitchFamily="34" charset="0"/>
              </a:rPr>
              <a:t>Re’s</a:t>
            </a:r>
            <a:r>
              <a:rPr lang="de-CH" sz="1600" dirty="0">
                <a:latin typeface="SwissReSans" pitchFamily="34" charset="0"/>
              </a:rPr>
              <a:t> </a:t>
            </a:r>
            <a:r>
              <a:rPr lang="de-CH" sz="1600" dirty="0" err="1">
                <a:latin typeface="SwissReSans" pitchFamily="34" charset="0"/>
              </a:rPr>
              <a:t>existing</a:t>
            </a:r>
            <a:r>
              <a:rPr lang="de-CH" sz="1600" dirty="0">
                <a:latin typeface="SwissReSans" pitchFamily="34" charset="0"/>
              </a:rPr>
              <a:t> </a:t>
            </a:r>
            <a:r>
              <a:rPr lang="de-CH" sz="1600" dirty="0" err="1">
                <a:latin typeface="SwissReSans" pitchFamily="34" charset="0"/>
              </a:rPr>
              <a:t>knowledge</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exploited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full</a:t>
            </a:r>
            <a:r>
              <a:rPr lang="de-CH" sz="1600" dirty="0">
                <a:latin typeface="SwissReSans" pitchFamily="34" charset="0"/>
              </a:rPr>
              <a:t> </a:t>
            </a:r>
            <a:r>
              <a:rPr lang="de-CH" sz="1600" dirty="0" err="1">
                <a:latin typeface="SwissReSans" pitchFamily="34" charset="0"/>
              </a:rPr>
              <a:t>benefit</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Swiss </a:t>
            </a:r>
            <a:r>
              <a:rPr lang="de-CH" sz="1600" dirty="0" err="1">
                <a:latin typeface="SwissReSans" pitchFamily="34" charset="0"/>
              </a:rPr>
              <a:t>Re’s</a:t>
            </a:r>
            <a:r>
              <a:rPr lang="de-CH" sz="1600" dirty="0">
                <a:latin typeface="SwissReSans" pitchFamily="34" charset="0"/>
              </a:rPr>
              <a:t> </a:t>
            </a:r>
            <a:r>
              <a:rPr lang="de-CH" sz="1600" dirty="0" err="1">
                <a:latin typeface="SwissReSans" pitchFamily="34" charset="0"/>
              </a:rPr>
              <a:t>knowledge</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systematically</a:t>
            </a:r>
            <a:r>
              <a:rPr lang="de-CH" sz="1600" dirty="0">
                <a:latin typeface="SwissReSans" pitchFamily="34" charset="0"/>
              </a:rPr>
              <a:t> </a:t>
            </a:r>
            <a:r>
              <a:rPr lang="de-CH" sz="1600" dirty="0" err="1">
                <a:latin typeface="SwissReSans" pitchFamily="34" charset="0"/>
              </a:rPr>
              <a:t>extended</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extension</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knowledge</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achieved</a:t>
            </a:r>
            <a:r>
              <a:rPr lang="de-CH" sz="1600" dirty="0">
                <a:latin typeface="SwissReSans" pitchFamily="34" charset="0"/>
              </a:rPr>
              <a:t> </a:t>
            </a:r>
            <a:r>
              <a:rPr lang="de-CH" sz="1600" dirty="0" err="1">
                <a:latin typeface="SwissReSans" pitchFamily="34" charset="0"/>
              </a:rPr>
              <a:t>most</a:t>
            </a:r>
            <a:r>
              <a:rPr lang="de-CH" sz="1600" dirty="0">
                <a:latin typeface="SwissReSans" pitchFamily="34" charset="0"/>
              </a:rPr>
              <a:t> </a:t>
            </a:r>
            <a:r>
              <a:rPr lang="de-CH" sz="1600" dirty="0" err="1">
                <a:latin typeface="SwissReSans" pitchFamily="34" charset="0"/>
              </a:rPr>
              <a:t>effectively</a:t>
            </a:r>
            <a:r>
              <a:rPr lang="de-CH" sz="1600" dirty="0">
                <a:latin typeface="SwissReSans" pitchFamily="34" charset="0"/>
              </a:rPr>
              <a:t> </a:t>
            </a:r>
            <a:r>
              <a:rPr lang="de-CH" sz="1600" dirty="0" err="1">
                <a:latin typeface="SwissReSans" pitchFamily="34" charset="0"/>
              </a:rPr>
              <a:t>through</a:t>
            </a:r>
            <a:r>
              <a:rPr lang="de-CH" sz="1600" dirty="0">
                <a:latin typeface="SwissReSans" pitchFamily="34" charset="0"/>
              </a:rPr>
              <a:t> «</a:t>
            </a:r>
            <a:r>
              <a:rPr lang="de-CH" sz="1600" dirty="0" err="1">
                <a:latin typeface="SwissReSans" pitchFamily="34" charset="0"/>
              </a:rPr>
              <a:t>learning</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t>
            </a:r>
            <a:r>
              <a:rPr lang="de-CH" sz="1600" dirty="0" err="1">
                <a:latin typeface="SwissReSans" pitchFamily="34" charset="0"/>
              </a:rPr>
              <a:t>doing</a:t>
            </a:r>
            <a:r>
              <a:rPr lang="de-CH" sz="1600" dirty="0">
                <a:latin typeface="SwissReSans" pitchFamily="34" charset="0"/>
              </a:rPr>
              <a:t>»: </a:t>
            </a:r>
            <a:r>
              <a:rPr lang="de-CH" sz="1600" dirty="0" err="1">
                <a:latin typeface="SwissReSans" pitchFamily="34" charset="0"/>
              </a:rPr>
              <a:t>Individuals</a:t>
            </a:r>
            <a:r>
              <a:rPr lang="de-CH" sz="1600" dirty="0">
                <a:latin typeface="SwissReSans" pitchFamily="34" charset="0"/>
              </a:rPr>
              <a:t> </a:t>
            </a:r>
            <a:r>
              <a:rPr lang="de-CH" sz="1600" dirty="0" err="1">
                <a:latin typeface="SwissReSans" pitchFamily="34" charset="0"/>
              </a:rPr>
              <a:t>who</a:t>
            </a:r>
            <a:r>
              <a:rPr lang="de-CH" sz="1600" dirty="0">
                <a:latin typeface="SwissReSans" pitchFamily="34" charset="0"/>
              </a:rPr>
              <a:t> </a:t>
            </a:r>
            <a:r>
              <a:rPr lang="de-CH" sz="1600" dirty="0" err="1">
                <a:latin typeface="SwissReSans" pitchFamily="34" charset="0"/>
              </a:rPr>
              <a:t>have</a:t>
            </a:r>
            <a:r>
              <a:rPr lang="de-CH" sz="1600" dirty="0">
                <a:latin typeface="SwissReSans" pitchFamily="34" charset="0"/>
              </a:rPr>
              <a:t> </a:t>
            </a:r>
            <a:r>
              <a:rPr lang="de-CH" sz="1600" dirty="0" err="1">
                <a:latin typeface="SwissReSans" pitchFamily="34" charset="0"/>
              </a:rPr>
              <a:t>participated</a:t>
            </a:r>
            <a:r>
              <a:rPr lang="de-CH" sz="1600" dirty="0">
                <a:latin typeface="SwissReSans" pitchFamily="34" charset="0"/>
              </a:rPr>
              <a:t> in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solutions</a:t>
            </a:r>
            <a:r>
              <a:rPr lang="de-CH" sz="1600" dirty="0">
                <a:latin typeface="SwissReSans" pitchFamily="34" charset="0"/>
              </a:rPr>
              <a:t>» </a:t>
            </a:r>
            <a:r>
              <a:rPr lang="de-CH" sz="1600" dirty="0" err="1">
                <a:latin typeface="SwissReSans" pitchFamily="34" charset="0"/>
              </a:rPr>
              <a:t>project</a:t>
            </a:r>
            <a:r>
              <a:rPr lang="de-CH" sz="1600" dirty="0">
                <a:latin typeface="SwissReSans" pitchFamily="34" charset="0"/>
              </a:rPr>
              <a:t> </a:t>
            </a:r>
            <a:r>
              <a:rPr lang="de-CH" sz="1600" dirty="0" err="1">
                <a:latin typeface="SwissReSans" pitchFamily="34" charset="0"/>
              </a:rPr>
              <a:t>with</a:t>
            </a:r>
            <a:r>
              <a:rPr lang="de-CH" sz="1600" dirty="0">
                <a:latin typeface="SwissReSans" pitchFamily="34" charset="0"/>
              </a:rPr>
              <a:t> a </a:t>
            </a:r>
            <a:r>
              <a:rPr lang="de-CH" sz="1600" dirty="0" err="1">
                <a:latin typeface="SwissReSans" pitchFamily="34" charset="0"/>
              </a:rPr>
              <a:t>client</a:t>
            </a:r>
            <a:r>
              <a:rPr lang="de-CH" sz="1600" dirty="0">
                <a:latin typeface="SwissReSans" pitchFamily="34" charset="0"/>
              </a:rPr>
              <a:t> will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perfectly</a:t>
            </a:r>
            <a:r>
              <a:rPr lang="de-CH" sz="1600" dirty="0">
                <a:latin typeface="SwissReSans" pitchFamily="34" charset="0"/>
              </a:rPr>
              <a:t> </a:t>
            </a:r>
            <a:r>
              <a:rPr lang="de-CH" sz="1600" dirty="0" err="1">
                <a:latin typeface="SwissReSans" pitchFamily="34" charset="0"/>
              </a:rPr>
              <a:t>equipped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execute</a:t>
            </a:r>
            <a:r>
              <a:rPr lang="de-CH" sz="1600" dirty="0">
                <a:latin typeface="SwissReSans" pitchFamily="34" charset="0"/>
              </a:rPr>
              <a:t> a subsequent </a:t>
            </a:r>
            <a:r>
              <a:rPr lang="de-CH" sz="1600" dirty="0" err="1">
                <a:latin typeface="SwissReSans" pitchFamily="34" charset="0"/>
              </a:rPr>
              <a:t>project</a:t>
            </a:r>
            <a:r>
              <a:rPr lang="de-CH" sz="1600" dirty="0">
                <a:latin typeface="SwissReSans" pitchFamily="34" charset="0"/>
              </a:rPr>
              <a:t> </a:t>
            </a:r>
            <a:r>
              <a:rPr lang="de-CH" sz="1600" dirty="0" err="1">
                <a:latin typeface="SwissReSans" pitchFamily="34" charset="0"/>
              </a:rPr>
              <a:t>with</a:t>
            </a:r>
            <a:r>
              <a:rPr lang="de-CH" sz="1600" dirty="0">
                <a:latin typeface="SwissReSans" pitchFamily="34" charset="0"/>
              </a:rPr>
              <a:t> a different </a:t>
            </a:r>
            <a:r>
              <a:rPr lang="de-CH" sz="1600" dirty="0" err="1">
                <a:latin typeface="SwissReSans" pitchFamily="34" charset="0"/>
              </a:rPr>
              <a:t>client</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en-US" sz="1600" dirty="0">
                <a:latin typeface="SwissReSans" pitchFamily="34" charset="0"/>
              </a:rPr>
              <a:t>Besides that, also an effective internal know-how exchange and efficient access to relevant external information/success stories help the extension of knowledge</a:t>
            </a:r>
          </a:p>
        </p:txBody>
      </p:sp>
    </p:spTree>
    <p:extLst>
      <p:ext uri="{BB962C8B-B14F-4D97-AF65-F5344CB8AC3E}">
        <p14:creationId xmlns:p14="http://schemas.microsoft.com/office/powerpoint/2010/main" val="3492278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rgbClr val="FFFFFF"/>
          </a:solidFill>
        </p:spPr>
        <p:txBody>
          <a:bodyPr/>
          <a:lstStyle/>
          <a:p>
            <a:r>
              <a:rPr lang="en-GB" sz="2000" dirty="0"/>
              <a:t>Assessment of Swiss </a:t>
            </a:r>
            <a:r>
              <a:rPr lang="en-GB" sz="2000" dirty="0" err="1"/>
              <a:t>Re’s</a:t>
            </a:r>
            <a:r>
              <a:rPr lang="en-GB" sz="2000" dirty="0"/>
              <a:t> Current Consulting Capabilities</a:t>
            </a:r>
          </a:p>
        </p:txBody>
      </p:sp>
      <p:sp>
        <p:nvSpPr>
          <p:cNvPr id="4" name="Slide Number Placeholder 3"/>
          <p:cNvSpPr>
            <a:spLocks noGrp="1"/>
          </p:cNvSpPr>
          <p:nvPr>
            <p:ph type="sldNum" sz="quarter" idx="12"/>
          </p:nvPr>
        </p:nvSpPr>
        <p:spPr/>
        <p:txBody>
          <a:bodyPr/>
          <a:lstStyle/>
          <a:p>
            <a:fld id="{5E4D2043-7E31-4A53-BD33-72A88E682172}" type="slidenum">
              <a:rPr lang="en-US" smtClean="0"/>
              <a:pPr/>
              <a:t>19</a:t>
            </a:fld>
            <a:endParaRPr lang="en-US" dirty="0"/>
          </a:p>
        </p:txBody>
      </p:sp>
      <p:sp>
        <p:nvSpPr>
          <p:cNvPr id="2" name="TextBox 1"/>
          <p:cNvSpPr txBox="1"/>
          <p:nvPr/>
        </p:nvSpPr>
        <p:spPr>
          <a:xfrm>
            <a:off x="1726656" y="1801589"/>
            <a:ext cx="3797835" cy="4539704"/>
          </a:xfrm>
          <a:prstGeom prst="rect">
            <a:avLst/>
          </a:prstGeom>
          <a:noFill/>
        </p:spPr>
        <p:txBody>
          <a:bodyPr wrap="none" rtlCol="0">
            <a:spAutoFit/>
          </a:bodyPr>
          <a:lstStyle/>
          <a:p>
            <a:pPr algn="r">
              <a:spcAft>
                <a:spcPts val="600"/>
              </a:spcAft>
            </a:pPr>
            <a:r>
              <a:rPr lang="en-US" sz="1600" dirty="0">
                <a:latin typeface="SwissReSans" pitchFamily="34" charset="0"/>
              </a:rPr>
              <a:t>Marketing this service to clients</a:t>
            </a:r>
          </a:p>
          <a:p>
            <a:pPr algn="r">
              <a:spcAft>
                <a:spcPts val="600"/>
              </a:spcAft>
            </a:pPr>
            <a:r>
              <a:rPr lang="en-US" sz="1600" dirty="0">
                <a:latin typeface="SwissReSans" pitchFamily="34" charset="0"/>
              </a:rPr>
              <a:t>Local market potential assessment</a:t>
            </a:r>
          </a:p>
          <a:p>
            <a:pPr algn="r">
              <a:spcAft>
                <a:spcPts val="600"/>
              </a:spcAft>
            </a:pPr>
            <a:r>
              <a:rPr lang="en-US" sz="1600" dirty="0">
                <a:latin typeface="SwissReSans" pitchFamily="34" charset="0"/>
              </a:rPr>
              <a:t>Defining project with client</a:t>
            </a:r>
          </a:p>
          <a:p>
            <a:pPr algn="r">
              <a:spcAft>
                <a:spcPts val="600"/>
              </a:spcAft>
            </a:pPr>
            <a:r>
              <a:rPr lang="en-US" sz="1600" dirty="0">
                <a:latin typeface="SwissReSans" pitchFamily="34" charset="0"/>
              </a:rPr>
              <a:t>Setting up Swiss Re internal XFT</a:t>
            </a:r>
          </a:p>
          <a:p>
            <a:pPr algn="r">
              <a:spcAft>
                <a:spcPts val="600"/>
              </a:spcAft>
            </a:pPr>
            <a:r>
              <a:rPr lang="en-US" sz="1600" dirty="0">
                <a:latin typeface="SwissReSans" pitchFamily="34" charset="0"/>
              </a:rPr>
              <a:t>Designing parametric product for client</a:t>
            </a:r>
          </a:p>
          <a:p>
            <a:pPr algn="r">
              <a:spcAft>
                <a:spcPts val="600"/>
              </a:spcAft>
            </a:pPr>
            <a:r>
              <a:rPr lang="en-US" sz="1600" dirty="0">
                <a:latin typeface="SwissReSans" pitchFamily="34" charset="0"/>
              </a:rPr>
              <a:t>Pricing the product</a:t>
            </a:r>
          </a:p>
          <a:p>
            <a:pPr algn="r">
              <a:spcAft>
                <a:spcPts val="600"/>
              </a:spcAft>
            </a:pPr>
            <a:r>
              <a:rPr lang="en-US" sz="1600" dirty="0">
                <a:latin typeface="SwissReSans" pitchFamily="34" charset="0"/>
              </a:rPr>
              <a:t>Choice of distribution channel</a:t>
            </a:r>
          </a:p>
          <a:p>
            <a:pPr algn="r">
              <a:spcAft>
                <a:spcPts val="600"/>
              </a:spcAft>
            </a:pPr>
            <a:r>
              <a:rPr lang="en-US" sz="1600" dirty="0">
                <a:latin typeface="SwissReSans" pitchFamily="34" charset="0"/>
              </a:rPr>
              <a:t>Operational set-up on client side</a:t>
            </a:r>
          </a:p>
          <a:p>
            <a:pPr algn="r">
              <a:spcAft>
                <a:spcPts val="600"/>
              </a:spcAft>
            </a:pPr>
            <a:r>
              <a:rPr lang="en-US" sz="1600" dirty="0">
                <a:latin typeface="SwissReSans" pitchFamily="34" charset="0"/>
              </a:rPr>
              <a:t>Parametric policy wording</a:t>
            </a:r>
          </a:p>
          <a:p>
            <a:pPr algn="r">
              <a:spcAft>
                <a:spcPts val="600"/>
              </a:spcAft>
            </a:pPr>
            <a:r>
              <a:rPr lang="en-US" sz="1600" dirty="0">
                <a:latin typeface="SwissReSans" pitchFamily="34" charset="0"/>
              </a:rPr>
              <a:t>Obtaining regulatory approval</a:t>
            </a:r>
          </a:p>
          <a:p>
            <a:pPr algn="r">
              <a:spcAft>
                <a:spcPts val="600"/>
              </a:spcAft>
            </a:pPr>
            <a:r>
              <a:rPr lang="en-US" sz="1600" dirty="0">
                <a:latin typeface="SwissReSans" pitchFamily="34" charset="0"/>
              </a:rPr>
              <a:t>Designing marketing interface</a:t>
            </a:r>
          </a:p>
          <a:p>
            <a:pPr algn="r">
              <a:spcAft>
                <a:spcPts val="600"/>
              </a:spcAft>
            </a:pPr>
            <a:r>
              <a:rPr lang="en-US" sz="1600" dirty="0">
                <a:latin typeface="SwissReSans" pitchFamily="34" charset="0"/>
              </a:rPr>
              <a:t>Structuring reinsurance solution</a:t>
            </a:r>
          </a:p>
          <a:p>
            <a:pPr algn="r">
              <a:spcAft>
                <a:spcPts val="600"/>
              </a:spcAft>
            </a:pPr>
            <a:r>
              <a:rPr lang="en-US" sz="1600" dirty="0">
                <a:latin typeface="SwissReSans" pitchFamily="34" charset="0"/>
              </a:rPr>
              <a:t>Reinsurance wording</a:t>
            </a:r>
          </a:p>
          <a:p>
            <a:pPr algn="r">
              <a:spcAft>
                <a:spcPts val="600"/>
              </a:spcAft>
            </a:pPr>
            <a:r>
              <a:rPr lang="en-US" sz="1600" dirty="0">
                <a:latin typeface="SwissReSans" pitchFamily="34" charset="0"/>
              </a:rPr>
              <a:t>Administration of reinsurance contract</a:t>
            </a:r>
          </a:p>
        </p:txBody>
      </p:sp>
      <p:sp>
        <p:nvSpPr>
          <p:cNvPr id="5" name="Rectangle 4"/>
          <p:cNvSpPr/>
          <p:nvPr/>
        </p:nvSpPr>
        <p:spPr>
          <a:xfrm>
            <a:off x="5524492" y="1801589"/>
            <a:ext cx="652374" cy="4539704"/>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 name="Rectangle 5"/>
          <p:cNvSpPr/>
          <p:nvPr/>
        </p:nvSpPr>
        <p:spPr>
          <a:xfrm>
            <a:off x="6176866" y="1801589"/>
            <a:ext cx="652374" cy="4539704"/>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 name="Rectangle 6"/>
          <p:cNvSpPr/>
          <p:nvPr/>
        </p:nvSpPr>
        <p:spPr>
          <a:xfrm>
            <a:off x="6829240" y="1801589"/>
            <a:ext cx="652374" cy="4539704"/>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Rectangle 7"/>
          <p:cNvSpPr/>
          <p:nvPr/>
        </p:nvSpPr>
        <p:spPr>
          <a:xfrm>
            <a:off x="7481614" y="1801589"/>
            <a:ext cx="652374" cy="4539704"/>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Rectangle 8"/>
          <p:cNvSpPr/>
          <p:nvPr/>
        </p:nvSpPr>
        <p:spPr>
          <a:xfrm>
            <a:off x="5524491" y="1875455"/>
            <a:ext cx="652375"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0" name="Rectangle 9"/>
          <p:cNvSpPr/>
          <p:nvPr/>
        </p:nvSpPr>
        <p:spPr>
          <a:xfrm>
            <a:off x="5524491" y="2521051"/>
            <a:ext cx="1303200"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1" name="Rectangle 10"/>
          <p:cNvSpPr/>
          <p:nvPr/>
        </p:nvSpPr>
        <p:spPr>
          <a:xfrm>
            <a:off x="5524491" y="2841064"/>
            <a:ext cx="1304750"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2" name="Rectangle 11"/>
          <p:cNvSpPr/>
          <p:nvPr/>
        </p:nvSpPr>
        <p:spPr>
          <a:xfrm>
            <a:off x="5524491" y="3161077"/>
            <a:ext cx="1957124"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3" name="Rectangle 12"/>
          <p:cNvSpPr/>
          <p:nvPr/>
        </p:nvSpPr>
        <p:spPr>
          <a:xfrm>
            <a:off x="5524491" y="3481090"/>
            <a:ext cx="1304748"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4" name="Rectangle 13"/>
          <p:cNvSpPr/>
          <p:nvPr/>
        </p:nvSpPr>
        <p:spPr>
          <a:xfrm>
            <a:off x="5524491" y="3801103"/>
            <a:ext cx="652375"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5" name="Rectangle 14"/>
          <p:cNvSpPr/>
          <p:nvPr/>
        </p:nvSpPr>
        <p:spPr>
          <a:xfrm>
            <a:off x="5524490" y="4121116"/>
            <a:ext cx="36000"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6" name="Rectangle 15"/>
          <p:cNvSpPr/>
          <p:nvPr/>
        </p:nvSpPr>
        <p:spPr>
          <a:xfrm>
            <a:off x="5524490" y="4441129"/>
            <a:ext cx="1304751"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7" name="Rectangle 16"/>
          <p:cNvSpPr/>
          <p:nvPr/>
        </p:nvSpPr>
        <p:spPr>
          <a:xfrm>
            <a:off x="5524490" y="4761142"/>
            <a:ext cx="1304751"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8" name="Rectangle 17"/>
          <p:cNvSpPr/>
          <p:nvPr/>
        </p:nvSpPr>
        <p:spPr>
          <a:xfrm>
            <a:off x="5524490" y="5081155"/>
            <a:ext cx="36000"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9" name="Rectangle 18"/>
          <p:cNvSpPr/>
          <p:nvPr/>
        </p:nvSpPr>
        <p:spPr>
          <a:xfrm>
            <a:off x="5524490" y="5401168"/>
            <a:ext cx="1957125"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0" name="Rectangle 19"/>
          <p:cNvSpPr/>
          <p:nvPr/>
        </p:nvSpPr>
        <p:spPr>
          <a:xfrm>
            <a:off x="5524490" y="5721181"/>
            <a:ext cx="1957125"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1" name="Rectangle 20"/>
          <p:cNvSpPr/>
          <p:nvPr/>
        </p:nvSpPr>
        <p:spPr>
          <a:xfrm>
            <a:off x="5524490" y="6041190"/>
            <a:ext cx="1304751"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2" name="TextBox 21"/>
          <p:cNvSpPr txBox="1"/>
          <p:nvPr/>
        </p:nvSpPr>
        <p:spPr>
          <a:xfrm>
            <a:off x="5335978" y="1596124"/>
            <a:ext cx="377026" cy="246221"/>
          </a:xfrm>
          <a:prstGeom prst="rect">
            <a:avLst/>
          </a:prstGeom>
          <a:noFill/>
        </p:spPr>
        <p:txBody>
          <a:bodyPr wrap="none" rtlCol="0">
            <a:spAutoFit/>
          </a:bodyPr>
          <a:lstStyle/>
          <a:p>
            <a:r>
              <a:rPr lang="en-US" sz="1000" dirty="0">
                <a:latin typeface="SwissReSans" pitchFamily="34" charset="0"/>
              </a:rPr>
              <a:t>0%</a:t>
            </a:r>
          </a:p>
        </p:txBody>
      </p:sp>
      <p:sp>
        <p:nvSpPr>
          <p:cNvPr id="23" name="TextBox 22"/>
          <p:cNvSpPr txBox="1"/>
          <p:nvPr/>
        </p:nvSpPr>
        <p:spPr>
          <a:xfrm>
            <a:off x="5964238" y="1608567"/>
            <a:ext cx="458780" cy="246221"/>
          </a:xfrm>
          <a:prstGeom prst="rect">
            <a:avLst/>
          </a:prstGeom>
          <a:noFill/>
        </p:spPr>
        <p:txBody>
          <a:bodyPr wrap="none" rtlCol="0">
            <a:spAutoFit/>
          </a:bodyPr>
          <a:lstStyle/>
          <a:p>
            <a:r>
              <a:rPr lang="en-US" sz="1000" dirty="0">
                <a:latin typeface="SwissReSans" pitchFamily="34" charset="0"/>
              </a:rPr>
              <a:t>25%</a:t>
            </a:r>
          </a:p>
        </p:txBody>
      </p:sp>
      <p:sp>
        <p:nvSpPr>
          <p:cNvPr id="24" name="TextBox 23"/>
          <p:cNvSpPr txBox="1"/>
          <p:nvPr/>
        </p:nvSpPr>
        <p:spPr>
          <a:xfrm>
            <a:off x="6616612" y="1605755"/>
            <a:ext cx="458780" cy="246221"/>
          </a:xfrm>
          <a:prstGeom prst="rect">
            <a:avLst/>
          </a:prstGeom>
          <a:noFill/>
        </p:spPr>
        <p:txBody>
          <a:bodyPr wrap="none" rtlCol="0">
            <a:spAutoFit/>
          </a:bodyPr>
          <a:lstStyle/>
          <a:p>
            <a:r>
              <a:rPr lang="en-US" sz="1000" dirty="0">
                <a:latin typeface="SwissReSans" pitchFamily="34" charset="0"/>
              </a:rPr>
              <a:t>50%</a:t>
            </a:r>
          </a:p>
        </p:txBody>
      </p:sp>
      <p:sp>
        <p:nvSpPr>
          <p:cNvPr id="25" name="TextBox 24"/>
          <p:cNvSpPr txBox="1"/>
          <p:nvPr/>
        </p:nvSpPr>
        <p:spPr>
          <a:xfrm>
            <a:off x="7243783" y="1596124"/>
            <a:ext cx="458780" cy="246221"/>
          </a:xfrm>
          <a:prstGeom prst="rect">
            <a:avLst/>
          </a:prstGeom>
          <a:noFill/>
        </p:spPr>
        <p:txBody>
          <a:bodyPr wrap="none" rtlCol="0">
            <a:spAutoFit/>
          </a:bodyPr>
          <a:lstStyle/>
          <a:p>
            <a:r>
              <a:rPr lang="en-US" sz="1000" dirty="0">
                <a:latin typeface="SwissReSans" pitchFamily="34" charset="0"/>
              </a:rPr>
              <a:t>75%</a:t>
            </a:r>
          </a:p>
        </p:txBody>
      </p:sp>
      <p:sp>
        <p:nvSpPr>
          <p:cNvPr id="26" name="TextBox 25"/>
          <p:cNvSpPr txBox="1"/>
          <p:nvPr/>
        </p:nvSpPr>
        <p:spPr>
          <a:xfrm>
            <a:off x="7863721" y="1598527"/>
            <a:ext cx="540533" cy="246221"/>
          </a:xfrm>
          <a:prstGeom prst="rect">
            <a:avLst/>
          </a:prstGeom>
          <a:noFill/>
        </p:spPr>
        <p:txBody>
          <a:bodyPr wrap="none" rtlCol="0">
            <a:spAutoFit/>
          </a:bodyPr>
          <a:lstStyle/>
          <a:p>
            <a:r>
              <a:rPr lang="en-US" sz="1000" dirty="0">
                <a:latin typeface="SwissReSans" pitchFamily="34" charset="0"/>
              </a:rPr>
              <a:t>100%</a:t>
            </a:r>
          </a:p>
        </p:txBody>
      </p:sp>
      <p:sp>
        <p:nvSpPr>
          <p:cNvPr id="27" name="Rectangular Callout 26"/>
          <p:cNvSpPr/>
          <p:nvPr/>
        </p:nvSpPr>
        <p:spPr>
          <a:xfrm>
            <a:off x="4655976" y="1140159"/>
            <a:ext cx="1528322" cy="371399"/>
          </a:xfrm>
          <a:prstGeom prst="wedgeRectCallout">
            <a:avLst>
              <a:gd name="adj1" fmla="val 6824"/>
              <a:gd name="adj2" fmla="val 77329"/>
            </a:avLst>
          </a:prstGeom>
          <a:noFill/>
          <a:ln w="9525" cap="flat" cmpd="sng" algn="ctr">
            <a:solidFill>
              <a:schemeClr val="accent1"/>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wissReSans" pitchFamily="34" charset="0"/>
              </a:rPr>
              <a:t>Capability inexistent in the company</a:t>
            </a:r>
          </a:p>
        </p:txBody>
      </p:sp>
      <p:sp>
        <p:nvSpPr>
          <p:cNvPr id="28" name="Rectangular Callout 27"/>
          <p:cNvSpPr/>
          <p:nvPr/>
        </p:nvSpPr>
        <p:spPr>
          <a:xfrm>
            <a:off x="6441250" y="1128512"/>
            <a:ext cx="2080727" cy="379326"/>
          </a:xfrm>
          <a:prstGeom prst="wedgeRectCallout">
            <a:avLst>
              <a:gd name="adj1" fmla="val 28943"/>
              <a:gd name="adj2" fmla="val 72304"/>
            </a:avLst>
          </a:prstGeom>
          <a:noFill/>
          <a:ln w="9525" cap="flat" cmpd="sng" algn="ctr">
            <a:solidFill>
              <a:schemeClr val="accent1"/>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wissReSans" pitchFamily="34" charset="0"/>
              </a:rPr>
              <a:t>Exceptional capabilities spread broadly throughout the company</a:t>
            </a:r>
          </a:p>
        </p:txBody>
      </p:sp>
      <p:sp>
        <p:nvSpPr>
          <p:cNvPr id="29" name="Rectangle 28"/>
          <p:cNvSpPr/>
          <p:nvPr/>
        </p:nvSpPr>
        <p:spPr>
          <a:xfrm>
            <a:off x="5531922" y="2196036"/>
            <a:ext cx="652375" cy="180000"/>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0" name="TextBox 29"/>
          <p:cNvSpPr txBox="1"/>
          <p:nvPr/>
        </p:nvSpPr>
        <p:spPr>
          <a:xfrm>
            <a:off x="646890" y="1148732"/>
            <a:ext cx="3934439" cy="646331"/>
          </a:xfrm>
          <a:prstGeom prst="rect">
            <a:avLst/>
          </a:prstGeom>
          <a:solidFill>
            <a:srgbClr val="CFDBF2"/>
          </a:solidFill>
        </p:spPr>
        <p:txBody>
          <a:bodyPr wrap="square" rtlCol="0">
            <a:spAutoFit/>
          </a:bodyPr>
          <a:lstStyle/>
          <a:p>
            <a:r>
              <a:rPr lang="de-CH" sz="1200" dirty="0">
                <a:latin typeface="SwissReSans" pitchFamily="34" charset="0"/>
              </a:rPr>
              <a:t>This </a:t>
            </a:r>
            <a:r>
              <a:rPr lang="de-CH" sz="1200" dirty="0" err="1">
                <a:latin typeface="SwissReSans" pitchFamily="34" charset="0"/>
              </a:rPr>
              <a:t>is</a:t>
            </a:r>
            <a:r>
              <a:rPr lang="de-CH" sz="1200" dirty="0">
                <a:latin typeface="SwissReSans" pitchFamily="34" charset="0"/>
              </a:rPr>
              <a:t> a (</a:t>
            </a:r>
            <a:r>
              <a:rPr lang="de-CH" sz="1200" dirty="0" err="1">
                <a:latin typeface="SwissReSans" pitchFamily="34" charset="0"/>
              </a:rPr>
              <a:t>very</a:t>
            </a:r>
            <a:r>
              <a:rPr lang="de-CH" sz="1200" dirty="0">
                <a:latin typeface="SwissReSans" pitchFamily="34" charset="0"/>
              </a:rPr>
              <a:t> </a:t>
            </a:r>
            <a:r>
              <a:rPr lang="de-CH" sz="1200" dirty="0" err="1">
                <a:latin typeface="SwissReSans" pitchFamily="34" charset="0"/>
              </a:rPr>
              <a:t>subjective</a:t>
            </a:r>
            <a:r>
              <a:rPr lang="de-CH" sz="1200" dirty="0">
                <a:latin typeface="SwissReSans" pitchFamily="34" charset="0"/>
              </a:rPr>
              <a:t>) </a:t>
            </a:r>
            <a:r>
              <a:rPr lang="de-CH" sz="1200" dirty="0" err="1">
                <a:latin typeface="SwissReSans" pitchFamily="34" charset="0"/>
              </a:rPr>
              <a:t>view</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Swiss </a:t>
            </a:r>
            <a:r>
              <a:rPr lang="de-CH" sz="1200" dirty="0" err="1">
                <a:latin typeface="SwissReSans" pitchFamily="34" charset="0"/>
              </a:rPr>
              <a:t>Re’s</a:t>
            </a:r>
            <a:r>
              <a:rPr lang="de-CH" sz="1200" dirty="0">
                <a:latin typeface="SwissReSans" pitchFamily="34" charset="0"/>
              </a:rPr>
              <a:t> </a:t>
            </a:r>
            <a:r>
              <a:rPr lang="de-CH" sz="1200" dirty="0" err="1">
                <a:latin typeface="SwissReSans" pitchFamily="34" charset="0"/>
              </a:rPr>
              <a:t>level</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competency</a:t>
            </a:r>
            <a:r>
              <a:rPr lang="de-CH" sz="1200" dirty="0">
                <a:latin typeface="SwissReSans" pitchFamily="34" charset="0"/>
              </a:rPr>
              <a:t> </a:t>
            </a:r>
            <a:r>
              <a:rPr lang="de-CH" sz="1200" dirty="0" err="1">
                <a:latin typeface="SwissReSans" pitchFamily="34" charset="0"/>
              </a:rPr>
              <a:t>during</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various</a:t>
            </a:r>
            <a:r>
              <a:rPr lang="de-CH" sz="1200" dirty="0">
                <a:latin typeface="SwissReSans" pitchFamily="34" charset="0"/>
              </a:rPr>
              <a:t> </a:t>
            </a:r>
            <a:r>
              <a:rPr lang="de-CH" sz="1200" dirty="0" err="1">
                <a:latin typeface="SwissReSans" pitchFamily="34" charset="0"/>
              </a:rPr>
              <a:t>stages</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 </a:t>
            </a:r>
            <a:r>
              <a:rPr lang="de-CH" sz="1200" dirty="0" err="1">
                <a:latin typeface="SwissReSans" pitchFamily="34" charset="0"/>
              </a:rPr>
              <a:t>parametric</a:t>
            </a:r>
            <a:r>
              <a:rPr lang="de-CH" sz="1200" dirty="0">
                <a:latin typeface="SwissReSans" pitchFamily="34" charset="0"/>
              </a:rPr>
              <a:t> </a:t>
            </a:r>
            <a:r>
              <a:rPr lang="de-CH" sz="1200" dirty="0" err="1">
                <a:latin typeface="SwissReSans" pitchFamily="34" charset="0"/>
              </a:rPr>
              <a:t>solutions</a:t>
            </a:r>
            <a:r>
              <a:rPr lang="de-CH" sz="1200" dirty="0">
                <a:latin typeface="SwissReSans" pitchFamily="34" charset="0"/>
              </a:rPr>
              <a:t> </a:t>
            </a:r>
            <a:r>
              <a:rPr lang="de-CH" sz="1200" dirty="0" err="1">
                <a:latin typeface="SwissReSans" pitchFamily="34" charset="0"/>
              </a:rPr>
              <a:t>project</a:t>
            </a:r>
            <a:r>
              <a:rPr lang="de-CH" sz="1200" dirty="0">
                <a:latin typeface="SwissReSans" pitchFamily="34" charset="0"/>
              </a:rPr>
              <a:t> in </a:t>
            </a:r>
            <a:r>
              <a:rPr lang="de-CH" sz="1200" dirty="0" err="1">
                <a:latin typeface="SwissReSans" pitchFamily="34" charset="0"/>
              </a:rPr>
              <a:t>partnership</a:t>
            </a:r>
            <a:r>
              <a:rPr lang="de-CH" sz="1200" dirty="0">
                <a:latin typeface="SwissReSans" pitchFamily="34" charset="0"/>
              </a:rPr>
              <a:t> </a:t>
            </a:r>
            <a:r>
              <a:rPr lang="de-CH" sz="1200" dirty="0" err="1">
                <a:latin typeface="SwissReSans" pitchFamily="34" charset="0"/>
              </a:rPr>
              <a:t>with</a:t>
            </a:r>
            <a:r>
              <a:rPr lang="de-CH" sz="1200" dirty="0">
                <a:latin typeface="SwissReSans" pitchFamily="34" charset="0"/>
              </a:rPr>
              <a:t> a </a:t>
            </a:r>
            <a:r>
              <a:rPr lang="de-CH" sz="1200" dirty="0" err="1">
                <a:latin typeface="SwissReSans" pitchFamily="34" charset="0"/>
              </a:rPr>
              <a:t>client</a:t>
            </a:r>
            <a:r>
              <a:rPr lang="de-CH" sz="1200" dirty="0">
                <a:latin typeface="SwissReSans" pitchFamily="34" charset="0"/>
              </a:rPr>
              <a:t>.</a:t>
            </a:r>
            <a:endParaRPr lang="en-US" sz="1200" dirty="0" err="1">
              <a:latin typeface="SwissReSans" pitchFamily="34" charset="0"/>
            </a:endParaRPr>
          </a:p>
        </p:txBody>
      </p:sp>
    </p:spTree>
    <p:extLst>
      <p:ext uri="{BB962C8B-B14F-4D97-AF65-F5344CB8AC3E}">
        <p14:creationId xmlns:p14="http://schemas.microsoft.com/office/powerpoint/2010/main" val="56521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Introduction</a:t>
            </a:r>
            <a:br>
              <a:rPr lang="en-GB" dirty="0"/>
            </a:b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a:t>
            </a:fld>
            <a:endParaRPr lang="en-US" dirty="0"/>
          </a:p>
        </p:txBody>
      </p:sp>
      <p:sp>
        <p:nvSpPr>
          <p:cNvPr id="2" name="TextBox 1"/>
          <p:cNvSpPr txBox="1"/>
          <p:nvPr/>
        </p:nvSpPr>
        <p:spPr>
          <a:xfrm>
            <a:off x="600236" y="1319480"/>
            <a:ext cx="7694675" cy="455509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de-CH" sz="1600" dirty="0">
                <a:latin typeface="SwissReSans" pitchFamily="34" charset="0"/>
              </a:rPr>
              <a:t>This </a:t>
            </a:r>
            <a:r>
              <a:rPr lang="de-CH" sz="1600" dirty="0" err="1">
                <a:latin typeface="SwissReSans" pitchFamily="34" charset="0"/>
              </a:rPr>
              <a:t>slide</a:t>
            </a:r>
            <a:r>
              <a:rPr lang="de-CH" sz="1600" dirty="0">
                <a:latin typeface="SwissReSans" pitchFamily="34" charset="0"/>
              </a:rPr>
              <a:t> </a:t>
            </a:r>
            <a:r>
              <a:rPr lang="de-CH" sz="1600" dirty="0" err="1">
                <a:latin typeface="SwissReSans" pitchFamily="34" charset="0"/>
              </a:rPr>
              <a:t>set</a:t>
            </a:r>
            <a:r>
              <a:rPr lang="de-CH" sz="1600" dirty="0">
                <a:latin typeface="SwissReSans" pitchFamily="34" charset="0"/>
              </a:rPr>
              <a:t> </a:t>
            </a:r>
            <a:r>
              <a:rPr lang="de-CH" sz="1600" dirty="0" err="1">
                <a:latin typeface="SwissReSans" pitchFamily="34" charset="0"/>
              </a:rPr>
              <a:t>proposes</a:t>
            </a:r>
            <a:r>
              <a:rPr lang="de-CH" sz="1600" dirty="0">
                <a:latin typeface="SwissReSans" pitchFamily="34" charset="0"/>
              </a:rPr>
              <a:t> </a:t>
            </a:r>
            <a:r>
              <a:rPr lang="de-CH" sz="1600" dirty="0" err="1">
                <a:latin typeface="SwissReSans" pitchFamily="34" charset="0"/>
              </a:rPr>
              <a:t>one</a:t>
            </a:r>
            <a:r>
              <a:rPr lang="de-CH" sz="1600" dirty="0">
                <a:latin typeface="SwissReSans" pitchFamily="34" charset="0"/>
              </a:rPr>
              <a:t> </a:t>
            </a:r>
            <a:r>
              <a:rPr lang="de-CH" sz="1600" dirty="0" err="1">
                <a:latin typeface="SwissReSans" pitchFamily="34" charset="0"/>
              </a:rPr>
              <a:t>concrete</a:t>
            </a:r>
            <a:r>
              <a:rPr lang="de-CH" sz="1600" dirty="0">
                <a:latin typeface="SwissReSans" pitchFamily="34" charset="0"/>
              </a:rPr>
              <a:t> initiative </a:t>
            </a:r>
            <a:r>
              <a:rPr lang="de-CH" sz="1600" dirty="0" err="1">
                <a:latin typeface="SwissReSans" pitchFamily="34" charset="0"/>
              </a:rPr>
              <a:t>under</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Closing</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Nat</a:t>
            </a:r>
            <a:r>
              <a:rPr lang="de-CH" sz="1600" dirty="0">
                <a:latin typeface="SwissReSans" pitchFamily="34" charset="0"/>
              </a:rPr>
              <a:t> Cat </a:t>
            </a:r>
            <a:r>
              <a:rPr lang="de-CH" sz="1600" dirty="0" err="1">
                <a:latin typeface="SwissReSans" pitchFamily="34" charset="0"/>
              </a:rPr>
              <a:t>Protection</a:t>
            </a:r>
            <a:r>
              <a:rPr lang="de-CH" sz="1600" dirty="0">
                <a:latin typeface="SwissReSans" pitchFamily="34" charset="0"/>
              </a:rPr>
              <a:t> Gap» </a:t>
            </a:r>
            <a:r>
              <a:rPr lang="de-CH" sz="1600" dirty="0" err="1">
                <a:latin typeface="SwissReSans" pitchFamily="34" charset="0"/>
              </a:rPr>
              <a:t>theme</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proposal</a:t>
            </a:r>
            <a:r>
              <a:rPr lang="de-CH" sz="1600" dirty="0">
                <a:latin typeface="SwissReSans" pitchFamily="34" charset="0"/>
              </a:rPr>
              <a:t> </a:t>
            </a:r>
            <a:r>
              <a:rPr lang="de-CH" sz="1600" dirty="0" err="1">
                <a:latin typeface="SwissReSans" pitchFamily="34" charset="0"/>
              </a:rPr>
              <a:t>builds</a:t>
            </a:r>
            <a:r>
              <a:rPr lang="de-CH" sz="1600" dirty="0">
                <a:latin typeface="SwissReSans" pitchFamily="34" charset="0"/>
              </a:rPr>
              <a:t> on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hypothesis</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nat</a:t>
            </a:r>
            <a:r>
              <a:rPr lang="de-CH" sz="1600" dirty="0">
                <a:latin typeface="SwissReSans" pitchFamily="34" charset="0"/>
              </a:rPr>
              <a:t> </a:t>
            </a:r>
            <a:r>
              <a:rPr lang="de-CH" sz="1600" dirty="0" err="1">
                <a:latin typeface="SwissReSans" pitchFamily="34" charset="0"/>
              </a:rPr>
              <a:t>cat</a:t>
            </a:r>
            <a:r>
              <a:rPr lang="de-CH" sz="1600" dirty="0">
                <a:latin typeface="SwissReSans" pitchFamily="34" charset="0"/>
              </a:rPr>
              <a:t> </a:t>
            </a:r>
            <a:r>
              <a:rPr lang="de-CH" sz="1600" dirty="0" err="1">
                <a:latin typeface="SwissReSans" pitchFamily="34" charset="0"/>
              </a:rPr>
              <a:t>solutions</a:t>
            </a:r>
            <a:r>
              <a:rPr lang="de-CH" sz="1600" dirty="0">
                <a:latin typeface="SwissReSans" pitchFamily="34" charset="0"/>
              </a:rPr>
              <a:t> </a:t>
            </a:r>
            <a:r>
              <a:rPr lang="de-CH" sz="1600" dirty="0" err="1">
                <a:latin typeface="SwissReSans" pitchFamily="34" charset="0"/>
              </a:rPr>
              <a:t>represent</a:t>
            </a:r>
            <a:r>
              <a:rPr lang="de-CH" sz="1600" dirty="0">
                <a:latin typeface="SwissReSans" pitchFamily="34" charset="0"/>
              </a:rPr>
              <a:t> a </a:t>
            </a:r>
            <a:r>
              <a:rPr lang="de-CH" sz="1600" dirty="0" err="1">
                <a:latin typeface="SwissReSans" pitchFamily="34" charset="0"/>
              </a:rPr>
              <a:t>niche</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which</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currently</a:t>
            </a:r>
            <a:r>
              <a:rPr lang="de-CH" sz="1600" dirty="0">
                <a:latin typeface="SwissReSans" pitchFamily="34" charset="0"/>
              </a:rPr>
              <a:t> </a:t>
            </a:r>
            <a:r>
              <a:rPr lang="de-CH" sz="1600" dirty="0" err="1">
                <a:latin typeface="SwissReSans" pitchFamily="34" charset="0"/>
              </a:rPr>
              <a:t>underserved</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industry</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There</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 substantial </a:t>
            </a:r>
            <a:r>
              <a:rPr lang="de-CH" sz="1600" dirty="0" err="1">
                <a:latin typeface="SwissReSans" pitchFamily="34" charset="0"/>
              </a:rPr>
              <a:t>business</a:t>
            </a:r>
            <a:r>
              <a:rPr lang="de-CH" sz="1600" dirty="0">
                <a:latin typeface="SwissReSans" pitchFamily="34" charset="0"/>
              </a:rPr>
              <a:t> potential </a:t>
            </a:r>
            <a:r>
              <a:rPr lang="de-CH" sz="1600" dirty="0" err="1">
                <a:latin typeface="SwissReSans" pitchFamily="34" charset="0"/>
              </a:rPr>
              <a:t>that</a:t>
            </a:r>
            <a:r>
              <a:rPr lang="de-CH" sz="1600" dirty="0">
                <a:latin typeface="SwissReSans" pitchFamily="34" charset="0"/>
              </a:rPr>
              <a:t> Swiss Re </a:t>
            </a:r>
            <a:r>
              <a:rPr lang="de-CH" sz="1600" dirty="0" err="1">
                <a:latin typeface="SwissReSans" pitchFamily="34" charset="0"/>
              </a:rPr>
              <a:t>can</a:t>
            </a:r>
            <a:r>
              <a:rPr lang="de-CH" sz="1600" dirty="0">
                <a:latin typeface="SwissReSans" pitchFamily="34" charset="0"/>
              </a:rPr>
              <a:t> </a:t>
            </a:r>
            <a:r>
              <a:rPr lang="de-CH" sz="1600" dirty="0" err="1">
                <a:latin typeface="SwissReSans" pitchFamily="34" charset="0"/>
              </a:rPr>
              <a:t>exploit</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t>
            </a:r>
            <a:r>
              <a:rPr lang="de-CH" sz="1600" dirty="0" err="1">
                <a:latin typeface="SwissReSans" pitchFamily="34" charset="0"/>
              </a:rPr>
              <a:t>developing</a:t>
            </a:r>
            <a:r>
              <a:rPr lang="de-CH" sz="1600" dirty="0">
                <a:latin typeface="SwissReSans" pitchFamily="34" charset="0"/>
              </a:rPr>
              <a:t>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securing</a:t>
            </a:r>
            <a:r>
              <a:rPr lang="de-CH" sz="1600" dirty="0">
                <a:latin typeface="SwissReSans" pitchFamily="34" charset="0"/>
              </a:rPr>
              <a:t> a dominant </a:t>
            </a:r>
            <a:r>
              <a:rPr lang="de-CH" sz="1600" dirty="0" err="1">
                <a:latin typeface="SwissReSans" pitchFamily="34" charset="0"/>
              </a:rPr>
              <a:t>share</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wallet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itself</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Already</a:t>
            </a:r>
            <a:r>
              <a:rPr lang="de-CH" sz="1600" dirty="0">
                <a:latin typeface="SwissReSans" pitchFamily="34" charset="0"/>
              </a:rPr>
              <a:t> </a:t>
            </a:r>
            <a:r>
              <a:rPr lang="de-CH" sz="1600" dirty="0" err="1">
                <a:latin typeface="SwissReSans" pitchFamily="34" charset="0"/>
              </a:rPr>
              <a:t>today</a:t>
            </a:r>
            <a:r>
              <a:rPr lang="de-CH" sz="1600" dirty="0">
                <a:latin typeface="SwissReSans" pitchFamily="34" charset="0"/>
              </a:rPr>
              <a:t>, Swiss Re </a:t>
            </a:r>
            <a:r>
              <a:rPr lang="de-CH" sz="1600" dirty="0" err="1">
                <a:latin typeface="SwissReSans" pitchFamily="34" charset="0"/>
              </a:rPr>
              <a:t>enters</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transactions</a:t>
            </a:r>
            <a:r>
              <a:rPr lang="de-CH" sz="1600" dirty="0">
                <a:latin typeface="SwissReSans" pitchFamily="34" charset="0"/>
              </a:rPr>
              <a:t> on </a:t>
            </a:r>
            <a:r>
              <a:rPr lang="de-CH" sz="1600" dirty="0" err="1">
                <a:latin typeface="SwissReSans" pitchFamily="34" charset="0"/>
              </a:rPr>
              <a:t>the</a:t>
            </a:r>
            <a:r>
              <a:rPr lang="de-CH" sz="1600" dirty="0">
                <a:latin typeface="SwissReSans" pitchFamily="34" charset="0"/>
              </a:rPr>
              <a:t> CORSO </a:t>
            </a:r>
            <a:r>
              <a:rPr lang="de-CH" sz="1600" dirty="0" err="1">
                <a:latin typeface="SwissReSans" pitchFamily="34" charset="0"/>
              </a:rPr>
              <a:t>and</a:t>
            </a:r>
            <a:r>
              <a:rPr lang="de-CH" sz="1600" dirty="0">
                <a:latin typeface="SwissReSans" pitchFamily="34" charset="0"/>
              </a:rPr>
              <a:t> on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side</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Swiss Re </a:t>
            </a:r>
            <a:r>
              <a:rPr lang="de-CH" sz="1600" dirty="0" err="1">
                <a:latin typeface="SwissReSans" pitchFamily="34" charset="0"/>
              </a:rPr>
              <a:t>has</a:t>
            </a:r>
            <a:r>
              <a:rPr lang="de-CH" sz="1600" dirty="0">
                <a:latin typeface="SwissReSans" pitchFamily="34" charset="0"/>
              </a:rPr>
              <a:t> also </a:t>
            </a:r>
            <a:r>
              <a:rPr lang="de-CH" sz="1600" dirty="0" err="1">
                <a:latin typeface="SwissReSans" pitchFamily="34" charset="0"/>
              </a:rPr>
              <a:t>supported</a:t>
            </a:r>
            <a:r>
              <a:rPr lang="de-CH" sz="1600" dirty="0">
                <a:latin typeface="SwissReSans" pitchFamily="34" charset="0"/>
              </a:rPr>
              <a:t> a </a:t>
            </a:r>
            <a:r>
              <a:rPr lang="de-CH" sz="1600" dirty="0" err="1">
                <a:latin typeface="SwissReSans" pitchFamily="34" charset="0"/>
              </a:rPr>
              <a:t>number</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primary</a:t>
            </a:r>
            <a:r>
              <a:rPr lang="de-CH" sz="1600" dirty="0">
                <a:latin typeface="SwissReSans" pitchFamily="34" charset="0"/>
              </a:rPr>
              <a:t> </a:t>
            </a:r>
            <a:r>
              <a:rPr lang="de-CH" sz="1600" dirty="0" err="1">
                <a:latin typeface="SwissReSans" pitchFamily="34" charset="0"/>
              </a:rPr>
              <a:t>insurers</a:t>
            </a:r>
            <a:r>
              <a:rPr lang="de-CH" sz="1600" dirty="0">
                <a:latin typeface="SwissReSans" pitchFamily="34" charset="0"/>
              </a:rPr>
              <a:t> in </a:t>
            </a:r>
            <a:r>
              <a:rPr lang="de-CH" sz="1600" dirty="0" err="1">
                <a:latin typeface="SwissReSans" pitchFamily="34" charset="0"/>
              </a:rPr>
              <a:t>developing</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policies</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These </a:t>
            </a:r>
            <a:r>
              <a:rPr lang="de-CH" sz="1600" dirty="0" err="1">
                <a:latin typeface="SwissReSans" pitchFamily="34" charset="0"/>
              </a:rPr>
              <a:t>sporadic</a:t>
            </a:r>
            <a:r>
              <a:rPr lang="de-CH" sz="1600" dirty="0">
                <a:latin typeface="SwissReSans" pitchFamily="34" charset="0"/>
              </a:rPr>
              <a:t> </a:t>
            </a:r>
            <a:r>
              <a:rPr lang="de-CH" sz="1600" dirty="0" err="1">
                <a:latin typeface="SwissReSans" pitchFamily="34" charset="0"/>
              </a:rPr>
              <a:t>local</a:t>
            </a:r>
            <a:r>
              <a:rPr lang="de-CH" sz="1600" dirty="0">
                <a:latin typeface="SwissReSans" pitchFamily="34" charset="0"/>
              </a:rPr>
              <a:t> initiatives </a:t>
            </a:r>
            <a:r>
              <a:rPr lang="de-CH" sz="1600" dirty="0" err="1">
                <a:latin typeface="SwissReSans" pitchFamily="34" charset="0"/>
              </a:rPr>
              <a:t>deliver</a:t>
            </a:r>
            <a:r>
              <a:rPr lang="de-CH" sz="1600" dirty="0">
                <a:latin typeface="SwissReSans" pitchFamily="34" charset="0"/>
              </a:rPr>
              <a:t> a </a:t>
            </a:r>
            <a:r>
              <a:rPr lang="de-CH" sz="1600" dirty="0" err="1">
                <a:latin typeface="SwissReSans" pitchFamily="34" charset="0"/>
              </a:rPr>
              <a:t>good</a:t>
            </a:r>
            <a:r>
              <a:rPr lang="de-CH" sz="1600" dirty="0">
                <a:latin typeface="SwissReSans" pitchFamily="34" charset="0"/>
              </a:rPr>
              <a:t> </a:t>
            </a:r>
            <a:r>
              <a:rPr lang="de-CH" sz="1600" dirty="0" err="1">
                <a:latin typeface="SwissReSans" pitchFamily="34" charset="0"/>
              </a:rPr>
              <a:t>proof</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concept</a:t>
            </a:r>
            <a:r>
              <a:rPr lang="de-CH" sz="1600" dirty="0">
                <a:latin typeface="SwissReSans" pitchFamily="34" charset="0"/>
              </a:rPr>
              <a:t>, but </a:t>
            </a:r>
            <a:r>
              <a:rPr lang="de-CH" sz="1600" dirty="0" err="1">
                <a:latin typeface="SwissReSans" pitchFamily="34" charset="0"/>
              </a:rPr>
              <a:t>they</a:t>
            </a:r>
            <a:r>
              <a:rPr lang="de-CH" sz="1600" dirty="0">
                <a:latin typeface="SwissReSans" pitchFamily="34" charset="0"/>
              </a:rPr>
              <a:t> do not </a:t>
            </a:r>
            <a:r>
              <a:rPr lang="de-CH" sz="1600" dirty="0" err="1">
                <a:latin typeface="SwissReSans" pitchFamily="34" charset="0"/>
              </a:rPr>
              <a:t>exploit</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potential </a:t>
            </a:r>
            <a:r>
              <a:rPr lang="de-CH" sz="1600" dirty="0" err="1">
                <a:latin typeface="SwissReSans" pitchFamily="34" charset="0"/>
              </a:rPr>
              <a:t>thoroughly</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globally</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slide</a:t>
            </a:r>
            <a:r>
              <a:rPr lang="de-CH" sz="1600" dirty="0">
                <a:latin typeface="SwissReSans" pitchFamily="34" charset="0"/>
              </a:rPr>
              <a:t> </a:t>
            </a:r>
            <a:r>
              <a:rPr lang="de-CH" sz="1600" dirty="0" err="1">
                <a:latin typeface="SwissReSans" pitchFamily="34" charset="0"/>
              </a:rPr>
              <a:t>set</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divided</a:t>
            </a:r>
            <a:r>
              <a:rPr lang="de-CH" sz="1600" dirty="0">
                <a:latin typeface="SwissReSans" pitchFamily="34" charset="0"/>
              </a:rPr>
              <a:t> </a:t>
            </a:r>
            <a:r>
              <a:rPr lang="de-CH" sz="1600" dirty="0" err="1">
                <a:latin typeface="SwissReSans" pitchFamily="34" charset="0"/>
              </a:rPr>
              <a:t>into</a:t>
            </a:r>
            <a:r>
              <a:rPr lang="de-CH" sz="1600" dirty="0">
                <a:latin typeface="SwissReSans" pitchFamily="34" charset="0"/>
              </a:rPr>
              <a:t> </a:t>
            </a:r>
            <a:r>
              <a:rPr lang="de-CH" sz="1600" dirty="0" err="1">
                <a:latin typeface="SwissReSans" pitchFamily="34" charset="0"/>
              </a:rPr>
              <a:t>two</a:t>
            </a:r>
            <a:r>
              <a:rPr lang="de-CH" sz="1600" dirty="0">
                <a:latin typeface="SwissReSans" pitchFamily="34" charset="0"/>
              </a:rPr>
              <a:t> </a:t>
            </a:r>
            <a:r>
              <a:rPr lang="de-CH" sz="1600" dirty="0" err="1">
                <a:latin typeface="SwissReSans" pitchFamily="34" charset="0"/>
              </a:rPr>
              <a:t>sections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first</a:t>
            </a:r>
            <a:r>
              <a:rPr lang="de-CH" sz="1600" dirty="0">
                <a:latin typeface="SwissReSans" pitchFamily="34" charset="0"/>
              </a:rPr>
              <a:t> </a:t>
            </a:r>
            <a:r>
              <a:rPr lang="de-CH" sz="1600" dirty="0" err="1">
                <a:latin typeface="SwissReSans" pitchFamily="34" charset="0"/>
              </a:rPr>
              <a:t>section</a:t>
            </a:r>
            <a:r>
              <a:rPr lang="de-CH" sz="1600" dirty="0">
                <a:latin typeface="SwissReSans" pitchFamily="34" charset="0"/>
              </a:rPr>
              <a:t> </a:t>
            </a:r>
            <a:r>
              <a:rPr lang="de-CH" sz="1600" dirty="0" err="1">
                <a:latin typeface="SwissReSans" pitchFamily="34" charset="0"/>
              </a:rPr>
              <a:t>analyses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potential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solutions</a:t>
            </a:r>
            <a:r>
              <a:rPr lang="de-CH" sz="1600" dirty="0">
                <a:latin typeface="SwissReSans" pitchFamily="34" charset="0"/>
              </a:rPr>
              <a:t> in </a:t>
            </a:r>
            <a:r>
              <a:rPr lang="de-CH" sz="1600" dirty="0" err="1">
                <a:latin typeface="SwissReSans" pitchFamily="34" charset="0"/>
              </a:rPr>
              <a:t>more</a:t>
            </a:r>
            <a:r>
              <a:rPr lang="de-CH" sz="1600" dirty="0">
                <a:latin typeface="SwissReSans" pitchFamily="34" charset="0"/>
              </a:rPr>
              <a:t> </a:t>
            </a:r>
            <a:r>
              <a:rPr lang="de-CH" sz="1600" dirty="0" err="1">
                <a:latin typeface="SwissReSans" pitchFamily="34" charset="0"/>
              </a:rPr>
              <a:t>detail</a:t>
            </a:r>
            <a:r>
              <a:rPr lang="de-CH" sz="1600" dirty="0">
                <a:latin typeface="SwissReSans" pitchFamily="34" charset="0"/>
              </a:rPr>
              <a:t>, </a:t>
            </a:r>
            <a:r>
              <a:rPr lang="de-CH" sz="1600" dirty="0" err="1">
                <a:latin typeface="SwissReSans" pitchFamily="34" charset="0"/>
              </a:rPr>
              <a:t>while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second</a:t>
            </a:r>
            <a:r>
              <a:rPr lang="de-CH" sz="1600" dirty="0">
                <a:latin typeface="SwissReSans" pitchFamily="34" charset="0"/>
              </a:rPr>
              <a:t> </a:t>
            </a:r>
            <a:r>
              <a:rPr lang="de-CH" sz="1600" dirty="0" err="1">
                <a:latin typeface="SwissReSans" pitchFamily="34" charset="0"/>
              </a:rPr>
              <a:t>section</a:t>
            </a:r>
            <a:r>
              <a:rPr lang="de-CH" sz="1600" dirty="0">
                <a:latin typeface="SwissReSans" pitchFamily="34" charset="0"/>
              </a:rPr>
              <a:t> </a:t>
            </a:r>
            <a:r>
              <a:rPr lang="de-CH" sz="1600" dirty="0" err="1">
                <a:latin typeface="SwissReSans" pitchFamily="34" charset="0"/>
              </a:rPr>
              <a:t>proposes</a:t>
            </a:r>
            <a:r>
              <a:rPr lang="de-CH" sz="1600" dirty="0">
                <a:latin typeface="SwissReSans" pitchFamily="34" charset="0"/>
              </a:rPr>
              <a:t> a </a:t>
            </a:r>
            <a:r>
              <a:rPr lang="de-CH" sz="1600" dirty="0" err="1">
                <a:latin typeface="SwissReSans" pitchFamily="34" charset="0"/>
              </a:rPr>
              <a:t>concrete</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plan </a:t>
            </a:r>
            <a:r>
              <a:rPr lang="de-CH" sz="1600" dirty="0" err="1">
                <a:latin typeface="SwissReSans" pitchFamily="34" charset="0"/>
              </a:rPr>
              <a:t>for</a:t>
            </a:r>
            <a:r>
              <a:rPr lang="de-CH" sz="1600" dirty="0">
                <a:latin typeface="SwissReSans" pitchFamily="34" charset="0"/>
              </a:rPr>
              <a:t> Swiss </a:t>
            </a:r>
            <a:r>
              <a:rPr lang="de-CH" sz="1600" dirty="0" err="1">
                <a:latin typeface="SwissReSans" pitchFamily="34" charset="0"/>
              </a:rPr>
              <a:t>Re’s</a:t>
            </a:r>
            <a:r>
              <a:rPr lang="de-CH" sz="1600" dirty="0">
                <a:latin typeface="SwissReSans" pitchFamily="34" charset="0"/>
              </a:rPr>
              <a:t> </a:t>
            </a:r>
            <a:r>
              <a:rPr lang="de-CH" sz="1600" dirty="0" err="1">
                <a:latin typeface="SwissReSans" pitchFamily="34" charset="0"/>
              </a:rPr>
              <a:t>Reinsurance</a:t>
            </a:r>
            <a:r>
              <a:rPr lang="de-CH" sz="1600" dirty="0">
                <a:latin typeface="SwissReSans" pitchFamily="34" charset="0"/>
              </a:rPr>
              <a:t> </a:t>
            </a:r>
            <a:r>
              <a:rPr lang="de-CH" sz="1600" dirty="0" err="1">
                <a:latin typeface="SwissReSans" pitchFamily="34" charset="0"/>
              </a:rPr>
              <a:t>business</a:t>
            </a:r>
            <a:r>
              <a:rPr lang="de-CH" sz="1600" dirty="0">
                <a:latin typeface="SwissReSans" pitchFamily="34" charset="0"/>
              </a:rPr>
              <a:t> </a:t>
            </a:r>
            <a:r>
              <a:rPr lang="de-CH" sz="1600" dirty="0" err="1">
                <a:latin typeface="SwissReSans" pitchFamily="34" charset="0"/>
              </a:rPr>
              <a:t>unit</a:t>
            </a:r>
            <a:r>
              <a:rPr lang="de-CH" sz="1600" dirty="0">
                <a:latin typeface="SwissReSans" pitchFamily="34" charset="0"/>
              </a:rPr>
              <a:t>.</a:t>
            </a:r>
            <a:endParaRPr lang="en-US" sz="1600" dirty="0" err="1">
              <a:latin typeface="SwissReSans" pitchFamily="34" charset="0"/>
            </a:endParaRPr>
          </a:p>
        </p:txBody>
      </p:sp>
    </p:spTree>
    <p:extLst>
      <p:ext uri="{BB962C8B-B14F-4D97-AF65-F5344CB8AC3E}">
        <p14:creationId xmlns:p14="http://schemas.microsoft.com/office/powerpoint/2010/main" val="214047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1600" dirty="0"/>
              <a:t>Value Proposition 3: Infrastructure</a:t>
            </a:r>
            <a:br>
              <a:rPr lang="en-GB" sz="2000" dirty="0"/>
            </a:br>
            <a:r>
              <a:rPr lang="en-GB" sz="2000" dirty="0"/>
              <a:t>Rationale for Building a Platform</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20</a:t>
            </a:fld>
            <a:endParaRPr lang="en-US" dirty="0"/>
          </a:p>
        </p:txBody>
      </p:sp>
      <p:sp>
        <p:nvSpPr>
          <p:cNvPr id="48" name="TextBox 47"/>
          <p:cNvSpPr txBox="1"/>
          <p:nvPr/>
        </p:nvSpPr>
        <p:spPr>
          <a:xfrm>
            <a:off x="618898" y="1515426"/>
            <a:ext cx="8310496" cy="440120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purpose</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building</a:t>
            </a:r>
            <a:r>
              <a:rPr lang="de-CH" sz="1600" dirty="0">
                <a:latin typeface="SwissReSans" pitchFamily="34" charset="0"/>
              </a:rPr>
              <a:t> a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reduce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entry</a:t>
            </a:r>
            <a:r>
              <a:rPr lang="de-CH" sz="1600" dirty="0">
                <a:latin typeface="SwissReSans" pitchFamily="34" charset="0"/>
              </a:rPr>
              <a:t> </a:t>
            </a:r>
            <a:r>
              <a:rPr lang="de-CH" sz="1600" dirty="0" err="1">
                <a:latin typeface="SwissReSans" pitchFamily="34" charset="0"/>
              </a:rPr>
              <a:t>costs</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b)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minimise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administrative </a:t>
            </a:r>
            <a:r>
              <a:rPr lang="de-CH" sz="1600" dirty="0" err="1">
                <a:latin typeface="SwissReSans" pitchFamily="34" charset="0"/>
              </a:rPr>
              <a:t>burden</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Swiss Re </a:t>
            </a:r>
            <a:r>
              <a:rPr lang="de-CH" sz="1600" dirty="0" err="1">
                <a:latin typeface="SwissReSans" pitchFamily="34" charset="0"/>
              </a:rPr>
              <a:t>during</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operational </a:t>
            </a:r>
            <a:r>
              <a:rPr lang="de-CH" sz="1600" dirty="0" err="1">
                <a:latin typeface="SwissReSans" pitchFamily="34" charset="0"/>
              </a:rPr>
              <a:t>phase</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automate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following</a:t>
            </a:r>
            <a:r>
              <a:rPr lang="de-CH" sz="1600" dirty="0">
                <a:latin typeface="SwissReSans" pitchFamily="34" charset="0"/>
              </a:rPr>
              <a:t> </a:t>
            </a:r>
            <a:r>
              <a:rPr lang="de-CH" sz="1600" dirty="0" err="1">
                <a:latin typeface="SwissReSans" pitchFamily="34" charset="0"/>
              </a:rPr>
              <a:t>processes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largest</a:t>
            </a:r>
            <a:r>
              <a:rPr lang="de-CH" sz="1600" dirty="0">
                <a:latin typeface="SwissReSans" pitchFamily="34" charset="0"/>
              </a:rPr>
              <a:t> </a:t>
            </a:r>
            <a:r>
              <a:rPr lang="de-CH" sz="1600" dirty="0" err="1">
                <a:latin typeface="SwissReSans" pitchFamily="34" charset="0"/>
              </a:rPr>
              <a:t>possible</a:t>
            </a:r>
            <a:r>
              <a:rPr lang="de-CH" sz="1600" dirty="0">
                <a:latin typeface="SwissReSans" pitchFamily="34" charset="0"/>
              </a:rPr>
              <a:t> </a:t>
            </a:r>
            <a:r>
              <a:rPr lang="de-CH" sz="1600" dirty="0" err="1">
                <a:latin typeface="SwissReSans" pitchFamily="34" charset="0"/>
              </a:rPr>
              <a:t>degree</a:t>
            </a:r>
            <a:r>
              <a:rPr lang="de-CH" sz="1600" dirty="0">
                <a:latin typeface="SwissReSans" pitchFamily="34" charset="0"/>
              </a:rPr>
              <a:t>, </a:t>
            </a:r>
            <a:r>
              <a:rPr lang="de-CH" sz="1600" dirty="0" err="1">
                <a:latin typeface="SwissReSans" pitchFamily="34" charset="0"/>
              </a:rPr>
              <a:t>both</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Swiss Re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a:t>
            </a:r>
            <a:r>
              <a:rPr lang="de-CH" sz="1600" dirty="0">
                <a:latin typeface="SwissReSans" pitchFamily="34" charset="0"/>
              </a:rPr>
              <a:t>: 1) </a:t>
            </a:r>
            <a:r>
              <a:rPr lang="de-CH" sz="1600" dirty="0" err="1">
                <a:latin typeface="SwissReSans" pitchFamily="34" charset="0"/>
              </a:rPr>
              <a:t>accounting</a:t>
            </a:r>
            <a:r>
              <a:rPr lang="de-CH" sz="1600" dirty="0">
                <a:latin typeface="SwissReSans" pitchFamily="34" charset="0"/>
              </a:rPr>
              <a:t> 2) </a:t>
            </a:r>
            <a:r>
              <a:rPr lang="de-CH" sz="1600" dirty="0" err="1">
                <a:latin typeface="SwissReSans" pitchFamily="34" charset="0"/>
              </a:rPr>
              <a:t>reserving</a:t>
            </a:r>
            <a:r>
              <a:rPr lang="de-CH" sz="1600" dirty="0">
                <a:latin typeface="SwissReSans" pitchFamily="34" charset="0"/>
              </a:rPr>
              <a:t> 3) </a:t>
            </a:r>
            <a:r>
              <a:rPr lang="de-CH" sz="1600" dirty="0" err="1">
                <a:latin typeface="SwissReSans" pitchFamily="34" charset="0"/>
              </a:rPr>
              <a:t>exposure</a:t>
            </a:r>
            <a:r>
              <a:rPr lang="de-CH" sz="1600" dirty="0">
                <a:latin typeface="SwissReSans" pitchFamily="34" charset="0"/>
              </a:rPr>
              <a:t> </a:t>
            </a:r>
            <a:r>
              <a:rPr lang="de-CH" sz="1600" dirty="0" err="1">
                <a:latin typeface="SwissReSans" pitchFamily="34" charset="0"/>
              </a:rPr>
              <a:t>reporting</a:t>
            </a:r>
            <a:r>
              <a:rPr lang="de-CH" sz="1600" dirty="0">
                <a:latin typeface="SwissReSans" pitchFamily="34" charset="0"/>
              </a:rPr>
              <a:t> 4) </a:t>
            </a:r>
            <a:r>
              <a:rPr lang="de-CH" sz="1600" dirty="0" err="1">
                <a:latin typeface="SwissReSans" pitchFamily="34" charset="0"/>
              </a:rPr>
              <a:t>index</a:t>
            </a:r>
            <a:r>
              <a:rPr lang="de-CH" sz="1600" dirty="0">
                <a:latin typeface="SwissReSans" pitchFamily="34" charset="0"/>
              </a:rPr>
              <a:t> </a:t>
            </a:r>
            <a:r>
              <a:rPr lang="de-CH" sz="1600" dirty="0" err="1">
                <a:latin typeface="SwissReSans" pitchFamily="34" charset="0"/>
              </a:rPr>
              <a:t>calculation</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can</a:t>
            </a:r>
            <a:r>
              <a:rPr lang="de-CH" sz="1600" dirty="0">
                <a:latin typeface="SwissReSans" pitchFamily="34" charset="0"/>
              </a:rPr>
              <a:t> </a:t>
            </a:r>
            <a:r>
              <a:rPr lang="de-CH" sz="1600" dirty="0" err="1">
                <a:latin typeface="SwissReSans" pitchFamily="34" charset="0"/>
              </a:rPr>
              <a:t>only</a:t>
            </a:r>
            <a:r>
              <a:rPr lang="de-CH" sz="1600" dirty="0">
                <a:latin typeface="SwissReSans" pitchFamily="34" charset="0"/>
              </a:rPr>
              <a:t> </a:t>
            </a:r>
            <a:r>
              <a:rPr lang="de-CH" sz="1600" dirty="0" err="1">
                <a:latin typeface="SwissReSans" pitchFamily="34" charset="0"/>
              </a:rPr>
              <a:t>cover</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standardised</a:t>
            </a:r>
            <a:r>
              <a:rPr lang="de-CH" sz="1600" dirty="0">
                <a:latin typeface="SwissReSans" pitchFamily="34" charset="0"/>
              </a:rPr>
              <a:t> </a:t>
            </a:r>
            <a:r>
              <a:rPr lang="de-CH" sz="1600" dirty="0" err="1">
                <a:latin typeface="SwissReSans" pitchFamily="34" charset="0"/>
              </a:rPr>
              <a:t>segment</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process</a:t>
            </a:r>
            <a:r>
              <a:rPr lang="de-CH" sz="1600" dirty="0">
                <a:latin typeface="SwissReSans" pitchFamily="34" charset="0"/>
              </a:rPr>
              <a:t> </a:t>
            </a:r>
            <a:r>
              <a:rPr lang="de-CH" sz="1600" dirty="0" err="1">
                <a:latin typeface="SwissReSans" pitchFamily="34" charset="0"/>
              </a:rPr>
              <a:t>chain</a:t>
            </a:r>
            <a:r>
              <a:rPr lang="de-CH" sz="1600" dirty="0">
                <a:latin typeface="SwissReSans" pitchFamily="34" charset="0"/>
              </a:rPr>
              <a:t>, </a:t>
            </a:r>
            <a:r>
              <a:rPr lang="de-CH" sz="1600" dirty="0" err="1">
                <a:latin typeface="SwissReSans" pitchFamily="34" charset="0"/>
              </a:rPr>
              <a:t>while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client’s</a:t>
            </a:r>
            <a:r>
              <a:rPr lang="de-CH" sz="1600" dirty="0">
                <a:latin typeface="SwissReSans" pitchFamily="34" charset="0"/>
              </a:rPr>
              <a:t> front end </a:t>
            </a:r>
            <a:r>
              <a:rPr lang="de-CH" sz="1600" dirty="0" err="1">
                <a:latin typeface="SwissReSans" pitchFamily="34" charset="0"/>
              </a:rPr>
              <a:t>solution</a:t>
            </a:r>
            <a:r>
              <a:rPr lang="de-CH" sz="1600" dirty="0">
                <a:latin typeface="SwissReSans" pitchFamily="34" charset="0"/>
              </a:rPr>
              <a:t> will </a:t>
            </a:r>
            <a:r>
              <a:rPr lang="de-CH" sz="1600" dirty="0" err="1">
                <a:latin typeface="SwissReSans" pitchFamily="34" charset="0"/>
              </a:rPr>
              <a:t>always</a:t>
            </a:r>
            <a:r>
              <a:rPr lang="de-CH" sz="1600" dirty="0">
                <a:latin typeface="SwissReSans" pitchFamily="34" charset="0"/>
              </a:rPr>
              <a:t> </a:t>
            </a:r>
            <a:r>
              <a:rPr lang="de-CH" sz="1600" dirty="0" err="1">
                <a:latin typeface="SwissReSans" pitchFamily="34" charset="0"/>
              </a:rPr>
              <a:t>have</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customised</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operated</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client</a:t>
            </a:r>
            <a:r>
              <a:rPr lang="de-CH" sz="1600" dirty="0">
                <a:latin typeface="SwissReSans" pitchFamily="34" charset="0"/>
              </a:rPr>
              <a:t>. Also,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data</a:t>
            </a:r>
            <a:r>
              <a:rPr lang="de-CH" sz="1600" dirty="0">
                <a:latin typeface="SwissReSans" pitchFamily="34" charset="0"/>
              </a:rPr>
              <a:t> </a:t>
            </a:r>
            <a:r>
              <a:rPr lang="de-CH" sz="1600" dirty="0" err="1">
                <a:latin typeface="SwissReSans" pitchFamily="34" charset="0"/>
              </a:rPr>
              <a:t>protection</a:t>
            </a:r>
            <a:r>
              <a:rPr lang="de-CH" sz="1600" dirty="0">
                <a:latin typeface="SwissReSans" pitchFamily="34" charset="0"/>
              </a:rPr>
              <a:t> </a:t>
            </a:r>
            <a:r>
              <a:rPr lang="de-CH" sz="1600" dirty="0" err="1">
                <a:latin typeface="SwissReSans" pitchFamily="34" charset="0"/>
              </a:rPr>
              <a:t>reasons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can</a:t>
            </a:r>
            <a:r>
              <a:rPr lang="de-CH" sz="1600" dirty="0">
                <a:latin typeface="SwissReSans" pitchFamily="34" charset="0"/>
              </a:rPr>
              <a:t> </a:t>
            </a:r>
            <a:r>
              <a:rPr lang="de-CH" sz="1600" dirty="0" err="1">
                <a:latin typeface="SwissReSans" pitchFamily="34" charset="0"/>
              </a:rPr>
              <a:t>only</a:t>
            </a:r>
            <a:r>
              <a:rPr lang="de-CH" sz="1600" dirty="0">
                <a:latin typeface="SwissReSans" pitchFamily="34" charset="0"/>
              </a:rPr>
              <a:t> handle </a:t>
            </a:r>
            <a:r>
              <a:rPr lang="de-CH" sz="1600" dirty="0" err="1">
                <a:latin typeface="SwissReSans" pitchFamily="34" charset="0"/>
              </a:rPr>
              <a:t>anonymised</a:t>
            </a:r>
            <a:r>
              <a:rPr lang="de-CH" sz="1600" dirty="0">
                <a:latin typeface="SwissReSans" pitchFamily="34" charset="0"/>
              </a:rPr>
              <a:t> </a:t>
            </a:r>
            <a:r>
              <a:rPr lang="de-CH" sz="1600" dirty="0" err="1">
                <a:latin typeface="SwissReSans" pitchFamily="34" charset="0"/>
              </a:rPr>
              <a:t>data</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It</a:t>
            </a:r>
            <a:r>
              <a:rPr lang="de-CH" sz="1600" dirty="0">
                <a:latin typeface="SwissReSans" pitchFamily="34" charset="0"/>
              </a:rPr>
              <a:t> </a:t>
            </a:r>
            <a:r>
              <a:rPr lang="de-CH" sz="1600" dirty="0" err="1">
                <a:latin typeface="SwissReSans" pitchFamily="34" charset="0"/>
              </a:rPr>
              <a:t>has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considered</a:t>
            </a:r>
            <a:r>
              <a:rPr lang="de-CH" sz="1600" dirty="0">
                <a:latin typeface="SwissReSans" pitchFamily="34" charset="0"/>
              </a:rPr>
              <a:t> </a:t>
            </a:r>
            <a:r>
              <a:rPr lang="de-CH" sz="1600" dirty="0" err="1">
                <a:latin typeface="SwissReSans" pitchFamily="34" charset="0"/>
              </a:rPr>
              <a:t>if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should</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operated</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 </a:t>
            </a:r>
            <a:r>
              <a:rPr lang="de-CH" sz="1600" dirty="0" err="1">
                <a:latin typeface="SwissReSans" pitchFamily="34" charset="0"/>
              </a:rPr>
              <a:t>third</a:t>
            </a:r>
            <a:r>
              <a:rPr lang="de-CH" sz="1600" dirty="0">
                <a:latin typeface="SwissReSans" pitchFamily="34" charset="0"/>
              </a:rPr>
              <a:t> </a:t>
            </a:r>
            <a:r>
              <a:rPr lang="de-CH" sz="1600" dirty="0" err="1">
                <a:latin typeface="SwissReSans" pitchFamily="34" charset="0"/>
              </a:rPr>
              <a:t>party</a:t>
            </a:r>
            <a:r>
              <a:rPr lang="de-CH" sz="1600" dirty="0">
                <a:latin typeface="SwissReSans" pitchFamily="34" charset="0"/>
              </a:rPr>
              <a:t>, </a:t>
            </a:r>
            <a:r>
              <a:rPr lang="de-CH" sz="1600" dirty="0" err="1">
                <a:latin typeface="SwissReSans" pitchFamily="34" charset="0"/>
              </a:rPr>
              <a:t>as</a:t>
            </a:r>
            <a:r>
              <a:rPr lang="de-CH" sz="1600" dirty="0">
                <a:latin typeface="SwissReSans" pitchFamily="34" charset="0"/>
              </a:rPr>
              <a:t> </a:t>
            </a:r>
            <a:r>
              <a:rPr lang="de-CH" sz="1600" dirty="0" err="1">
                <a:latin typeface="SwissReSans" pitchFamily="34" charset="0"/>
              </a:rPr>
              <a:t>it</a:t>
            </a:r>
            <a:r>
              <a:rPr lang="de-CH" sz="1600" dirty="0">
                <a:latin typeface="SwissReSans" pitchFamily="34" charset="0"/>
              </a:rPr>
              <a:t> </a:t>
            </a:r>
            <a:r>
              <a:rPr lang="de-CH" sz="1600" dirty="0" err="1">
                <a:latin typeface="SwissReSans" pitchFamily="34" charset="0"/>
              </a:rPr>
              <a:t>may</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adventageous</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index</a:t>
            </a:r>
            <a:r>
              <a:rPr lang="de-CH" sz="1600" dirty="0">
                <a:latin typeface="SwissReSans" pitchFamily="34" charset="0"/>
              </a:rPr>
              <a:t> </a:t>
            </a:r>
            <a:r>
              <a:rPr lang="de-CH" sz="1600" dirty="0" err="1">
                <a:latin typeface="SwissReSans" pitchFamily="34" charset="0"/>
              </a:rPr>
              <a:t>calculation</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performed</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 neutral </a:t>
            </a:r>
            <a:r>
              <a:rPr lang="de-CH" sz="1600" dirty="0" err="1">
                <a:latin typeface="SwissReSans" pitchFamily="34" charset="0"/>
              </a:rPr>
              <a:t>player</a:t>
            </a:r>
            <a:r>
              <a:rPr lang="de-CH" sz="1600" dirty="0">
                <a:latin typeface="SwissReSans" pitchFamily="34" charset="0"/>
              </a:rPr>
              <a:t>.</a:t>
            </a: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Another</a:t>
            </a:r>
            <a:r>
              <a:rPr lang="de-CH" sz="1600" dirty="0">
                <a:latin typeface="SwissReSans" pitchFamily="34" charset="0"/>
              </a:rPr>
              <a:t> </a:t>
            </a:r>
            <a:r>
              <a:rPr lang="de-CH" sz="1600" dirty="0" err="1">
                <a:latin typeface="SwissReSans" pitchFamily="34" charset="0"/>
              </a:rPr>
              <a:t>consideration</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whether</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SwiftRe</a:t>
            </a:r>
            <a:r>
              <a:rPr lang="de-CH" sz="1600" dirty="0">
                <a:latin typeface="SwissReSans" pitchFamily="34" charset="0"/>
              </a:rPr>
              <a:t> </a:t>
            </a:r>
            <a:r>
              <a:rPr lang="de-CH" sz="1600" dirty="0" err="1">
                <a:latin typeface="SwissReSans" pitchFamily="34" charset="0"/>
              </a:rPr>
              <a:t>platform</a:t>
            </a:r>
            <a:r>
              <a:rPr lang="de-CH" sz="1600" dirty="0">
                <a:latin typeface="SwissReSans" pitchFamily="34" charset="0"/>
              </a:rPr>
              <a:t> </a:t>
            </a:r>
            <a:r>
              <a:rPr lang="de-CH" sz="1600" dirty="0" err="1">
                <a:latin typeface="SwissReSans" pitchFamily="34" charset="0"/>
              </a:rPr>
              <a:t>could</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extended</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deliver</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required</a:t>
            </a:r>
            <a:r>
              <a:rPr lang="de-CH" sz="1600" dirty="0">
                <a:latin typeface="SwissReSans" pitchFamily="34" charset="0"/>
              </a:rPr>
              <a:t> </a:t>
            </a:r>
            <a:r>
              <a:rPr lang="de-CH" sz="1600" dirty="0" err="1">
                <a:latin typeface="SwissReSans" pitchFamily="34" charset="0"/>
              </a:rPr>
              <a:t>functionalities</a:t>
            </a:r>
            <a:r>
              <a:rPr lang="de-CH" sz="1600" dirty="0">
                <a:latin typeface="SwissReSans" pitchFamily="34" charset="0"/>
              </a:rPr>
              <a:t>, but a </a:t>
            </a:r>
            <a:r>
              <a:rPr lang="de-CH" sz="1600" dirty="0" err="1">
                <a:latin typeface="SwissReSans" pitchFamily="34" charset="0"/>
              </a:rPr>
              <a:t>preliminary</a:t>
            </a:r>
            <a:r>
              <a:rPr lang="de-CH" sz="1600" dirty="0">
                <a:latin typeface="SwissReSans" pitchFamily="34" charset="0"/>
              </a:rPr>
              <a:t> </a:t>
            </a:r>
            <a:r>
              <a:rPr lang="de-CH" sz="1600" dirty="0" err="1">
                <a:latin typeface="SwissReSans" pitchFamily="34" charset="0"/>
              </a:rPr>
              <a:t>assessment</a:t>
            </a:r>
            <a:r>
              <a:rPr lang="de-CH" sz="1600" dirty="0">
                <a:latin typeface="SwissReSans" pitchFamily="34" charset="0"/>
              </a:rPr>
              <a:t> </a:t>
            </a:r>
            <a:r>
              <a:rPr lang="de-CH" sz="1600" dirty="0" err="1">
                <a:latin typeface="SwissReSans" pitchFamily="34" charset="0"/>
              </a:rPr>
              <a:t>shows</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it</a:t>
            </a:r>
            <a:r>
              <a:rPr lang="de-CH" sz="1600" dirty="0">
                <a:latin typeface="SwissReSans" pitchFamily="34" charset="0"/>
              </a:rPr>
              <a:t> </a:t>
            </a:r>
            <a:r>
              <a:rPr lang="de-CH" sz="1600" dirty="0" err="1">
                <a:latin typeface="SwissReSans" pitchFamily="34" charset="0"/>
              </a:rPr>
              <a:t>would</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quite</a:t>
            </a:r>
            <a:r>
              <a:rPr lang="de-CH" sz="1600" dirty="0">
                <a:latin typeface="SwissReSans" pitchFamily="34" charset="0"/>
              </a:rPr>
              <a:t> a </a:t>
            </a:r>
            <a:r>
              <a:rPr lang="de-CH" sz="1600" dirty="0" err="1">
                <a:latin typeface="SwissReSans" pitchFamily="34" charset="0"/>
              </a:rPr>
              <a:t>long</a:t>
            </a:r>
            <a:r>
              <a:rPr lang="de-CH" sz="1600" dirty="0">
                <a:latin typeface="SwissReSans" pitchFamily="34" charset="0"/>
              </a:rPr>
              <a:t> </a:t>
            </a:r>
            <a:r>
              <a:rPr lang="de-CH" sz="1600" dirty="0" err="1">
                <a:latin typeface="SwissReSans" pitchFamily="34" charset="0"/>
              </a:rPr>
              <a:t>shot</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obtain</a:t>
            </a:r>
            <a:r>
              <a:rPr lang="de-CH" sz="1600" dirty="0">
                <a:latin typeface="SwissReSans" pitchFamily="34" charset="0"/>
              </a:rPr>
              <a:t> a </a:t>
            </a:r>
            <a:r>
              <a:rPr lang="de-CH" sz="1600" dirty="0" err="1">
                <a:latin typeface="SwissReSans" pitchFamily="34" charset="0"/>
              </a:rPr>
              <a:t>better</a:t>
            </a:r>
            <a:r>
              <a:rPr lang="de-CH" sz="1600" dirty="0">
                <a:latin typeface="SwissReSans" pitchFamily="34" charset="0"/>
              </a:rPr>
              <a:t> </a:t>
            </a:r>
            <a:r>
              <a:rPr lang="de-CH" sz="1600" dirty="0" err="1">
                <a:latin typeface="SwissReSans" pitchFamily="34" charset="0"/>
              </a:rPr>
              <a:t>cost</a:t>
            </a:r>
            <a:r>
              <a:rPr lang="de-CH" sz="1600" dirty="0">
                <a:latin typeface="SwissReSans" pitchFamily="34" charset="0"/>
              </a:rPr>
              <a:t> </a:t>
            </a:r>
            <a:r>
              <a:rPr lang="de-CH" sz="1600" dirty="0" err="1">
                <a:latin typeface="SwissReSans" pitchFamily="34" charset="0"/>
              </a:rPr>
              <a:t>benefit</a:t>
            </a:r>
            <a:r>
              <a:rPr lang="de-CH" sz="1600" dirty="0">
                <a:latin typeface="SwissReSans" pitchFamily="34" charset="0"/>
              </a:rPr>
              <a:t> </a:t>
            </a:r>
            <a:r>
              <a:rPr lang="de-CH" sz="1600" dirty="0" err="1">
                <a:latin typeface="SwissReSans" pitchFamily="34" charset="0"/>
              </a:rPr>
              <a:t>ratio</a:t>
            </a:r>
            <a:r>
              <a:rPr lang="de-CH" sz="1600" dirty="0">
                <a:latin typeface="SwissReSans" pitchFamily="34" charset="0"/>
              </a:rPr>
              <a:t> </a:t>
            </a:r>
            <a:r>
              <a:rPr lang="de-CH" sz="1600" dirty="0" err="1">
                <a:latin typeface="SwissReSans" pitchFamily="34" charset="0"/>
              </a:rPr>
              <a:t>than</a:t>
            </a:r>
            <a:r>
              <a:rPr lang="de-CH" sz="1600" dirty="0">
                <a:latin typeface="SwissReSans" pitchFamily="34" charset="0"/>
              </a:rPr>
              <a:t> </a:t>
            </a:r>
            <a:r>
              <a:rPr lang="de-CH" sz="1600" dirty="0" err="1">
                <a:latin typeface="SwissReSans" pitchFamily="34" charset="0"/>
              </a:rPr>
              <a:t>building</a:t>
            </a:r>
            <a:r>
              <a:rPr lang="de-CH" sz="1600" dirty="0">
                <a:latin typeface="SwissReSans" pitchFamily="34" charset="0"/>
              </a:rPr>
              <a:t> </a:t>
            </a:r>
            <a:r>
              <a:rPr lang="de-CH" sz="1600" dirty="0" err="1">
                <a:latin typeface="SwissReSans" pitchFamily="34" charset="0"/>
              </a:rPr>
              <a:t>from</a:t>
            </a:r>
            <a:r>
              <a:rPr lang="de-CH" sz="1600" dirty="0">
                <a:latin typeface="SwissReSans" pitchFamily="34" charset="0"/>
              </a:rPr>
              <a:t> </a:t>
            </a:r>
            <a:r>
              <a:rPr lang="de-CH" sz="1600" dirty="0" err="1">
                <a:latin typeface="SwissReSans" pitchFamily="34" charset="0"/>
              </a:rPr>
              <a:t>scratch</a:t>
            </a:r>
            <a:r>
              <a:rPr lang="de-CH" sz="1600" dirty="0">
                <a:latin typeface="SwissReSans" pitchFamily="34" charset="0"/>
              </a:rPr>
              <a:t>.</a:t>
            </a:r>
            <a:endParaRPr lang="en-US" sz="1600" dirty="0">
              <a:latin typeface="SwissReSans" pitchFamily="34" charset="0"/>
            </a:endParaRPr>
          </a:p>
        </p:txBody>
      </p:sp>
    </p:spTree>
    <p:extLst>
      <p:ext uri="{BB962C8B-B14F-4D97-AF65-F5344CB8AC3E}">
        <p14:creationId xmlns:p14="http://schemas.microsoft.com/office/powerpoint/2010/main" val="248938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42388" y="2926992"/>
            <a:ext cx="1480648" cy="2791753"/>
          </a:xfrm>
          <a:prstGeom prst="rect">
            <a:avLst/>
          </a:prstGeom>
          <a:solidFill>
            <a:schemeClr val="accent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a:latin typeface="SwissReSans" pitchFamily="34" charset="0"/>
              </a:rPr>
              <a:t>Swiss Re</a:t>
            </a:r>
            <a:endParaRPr lang="en-US" dirty="0" err="1">
              <a:latin typeface="SwissReSans" pitchFamily="34" charset="0"/>
            </a:endParaRPr>
          </a:p>
        </p:txBody>
      </p:sp>
      <p:sp>
        <p:nvSpPr>
          <p:cNvPr id="17" name="Flowchart: Magnetic Disk 16"/>
          <p:cNvSpPr/>
          <p:nvPr/>
        </p:nvSpPr>
        <p:spPr>
          <a:xfrm>
            <a:off x="7407524" y="4910205"/>
            <a:ext cx="981250" cy="714684"/>
          </a:xfrm>
          <a:prstGeom prst="flowChartMagneticDisk">
            <a:avLst/>
          </a:prstGeom>
          <a:solidFill>
            <a:srgbClr val="D0D8D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err="1">
                <a:solidFill>
                  <a:schemeClr val="tx1"/>
                </a:solidFill>
                <a:latin typeface="SwissReSans" pitchFamily="34" charset="0"/>
              </a:rPr>
              <a:t>Risk</a:t>
            </a:r>
            <a:r>
              <a:rPr lang="de-CH" sz="1200" dirty="0">
                <a:solidFill>
                  <a:schemeClr val="tx1"/>
                </a:solidFill>
                <a:latin typeface="SwissReSans" pitchFamily="34" charset="0"/>
              </a:rPr>
              <a:t> Reporting</a:t>
            </a:r>
            <a:endParaRPr lang="en-US" sz="1200" dirty="0" err="1">
              <a:solidFill>
                <a:schemeClr val="tx1"/>
              </a:solidFill>
              <a:latin typeface="SwissReSans" pitchFamily="34" charset="0"/>
            </a:endParaRPr>
          </a:p>
        </p:txBody>
      </p:sp>
      <p:sp>
        <p:nvSpPr>
          <p:cNvPr id="3" name="Title 2"/>
          <p:cNvSpPr>
            <a:spLocks noGrp="1"/>
          </p:cNvSpPr>
          <p:nvPr>
            <p:ph type="title"/>
          </p:nvPr>
        </p:nvSpPr>
        <p:spPr/>
        <p:txBody>
          <a:bodyPr/>
          <a:lstStyle/>
          <a:p>
            <a:r>
              <a:rPr lang="en-GB" sz="1600" dirty="0"/>
              <a:t>Value Proposition 3: Infrastructure</a:t>
            </a:r>
            <a:br>
              <a:rPr lang="en-GB" sz="2000" dirty="0"/>
            </a:br>
            <a:r>
              <a:rPr lang="en-GB" sz="2000" dirty="0"/>
              <a:t>Integration of the “Platform” in the Overall Systems Landscape</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21</a:t>
            </a:fld>
            <a:endParaRPr lang="en-US" dirty="0"/>
          </a:p>
        </p:txBody>
      </p:sp>
      <p:cxnSp>
        <p:nvCxnSpPr>
          <p:cNvPr id="5" name="Straight Connector 4"/>
          <p:cNvCxnSpPr>
            <a:stCxn id="8" idx="0"/>
          </p:cNvCxnSpPr>
          <p:nvPr/>
        </p:nvCxnSpPr>
        <p:spPr>
          <a:xfrm flipH="1" flipV="1">
            <a:off x="5454327" y="2564073"/>
            <a:ext cx="7104" cy="36087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299404" y="2926992"/>
            <a:ext cx="1467299" cy="2791753"/>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a:latin typeface="SwissReSans" pitchFamily="34" charset="0"/>
              </a:rPr>
              <a:t>Primary </a:t>
            </a:r>
            <a:r>
              <a:rPr lang="de-CH" dirty="0" err="1">
                <a:latin typeface="SwissReSans" pitchFamily="34" charset="0"/>
              </a:rPr>
              <a:t>Insurer</a:t>
            </a:r>
            <a:endParaRPr lang="en-US" dirty="0" err="1">
              <a:latin typeface="SwissReSans" pitchFamily="34" charset="0"/>
            </a:endParaRPr>
          </a:p>
        </p:txBody>
      </p:sp>
      <p:sp>
        <p:nvSpPr>
          <p:cNvPr id="8" name="Rectangle 7"/>
          <p:cNvSpPr/>
          <p:nvPr/>
        </p:nvSpPr>
        <p:spPr>
          <a:xfrm>
            <a:off x="4705670" y="2924943"/>
            <a:ext cx="1511522" cy="2793801"/>
          </a:xfrm>
          <a:prstGeom prst="rect">
            <a:avLst/>
          </a:prstGeom>
          <a:solidFill>
            <a:srgbClr val="FFA02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SwissReSans" pitchFamily="34" charset="0"/>
              </a:rPr>
              <a:t>«</a:t>
            </a:r>
            <a:r>
              <a:rPr lang="de-CH" dirty="0" err="1">
                <a:latin typeface="SwissReSans" pitchFamily="34" charset="0"/>
              </a:rPr>
              <a:t>Platform</a:t>
            </a:r>
            <a:r>
              <a:rPr lang="de-CH" dirty="0">
                <a:latin typeface="SwissReSans" pitchFamily="34" charset="0"/>
              </a:rPr>
              <a:t>»</a:t>
            </a:r>
            <a:endParaRPr lang="en-US" dirty="0" err="1">
              <a:latin typeface="SwissReSans" pitchFamily="34" charset="0"/>
            </a:endParaRPr>
          </a:p>
        </p:txBody>
      </p:sp>
      <p:sp>
        <p:nvSpPr>
          <p:cNvPr id="9" name="Flowchart: Magnetic Disk 8"/>
          <p:cNvSpPr/>
          <p:nvPr/>
        </p:nvSpPr>
        <p:spPr>
          <a:xfrm>
            <a:off x="4697982" y="1268760"/>
            <a:ext cx="1511522" cy="1368152"/>
          </a:xfrm>
          <a:prstGeom prst="flowChartMagneticDisk">
            <a:avLst/>
          </a:prstGeom>
          <a:solidFill>
            <a:srgbClr val="E0003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SwissReSans" pitchFamily="34" charset="0"/>
              </a:rPr>
              <a:t>catastrophe</a:t>
            </a:r>
            <a:r>
              <a:rPr lang="de-CH" dirty="0">
                <a:latin typeface="SwissReSans" pitchFamily="34" charset="0"/>
              </a:rPr>
              <a:t> </a:t>
            </a:r>
            <a:r>
              <a:rPr lang="de-CH" dirty="0" err="1">
                <a:latin typeface="SwissReSans" pitchFamily="34" charset="0"/>
              </a:rPr>
              <a:t>event</a:t>
            </a:r>
            <a:r>
              <a:rPr lang="de-CH" dirty="0">
                <a:latin typeface="SwissReSans" pitchFamily="34" charset="0"/>
              </a:rPr>
              <a:t> </a:t>
            </a:r>
            <a:r>
              <a:rPr lang="de-CH" dirty="0" err="1">
                <a:latin typeface="SwissReSans" pitchFamily="34" charset="0"/>
              </a:rPr>
              <a:t>intensity</a:t>
            </a:r>
            <a:r>
              <a:rPr lang="de-CH" dirty="0">
                <a:latin typeface="SwissReSans" pitchFamily="34" charset="0"/>
              </a:rPr>
              <a:t> </a:t>
            </a:r>
            <a:r>
              <a:rPr lang="de-CH" dirty="0" err="1">
                <a:latin typeface="SwissReSans" pitchFamily="34" charset="0"/>
              </a:rPr>
              <a:t>data</a:t>
            </a:r>
            <a:endParaRPr lang="en-US" dirty="0" err="1">
              <a:latin typeface="SwissReSans" pitchFamily="34" charset="0"/>
            </a:endParaRPr>
          </a:p>
        </p:txBody>
      </p:sp>
      <p:cxnSp>
        <p:nvCxnSpPr>
          <p:cNvPr id="10" name="Straight Arrow Connector 9"/>
          <p:cNvCxnSpPr/>
          <p:nvPr/>
        </p:nvCxnSpPr>
        <p:spPr>
          <a:xfrm>
            <a:off x="1371115" y="3168558"/>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11376" y="2952937"/>
            <a:ext cx="851515" cy="246221"/>
          </a:xfrm>
          <a:prstGeom prst="rect">
            <a:avLst/>
          </a:prstGeom>
          <a:noFill/>
        </p:spPr>
        <p:txBody>
          <a:bodyPr wrap="none" rtlCol="0">
            <a:spAutoFit/>
          </a:bodyPr>
          <a:lstStyle/>
          <a:p>
            <a:r>
              <a:rPr lang="de-CH" sz="1000" dirty="0">
                <a:latin typeface="SwissReSans" pitchFamily="34" charset="0"/>
              </a:rPr>
              <a:t>Submission</a:t>
            </a:r>
            <a:endParaRPr lang="en-US" sz="1000" dirty="0" err="1">
              <a:latin typeface="SwissReSans" pitchFamily="34" charset="0"/>
            </a:endParaRPr>
          </a:p>
        </p:txBody>
      </p:sp>
      <p:sp>
        <p:nvSpPr>
          <p:cNvPr id="16" name="Flowchart: Magnetic Disk 15"/>
          <p:cNvSpPr/>
          <p:nvPr/>
        </p:nvSpPr>
        <p:spPr>
          <a:xfrm>
            <a:off x="7407524" y="4311136"/>
            <a:ext cx="981250" cy="714684"/>
          </a:xfrm>
          <a:prstGeom prst="flowChartMagneticDisk">
            <a:avLst/>
          </a:prstGeom>
          <a:solidFill>
            <a:srgbClr val="D0D8D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chemeClr val="tx1"/>
                </a:solidFill>
                <a:latin typeface="SwissReSans" pitchFamily="34" charset="0"/>
              </a:rPr>
              <a:t>EVM Reporting</a:t>
            </a:r>
            <a:endParaRPr lang="en-US" sz="1200" dirty="0" err="1">
              <a:solidFill>
                <a:schemeClr val="tx1"/>
              </a:solidFill>
              <a:latin typeface="SwissReSans" pitchFamily="34" charset="0"/>
            </a:endParaRPr>
          </a:p>
        </p:txBody>
      </p:sp>
      <p:sp>
        <p:nvSpPr>
          <p:cNvPr id="15" name="Flowchart: Magnetic Disk 14"/>
          <p:cNvSpPr/>
          <p:nvPr/>
        </p:nvSpPr>
        <p:spPr>
          <a:xfrm>
            <a:off x="7407524" y="3717388"/>
            <a:ext cx="981250" cy="714684"/>
          </a:xfrm>
          <a:prstGeom prst="flowChartMagneticDisk">
            <a:avLst/>
          </a:prstGeom>
          <a:solidFill>
            <a:srgbClr val="D0D8D6"/>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chemeClr val="tx1"/>
                </a:solidFill>
                <a:latin typeface="SwissReSans" pitchFamily="34" charset="0"/>
              </a:rPr>
              <a:t>Accounting</a:t>
            </a:r>
            <a:endParaRPr lang="en-US" sz="1200" dirty="0" err="1">
              <a:solidFill>
                <a:schemeClr val="tx1"/>
              </a:solidFill>
              <a:latin typeface="SwissReSans" pitchFamily="34" charset="0"/>
            </a:endParaRPr>
          </a:p>
        </p:txBody>
      </p:sp>
      <p:sp>
        <p:nvSpPr>
          <p:cNvPr id="18" name="Flowchart: Magnetic Disk 17"/>
          <p:cNvSpPr/>
          <p:nvPr/>
        </p:nvSpPr>
        <p:spPr>
          <a:xfrm>
            <a:off x="2564540" y="4863098"/>
            <a:ext cx="981250" cy="714684"/>
          </a:xfrm>
          <a:prstGeom prst="flowChartMagneticDisk">
            <a:avLst/>
          </a:prstGeom>
          <a:solidFill>
            <a:srgbClr val="CFDBF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tx1"/>
              </a:solidFill>
              <a:latin typeface="SwissReSans" pitchFamily="34" charset="0"/>
            </a:endParaRPr>
          </a:p>
        </p:txBody>
      </p:sp>
      <p:sp>
        <p:nvSpPr>
          <p:cNvPr id="19" name="Flowchart: Magnetic Disk 18"/>
          <p:cNvSpPr/>
          <p:nvPr/>
        </p:nvSpPr>
        <p:spPr>
          <a:xfrm>
            <a:off x="2564540" y="4265841"/>
            <a:ext cx="981250" cy="714684"/>
          </a:xfrm>
          <a:prstGeom prst="flowChartMagneticDisk">
            <a:avLst/>
          </a:prstGeom>
          <a:solidFill>
            <a:srgbClr val="CFDBF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tx1"/>
              </a:solidFill>
              <a:latin typeface="SwissReSans" pitchFamily="34" charset="0"/>
            </a:endParaRPr>
          </a:p>
        </p:txBody>
      </p:sp>
      <p:sp>
        <p:nvSpPr>
          <p:cNvPr id="20" name="Flowchart: Magnetic Disk 19"/>
          <p:cNvSpPr/>
          <p:nvPr/>
        </p:nvSpPr>
        <p:spPr>
          <a:xfrm>
            <a:off x="2564540" y="3706129"/>
            <a:ext cx="981250" cy="714684"/>
          </a:xfrm>
          <a:prstGeom prst="flowChartMagneticDisk">
            <a:avLst/>
          </a:prstGeom>
          <a:solidFill>
            <a:srgbClr val="CFDBF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err="1">
                <a:solidFill>
                  <a:schemeClr val="tx1"/>
                </a:solidFill>
                <a:latin typeface="SwissReSans" pitchFamily="34" charset="0"/>
              </a:rPr>
              <a:t>Insurer</a:t>
            </a:r>
            <a:r>
              <a:rPr lang="de-CH" sz="1200" dirty="0">
                <a:solidFill>
                  <a:schemeClr val="tx1"/>
                </a:solidFill>
                <a:latin typeface="SwissReSans" pitchFamily="34" charset="0"/>
              </a:rPr>
              <a:t> Systems</a:t>
            </a:r>
            <a:endParaRPr lang="en-US" sz="1200" dirty="0" err="1">
              <a:solidFill>
                <a:schemeClr val="tx1"/>
              </a:solidFill>
              <a:latin typeface="SwissReSans" pitchFamily="34" charset="0"/>
            </a:endParaRPr>
          </a:p>
        </p:txBody>
      </p:sp>
      <p:sp>
        <p:nvSpPr>
          <p:cNvPr id="21" name="Rectangle 20"/>
          <p:cNvSpPr/>
          <p:nvPr/>
        </p:nvSpPr>
        <p:spPr>
          <a:xfrm>
            <a:off x="747584" y="2924944"/>
            <a:ext cx="628274" cy="2793801"/>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CH" dirty="0">
                <a:latin typeface="SwissReSans" pitchFamily="34" charset="0"/>
              </a:rPr>
              <a:t>Client Front End</a:t>
            </a:r>
            <a:endParaRPr lang="en-US" dirty="0" err="1">
              <a:latin typeface="SwissReSans" pitchFamily="34" charset="0"/>
            </a:endParaRPr>
          </a:p>
        </p:txBody>
      </p:sp>
      <p:sp>
        <p:nvSpPr>
          <p:cNvPr id="22" name="TextBox 21"/>
          <p:cNvSpPr txBox="1"/>
          <p:nvPr/>
        </p:nvSpPr>
        <p:spPr>
          <a:xfrm>
            <a:off x="1595137" y="3437573"/>
            <a:ext cx="479618" cy="246221"/>
          </a:xfrm>
          <a:prstGeom prst="rect">
            <a:avLst/>
          </a:prstGeom>
          <a:noFill/>
        </p:spPr>
        <p:txBody>
          <a:bodyPr wrap="none" rtlCol="0">
            <a:spAutoFit/>
          </a:bodyPr>
          <a:lstStyle/>
          <a:p>
            <a:r>
              <a:rPr lang="de-CH" sz="1000" dirty="0" err="1">
                <a:latin typeface="SwissReSans" pitchFamily="34" charset="0"/>
              </a:rPr>
              <a:t>Offer</a:t>
            </a:r>
            <a:endParaRPr lang="en-US" sz="1000" dirty="0" err="1">
              <a:latin typeface="SwissReSans" pitchFamily="34" charset="0"/>
            </a:endParaRPr>
          </a:p>
        </p:txBody>
      </p:sp>
      <p:sp>
        <p:nvSpPr>
          <p:cNvPr id="23" name="TextBox 22"/>
          <p:cNvSpPr txBox="1"/>
          <p:nvPr/>
        </p:nvSpPr>
        <p:spPr>
          <a:xfrm>
            <a:off x="1395083" y="3900843"/>
            <a:ext cx="862737" cy="246221"/>
          </a:xfrm>
          <a:prstGeom prst="rect">
            <a:avLst/>
          </a:prstGeom>
          <a:noFill/>
        </p:spPr>
        <p:txBody>
          <a:bodyPr wrap="none" rtlCol="0">
            <a:spAutoFit/>
          </a:bodyPr>
          <a:lstStyle/>
          <a:p>
            <a:r>
              <a:rPr lang="de-CH" sz="1000" dirty="0" err="1">
                <a:latin typeface="SwissReSans" pitchFamily="34" charset="0"/>
              </a:rPr>
              <a:t>Acceptance</a:t>
            </a:r>
            <a:endParaRPr lang="en-US" sz="1000" dirty="0" err="1">
              <a:latin typeface="SwissReSans" pitchFamily="34" charset="0"/>
            </a:endParaRPr>
          </a:p>
        </p:txBody>
      </p:sp>
      <p:sp>
        <p:nvSpPr>
          <p:cNvPr id="24" name="TextBox 23"/>
          <p:cNvSpPr txBox="1"/>
          <p:nvPr/>
        </p:nvSpPr>
        <p:spPr>
          <a:xfrm>
            <a:off x="1465516" y="4383102"/>
            <a:ext cx="702436" cy="246221"/>
          </a:xfrm>
          <a:prstGeom prst="rect">
            <a:avLst/>
          </a:prstGeom>
          <a:noFill/>
        </p:spPr>
        <p:txBody>
          <a:bodyPr wrap="none" rtlCol="0">
            <a:spAutoFit/>
          </a:bodyPr>
          <a:lstStyle/>
          <a:p>
            <a:r>
              <a:rPr lang="de-CH" sz="1000" dirty="0">
                <a:latin typeface="SwissReSans" pitchFamily="34" charset="0"/>
              </a:rPr>
              <a:t>Premium</a:t>
            </a:r>
            <a:endParaRPr lang="en-US" sz="1000" dirty="0" err="1">
              <a:latin typeface="SwissReSans" pitchFamily="34" charset="0"/>
            </a:endParaRPr>
          </a:p>
        </p:txBody>
      </p:sp>
      <p:sp>
        <p:nvSpPr>
          <p:cNvPr id="25" name="TextBox 24"/>
          <p:cNvSpPr txBox="1"/>
          <p:nvPr/>
        </p:nvSpPr>
        <p:spPr>
          <a:xfrm>
            <a:off x="1465066" y="4713703"/>
            <a:ext cx="702436" cy="400110"/>
          </a:xfrm>
          <a:prstGeom prst="rect">
            <a:avLst/>
          </a:prstGeom>
          <a:noFill/>
        </p:spPr>
        <p:txBody>
          <a:bodyPr wrap="square" rtlCol="0">
            <a:spAutoFit/>
          </a:bodyPr>
          <a:lstStyle/>
          <a:p>
            <a:pPr algn="ctr"/>
            <a:r>
              <a:rPr lang="de-CH" sz="1000" dirty="0">
                <a:latin typeface="SwissReSans" pitchFamily="34" charset="0"/>
              </a:rPr>
              <a:t>Proof </a:t>
            </a:r>
            <a:r>
              <a:rPr lang="de-CH" sz="1000" dirty="0" err="1">
                <a:latin typeface="SwissReSans" pitchFamily="34" charset="0"/>
              </a:rPr>
              <a:t>of</a:t>
            </a:r>
            <a:r>
              <a:rPr lang="de-CH" sz="1000" dirty="0">
                <a:latin typeface="SwissReSans" pitchFamily="34" charset="0"/>
              </a:rPr>
              <a:t> </a:t>
            </a:r>
            <a:r>
              <a:rPr lang="de-CH" sz="1000" dirty="0" err="1">
                <a:latin typeface="SwissReSans" pitchFamily="34" charset="0"/>
              </a:rPr>
              <a:t>loss</a:t>
            </a:r>
            <a:endParaRPr lang="en-US" sz="1000" dirty="0" err="1">
              <a:latin typeface="SwissReSans" pitchFamily="34" charset="0"/>
            </a:endParaRPr>
          </a:p>
        </p:txBody>
      </p:sp>
      <p:sp>
        <p:nvSpPr>
          <p:cNvPr id="26" name="TextBox 25"/>
          <p:cNvSpPr txBox="1"/>
          <p:nvPr/>
        </p:nvSpPr>
        <p:spPr>
          <a:xfrm>
            <a:off x="1381809" y="5188429"/>
            <a:ext cx="902585" cy="400110"/>
          </a:xfrm>
          <a:prstGeom prst="rect">
            <a:avLst/>
          </a:prstGeom>
          <a:noFill/>
        </p:spPr>
        <p:txBody>
          <a:bodyPr wrap="square" rtlCol="0">
            <a:spAutoFit/>
          </a:bodyPr>
          <a:lstStyle/>
          <a:p>
            <a:pPr algn="ctr"/>
            <a:r>
              <a:rPr lang="de-CH" sz="1000" dirty="0">
                <a:latin typeface="SwissReSans" pitchFamily="34" charset="0"/>
              </a:rPr>
              <a:t>Loss </a:t>
            </a:r>
            <a:r>
              <a:rPr lang="de-CH" sz="1000" dirty="0" err="1">
                <a:latin typeface="SwissReSans" pitchFamily="34" charset="0"/>
              </a:rPr>
              <a:t>settlement</a:t>
            </a:r>
            <a:endParaRPr lang="en-US" sz="1000" dirty="0" err="1">
              <a:latin typeface="SwissReSans" pitchFamily="34" charset="0"/>
            </a:endParaRPr>
          </a:p>
        </p:txBody>
      </p:sp>
      <p:cxnSp>
        <p:nvCxnSpPr>
          <p:cNvPr id="29" name="Straight Arrow Connector 28"/>
          <p:cNvCxnSpPr/>
          <p:nvPr/>
        </p:nvCxnSpPr>
        <p:spPr>
          <a:xfrm flipH="1">
            <a:off x="1360438" y="3645416"/>
            <a:ext cx="938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371115" y="4119667"/>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375224" y="4596525"/>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371114" y="5073383"/>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352452" y="5550241"/>
            <a:ext cx="938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47231" y="2794315"/>
            <a:ext cx="976906" cy="400110"/>
          </a:xfrm>
          <a:prstGeom prst="rect">
            <a:avLst/>
          </a:prstGeom>
          <a:noFill/>
        </p:spPr>
        <p:txBody>
          <a:bodyPr wrap="square" rtlCol="0">
            <a:spAutoFit/>
          </a:bodyPr>
          <a:lstStyle/>
          <a:p>
            <a:pPr algn="ctr"/>
            <a:r>
              <a:rPr lang="de-CH" sz="1000" dirty="0" err="1">
                <a:latin typeface="SwissReSans" pitchFamily="34" charset="0"/>
              </a:rPr>
              <a:t>Bound</a:t>
            </a:r>
            <a:r>
              <a:rPr lang="de-CH" sz="1000" dirty="0">
                <a:latin typeface="SwissReSans" pitchFamily="34" charset="0"/>
              </a:rPr>
              <a:t> </a:t>
            </a:r>
            <a:r>
              <a:rPr lang="de-CH" sz="1000" dirty="0" err="1">
                <a:latin typeface="SwissReSans" pitchFamily="34" charset="0"/>
              </a:rPr>
              <a:t>policy</a:t>
            </a:r>
            <a:r>
              <a:rPr lang="de-CH" sz="1000" dirty="0">
                <a:latin typeface="SwissReSans" pitchFamily="34" charset="0"/>
              </a:rPr>
              <a:t> </a:t>
            </a:r>
            <a:r>
              <a:rPr lang="de-CH" sz="1000" dirty="0" err="1">
                <a:latin typeface="SwissReSans" pitchFamily="34" charset="0"/>
              </a:rPr>
              <a:t>conditions</a:t>
            </a:r>
            <a:r>
              <a:rPr lang="de-CH" sz="1000" dirty="0">
                <a:latin typeface="SwissReSans" pitchFamily="34" charset="0"/>
              </a:rPr>
              <a:t> </a:t>
            </a:r>
            <a:endParaRPr lang="en-US" sz="1000" dirty="0" err="1">
              <a:latin typeface="SwissReSans" pitchFamily="34" charset="0"/>
            </a:endParaRPr>
          </a:p>
        </p:txBody>
      </p:sp>
      <p:cxnSp>
        <p:nvCxnSpPr>
          <p:cNvPr id="38" name="Straight Arrow Connector 37"/>
          <p:cNvCxnSpPr/>
          <p:nvPr/>
        </p:nvCxnSpPr>
        <p:spPr>
          <a:xfrm>
            <a:off x="3761109" y="3166360"/>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59667" y="3282615"/>
            <a:ext cx="976906" cy="400110"/>
          </a:xfrm>
          <a:prstGeom prst="rect">
            <a:avLst/>
          </a:prstGeom>
          <a:noFill/>
        </p:spPr>
        <p:txBody>
          <a:bodyPr wrap="square" rtlCol="0">
            <a:spAutoFit/>
          </a:bodyPr>
          <a:lstStyle/>
          <a:p>
            <a:pPr algn="ctr"/>
            <a:r>
              <a:rPr lang="de-CH" sz="1000" dirty="0">
                <a:latin typeface="SwissReSans" pitchFamily="34" charset="0"/>
              </a:rPr>
              <a:t>Index </a:t>
            </a:r>
            <a:r>
              <a:rPr lang="de-CH" sz="1000" dirty="0" err="1">
                <a:latin typeface="SwissReSans" pitchFamily="34" charset="0"/>
              </a:rPr>
              <a:t>formula</a:t>
            </a:r>
            <a:r>
              <a:rPr lang="de-CH" sz="1000" dirty="0">
                <a:latin typeface="SwissReSans" pitchFamily="34" charset="0"/>
              </a:rPr>
              <a:t> </a:t>
            </a:r>
            <a:r>
              <a:rPr lang="de-CH" sz="1000" dirty="0" err="1">
                <a:latin typeface="SwissReSans" pitchFamily="34" charset="0"/>
              </a:rPr>
              <a:t>parameters</a:t>
            </a:r>
            <a:endParaRPr lang="en-US" sz="1000" dirty="0" err="1">
              <a:latin typeface="SwissReSans" pitchFamily="34" charset="0"/>
            </a:endParaRPr>
          </a:p>
        </p:txBody>
      </p:sp>
      <p:cxnSp>
        <p:nvCxnSpPr>
          <p:cNvPr id="40" name="Straight Arrow Connector 39"/>
          <p:cNvCxnSpPr/>
          <p:nvPr/>
        </p:nvCxnSpPr>
        <p:spPr>
          <a:xfrm>
            <a:off x="3773545" y="3654660"/>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91780" y="3916616"/>
            <a:ext cx="902585" cy="246221"/>
          </a:xfrm>
          <a:prstGeom prst="rect">
            <a:avLst/>
          </a:prstGeom>
          <a:noFill/>
        </p:spPr>
        <p:txBody>
          <a:bodyPr wrap="square" rtlCol="0">
            <a:spAutoFit/>
          </a:bodyPr>
          <a:lstStyle/>
          <a:p>
            <a:pPr algn="ctr"/>
            <a:r>
              <a:rPr lang="de-CH" sz="1000" dirty="0">
                <a:latin typeface="SwissReSans" pitchFamily="34" charset="0"/>
              </a:rPr>
              <a:t>Index </a:t>
            </a:r>
            <a:r>
              <a:rPr lang="de-CH" sz="1000" dirty="0" err="1">
                <a:latin typeface="SwissReSans" pitchFamily="34" charset="0"/>
              </a:rPr>
              <a:t>values</a:t>
            </a:r>
            <a:endParaRPr lang="en-US" sz="1000" dirty="0" err="1">
              <a:latin typeface="SwissReSans" pitchFamily="34" charset="0"/>
            </a:endParaRPr>
          </a:p>
        </p:txBody>
      </p:sp>
      <p:cxnSp>
        <p:nvCxnSpPr>
          <p:cNvPr id="43" name="Straight Arrow Connector 42"/>
          <p:cNvCxnSpPr/>
          <p:nvPr/>
        </p:nvCxnSpPr>
        <p:spPr>
          <a:xfrm flipH="1">
            <a:off x="3762423" y="4138467"/>
            <a:ext cx="938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747231" y="5025498"/>
            <a:ext cx="958439" cy="553998"/>
          </a:xfrm>
          <a:prstGeom prst="rect">
            <a:avLst/>
          </a:prstGeom>
          <a:noFill/>
        </p:spPr>
        <p:txBody>
          <a:bodyPr wrap="square" rtlCol="0">
            <a:spAutoFit/>
          </a:bodyPr>
          <a:lstStyle/>
          <a:p>
            <a:pPr algn="ctr"/>
            <a:r>
              <a:rPr lang="de-CH" sz="1000" dirty="0" err="1">
                <a:latin typeface="SwissReSans" pitchFamily="34" charset="0"/>
              </a:rPr>
              <a:t>booked</a:t>
            </a:r>
            <a:r>
              <a:rPr lang="de-CH" sz="1000" dirty="0">
                <a:latin typeface="SwissReSans" pitchFamily="34" charset="0"/>
              </a:rPr>
              <a:t> </a:t>
            </a:r>
            <a:r>
              <a:rPr lang="de-CH" sz="1000" dirty="0" err="1">
                <a:latin typeface="SwissReSans" pitchFamily="34" charset="0"/>
              </a:rPr>
              <a:t>premiums</a:t>
            </a:r>
            <a:r>
              <a:rPr lang="de-CH" sz="1000" dirty="0">
                <a:latin typeface="SwissReSans" pitchFamily="34" charset="0"/>
              </a:rPr>
              <a:t> </a:t>
            </a:r>
            <a:r>
              <a:rPr lang="de-CH" sz="1000" dirty="0" err="1">
                <a:latin typeface="SwissReSans" pitchFamily="34" charset="0"/>
              </a:rPr>
              <a:t>and</a:t>
            </a:r>
            <a:r>
              <a:rPr lang="de-CH" sz="1000" dirty="0">
                <a:latin typeface="SwissReSans" pitchFamily="34" charset="0"/>
              </a:rPr>
              <a:t> </a:t>
            </a:r>
            <a:r>
              <a:rPr lang="de-CH" sz="1000" dirty="0" err="1">
                <a:latin typeface="SwissReSans" pitchFamily="34" charset="0"/>
              </a:rPr>
              <a:t>claims</a:t>
            </a:r>
            <a:endParaRPr lang="en-US" sz="1000" dirty="0" err="1">
              <a:latin typeface="SwissReSans" pitchFamily="34" charset="0"/>
            </a:endParaRPr>
          </a:p>
        </p:txBody>
      </p:sp>
      <p:cxnSp>
        <p:nvCxnSpPr>
          <p:cNvPr id="47" name="Straight Arrow Connector 46"/>
          <p:cNvCxnSpPr/>
          <p:nvPr/>
        </p:nvCxnSpPr>
        <p:spPr>
          <a:xfrm>
            <a:off x="3776178" y="5550241"/>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79951" y="3166360"/>
            <a:ext cx="15295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679951" y="3661053"/>
            <a:ext cx="15295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679950" y="5550241"/>
            <a:ext cx="15295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227870" y="3166360"/>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225776" y="3649186"/>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209503" y="5555662"/>
            <a:ext cx="928289" cy="2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215646" y="4162837"/>
            <a:ext cx="95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211365" y="3949085"/>
            <a:ext cx="902585" cy="246221"/>
          </a:xfrm>
          <a:prstGeom prst="rect">
            <a:avLst/>
          </a:prstGeom>
          <a:noFill/>
        </p:spPr>
        <p:txBody>
          <a:bodyPr wrap="square" rtlCol="0">
            <a:spAutoFit/>
          </a:bodyPr>
          <a:lstStyle/>
          <a:p>
            <a:pPr algn="ctr"/>
            <a:r>
              <a:rPr lang="de-CH" sz="1000" dirty="0">
                <a:latin typeface="SwissReSans" pitchFamily="34" charset="0"/>
              </a:rPr>
              <a:t>Index </a:t>
            </a:r>
            <a:r>
              <a:rPr lang="de-CH" sz="1000" dirty="0" err="1">
                <a:latin typeface="SwissReSans" pitchFamily="34" charset="0"/>
              </a:rPr>
              <a:t>values</a:t>
            </a:r>
            <a:endParaRPr lang="en-US" sz="1000" dirty="0" err="1">
              <a:latin typeface="SwissReSans" pitchFamily="34" charset="0"/>
            </a:endParaRPr>
          </a:p>
        </p:txBody>
      </p:sp>
      <p:sp>
        <p:nvSpPr>
          <p:cNvPr id="61" name="Right Brace 60"/>
          <p:cNvSpPr/>
          <p:nvPr/>
        </p:nvSpPr>
        <p:spPr>
          <a:xfrm rot="5400000">
            <a:off x="2139944" y="4402494"/>
            <a:ext cx="234400" cy="3019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ight Brace 61"/>
          <p:cNvSpPr/>
          <p:nvPr/>
        </p:nvSpPr>
        <p:spPr>
          <a:xfrm rot="5400000">
            <a:off x="6090208" y="3500020"/>
            <a:ext cx="234400" cy="483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a:off x="1201839" y="6020067"/>
            <a:ext cx="2114681" cy="246221"/>
          </a:xfrm>
          <a:prstGeom prst="rect">
            <a:avLst/>
          </a:prstGeom>
          <a:noFill/>
        </p:spPr>
        <p:txBody>
          <a:bodyPr wrap="none" rtlCol="0">
            <a:spAutoFit/>
          </a:bodyPr>
          <a:lstStyle/>
          <a:p>
            <a:r>
              <a:rPr lang="de-CH" sz="1000" dirty="0" err="1">
                <a:latin typeface="SwissReSans" pitchFamily="34" charset="0"/>
              </a:rPr>
              <a:t>includes</a:t>
            </a:r>
            <a:r>
              <a:rPr lang="de-CH" sz="1000" dirty="0">
                <a:latin typeface="SwissReSans" pitchFamily="34" charset="0"/>
              </a:rPr>
              <a:t> (sensitive) personal </a:t>
            </a:r>
            <a:r>
              <a:rPr lang="de-CH" sz="1000" dirty="0" err="1">
                <a:latin typeface="SwissReSans" pitchFamily="34" charset="0"/>
              </a:rPr>
              <a:t>data</a:t>
            </a:r>
            <a:endParaRPr lang="en-US" sz="1000" dirty="0" err="1">
              <a:latin typeface="SwissReSans" pitchFamily="34" charset="0"/>
            </a:endParaRPr>
          </a:p>
        </p:txBody>
      </p:sp>
      <p:sp>
        <p:nvSpPr>
          <p:cNvPr id="64" name="TextBox 63"/>
          <p:cNvSpPr txBox="1"/>
          <p:nvPr/>
        </p:nvSpPr>
        <p:spPr>
          <a:xfrm>
            <a:off x="5504629" y="6033363"/>
            <a:ext cx="1414170" cy="246221"/>
          </a:xfrm>
          <a:prstGeom prst="rect">
            <a:avLst/>
          </a:prstGeom>
          <a:noFill/>
        </p:spPr>
        <p:txBody>
          <a:bodyPr wrap="none" rtlCol="0">
            <a:spAutoFit/>
          </a:bodyPr>
          <a:lstStyle/>
          <a:p>
            <a:r>
              <a:rPr lang="de-CH" sz="1000" dirty="0" err="1">
                <a:latin typeface="SwissReSans" pitchFamily="34" charset="0"/>
              </a:rPr>
              <a:t>anonymous</a:t>
            </a:r>
            <a:r>
              <a:rPr lang="de-CH" sz="1000" dirty="0">
                <a:latin typeface="SwissReSans" pitchFamily="34" charset="0"/>
              </a:rPr>
              <a:t> </a:t>
            </a:r>
            <a:r>
              <a:rPr lang="de-CH" sz="1000" dirty="0" err="1">
                <a:latin typeface="SwissReSans" pitchFamily="34" charset="0"/>
              </a:rPr>
              <a:t>data</a:t>
            </a:r>
            <a:r>
              <a:rPr lang="de-CH" sz="1000" dirty="0">
                <a:latin typeface="SwissReSans" pitchFamily="34" charset="0"/>
              </a:rPr>
              <a:t> </a:t>
            </a:r>
            <a:r>
              <a:rPr lang="de-CH" sz="1000" dirty="0" err="1">
                <a:latin typeface="SwissReSans" pitchFamily="34" charset="0"/>
              </a:rPr>
              <a:t>only</a:t>
            </a:r>
            <a:endParaRPr lang="en-US" sz="1000" dirty="0" err="1">
              <a:latin typeface="SwissReSans" pitchFamily="34" charset="0"/>
            </a:endParaRPr>
          </a:p>
        </p:txBody>
      </p:sp>
    </p:spTree>
    <p:extLst>
      <p:ext uri="{BB962C8B-B14F-4D97-AF65-F5344CB8AC3E}">
        <p14:creationId xmlns:p14="http://schemas.microsoft.com/office/powerpoint/2010/main" val="51461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Proposed Timeline</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22</a:t>
            </a:fld>
            <a:endParaRPr lang="en-US" dirty="0"/>
          </a:p>
        </p:txBody>
      </p:sp>
      <p:cxnSp>
        <p:nvCxnSpPr>
          <p:cNvPr id="15" name="Straight Arrow Connector 14"/>
          <p:cNvCxnSpPr/>
          <p:nvPr/>
        </p:nvCxnSpPr>
        <p:spPr>
          <a:xfrm>
            <a:off x="824169" y="2386890"/>
            <a:ext cx="74739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37173" y="2202224"/>
            <a:ext cx="263214" cy="369332"/>
          </a:xfrm>
          <a:prstGeom prst="rect">
            <a:avLst/>
          </a:prstGeom>
          <a:noFill/>
        </p:spPr>
        <p:txBody>
          <a:bodyPr wrap="none" rtlCol="0">
            <a:spAutoFit/>
          </a:bodyPr>
          <a:lstStyle/>
          <a:p>
            <a:r>
              <a:rPr lang="de-CH" dirty="0">
                <a:latin typeface="SwissReSans" pitchFamily="34" charset="0"/>
              </a:rPr>
              <a:t>t</a:t>
            </a:r>
            <a:endParaRPr lang="en-US" dirty="0" err="1">
              <a:latin typeface="SwissReSans" pitchFamily="34" charset="0"/>
            </a:endParaRPr>
          </a:p>
        </p:txBody>
      </p:sp>
      <p:sp>
        <p:nvSpPr>
          <p:cNvPr id="18" name="Oval 17"/>
          <p:cNvSpPr/>
          <p:nvPr/>
        </p:nvSpPr>
        <p:spPr>
          <a:xfrm>
            <a:off x="1154367" y="2358314"/>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9" name="Oval 18"/>
          <p:cNvSpPr/>
          <p:nvPr/>
        </p:nvSpPr>
        <p:spPr>
          <a:xfrm>
            <a:off x="7536125" y="2358314"/>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0" name="Oval 19"/>
          <p:cNvSpPr/>
          <p:nvPr/>
        </p:nvSpPr>
        <p:spPr>
          <a:xfrm>
            <a:off x="2430719" y="2358314"/>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1" name="Oval 20"/>
          <p:cNvSpPr/>
          <p:nvPr/>
        </p:nvSpPr>
        <p:spPr>
          <a:xfrm>
            <a:off x="3707071" y="2358314"/>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2" name="Oval 21"/>
          <p:cNvSpPr/>
          <p:nvPr/>
        </p:nvSpPr>
        <p:spPr>
          <a:xfrm>
            <a:off x="4983423" y="2358314"/>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3" name="Oval 22"/>
          <p:cNvSpPr/>
          <p:nvPr/>
        </p:nvSpPr>
        <p:spPr>
          <a:xfrm>
            <a:off x="6259775" y="2358314"/>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cxnSp>
        <p:nvCxnSpPr>
          <p:cNvPr id="25" name="Straight Connector 24"/>
          <p:cNvCxnSpPr/>
          <p:nvPr/>
        </p:nvCxnSpPr>
        <p:spPr>
          <a:xfrm flipH="1" flipV="1">
            <a:off x="1190367" y="1660848"/>
            <a:ext cx="6794" cy="673728"/>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570912" y="1654562"/>
            <a:ext cx="10544" cy="68001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190367" y="1716835"/>
            <a:ext cx="63910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39373" y="1471319"/>
            <a:ext cx="1241430" cy="276999"/>
          </a:xfrm>
          <a:prstGeom prst="rect">
            <a:avLst/>
          </a:prstGeom>
          <a:noFill/>
        </p:spPr>
        <p:txBody>
          <a:bodyPr wrap="none" rtlCol="0">
            <a:spAutoFit/>
          </a:bodyPr>
          <a:lstStyle/>
          <a:p>
            <a:r>
              <a:rPr lang="de-CH" sz="1200" dirty="0" err="1">
                <a:latin typeface="SwissReSans" pitchFamily="34" charset="0"/>
              </a:rPr>
              <a:t>approx</a:t>
            </a:r>
            <a:r>
              <a:rPr lang="de-CH" sz="1200" dirty="0">
                <a:latin typeface="SwissReSans" pitchFamily="34" charset="0"/>
              </a:rPr>
              <a:t>. 2 </a:t>
            </a:r>
            <a:r>
              <a:rPr lang="de-CH" sz="1200" dirty="0" err="1">
                <a:latin typeface="SwissReSans" pitchFamily="34" charset="0"/>
              </a:rPr>
              <a:t>years</a:t>
            </a:r>
            <a:endParaRPr lang="en-US" sz="1200" dirty="0" err="1">
              <a:latin typeface="SwissReSans" pitchFamily="34" charset="0"/>
            </a:endParaRPr>
          </a:p>
        </p:txBody>
      </p:sp>
      <p:sp>
        <p:nvSpPr>
          <p:cNvPr id="35" name="Isosceles Triangle 34"/>
          <p:cNvSpPr/>
          <p:nvPr/>
        </p:nvSpPr>
        <p:spPr>
          <a:xfrm rot="5400000">
            <a:off x="1203842" y="3764338"/>
            <a:ext cx="2537461" cy="137293"/>
          </a:xfrm>
          <a:prstGeom prst="triangl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7" name="TextBox 36"/>
          <p:cNvSpPr txBox="1"/>
          <p:nvPr/>
        </p:nvSpPr>
        <p:spPr>
          <a:xfrm>
            <a:off x="1776341" y="1800555"/>
            <a:ext cx="1386732" cy="400110"/>
          </a:xfrm>
          <a:prstGeom prst="rect">
            <a:avLst/>
          </a:prstGeom>
          <a:noFill/>
        </p:spPr>
        <p:txBody>
          <a:bodyPr wrap="square" rtlCol="0">
            <a:spAutoFit/>
          </a:bodyPr>
          <a:lstStyle/>
          <a:p>
            <a:pPr algn="ctr"/>
            <a:r>
              <a:rPr lang="de-CH" sz="1000" dirty="0">
                <a:latin typeface="SwissReSans" pitchFamily="34" charset="0"/>
              </a:rPr>
              <a:t>Launch </a:t>
            </a:r>
            <a:r>
              <a:rPr lang="de-CH" sz="1000" dirty="0" err="1">
                <a:latin typeface="SwissReSans" pitchFamily="34" charset="0"/>
              </a:rPr>
              <a:t>of</a:t>
            </a:r>
            <a:r>
              <a:rPr lang="de-CH" sz="1000" dirty="0">
                <a:latin typeface="SwissReSans" pitchFamily="34" charset="0"/>
              </a:rPr>
              <a:t> internal </a:t>
            </a:r>
            <a:r>
              <a:rPr lang="de-CH" sz="1000" dirty="0" err="1">
                <a:latin typeface="SwissReSans" pitchFamily="34" charset="0"/>
              </a:rPr>
              <a:t>marketing</a:t>
            </a:r>
            <a:r>
              <a:rPr lang="de-CH" sz="1000" dirty="0">
                <a:latin typeface="SwissReSans" pitchFamily="34" charset="0"/>
              </a:rPr>
              <a:t> </a:t>
            </a:r>
            <a:r>
              <a:rPr lang="de-CH" sz="1000" dirty="0" err="1">
                <a:latin typeface="SwissReSans" pitchFamily="34" charset="0"/>
              </a:rPr>
              <a:t>campaign</a:t>
            </a:r>
            <a:endParaRPr lang="en-US" sz="1000" dirty="0" err="1">
              <a:latin typeface="SwissReSans" pitchFamily="34" charset="0"/>
            </a:endParaRPr>
          </a:p>
        </p:txBody>
      </p:sp>
      <p:sp>
        <p:nvSpPr>
          <p:cNvPr id="38" name="TextBox 37"/>
          <p:cNvSpPr txBox="1"/>
          <p:nvPr/>
        </p:nvSpPr>
        <p:spPr>
          <a:xfrm>
            <a:off x="3170187" y="1800555"/>
            <a:ext cx="1131223" cy="400110"/>
          </a:xfrm>
          <a:prstGeom prst="rect">
            <a:avLst/>
          </a:prstGeom>
          <a:noFill/>
        </p:spPr>
        <p:txBody>
          <a:bodyPr wrap="square" rtlCol="0">
            <a:spAutoFit/>
          </a:bodyPr>
          <a:lstStyle/>
          <a:p>
            <a:pPr algn="ctr"/>
            <a:r>
              <a:rPr lang="de-CH" sz="1000" dirty="0">
                <a:latin typeface="SwissReSans" pitchFamily="34" charset="0"/>
              </a:rPr>
              <a:t>Start </a:t>
            </a:r>
            <a:r>
              <a:rPr lang="de-CH" sz="1000" dirty="0" err="1">
                <a:latin typeface="SwissReSans" pitchFamily="34" charset="0"/>
              </a:rPr>
              <a:t>engaging</a:t>
            </a:r>
            <a:r>
              <a:rPr lang="de-CH" sz="1000" dirty="0">
                <a:latin typeface="SwissReSans" pitchFamily="34" charset="0"/>
              </a:rPr>
              <a:t> </a:t>
            </a:r>
            <a:r>
              <a:rPr lang="de-CH" sz="1000" dirty="0" err="1">
                <a:latin typeface="SwissReSans" pitchFamily="34" charset="0"/>
              </a:rPr>
              <a:t>external</a:t>
            </a:r>
            <a:r>
              <a:rPr lang="de-CH" sz="1000" dirty="0">
                <a:latin typeface="SwissReSans" pitchFamily="34" charset="0"/>
              </a:rPr>
              <a:t> </a:t>
            </a:r>
            <a:r>
              <a:rPr lang="de-CH" sz="1000" dirty="0" err="1">
                <a:latin typeface="SwissReSans" pitchFamily="34" charset="0"/>
              </a:rPr>
              <a:t>clients</a:t>
            </a:r>
            <a:endParaRPr lang="en-US" sz="1000" dirty="0" err="1">
              <a:latin typeface="SwissReSans" pitchFamily="34" charset="0"/>
            </a:endParaRPr>
          </a:p>
        </p:txBody>
      </p:sp>
      <p:sp>
        <p:nvSpPr>
          <p:cNvPr id="39" name="TextBox 38"/>
          <p:cNvSpPr txBox="1"/>
          <p:nvPr/>
        </p:nvSpPr>
        <p:spPr>
          <a:xfrm>
            <a:off x="4445135" y="1800555"/>
            <a:ext cx="1131223" cy="400110"/>
          </a:xfrm>
          <a:prstGeom prst="rect">
            <a:avLst/>
          </a:prstGeom>
          <a:noFill/>
        </p:spPr>
        <p:txBody>
          <a:bodyPr wrap="square" rtlCol="0">
            <a:spAutoFit/>
          </a:bodyPr>
          <a:lstStyle/>
          <a:p>
            <a:pPr algn="ctr"/>
            <a:r>
              <a:rPr lang="de-CH" sz="1000" dirty="0">
                <a:latin typeface="SwissReSans" pitchFamily="34" charset="0"/>
              </a:rPr>
              <a:t>Client </a:t>
            </a:r>
            <a:r>
              <a:rPr lang="de-CH" sz="1000" dirty="0" err="1">
                <a:latin typeface="SwissReSans" pitchFamily="34" charset="0"/>
              </a:rPr>
              <a:t>project</a:t>
            </a:r>
            <a:r>
              <a:rPr lang="de-CH" sz="1000" dirty="0">
                <a:latin typeface="SwissReSans" pitchFamily="34" charset="0"/>
              </a:rPr>
              <a:t> kick off</a:t>
            </a:r>
            <a:endParaRPr lang="en-US" sz="1000" dirty="0" err="1">
              <a:latin typeface="SwissReSans" pitchFamily="34" charset="0"/>
            </a:endParaRPr>
          </a:p>
        </p:txBody>
      </p:sp>
      <p:sp>
        <p:nvSpPr>
          <p:cNvPr id="40" name="TextBox 39"/>
          <p:cNvSpPr txBox="1"/>
          <p:nvPr/>
        </p:nvSpPr>
        <p:spPr>
          <a:xfrm>
            <a:off x="5739794" y="1800555"/>
            <a:ext cx="1131223" cy="400110"/>
          </a:xfrm>
          <a:prstGeom prst="rect">
            <a:avLst/>
          </a:prstGeom>
          <a:noFill/>
        </p:spPr>
        <p:txBody>
          <a:bodyPr wrap="square" rtlCol="0">
            <a:spAutoFit/>
          </a:bodyPr>
          <a:lstStyle/>
          <a:p>
            <a:pPr algn="ctr"/>
            <a:r>
              <a:rPr lang="de-CH" sz="1000" dirty="0">
                <a:latin typeface="SwissReSans" pitchFamily="34" charset="0"/>
              </a:rPr>
              <a:t>Start </a:t>
            </a:r>
            <a:r>
              <a:rPr lang="de-CH" sz="1000" dirty="0" err="1">
                <a:latin typeface="SwissReSans" pitchFamily="34" charset="0"/>
              </a:rPr>
              <a:t>project</a:t>
            </a:r>
            <a:r>
              <a:rPr lang="de-CH" sz="1000" dirty="0">
                <a:latin typeface="SwissReSans" pitchFamily="34" charset="0"/>
              </a:rPr>
              <a:t> </a:t>
            </a:r>
            <a:r>
              <a:rPr lang="de-CH" sz="1000" dirty="0" err="1">
                <a:latin typeface="SwissReSans" pitchFamily="34" charset="0"/>
              </a:rPr>
              <a:t>execution</a:t>
            </a:r>
            <a:endParaRPr lang="en-US" sz="1000" dirty="0" err="1">
              <a:latin typeface="SwissReSans" pitchFamily="34" charset="0"/>
            </a:endParaRPr>
          </a:p>
        </p:txBody>
      </p:sp>
      <p:sp>
        <p:nvSpPr>
          <p:cNvPr id="41" name="TextBox 40"/>
          <p:cNvSpPr txBox="1"/>
          <p:nvPr/>
        </p:nvSpPr>
        <p:spPr>
          <a:xfrm>
            <a:off x="588755" y="1232748"/>
            <a:ext cx="1131223" cy="400110"/>
          </a:xfrm>
          <a:prstGeom prst="rect">
            <a:avLst/>
          </a:prstGeom>
          <a:noFill/>
        </p:spPr>
        <p:txBody>
          <a:bodyPr wrap="square" rtlCol="0">
            <a:spAutoFit/>
          </a:bodyPr>
          <a:lstStyle/>
          <a:p>
            <a:pPr algn="ctr"/>
            <a:r>
              <a:rPr lang="de-CH" sz="1000" b="1" dirty="0">
                <a:latin typeface="SwissReSans" pitchFamily="34" charset="0"/>
              </a:rPr>
              <a:t>Formal initiative </a:t>
            </a:r>
            <a:r>
              <a:rPr lang="de-CH" sz="1000" b="1" dirty="0" err="1">
                <a:latin typeface="SwissReSans" pitchFamily="34" charset="0"/>
              </a:rPr>
              <a:t>kick-off</a:t>
            </a:r>
            <a:endParaRPr lang="en-US" sz="1000" b="1" dirty="0" err="1">
              <a:latin typeface="SwissReSans" pitchFamily="34" charset="0"/>
            </a:endParaRPr>
          </a:p>
        </p:txBody>
      </p:sp>
      <p:sp>
        <p:nvSpPr>
          <p:cNvPr id="42" name="TextBox 41"/>
          <p:cNvSpPr txBox="1"/>
          <p:nvPr/>
        </p:nvSpPr>
        <p:spPr>
          <a:xfrm>
            <a:off x="7005300" y="1217000"/>
            <a:ext cx="1131223" cy="400110"/>
          </a:xfrm>
          <a:prstGeom prst="rect">
            <a:avLst/>
          </a:prstGeom>
          <a:noFill/>
        </p:spPr>
        <p:txBody>
          <a:bodyPr wrap="square" rtlCol="0">
            <a:spAutoFit/>
          </a:bodyPr>
          <a:lstStyle/>
          <a:p>
            <a:pPr algn="ctr"/>
            <a:r>
              <a:rPr lang="de-CH" sz="1000" b="1" dirty="0">
                <a:latin typeface="SwissReSans" pitchFamily="34" charset="0"/>
              </a:rPr>
              <a:t>First </a:t>
            </a:r>
            <a:r>
              <a:rPr lang="de-CH" sz="1000" b="1" dirty="0" err="1">
                <a:latin typeface="SwissReSans" pitchFamily="34" charset="0"/>
              </a:rPr>
              <a:t>policy</a:t>
            </a:r>
            <a:r>
              <a:rPr lang="de-CH" sz="1000" b="1" dirty="0">
                <a:latin typeface="SwissReSans" pitchFamily="34" charset="0"/>
              </a:rPr>
              <a:t> on </a:t>
            </a:r>
            <a:r>
              <a:rPr lang="de-CH" sz="1000" b="1" dirty="0" err="1">
                <a:latin typeface="SwissReSans" pitchFamily="34" charset="0"/>
              </a:rPr>
              <a:t>the</a:t>
            </a:r>
            <a:r>
              <a:rPr lang="de-CH" sz="1000" b="1" dirty="0">
                <a:latin typeface="SwissReSans" pitchFamily="34" charset="0"/>
              </a:rPr>
              <a:t> </a:t>
            </a:r>
            <a:r>
              <a:rPr lang="de-CH" sz="1000" b="1" dirty="0" err="1">
                <a:latin typeface="SwissReSans" pitchFamily="34" charset="0"/>
              </a:rPr>
              <a:t>market</a:t>
            </a:r>
            <a:endParaRPr lang="en-US" sz="1000" b="1" dirty="0" err="1">
              <a:latin typeface="SwissReSans" pitchFamily="34" charset="0"/>
            </a:endParaRPr>
          </a:p>
        </p:txBody>
      </p:sp>
      <p:cxnSp>
        <p:nvCxnSpPr>
          <p:cNvPr id="46" name="Straight Connector 45"/>
          <p:cNvCxnSpPr/>
          <p:nvPr/>
        </p:nvCxnSpPr>
        <p:spPr>
          <a:xfrm flipH="1" flipV="1">
            <a:off x="2469707" y="2209992"/>
            <a:ext cx="410" cy="12458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3741781" y="2209992"/>
            <a:ext cx="410" cy="12458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5023181" y="2209992"/>
            <a:ext cx="410" cy="12458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295256" y="2209992"/>
            <a:ext cx="410" cy="12458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273022" y="2571432"/>
            <a:ext cx="1134274" cy="2530283"/>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3" name="Rectangle 52"/>
          <p:cNvSpPr/>
          <p:nvPr/>
        </p:nvSpPr>
        <p:spPr>
          <a:xfrm>
            <a:off x="2549042" y="2571432"/>
            <a:ext cx="1134274" cy="2530283"/>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4" name="Rectangle 53"/>
          <p:cNvSpPr/>
          <p:nvPr/>
        </p:nvSpPr>
        <p:spPr>
          <a:xfrm>
            <a:off x="3818774" y="2571431"/>
            <a:ext cx="1134274" cy="2530283"/>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5" name="Rectangle 54"/>
          <p:cNvSpPr/>
          <p:nvPr/>
        </p:nvSpPr>
        <p:spPr>
          <a:xfrm>
            <a:off x="5100982" y="2571431"/>
            <a:ext cx="1134274" cy="2530283"/>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6" name="Rectangle 55"/>
          <p:cNvSpPr/>
          <p:nvPr/>
        </p:nvSpPr>
        <p:spPr>
          <a:xfrm>
            <a:off x="6376901" y="2571430"/>
            <a:ext cx="1134274" cy="2514234"/>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2" name="Rectangle 61"/>
          <p:cNvSpPr/>
          <p:nvPr/>
        </p:nvSpPr>
        <p:spPr>
          <a:xfrm>
            <a:off x="1333763" y="2624506"/>
            <a:ext cx="1008223" cy="838691"/>
          </a:xfrm>
          <a:prstGeom prst="rect">
            <a:avLst/>
          </a:prstGeom>
          <a:solidFill>
            <a:srgbClr val="E7EDF8"/>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3" name="Rectangle 62"/>
          <p:cNvSpPr/>
          <p:nvPr/>
        </p:nvSpPr>
        <p:spPr>
          <a:xfrm>
            <a:off x="2612017" y="2633960"/>
            <a:ext cx="1008223" cy="603753"/>
          </a:xfrm>
          <a:prstGeom prst="rect">
            <a:avLst/>
          </a:prstGeom>
          <a:solidFill>
            <a:srgbClr val="E7EDF8"/>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4" name="Rectangle 63"/>
          <p:cNvSpPr/>
          <p:nvPr/>
        </p:nvSpPr>
        <p:spPr>
          <a:xfrm>
            <a:off x="3875561" y="2614875"/>
            <a:ext cx="1008223" cy="445557"/>
          </a:xfrm>
          <a:prstGeom prst="rect">
            <a:avLst/>
          </a:prstGeom>
          <a:solidFill>
            <a:srgbClr val="E7EDF8"/>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5" name="Rectangle 64"/>
          <p:cNvSpPr/>
          <p:nvPr/>
        </p:nvSpPr>
        <p:spPr>
          <a:xfrm>
            <a:off x="5164007" y="2615795"/>
            <a:ext cx="1008223" cy="640580"/>
          </a:xfrm>
          <a:prstGeom prst="rect">
            <a:avLst/>
          </a:prstGeom>
          <a:solidFill>
            <a:srgbClr val="E7EDF8"/>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6" name="Rectangle 65"/>
          <p:cNvSpPr/>
          <p:nvPr/>
        </p:nvSpPr>
        <p:spPr>
          <a:xfrm>
            <a:off x="6439925" y="2615795"/>
            <a:ext cx="1008223" cy="463299"/>
          </a:xfrm>
          <a:prstGeom prst="rect">
            <a:avLst/>
          </a:prstGeom>
          <a:solidFill>
            <a:srgbClr val="E7EDF8"/>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7" name="TextBox 56"/>
          <p:cNvSpPr txBox="1"/>
          <p:nvPr/>
        </p:nvSpPr>
        <p:spPr>
          <a:xfrm>
            <a:off x="1268446" y="2624506"/>
            <a:ext cx="1138951" cy="1677382"/>
          </a:xfrm>
          <a:prstGeom prst="rect">
            <a:avLst/>
          </a:prstGeom>
          <a:noFill/>
        </p:spPr>
        <p:txBody>
          <a:bodyPr wrap="square" rtlCol="0">
            <a:spAutoFit/>
          </a:bodyPr>
          <a:lstStyle/>
          <a:p>
            <a:pPr algn="ctr">
              <a:spcAft>
                <a:spcPts val="600"/>
              </a:spcAft>
            </a:pPr>
            <a:r>
              <a:rPr lang="de-CH" sz="1200" b="1" dirty="0" err="1">
                <a:latin typeface="SwissReSans" pitchFamily="34" charset="0"/>
              </a:rPr>
              <a:t>Prepare</a:t>
            </a:r>
            <a:r>
              <a:rPr lang="de-CH" sz="1200" b="1" dirty="0">
                <a:latin typeface="SwissReSans" pitchFamily="34" charset="0"/>
              </a:rPr>
              <a:t> internal </a:t>
            </a:r>
            <a:r>
              <a:rPr lang="de-CH" sz="1200" b="1" dirty="0" err="1">
                <a:latin typeface="SwissReSans" pitchFamily="34" charset="0"/>
              </a:rPr>
              <a:t>marketing</a:t>
            </a:r>
            <a:r>
              <a:rPr lang="de-CH" sz="1200" b="1" dirty="0">
                <a:latin typeface="SwissReSans" pitchFamily="34" charset="0"/>
              </a:rPr>
              <a:t> </a:t>
            </a:r>
            <a:r>
              <a:rPr lang="de-CH" sz="1200" b="1" dirty="0" err="1">
                <a:latin typeface="SwissReSans" pitchFamily="34" charset="0"/>
              </a:rPr>
              <a:t>campaign</a:t>
            </a:r>
            <a:endParaRPr lang="de-CH" sz="1200" b="1" dirty="0">
              <a:latin typeface="SwissReSans" pitchFamily="34" charset="0"/>
            </a:endParaRPr>
          </a:p>
          <a:p>
            <a:pPr>
              <a:spcAft>
                <a:spcPts val="600"/>
              </a:spcAft>
            </a:pPr>
            <a:r>
              <a:rPr lang="de-CH" sz="1000" dirty="0" err="1">
                <a:latin typeface="SwissReSans" pitchFamily="34" charset="0"/>
              </a:rPr>
              <a:t>Develop</a:t>
            </a:r>
            <a:r>
              <a:rPr lang="de-CH" sz="1000" dirty="0">
                <a:latin typeface="SwissReSans" pitchFamily="34" charset="0"/>
              </a:rPr>
              <a:t> </a:t>
            </a:r>
            <a:r>
              <a:rPr lang="de-CH" sz="1000" dirty="0" err="1">
                <a:latin typeface="SwissReSans" pitchFamily="34" charset="0"/>
              </a:rPr>
              <a:t>engagement</a:t>
            </a:r>
            <a:r>
              <a:rPr lang="de-CH" sz="1000" dirty="0">
                <a:latin typeface="SwissReSans" pitchFamily="34" charset="0"/>
              </a:rPr>
              <a:t> </a:t>
            </a:r>
            <a:r>
              <a:rPr lang="de-CH" sz="1000" dirty="0" err="1">
                <a:latin typeface="SwissReSans" pitchFamily="34" charset="0"/>
              </a:rPr>
              <a:t>and</a:t>
            </a:r>
            <a:r>
              <a:rPr lang="de-CH" sz="1000" dirty="0">
                <a:latin typeface="SwissReSans" pitchFamily="34" charset="0"/>
              </a:rPr>
              <a:t> </a:t>
            </a:r>
            <a:r>
              <a:rPr lang="de-CH" sz="1000" dirty="0" err="1">
                <a:latin typeface="SwissReSans" pitchFamily="34" charset="0"/>
              </a:rPr>
              <a:t>education</a:t>
            </a:r>
            <a:r>
              <a:rPr lang="de-CH" sz="1000" dirty="0">
                <a:latin typeface="SwissReSans" pitchFamily="34" charset="0"/>
              </a:rPr>
              <a:t> plan </a:t>
            </a:r>
            <a:r>
              <a:rPr lang="de-CH" sz="1000" dirty="0" err="1">
                <a:latin typeface="SwissReSans" pitchFamily="34" charset="0"/>
              </a:rPr>
              <a:t>for</a:t>
            </a:r>
            <a:r>
              <a:rPr lang="de-CH" sz="1000" dirty="0">
                <a:latin typeface="SwissReSans" pitchFamily="34" charset="0"/>
              </a:rPr>
              <a:t> </a:t>
            </a:r>
            <a:r>
              <a:rPr lang="de-CH" sz="1000" dirty="0" err="1">
                <a:latin typeface="SwissReSans" pitchFamily="34" charset="0"/>
              </a:rPr>
              <a:t>Uws</a:t>
            </a:r>
            <a:r>
              <a:rPr lang="de-CH" sz="1000" dirty="0">
                <a:latin typeface="SwissReSans" pitchFamily="34" charset="0"/>
              </a:rPr>
              <a:t> </a:t>
            </a:r>
            <a:r>
              <a:rPr lang="de-CH" sz="1000" dirty="0" err="1">
                <a:latin typeface="SwissReSans" pitchFamily="34" charset="0"/>
              </a:rPr>
              <a:t>and</a:t>
            </a:r>
            <a:r>
              <a:rPr lang="de-CH" sz="1000" dirty="0">
                <a:latin typeface="SwissReSans" pitchFamily="34" charset="0"/>
              </a:rPr>
              <a:t> CMs</a:t>
            </a:r>
            <a:endParaRPr lang="en-US" sz="1000" dirty="0" err="1">
              <a:latin typeface="SwissReSans" pitchFamily="34" charset="0"/>
            </a:endParaRPr>
          </a:p>
        </p:txBody>
      </p:sp>
      <p:sp>
        <p:nvSpPr>
          <p:cNvPr id="58" name="TextBox 57"/>
          <p:cNvSpPr txBox="1"/>
          <p:nvPr/>
        </p:nvSpPr>
        <p:spPr>
          <a:xfrm>
            <a:off x="2531889" y="2624506"/>
            <a:ext cx="1138951" cy="1800493"/>
          </a:xfrm>
          <a:prstGeom prst="rect">
            <a:avLst/>
          </a:prstGeom>
          <a:noFill/>
        </p:spPr>
        <p:txBody>
          <a:bodyPr wrap="square" rtlCol="0">
            <a:spAutoFit/>
          </a:bodyPr>
          <a:lstStyle/>
          <a:p>
            <a:pPr algn="ctr">
              <a:spcAft>
                <a:spcPts val="600"/>
              </a:spcAft>
            </a:pPr>
            <a:r>
              <a:rPr lang="de-CH" sz="1200" b="1" dirty="0" err="1">
                <a:latin typeface="SwissReSans" pitchFamily="34" charset="0"/>
              </a:rPr>
              <a:t>Prepare</a:t>
            </a:r>
            <a:r>
              <a:rPr lang="de-CH" sz="1200" b="1" dirty="0">
                <a:latin typeface="SwissReSans" pitchFamily="34" charset="0"/>
              </a:rPr>
              <a:t> </a:t>
            </a:r>
            <a:r>
              <a:rPr lang="de-CH" sz="1200" b="1" dirty="0" err="1">
                <a:latin typeface="SwissReSans" pitchFamily="34" charset="0"/>
              </a:rPr>
              <a:t>client</a:t>
            </a:r>
            <a:r>
              <a:rPr lang="de-CH" sz="1200" b="1" dirty="0">
                <a:latin typeface="SwissReSans" pitchFamily="34" charset="0"/>
              </a:rPr>
              <a:t> </a:t>
            </a:r>
            <a:r>
              <a:rPr lang="de-CH" sz="1200" b="1" dirty="0" err="1">
                <a:latin typeface="SwissReSans" pitchFamily="34" charset="0"/>
              </a:rPr>
              <a:t>engagement</a:t>
            </a:r>
            <a:r>
              <a:rPr lang="de-CH" sz="1200" b="1" dirty="0">
                <a:latin typeface="SwissReSans" pitchFamily="34" charset="0"/>
              </a:rPr>
              <a:t> plan</a:t>
            </a:r>
          </a:p>
          <a:p>
            <a:pPr>
              <a:spcAft>
                <a:spcPts val="600"/>
              </a:spcAft>
            </a:pPr>
            <a:r>
              <a:rPr lang="de-CH" sz="1000" dirty="0" err="1">
                <a:latin typeface="SwissReSans" pitchFamily="34" charset="0"/>
              </a:rPr>
              <a:t>Educate</a:t>
            </a:r>
            <a:r>
              <a:rPr lang="de-CH" sz="1000" dirty="0">
                <a:latin typeface="SwissReSans" pitchFamily="34" charset="0"/>
              </a:rPr>
              <a:t> UWs </a:t>
            </a:r>
            <a:r>
              <a:rPr lang="de-CH" sz="1000" dirty="0" err="1">
                <a:latin typeface="SwissReSans" pitchFamily="34" charset="0"/>
              </a:rPr>
              <a:t>and</a:t>
            </a:r>
            <a:r>
              <a:rPr lang="de-CH" sz="1000" dirty="0">
                <a:latin typeface="SwissReSans" pitchFamily="34" charset="0"/>
              </a:rPr>
              <a:t> CMs </a:t>
            </a:r>
            <a:r>
              <a:rPr lang="de-CH" sz="1000" dirty="0" err="1">
                <a:latin typeface="SwissReSans" pitchFamily="34" charset="0"/>
              </a:rPr>
              <a:t>about</a:t>
            </a:r>
            <a:r>
              <a:rPr lang="de-CH" sz="1000" dirty="0">
                <a:latin typeface="SwissReSans" pitchFamily="34" charset="0"/>
              </a:rPr>
              <a:t> </a:t>
            </a:r>
            <a:r>
              <a:rPr lang="de-CH" sz="1000" dirty="0" err="1">
                <a:latin typeface="SwissReSans" pitchFamily="34" charset="0"/>
              </a:rPr>
              <a:t>the</a:t>
            </a:r>
            <a:r>
              <a:rPr lang="de-CH" sz="1000" dirty="0">
                <a:latin typeface="SwissReSans" pitchFamily="34" charset="0"/>
              </a:rPr>
              <a:t> initiative </a:t>
            </a:r>
            <a:r>
              <a:rPr lang="de-CH" sz="1000" dirty="0" err="1">
                <a:latin typeface="SwissReSans" pitchFamily="34" charset="0"/>
              </a:rPr>
              <a:t>and</a:t>
            </a:r>
            <a:r>
              <a:rPr lang="de-CH" sz="1000" dirty="0">
                <a:latin typeface="SwissReSans" pitchFamily="34" charset="0"/>
              </a:rPr>
              <a:t> </a:t>
            </a:r>
            <a:r>
              <a:rPr lang="de-CH" sz="1000" dirty="0" err="1">
                <a:latin typeface="SwissReSans" pitchFamily="34" charset="0"/>
              </a:rPr>
              <a:t>engage</a:t>
            </a:r>
            <a:r>
              <a:rPr lang="de-CH" sz="1000" dirty="0">
                <a:latin typeface="SwissReSans" pitchFamily="34" charset="0"/>
              </a:rPr>
              <a:t> </a:t>
            </a:r>
            <a:r>
              <a:rPr lang="de-CH" sz="1000" dirty="0" err="1">
                <a:latin typeface="SwissReSans" pitchFamily="34" charset="0"/>
              </a:rPr>
              <a:t>them</a:t>
            </a:r>
            <a:r>
              <a:rPr lang="de-CH" sz="1000" dirty="0">
                <a:latin typeface="SwissReSans" pitchFamily="34" charset="0"/>
              </a:rPr>
              <a:t> </a:t>
            </a:r>
            <a:r>
              <a:rPr lang="de-CH" sz="1000" dirty="0" err="1">
                <a:latin typeface="SwissReSans" pitchFamily="34" charset="0"/>
              </a:rPr>
              <a:t>to</a:t>
            </a:r>
            <a:r>
              <a:rPr lang="de-CH" sz="1000" dirty="0">
                <a:latin typeface="SwissReSans" pitchFamily="34" charset="0"/>
              </a:rPr>
              <a:t> plan </a:t>
            </a:r>
            <a:r>
              <a:rPr lang="de-CH" sz="1000" dirty="0" err="1">
                <a:latin typeface="SwissReSans" pitchFamily="34" charset="0"/>
              </a:rPr>
              <a:t>which</a:t>
            </a:r>
            <a:r>
              <a:rPr lang="de-CH" sz="1000" dirty="0">
                <a:latin typeface="SwissReSans" pitchFamily="34" charset="0"/>
              </a:rPr>
              <a:t> </a:t>
            </a:r>
            <a:r>
              <a:rPr lang="de-CH" sz="1000" dirty="0" err="1">
                <a:latin typeface="SwissReSans" pitchFamily="34" charset="0"/>
              </a:rPr>
              <a:t>clients</a:t>
            </a:r>
            <a:r>
              <a:rPr lang="de-CH" sz="1000" dirty="0">
                <a:latin typeface="SwissReSans" pitchFamily="34" charset="0"/>
              </a:rPr>
              <a:t> </a:t>
            </a:r>
            <a:r>
              <a:rPr lang="de-CH" sz="1000" dirty="0" err="1">
                <a:latin typeface="SwissReSans" pitchFamily="34" charset="0"/>
              </a:rPr>
              <a:t>to</a:t>
            </a:r>
            <a:r>
              <a:rPr lang="de-CH" sz="1000" dirty="0">
                <a:latin typeface="SwissReSans" pitchFamily="34" charset="0"/>
              </a:rPr>
              <a:t> </a:t>
            </a:r>
            <a:r>
              <a:rPr lang="de-CH" sz="1000" dirty="0" err="1">
                <a:latin typeface="SwissReSans" pitchFamily="34" charset="0"/>
              </a:rPr>
              <a:t>approach</a:t>
            </a:r>
            <a:r>
              <a:rPr lang="de-CH" sz="1000" dirty="0">
                <a:latin typeface="SwissReSans" pitchFamily="34" charset="0"/>
              </a:rPr>
              <a:t> </a:t>
            </a:r>
            <a:r>
              <a:rPr lang="de-CH" sz="1000" dirty="0" err="1">
                <a:latin typeface="SwissReSans" pitchFamily="34" charset="0"/>
              </a:rPr>
              <a:t>how</a:t>
            </a:r>
            <a:r>
              <a:rPr lang="de-CH" sz="1000" dirty="0">
                <a:latin typeface="SwissReSans" pitchFamily="34" charset="0"/>
              </a:rPr>
              <a:t>.</a:t>
            </a:r>
            <a:endParaRPr lang="en-US" sz="1000" dirty="0" err="1">
              <a:latin typeface="SwissReSans" pitchFamily="34" charset="0"/>
            </a:endParaRPr>
          </a:p>
        </p:txBody>
      </p:sp>
      <p:sp>
        <p:nvSpPr>
          <p:cNvPr id="59" name="TextBox 58"/>
          <p:cNvSpPr txBox="1"/>
          <p:nvPr/>
        </p:nvSpPr>
        <p:spPr>
          <a:xfrm>
            <a:off x="3794242" y="2597133"/>
            <a:ext cx="1138951" cy="2385268"/>
          </a:xfrm>
          <a:prstGeom prst="rect">
            <a:avLst/>
          </a:prstGeom>
          <a:noFill/>
        </p:spPr>
        <p:txBody>
          <a:bodyPr wrap="square" rtlCol="0">
            <a:spAutoFit/>
          </a:bodyPr>
          <a:lstStyle/>
          <a:p>
            <a:pPr algn="ctr">
              <a:spcAft>
                <a:spcPts val="600"/>
              </a:spcAft>
            </a:pPr>
            <a:r>
              <a:rPr lang="de-CH" sz="1200" b="1" dirty="0">
                <a:latin typeface="SwissReSans" pitchFamily="34" charset="0"/>
              </a:rPr>
              <a:t>Drive </a:t>
            </a:r>
            <a:r>
              <a:rPr lang="de-CH" sz="1200" b="1" dirty="0" err="1">
                <a:latin typeface="SwissReSans" pitchFamily="34" charset="0"/>
              </a:rPr>
              <a:t>client</a:t>
            </a:r>
            <a:r>
              <a:rPr lang="de-CH" sz="1200" b="1" dirty="0">
                <a:latin typeface="SwissReSans" pitchFamily="34" charset="0"/>
              </a:rPr>
              <a:t> </a:t>
            </a:r>
            <a:r>
              <a:rPr lang="de-CH" sz="1200" b="1" dirty="0" err="1">
                <a:latin typeface="SwissReSans" pitchFamily="34" charset="0"/>
              </a:rPr>
              <a:t>conversations</a:t>
            </a:r>
            <a:endParaRPr lang="de-CH" sz="1200" b="1" dirty="0">
              <a:latin typeface="SwissReSans" pitchFamily="34" charset="0"/>
            </a:endParaRPr>
          </a:p>
          <a:p>
            <a:pPr>
              <a:spcAft>
                <a:spcPts val="600"/>
              </a:spcAft>
            </a:pPr>
            <a:r>
              <a:rPr lang="de-CH" sz="1000" dirty="0" err="1">
                <a:latin typeface="SwissReSans" pitchFamily="34" charset="0"/>
              </a:rPr>
              <a:t>Investigate</a:t>
            </a:r>
            <a:r>
              <a:rPr lang="de-CH" sz="1000" dirty="0">
                <a:latin typeface="SwissReSans" pitchFamily="34" charset="0"/>
              </a:rPr>
              <a:t> </a:t>
            </a:r>
            <a:r>
              <a:rPr lang="de-CH" sz="1000" dirty="0" err="1">
                <a:latin typeface="SwissReSans" pitchFamily="34" charset="0"/>
              </a:rPr>
              <a:t>which</a:t>
            </a:r>
            <a:r>
              <a:rPr lang="de-CH" sz="1000" dirty="0">
                <a:latin typeface="SwissReSans" pitchFamily="34" charset="0"/>
              </a:rPr>
              <a:t> </a:t>
            </a:r>
            <a:r>
              <a:rPr lang="de-CH" sz="1000" dirty="0" err="1">
                <a:latin typeface="SwissReSans" pitchFamily="34" charset="0"/>
              </a:rPr>
              <a:t>clients</a:t>
            </a:r>
            <a:r>
              <a:rPr lang="de-CH" sz="1000" dirty="0">
                <a:latin typeface="SwissReSans" pitchFamily="34" charset="0"/>
              </a:rPr>
              <a:t> </a:t>
            </a:r>
            <a:r>
              <a:rPr lang="de-CH" sz="1000" dirty="0" err="1">
                <a:latin typeface="SwissReSans" pitchFamily="34" charset="0"/>
              </a:rPr>
              <a:t>are</a:t>
            </a:r>
            <a:r>
              <a:rPr lang="de-CH" sz="1000" dirty="0">
                <a:latin typeface="SwissReSans" pitchFamily="34" charset="0"/>
              </a:rPr>
              <a:t> open </a:t>
            </a:r>
            <a:r>
              <a:rPr lang="de-CH" sz="1000" dirty="0" err="1">
                <a:latin typeface="SwissReSans" pitchFamily="34" charset="0"/>
              </a:rPr>
              <a:t>to</a:t>
            </a:r>
            <a:r>
              <a:rPr lang="de-CH" sz="1000" dirty="0">
                <a:latin typeface="SwissReSans" pitchFamily="34" charset="0"/>
              </a:rPr>
              <a:t> </a:t>
            </a:r>
            <a:r>
              <a:rPr lang="de-CH" sz="1000" dirty="0" err="1">
                <a:latin typeface="SwissReSans" pitchFamily="34" charset="0"/>
              </a:rPr>
              <a:t>develop</a:t>
            </a:r>
            <a:r>
              <a:rPr lang="de-CH" sz="1000" dirty="0">
                <a:latin typeface="SwissReSans" pitchFamily="34" charset="0"/>
              </a:rPr>
              <a:t> </a:t>
            </a:r>
            <a:r>
              <a:rPr lang="de-CH" sz="1000" dirty="0" err="1">
                <a:latin typeface="SwissReSans" pitchFamily="34" charset="0"/>
              </a:rPr>
              <a:t>parametric</a:t>
            </a:r>
            <a:r>
              <a:rPr lang="de-CH" sz="1000" dirty="0">
                <a:latin typeface="SwissReSans" pitchFamily="34" charset="0"/>
              </a:rPr>
              <a:t> </a:t>
            </a:r>
            <a:r>
              <a:rPr lang="de-CH" sz="1000" dirty="0" err="1">
                <a:latin typeface="SwissReSans" pitchFamily="34" charset="0"/>
              </a:rPr>
              <a:t>solutions</a:t>
            </a:r>
            <a:r>
              <a:rPr lang="de-CH" sz="1000" dirty="0">
                <a:latin typeface="SwissReSans" pitchFamily="34" charset="0"/>
              </a:rPr>
              <a:t> </a:t>
            </a:r>
            <a:r>
              <a:rPr lang="de-CH" sz="1000" dirty="0" err="1">
                <a:latin typeface="SwissReSans" pitchFamily="34" charset="0"/>
              </a:rPr>
              <a:t>with</a:t>
            </a:r>
            <a:r>
              <a:rPr lang="de-CH" sz="1000" dirty="0">
                <a:latin typeface="SwissReSans" pitchFamily="34" charset="0"/>
              </a:rPr>
              <a:t> SR, </a:t>
            </a:r>
            <a:r>
              <a:rPr lang="de-CH" sz="1000" dirty="0" err="1">
                <a:latin typeface="SwissReSans" pitchFamily="34" charset="0"/>
              </a:rPr>
              <a:t>outline</a:t>
            </a:r>
            <a:r>
              <a:rPr lang="de-CH" sz="1000" dirty="0">
                <a:latin typeface="SwissReSans" pitchFamily="34" charset="0"/>
              </a:rPr>
              <a:t> </a:t>
            </a:r>
            <a:r>
              <a:rPr lang="de-CH" sz="1000" dirty="0" err="1">
                <a:latin typeface="SwissReSans" pitchFamily="34" charset="0"/>
              </a:rPr>
              <a:t>the</a:t>
            </a:r>
            <a:r>
              <a:rPr lang="de-CH" sz="1000" dirty="0">
                <a:latin typeface="SwissReSans" pitchFamily="34" charset="0"/>
              </a:rPr>
              <a:t> </a:t>
            </a:r>
            <a:r>
              <a:rPr lang="de-CH" sz="1000" dirty="0" err="1">
                <a:latin typeface="SwissReSans" pitchFamily="34" charset="0"/>
              </a:rPr>
              <a:t>target</a:t>
            </a:r>
            <a:r>
              <a:rPr lang="de-CH" sz="1000" dirty="0">
                <a:latin typeface="SwissReSans" pitchFamily="34" charset="0"/>
              </a:rPr>
              <a:t> </a:t>
            </a:r>
            <a:r>
              <a:rPr lang="de-CH" sz="1000" dirty="0" err="1">
                <a:latin typeface="SwissReSans" pitchFamily="34" charset="0"/>
              </a:rPr>
              <a:t>market</a:t>
            </a:r>
            <a:r>
              <a:rPr lang="de-CH" sz="1000" dirty="0">
                <a:latin typeface="SwissReSans" pitchFamily="34" charset="0"/>
              </a:rPr>
              <a:t>, </a:t>
            </a:r>
            <a:r>
              <a:rPr lang="de-CH" sz="1000" dirty="0" err="1">
                <a:latin typeface="SwissReSans" pitchFamily="34" charset="0"/>
              </a:rPr>
              <a:t>basic</a:t>
            </a:r>
            <a:r>
              <a:rPr lang="de-CH" sz="1000" dirty="0">
                <a:latin typeface="SwissReSans" pitchFamily="34" charset="0"/>
              </a:rPr>
              <a:t> </a:t>
            </a:r>
            <a:r>
              <a:rPr lang="de-CH" sz="1000" dirty="0" err="1">
                <a:latin typeface="SwissReSans" pitchFamily="34" charset="0"/>
              </a:rPr>
              <a:t>product</a:t>
            </a:r>
            <a:r>
              <a:rPr lang="de-CH" sz="1000" dirty="0">
                <a:latin typeface="SwissReSans" pitchFamily="34" charset="0"/>
              </a:rPr>
              <a:t> </a:t>
            </a:r>
            <a:r>
              <a:rPr lang="de-CH" sz="1000" dirty="0" err="1">
                <a:latin typeface="SwissReSans" pitchFamily="34" charset="0"/>
              </a:rPr>
              <a:t>features</a:t>
            </a:r>
            <a:r>
              <a:rPr lang="de-CH" sz="1000" dirty="0">
                <a:latin typeface="SwissReSans" pitchFamily="34" charset="0"/>
              </a:rPr>
              <a:t> </a:t>
            </a:r>
            <a:r>
              <a:rPr lang="de-CH" sz="1000" dirty="0" err="1">
                <a:latin typeface="SwissReSans" pitchFamily="34" charset="0"/>
              </a:rPr>
              <a:t>and</a:t>
            </a:r>
            <a:r>
              <a:rPr lang="de-CH" sz="1000" dirty="0">
                <a:latin typeface="SwissReSans" pitchFamily="34" charset="0"/>
              </a:rPr>
              <a:t> </a:t>
            </a:r>
            <a:r>
              <a:rPr lang="de-CH" sz="1000" dirty="0" err="1">
                <a:latin typeface="SwissReSans" pitchFamily="34" charset="0"/>
              </a:rPr>
              <a:t>distribution</a:t>
            </a:r>
            <a:r>
              <a:rPr lang="de-CH" sz="1000" dirty="0">
                <a:latin typeface="SwissReSans" pitchFamily="34" charset="0"/>
              </a:rPr>
              <a:t> </a:t>
            </a:r>
            <a:r>
              <a:rPr lang="de-CH" sz="1000" dirty="0" err="1">
                <a:latin typeface="SwissReSans" pitchFamily="34" charset="0"/>
              </a:rPr>
              <a:t>options</a:t>
            </a:r>
            <a:r>
              <a:rPr lang="de-CH" sz="1000" dirty="0">
                <a:latin typeface="SwissReSans" pitchFamily="34" charset="0"/>
              </a:rPr>
              <a:t>.</a:t>
            </a:r>
            <a:endParaRPr lang="en-US" sz="1000" dirty="0" err="1">
              <a:latin typeface="SwissReSans" pitchFamily="34" charset="0"/>
            </a:endParaRPr>
          </a:p>
        </p:txBody>
      </p:sp>
      <p:sp>
        <p:nvSpPr>
          <p:cNvPr id="60" name="TextBox 59"/>
          <p:cNvSpPr txBox="1"/>
          <p:nvPr/>
        </p:nvSpPr>
        <p:spPr>
          <a:xfrm>
            <a:off x="5119203" y="2597133"/>
            <a:ext cx="1176053" cy="2185214"/>
          </a:xfrm>
          <a:prstGeom prst="rect">
            <a:avLst/>
          </a:prstGeom>
          <a:noFill/>
        </p:spPr>
        <p:txBody>
          <a:bodyPr wrap="square" rtlCol="0">
            <a:spAutoFit/>
          </a:bodyPr>
          <a:lstStyle/>
          <a:p>
            <a:pPr algn="ctr">
              <a:spcAft>
                <a:spcPts val="600"/>
              </a:spcAft>
            </a:pPr>
            <a:r>
              <a:rPr lang="de-CH" sz="1200" b="1" dirty="0">
                <a:latin typeface="SwissReSans" pitchFamily="34" charset="0"/>
              </a:rPr>
              <a:t>XFT </a:t>
            </a:r>
            <a:r>
              <a:rPr lang="de-CH" sz="1200" b="1" dirty="0" err="1">
                <a:latin typeface="SwissReSans" pitchFamily="34" charset="0"/>
              </a:rPr>
              <a:t>to</a:t>
            </a:r>
            <a:r>
              <a:rPr lang="de-CH" sz="1200" b="1" dirty="0">
                <a:latin typeface="SwissReSans" pitchFamily="34" charset="0"/>
              </a:rPr>
              <a:t> </a:t>
            </a:r>
            <a:r>
              <a:rPr lang="de-CH" sz="1200" b="1" dirty="0" err="1">
                <a:latin typeface="SwissReSans" pitchFamily="34" charset="0"/>
              </a:rPr>
              <a:t>work</a:t>
            </a:r>
            <a:r>
              <a:rPr lang="de-CH" sz="1200" b="1" dirty="0">
                <a:latin typeface="SwissReSans" pitchFamily="34" charset="0"/>
              </a:rPr>
              <a:t> out </a:t>
            </a:r>
            <a:r>
              <a:rPr lang="de-CH" sz="1200" b="1" dirty="0" err="1">
                <a:latin typeface="SwissReSans" pitchFamily="34" charset="0"/>
              </a:rPr>
              <a:t>project</a:t>
            </a:r>
            <a:r>
              <a:rPr lang="de-CH" sz="1200" b="1" dirty="0">
                <a:latin typeface="SwissReSans" pitchFamily="34" charset="0"/>
              </a:rPr>
              <a:t> </a:t>
            </a:r>
            <a:r>
              <a:rPr lang="de-CH" sz="1200" b="1" dirty="0" err="1">
                <a:latin typeface="SwissReSans" pitchFamily="34" charset="0"/>
              </a:rPr>
              <a:t>details</a:t>
            </a:r>
            <a:endParaRPr lang="de-CH" sz="1200" b="1" dirty="0">
              <a:latin typeface="SwissReSans" pitchFamily="34" charset="0"/>
            </a:endParaRPr>
          </a:p>
          <a:p>
            <a:pPr>
              <a:spcAft>
                <a:spcPts val="600"/>
              </a:spcAft>
            </a:pPr>
            <a:r>
              <a:rPr lang="de-CH" sz="1000" dirty="0">
                <a:latin typeface="SwissReSans" pitchFamily="34" charset="0"/>
              </a:rPr>
              <a:t>In </a:t>
            </a:r>
            <a:r>
              <a:rPr lang="de-CH" sz="1000" dirty="0" err="1">
                <a:latin typeface="SwissReSans" pitchFamily="34" charset="0"/>
              </a:rPr>
              <a:t>collaboration</a:t>
            </a:r>
            <a:r>
              <a:rPr lang="de-CH" sz="1000" dirty="0">
                <a:latin typeface="SwissReSans" pitchFamily="34" charset="0"/>
              </a:rPr>
              <a:t> </a:t>
            </a:r>
            <a:r>
              <a:rPr lang="de-CH" sz="1000" dirty="0" err="1">
                <a:latin typeface="SwissReSans" pitchFamily="34" charset="0"/>
              </a:rPr>
              <a:t>with</a:t>
            </a:r>
            <a:r>
              <a:rPr lang="de-CH" sz="1000" dirty="0">
                <a:latin typeface="SwissReSans" pitchFamily="34" charset="0"/>
              </a:rPr>
              <a:t> </a:t>
            </a:r>
            <a:r>
              <a:rPr lang="de-CH" sz="1000" dirty="0" err="1">
                <a:latin typeface="SwissReSans" pitchFamily="34" charset="0"/>
              </a:rPr>
              <a:t>client</a:t>
            </a:r>
            <a:r>
              <a:rPr lang="de-CH" sz="1000" dirty="0">
                <a:latin typeface="SwissReSans" pitchFamily="34" charset="0"/>
              </a:rPr>
              <a:t>, </a:t>
            </a:r>
            <a:r>
              <a:rPr lang="de-CH" sz="1000" dirty="0" err="1">
                <a:latin typeface="SwissReSans" pitchFamily="34" charset="0"/>
              </a:rPr>
              <a:t>specify</a:t>
            </a:r>
            <a:endParaRPr lang="de-CH" sz="1000" dirty="0">
              <a:latin typeface="SwissReSans" pitchFamily="34" charset="0"/>
            </a:endParaRPr>
          </a:p>
          <a:p>
            <a:pPr marL="93663" indent="-93663">
              <a:buFont typeface="Arial" panose="020B0604020202020204" pitchFamily="34" charset="0"/>
              <a:buChar char="•"/>
            </a:pPr>
            <a:r>
              <a:rPr lang="de-CH" sz="1000" dirty="0" err="1">
                <a:latin typeface="SwissReSans" pitchFamily="34" charset="0"/>
              </a:rPr>
              <a:t>product</a:t>
            </a:r>
            <a:r>
              <a:rPr lang="de-CH" sz="1000" dirty="0">
                <a:latin typeface="SwissReSans" pitchFamily="34" charset="0"/>
              </a:rPr>
              <a:t> </a:t>
            </a:r>
            <a:r>
              <a:rPr lang="de-CH" sz="1000" dirty="0" err="1">
                <a:latin typeface="SwissReSans" pitchFamily="34" charset="0"/>
              </a:rPr>
              <a:t>details</a:t>
            </a:r>
            <a:endParaRPr lang="de-CH" sz="1000" dirty="0">
              <a:latin typeface="SwissReSans" pitchFamily="34" charset="0"/>
            </a:endParaRPr>
          </a:p>
          <a:p>
            <a:pPr marL="93663" indent="-93663">
              <a:buFont typeface="Arial" panose="020B0604020202020204" pitchFamily="34" charset="0"/>
              <a:buChar char="•"/>
            </a:pPr>
            <a:r>
              <a:rPr lang="de-CH" sz="1000" dirty="0" err="1">
                <a:latin typeface="SwissReSans" pitchFamily="34" charset="0"/>
              </a:rPr>
              <a:t>pricing</a:t>
            </a:r>
            <a:endParaRPr lang="de-CH" sz="1000" dirty="0">
              <a:latin typeface="SwissReSans" pitchFamily="34" charset="0"/>
            </a:endParaRPr>
          </a:p>
          <a:p>
            <a:pPr marL="93663" indent="-93663">
              <a:buFont typeface="Arial" panose="020B0604020202020204" pitchFamily="34" charset="0"/>
              <a:buChar char="•"/>
            </a:pPr>
            <a:r>
              <a:rPr lang="de-CH" sz="1000" dirty="0" err="1">
                <a:latin typeface="SwissReSans" pitchFamily="34" charset="0"/>
              </a:rPr>
              <a:t>distribution</a:t>
            </a:r>
            <a:r>
              <a:rPr lang="de-CH" sz="1000" dirty="0">
                <a:latin typeface="SwissReSans" pitchFamily="34" charset="0"/>
              </a:rPr>
              <a:t> </a:t>
            </a:r>
            <a:r>
              <a:rPr lang="de-CH" sz="1000" dirty="0" err="1">
                <a:latin typeface="SwissReSans" pitchFamily="34" charset="0"/>
              </a:rPr>
              <a:t>approach</a:t>
            </a:r>
            <a:endParaRPr lang="de-CH" sz="1000" dirty="0">
              <a:latin typeface="SwissReSans" pitchFamily="34" charset="0"/>
            </a:endParaRPr>
          </a:p>
          <a:p>
            <a:pPr marL="93663" indent="-93663">
              <a:buFont typeface="Arial" panose="020B0604020202020204" pitchFamily="34" charset="0"/>
              <a:buChar char="•"/>
            </a:pPr>
            <a:r>
              <a:rPr lang="de-CH" sz="1000" dirty="0" err="1">
                <a:latin typeface="SwissReSans" pitchFamily="34" charset="0"/>
              </a:rPr>
              <a:t>reinsurance</a:t>
            </a:r>
            <a:r>
              <a:rPr lang="de-CH" sz="1000" dirty="0">
                <a:latin typeface="SwissReSans" pitchFamily="34" charset="0"/>
              </a:rPr>
              <a:t> </a:t>
            </a:r>
            <a:r>
              <a:rPr lang="de-CH" sz="1000" dirty="0" err="1">
                <a:latin typeface="SwissReSans" pitchFamily="34" charset="0"/>
              </a:rPr>
              <a:t>arrangements</a:t>
            </a:r>
            <a:endParaRPr lang="en-US" sz="1000" dirty="0" err="1">
              <a:latin typeface="SwissReSans" pitchFamily="34" charset="0"/>
            </a:endParaRPr>
          </a:p>
        </p:txBody>
      </p:sp>
      <p:sp>
        <p:nvSpPr>
          <p:cNvPr id="61" name="TextBox 60"/>
          <p:cNvSpPr txBox="1"/>
          <p:nvPr/>
        </p:nvSpPr>
        <p:spPr>
          <a:xfrm>
            <a:off x="6319788" y="2597133"/>
            <a:ext cx="1248499" cy="2462213"/>
          </a:xfrm>
          <a:prstGeom prst="rect">
            <a:avLst/>
          </a:prstGeom>
          <a:noFill/>
        </p:spPr>
        <p:txBody>
          <a:bodyPr wrap="square" rtlCol="0">
            <a:spAutoFit/>
          </a:bodyPr>
          <a:lstStyle/>
          <a:p>
            <a:pPr algn="ctr">
              <a:spcAft>
                <a:spcPts val="600"/>
              </a:spcAft>
            </a:pPr>
            <a:r>
              <a:rPr lang="de-CH" sz="1200" b="1" dirty="0">
                <a:latin typeface="SwissReSans" pitchFamily="34" charset="0"/>
              </a:rPr>
              <a:t>Execute</a:t>
            </a:r>
            <a:br>
              <a:rPr lang="de-CH" sz="1200" b="1" dirty="0">
                <a:latin typeface="SwissReSans" pitchFamily="34" charset="0"/>
              </a:rPr>
            </a:br>
            <a:r>
              <a:rPr lang="de-CH" sz="1200" b="1" dirty="0" err="1">
                <a:latin typeface="SwissReSans" pitchFamily="34" charset="0"/>
              </a:rPr>
              <a:t>project</a:t>
            </a:r>
            <a:endParaRPr lang="de-CH" sz="1200" b="1" dirty="0">
              <a:latin typeface="SwissReSans" pitchFamily="34" charset="0"/>
            </a:endParaRPr>
          </a:p>
          <a:p>
            <a:pPr>
              <a:spcAft>
                <a:spcPts val="600"/>
              </a:spcAft>
            </a:pPr>
            <a:r>
              <a:rPr lang="de-CH" sz="1000" dirty="0">
                <a:latin typeface="SwissReSans" pitchFamily="34" charset="0"/>
              </a:rPr>
              <a:t>In </a:t>
            </a:r>
            <a:r>
              <a:rPr lang="de-CH" sz="1000" dirty="0" err="1">
                <a:latin typeface="SwissReSans" pitchFamily="34" charset="0"/>
              </a:rPr>
              <a:t>collaboration</a:t>
            </a:r>
            <a:r>
              <a:rPr lang="de-CH" sz="1000" dirty="0">
                <a:latin typeface="SwissReSans" pitchFamily="34" charset="0"/>
              </a:rPr>
              <a:t> </a:t>
            </a:r>
            <a:r>
              <a:rPr lang="de-CH" sz="1000" dirty="0" err="1">
                <a:latin typeface="SwissReSans" pitchFamily="34" charset="0"/>
              </a:rPr>
              <a:t>with</a:t>
            </a:r>
            <a:r>
              <a:rPr lang="de-CH" sz="1000" dirty="0">
                <a:latin typeface="SwissReSans" pitchFamily="34" charset="0"/>
              </a:rPr>
              <a:t> </a:t>
            </a:r>
            <a:r>
              <a:rPr lang="de-CH" sz="1000" dirty="0" err="1">
                <a:latin typeface="SwissReSans" pitchFamily="34" charset="0"/>
              </a:rPr>
              <a:t>client</a:t>
            </a:r>
            <a:endParaRPr lang="en-US" sz="1000" dirty="0" err="1">
              <a:latin typeface="SwissReSans" pitchFamily="34" charset="0"/>
            </a:endParaRPr>
          </a:p>
          <a:p>
            <a:pPr marL="93663" indent="-93663">
              <a:buFont typeface="Arial" panose="020B0604020202020204" pitchFamily="34" charset="0"/>
              <a:buChar char="•"/>
            </a:pPr>
            <a:r>
              <a:rPr lang="de-CH" sz="1000" dirty="0" err="1">
                <a:latin typeface="SwissReSans" pitchFamily="34" charset="0"/>
              </a:rPr>
              <a:t>obtain</a:t>
            </a:r>
            <a:r>
              <a:rPr lang="de-CH" sz="1000" dirty="0">
                <a:latin typeface="SwissReSans" pitchFamily="34" charset="0"/>
              </a:rPr>
              <a:t> </a:t>
            </a:r>
            <a:r>
              <a:rPr lang="de-CH" sz="1000" dirty="0" err="1">
                <a:latin typeface="SwissReSans" pitchFamily="34" charset="0"/>
              </a:rPr>
              <a:t>regulatory</a:t>
            </a:r>
            <a:r>
              <a:rPr lang="de-CH" sz="1000" dirty="0">
                <a:latin typeface="SwissReSans" pitchFamily="34" charset="0"/>
              </a:rPr>
              <a:t> </a:t>
            </a:r>
            <a:r>
              <a:rPr lang="de-CH" sz="1000" dirty="0" err="1">
                <a:latin typeface="SwissReSans" pitchFamily="34" charset="0"/>
              </a:rPr>
              <a:t>approval</a:t>
            </a:r>
            <a:endParaRPr lang="de-CH" sz="1000" dirty="0">
              <a:latin typeface="SwissReSans" pitchFamily="34" charset="0"/>
            </a:endParaRPr>
          </a:p>
          <a:p>
            <a:pPr marL="93663" indent="-93663">
              <a:buFont typeface="Arial" panose="020B0604020202020204" pitchFamily="34" charset="0"/>
              <a:buChar char="•"/>
            </a:pPr>
            <a:r>
              <a:rPr lang="de-CH" sz="1000" dirty="0" err="1">
                <a:latin typeface="SwissReSans" pitchFamily="34" charset="0"/>
              </a:rPr>
              <a:t>finalise</a:t>
            </a:r>
            <a:r>
              <a:rPr lang="de-CH" sz="1000" dirty="0">
                <a:latin typeface="SwissReSans" pitchFamily="34" charset="0"/>
              </a:rPr>
              <a:t> all legal </a:t>
            </a:r>
            <a:r>
              <a:rPr lang="de-CH" sz="1000" dirty="0" err="1">
                <a:latin typeface="SwissReSans" pitchFamily="34" charset="0"/>
              </a:rPr>
              <a:t>documents</a:t>
            </a:r>
            <a:endParaRPr lang="de-CH" sz="1000" dirty="0">
              <a:latin typeface="SwissReSans" pitchFamily="34" charset="0"/>
            </a:endParaRPr>
          </a:p>
          <a:p>
            <a:pPr marL="93663" indent="-93663">
              <a:buFont typeface="Arial" panose="020B0604020202020204" pitchFamily="34" charset="0"/>
              <a:buChar char="•"/>
            </a:pPr>
            <a:r>
              <a:rPr lang="de-CH" sz="1000" dirty="0" err="1">
                <a:latin typeface="SwissReSans" pitchFamily="34" charset="0"/>
              </a:rPr>
              <a:t>Make</a:t>
            </a:r>
            <a:r>
              <a:rPr lang="de-CH" sz="1000" dirty="0">
                <a:latin typeface="SwissReSans" pitchFamily="34" charset="0"/>
              </a:rPr>
              <a:t> operational </a:t>
            </a:r>
            <a:r>
              <a:rPr lang="de-CH" sz="1000" dirty="0" err="1">
                <a:latin typeface="SwissReSans" pitchFamily="34" charset="0"/>
              </a:rPr>
              <a:t>systems</a:t>
            </a:r>
            <a:r>
              <a:rPr lang="de-CH" sz="1000" dirty="0">
                <a:latin typeface="SwissReSans" pitchFamily="34" charset="0"/>
              </a:rPr>
              <a:t> </a:t>
            </a:r>
            <a:r>
              <a:rPr lang="de-CH" sz="1000" dirty="0" err="1">
                <a:latin typeface="SwissReSans" pitchFamily="34" charset="0"/>
              </a:rPr>
              <a:t>and</a:t>
            </a:r>
            <a:r>
              <a:rPr lang="de-CH" sz="1000" dirty="0">
                <a:latin typeface="SwissReSans" pitchFamily="34" charset="0"/>
              </a:rPr>
              <a:t> </a:t>
            </a:r>
            <a:r>
              <a:rPr lang="de-CH" sz="1000" dirty="0" err="1">
                <a:latin typeface="SwissReSans" pitchFamily="34" charset="0"/>
              </a:rPr>
              <a:t>processes</a:t>
            </a:r>
            <a:r>
              <a:rPr lang="de-CH" sz="1000" dirty="0">
                <a:latin typeface="SwissReSans" pitchFamily="34" charset="0"/>
              </a:rPr>
              <a:t> fit </a:t>
            </a:r>
            <a:r>
              <a:rPr lang="de-CH" sz="1000" dirty="0" err="1">
                <a:latin typeface="SwissReSans" pitchFamily="34" charset="0"/>
              </a:rPr>
              <a:t>for</a:t>
            </a:r>
            <a:r>
              <a:rPr lang="de-CH" sz="1000" dirty="0">
                <a:latin typeface="SwissReSans" pitchFamily="34" charset="0"/>
              </a:rPr>
              <a:t> </a:t>
            </a:r>
            <a:r>
              <a:rPr lang="de-CH" sz="1000" dirty="0" err="1">
                <a:latin typeface="SwissReSans" pitchFamily="34" charset="0"/>
              </a:rPr>
              <a:t>distribution</a:t>
            </a:r>
            <a:endParaRPr lang="de-CH" sz="1000" dirty="0">
              <a:latin typeface="SwissReSans" pitchFamily="34" charset="0"/>
            </a:endParaRPr>
          </a:p>
        </p:txBody>
      </p:sp>
      <p:sp>
        <p:nvSpPr>
          <p:cNvPr id="47" name="Right Brace 46"/>
          <p:cNvSpPr/>
          <p:nvPr/>
        </p:nvSpPr>
        <p:spPr>
          <a:xfrm rot="10800000">
            <a:off x="939897" y="2571555"/>
            <a:ext cx="234400" cy="25301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e 47"/>
          <p:cNvSpPr/>
          <p:nvPr/>
        </p:nvSpPr>
        <p:spPr>
          <a:xfrm rot="10800000">
            <a:off x="933409" y="5242955"/>
            <a:ext cx="234400" cy="9194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rot="16200000">
            <a:off x="210398" y="3616436"/>
            <a:ext cx="1026691" cy="461665"/>
          </a:xfrm>
          <a:prstGeom prst="rect">
            <a:avLst/>
          </a:prstGeom>
          <a:noFill/>
        </p:spPr>
        <p:txBody>
          <a:bodyPr wrap="none" rtlCol="0">
            <a:spAutoFit/>
          </a:bodyPr>
          <a:lstStyle/>
          <a:p>
            <a:pPr algn="ctr"/>
            <a:r>
              <a:rPr lang="en-US" sz="1200" dirty="0">
                <a:latin typeface="SwissReSans" pitchFamily="34" charset="0"/>
              </a:rPr>
              <a:t>Origination</a:t>
            </a:r>
            <a:br>
              <a:rPr lang="en-US" sz="1200" dirty="0">
                <a:latin typeface="SwissReSans" pitchFamily="34" charset="0"/>
              </a:rPr>
            </a:br>
            <a:r>
              <a:rPr lang="en-US" sz="1200" dirty="0" err="1">
                <a:latin typeface="SwissReSans" pitchFamily="34" charset="0"/>
              </a:rPr>
              <a:t>Workstream</a:t>
            </a:r>
            <a:endParaRPr lang="en-US" sz="1200" dirty="0">
              <a:latin typeface="SwissReSans" pitchFamily="34" charset="0"/>
            </a:endParaRPr>
          </a:p>
        </p:txBody>
      </p:sp>
      <p:sp>
        <p:nvSpPr>
          <p:cNvPr id="67" name="Isosceles Triangle 66"/>
          <p:cNvSpPr/>
          <p:nvPr/>
        </p:nvSpPr>
        <p:spPr>
          <a:xfrm rot="5400000">
            <a:off x="2485106" y="3767925"/>
            <a:ext cx="2537461" cy="137293"/>
          </a:xfrm>
          <a:prstGeom prst="triangl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8" name="Isosceles Triangle 67"/>
          <p:cNvSpPr/>
          <p:nvPr/>
        </p:nvSpPr>
        <p:spPr>
          <a:xfrm rot="5400000">
            <a:off x="3757294" y="3678375"/>
            <a:ext cx="2537461" cy="137293"/>
          </a:xfrm>
          <a:prstGeom prst="triangl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69" name="Isosceles Triangle 68"/>
          <p:cNvSpPr/>
          <p:nvPr/>
        </p:nvSpPr>
        <p:spPr>
          <a:xfrm rot="5400000">
            <a:off x="5037070" y="3740495"/>
            <a:ext cx="2537461" cy="137293"/>
          </a:xfrm>
          <a:prstGeom prst="triangl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0" name="Isosceles Triangle 69"/>
          <p:cNvSpPr/>
          <p:nvPr/>
        </p:nvSpPr>
        <p:spPr>
          <a:xfrm rot="5400000">
            <a:off x="6310746" y="3780176"/>
            <a:ext cx="2537461" cy="137293"/>
          </a:xfrm>
          <a:prstGeom prst="triangle">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1" name="TextBox 70"/>
          <p:cNvSpPr txBox="1"/>
          <p:nvPr/>
        </p:nvSpPr>
        <p:spPr>
          <a:xfrm rot="16200000">
            <a:off x="210398" y="5471832"/>
            <a:ext cx="1026691" cy="461665"/>
          </a:xfrm>
          <a:prstGeom prst="rect">
            <a:avLst/>
          </a:prstGeom>
          <a:noFill/>
        </p:spPr>
        <p:txBody>
          <a:bodyPr wrap="none" rtlCol="0">
            <a:spAutoFit/>
          </a:bodyPr>
          <a:lstStyle/>
          <a:p>
            <a:pPr algn="ctr"/>
            <a:r>
              <a:rPr lang="en-US" sz="1200" dirty="0">
                <a:latin typeface="SwissReSans" pitchFamily="34" charset="0"/>
              </a:rPr>
              <a:t>Platform</a:t>
            </a:r>
            <a:br>
              <a:rPr lang="en-US" sz="1200" dirty="0">
                <a:latin typeface="SwissReSans" pitchFamily="34" charset="0"/>
              </a:rPr>
            </a:br>
            <a:r>
              <a:rPr lang="en-US" sz="1200" dirty="0" err="1">
                <a:latin typeface="SwissReSans" pitchFamily="34" charset="0"/>
              </a:rPr>
              <a:t>Workstream</a:t>
            </a:r>
            <a:endParaRPr lang="en-US" sz="1200" dirty="0">
              <a:latin typeface="SwissReSans" pitchFamily="34" charset="0"/>
            </a:endParaRPr>
          </a:p>
        </p:txBody>
      </p:sp>
      <p:sp>
        <p:nvSpPr>
          <p:cNvPr id="72" name="Isosceles Triangle 71"/>
          <p:cNvSpPr/>
          <p:nvPr/>
        </p:nvSpPr>
        <p:spPr>
          <a:xfrm rot="5400000">
            <a:off x="3307909" y="5636155"/>
            <a:ext cx="928950" cy="137293"/>
          </a:xfrm>
          <a:prstGeom prst="triangle">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3" name="Rectangle 72"/>
          <p:cNvSpPr/>
          <p:nvPr/>
        </p:nvSpPr>
        <p:spPr>
          <a:xfrm>
            <a:off x="1266545" y="5242955"/>
            <a:ext cx="2437192" cy="926322"/>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4" name="Rectangle 73"/>
          <p:cNvSpPr/>
          <p:nvPr/>
        </p:nvSpPr>
        <p:spPr>
          <a:xfrm>
            <a:off x="3841031" y="5242955"/>
            <a:ext cx="2437192" cy="926322"/>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5" name="Isosceles Triangle 74"/>
          <p:cNvSpPr/>
          <p:nvPr/>
        </p:nvSpPr>
        <p:spPr>
          <a:xfrm rot="5400000">
            <a:off x="5882395" y="5636156"/>
            <a:ext cx="928950" cy="137293"/>
          </a:xfrm>
          <a:prstGeom prst="triangle">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6" name="TextBox 75"/>
          <p:cNvSpPr txBox="1"/>
          <p:nvPr/>
        </p:nvSpPr>
        <p:spPr>
          <a:xfrm>
            <a:off x="1828328" y="5556858"/>
            <a:ext cx="1138951" cy="276999"/>
          </a:xfrm>
          <a:prstGeom prst="rect">
            <a:avLst/>
          </a:prstGeom>
          <a:noFill/>
        </p:spPr>
        <p:txBody>
          <a:bodyPr wrap="square" rtlCol="0">
            <a:spAutoFit/>
          </a:bodyPr>
          <a:lstStyle/>
          <a:p>
            <a:pPr algn="ctr">
              <a:spcAft>
                <a:spcPts val="600"/>
              </a:spcAft>
            </a:pPr>
            <a:r>
              <a:rPr lang="de-CH" sz="1200" b="1" dirty="0">
                <a:latin typeface="SwissReSans" pitchFamily="34" charset="0"/>
              </a:rPr>
              <a:t>Design</a:t>
            </a:r>
            <a:endParaRPr lang="en-US" sz="1000" dirty="0" err="1">
              <a:latin typeface="SwissReSans" pitchFamily="34" charset="0"/>
            </a:endParaRPr>
          </a:p>
        </p:txBody>
      </p:sp>
      <p:sp>
        <p:nvSpPr>
          <p:cNvPr id="77" name="TextBox 76"/>
          <p:cNvSpPr txBox="1"/>
          <p:nvPr/>
        </p:nvSpPr>
        <p:spPr>
          <a:xfrm>
            <a:off x="4529167" y="5556858"/>
            <a:ext cx="1302466" cy="276999"/>
          </a:xfrm>
          <a:prstGeom prst="rect">
            <a:avLst/>
          </a:prstGeom>
          <a:noFill/>
        </p:spPr>
        <p:txBody>
          <a:bodyPr wrap="square" rtlCol="0">
            <a:spAutoFit/>
          </a:bodyPr>
          <a:lstStyle/>
          <a:p>
            <a:pPr algn="ctr">
              <a:spcAft>
                <a:spcPts val="600"/>
              </a:spcAft>
            </a:pPr>
            <a:r>
              <a:rPr lang="de-CH" sz="1200" b="1" dirty="0">
                <a:latin typeface="SwissReSans" pitchFamily="34" charset="0"/>
              </a:rPr>
              <a:t>Implementation</a:t>
            </a:r>
            <a:endParaRPr lang="en-US" sz="1000" dirty="0" err="1">
              <a:latin typeface="SwissReSans" pitchFamily="34" charset="0"/>
            </a:endParaRPr>
          </a:p>
        </p:txBody>
      </p:sp>
    </p:spTree>
    <p:extLst>
      <p:ext uri="{BB962C8B-B14F-4D97-AF65-F5344CB8AC3E}">
        <p14:creationId xmlns:p14="http://schemas.microsoft.com/office/powerpoint/2010/main" val="41937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Proposed Resource Plan</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23</a:t>
            </a:fld>
            <a:endParaRPr lang="en-US" dirty="0"/>
          </a:p>
        </p:txBody>
      </p:sp>
      <p:cxnSp>
        <p:nvCxnSpPr>
          <p:cNvPr id="5" name="Straight Arrow Connector 4"/>
          <p:cNvCxnSpPr/>
          <p:nvPr/>
        </p:nvCxnSpPr>
        <p:spPr>
          <a:xfrm>
            <a:off x="857880" y="5493999"/>
            <a:ext cx="74739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7173" y="5309333"/>
            <a:ext cx="263214" cy="369332"/>
          </a:xfrm>
          <a:prstGeom prst="rect">
            <a:avLst/>
          </a:prstGeom>
          <a:noFill/>
        </p:spPr>
        <p:txBody>
          <a:bodyPr wrap="none" rtlCol="0">
            <a:spAutoFit/>
          </a:bodyPr>
          <a:lstStyle/>
          <a:p>
            <a:r>
              <a:rPr lang="de-CH" dirty="0">
                <a:latin typeface="SwissReSans" pitchFamily="34" charset="0"/>
              </a:rPr>
              <a:t>t</a:t>
            </a:r>
            <a:endParaRPr lang="en-US" dirty="0" err="1">
              <a:latin typeface="SwissReSans" pitchFamily="34" charset="0"/>
            </a:endParaRPr>
          </a:p>
        </p:txBody>
      </p:sp>
      <p:sp>
        <p:nvSpPr>
          <p:cNvPr id="7" name="Oval 6"/>
          <p:cNvSpPr/>
          <p:nvPr/>
        </p:nvSpPr>
        <p:spPr>
          <a:xfrm>
            <a:off x="2591277" y="5465423"/>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Oval 7"/>
          <p:cNvSpPr/>
          <p:nvPr/>
        </p:nvSpPr>
        <p:spPr>
          <a:xfrm>
            <a:off x="8039976" y="5465423"/>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Oval 8"/>
          <p:cNvSpPr/>
          <p:nvPr/>
        </p:nvSpPr>
        <p:spPr>
          <a:xfrm>
            <a:off x="3681017" y="5465423"/>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0" name="Oval 9"/>
          <p:cNvSpPr/>
          <p:nvPr/>
        </p:nvSpPr>
        <p:spPr>
          <a:xfrm>
            <a:off x="4770757" y="5465423"/>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1" name="Oval 10"/>
          <p:cNvSpPr/>
          <p:nvPr/>
        </p:nvSpPr>
        <p:spPr>
          <a:xfrm>
            <a:off x="5860497" y="5465423"/>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2" name="Oval 11"/>
          <p:cNvSpPr/>
          <p:nvPr/>
        </p:nvSpPr>
        <p:spPr>
          <a:xfrm>
            <a:off x="6950237" y="5465423"/>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8" name="TextBox 17"/>
          <p:cNvSpPr txBox="1"/>
          <p:nvPr/>
        </p:nvSpPr>
        <p:spPr>
          <a:xfrm>
            <a:off x="2917116" y="5507187"/>
            <a:ext cx="447558" cy="215444"/>
          </a:xfrm>
          <a:prstGeom prst="rect">
            <a:avLst/>
          </a:prstGeom>
          <a:noFill/>
        </p:spPr>
        <p:txBody>
          <a:bodyPr wrap="none" rtlCol="0">
            <a:spAutoFit/>
          </a:bodyPr>
          <a:lstStyle/>
          <a:p>
            <a:r>
              <a:rPr lang="de-CH" sz="800" dirty="0">
                <a:latin typeface="SwissReSans" pitchFamily="34" charset="0"/>
              </a:rPr>
              <a:t>2016</a:t>
            </a:r>
            <a:endParaRPr lang="en-US" sz="800" dirty="0" err="1">
              <a:latin typeface="SwissReSans" pitchFamily="34" charset="0"/>
            </a:endParaRPr>
          </a:p>
        </p:txBody>
      </p:sp>
      <p:sp>
        <p:nvSpPr>
          <p:cNvPr id="19" name="TextBox 18"/>
          <p:cNvSpPr txBox="1"/>
          <p:nvPr/>
        </p:nvSpPr>
        <p:spPr>
          <a:xfrm>
            <a:off x="4028174" y="5507187"/>
            <a:ext cx="447558" cy="215444"/>
          </a:xfrm>
          <a:prstGeom prst="rect">
            <a:avLst/>
          </a:prstGeom>
          <a:noFill/>
        </p:spPr>
        <p:txBody>
          <a:bodyPr wrap="none" rtlCol="0">
            <a:spAutoFit/>
          </a:bodyPr>
          <a:lstStyle/>
          <a:p>
            <a:r>
              <a:rPr lang="de-CH" sz="800" dirty="0">
                <a:latin typeface="SwissReSans" pitchFamily="34" charset="0"/>
              </a:rPr>
              <a:t>2017</a:t>
            </a:r>
            <a:endParaRPr lang="en-US" sz="800" dirty="0" err="1">
              <a:latin typeface="SwissReSans" pitchFamily="34" charset="0"/>
            </a:endParaRPr>
          </a:p>
        </p:txBody>
      </p:sp>
      <p:sp>
        <p:nvSpPr>
          <p:cNvPr id="20" name="TextBox 19"/>
          <p:cNvSpPr txBox="1"/>
          <p:nvPr/>
        </p:nvSpPr>
        <p:spPr>
          <a:xfrm>
            <a:off x="5139232" y="5507187"/>
            <a:ext cx="447558" cy="215444"/>
          </a:xfrm>
          <a:prstGeom prst="rect">
            <a:avLst/>
          </a:prstGeom>
          <a:noFill/>
        </p:spPr>
        <p:txBody>
          <a:bodyPr wrap="none" rtlCol="0">
            <a:spAutoFit/>
          </a:bodyPr>
          <a:lstStyle/>
          <a:p>
            <a:r>
              <a:rPr lang="de-CH" sz="800" dirty="0">
                <a:latin typeface="SwissReSans" pitchFamily="34" charset="0"/>
              </a:rPr>
              <a:t>2018</a:t>
            </a:r>
            <a:endParaRPr lang="en-US" sz="800" dirty="0" err="1">
              <a:latin typeface="SwissReSans" pitchFamily="34" charset="0"/>
            </a:endParaRPr>
          </a:p>
        </p:txBody>
      </p:sp>
      <p:sp>
        <p:nvSpPr>
          <p:cNvPr id="21" name="TextBox 20"/>
          <p:cNvSpPr txBox="1"/>
          <p:nvPr/>
        </p:nvSpPr>
        <p:spPr>
          <a:xfrm>
            <a:off x="6250290" y="5507187"/>
            <a:ext cx="447558" cy="215444"/>
          </a:xfrm>
          <a:prstGeom prst="rect">
            <a:avLst/>
          </a:prstGeom>
          <a:noFill/>
        </p:spPr>
        <p:txBody>
          <a:bodyPr wrap="none" rtlCol="0">
            <a:spAutoFit/>
          </a:bodyPr>
          <a:lstStyle/>
          <a:p>
            <a:r>
              <a:rPr lang="de-CH" sz="800" dirty="0">
                <a:latin typeface="SwissReSans" pitchFamily="34" charset="0"/>
              </a:rPr>
              <a:t>2019</a:t>
            </a:r>
            <a:endParaRPr lang="en-US" sz="800" dirty="0" err="1">
              <a:latin typeface="SwissReSans" pitchFamily="34" charset="0"/>
            </a:endParaRPr>
          </a:p>
        </p:txBody>
      </p:sp>
      <p:sp>
        <p:nvSpPr>
          <p:cNvPr id="22" name="TextBox 21"/>
          <p:cNvSpPr txBox="1"/>
          <p:nvPr/>
        </p:nvSpPr>
        <p:spPr>
          <a:xfrm>
            <a:off x="7361347" y="5507187"/>
            <a:ext cx="447558" cy="215444"/>
          </a:xfrm>
          <a:prstGeom prst="rect">
            <a:avLst/>
          </a:prstGeom>
          <a:noFill/>
        </p:spPr>
        <p:txBody>
          <a:bodyPr wrap="none" rtlCol="0">
            <a:spAutoFit/>
          </a:bodyPr>
          <a:lstStyle/>
          <a:p>
            <a:r>
              <a:rPr lang="de-CH" sz="800" dirty="0">
                <a:latin typeface="SwissReSans" pitchFamily="34" charset="0"/>
              </a:rPr>
              <a:t>2020</a:t>
            </a:r>
            <a:endParaRPr lang="en-US" sz="800" dirty="0" err="1">
              <a:latin typeface="SwissReSans" pitchFamily="34" charset="0"/>
            </a:endParaRPr>
          </a:p>
        </p:txBody>
      </p:sp>
      <p:sp>
        <p:nvSpPr>
          <p:cNvPr id="28" name="Right Brace 27"/>
          <p:cNvSpPr/>
          <p:nvPr/>
        </p:nvSpPr>
        <p:spPr>
          <a:xfrm rot="5400000">
            <a:off x="3586016" y="4762399"/>
            <a:ext cx="261999" cy="21074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p:cNvSpPr/>
          <p:nvPr/>
        </p:nvSpPr>
        <p:spPr>
          <a:xfrm rot="5400000">
            <a:off x="6596777" y="3924644"/>
            <a:ext cx="259526" cy="37675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Rectangle 1"/>
          <p:cNvSpPr/>
          <p:nvPr/>
        </p:nvSpPr>
        <p:spPr>
          <a:xfrm>
            <a:off x="8089641" y="5678665"/>
            <a:ext cx="765110" cy="451547"/>
          </a:xfrm>
          <a:prstGeom prst="rect">
            <a:avLst/>
          </a:prstGeom>
          <a:solidFill>
            <a:srgbClr val="FFFFF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0" name="TextBox 29"/>
          <p:cNvSpPr txBox="1"/>
          <p:nvPr/>
        </p:nvSpPr>
        <p:spPr>
          <a:xfrm>
            <a:off x="3275964" y="5913769"/>
            <a:ext cx="954107" cy="246221"/>
          </a:xfrm>
          <a:prstGeom prst="rect">
            <a:avLst/>
          </a:prstGeom>
          <a:noFill/>
        </p:spPr>
        <p:txBody>
          <a:bodyPr wrap="none" rtlCol="0">
            <a:spAutoFit/>
          </a:bodyPr>
          <a:lstStyle/>
          <a:p>
            <a:r>
              <a:rPr lang="de-CH" sz="1000" dirty="0" err="1">
                <a:latin typeface="SwissReSans" pitchFamily="34" charset="0"/>
              </a:rPr>
              <a:t>launch</a:t>
            </a:r>
            <a:r>
              <a:rPr lang="de-CH" sz="1000" dirty="0">
                <a:latin typeface="SwissReSans" pitchFamily="34" charset="0"/>
              </a:rPr>
              <a:t> </a:t>
            </a:r>
            <a:r>
              <a:rPr lang="de-CH" sz="1000" dirty="0" err="1">
                <a:latin typeface="SwissReSans" pitchFamily="34" charset="0"/>
              </a:rPr>
              <a:t>phase</a:t>
            </a:r>
            <a:endParaRPr lang="en-US" sz="1000" dirty="0" err="1">
              <a:latin typeface="SwissReSans" pitchFamily="34" charset="0"/>
            </a:endParaRPr>
          </a:p>
        </p:txBody>
      </p:sp>
      <p:sp>
        <p:nvSpPr>
          <p:cNvPr id="31" name="TextBox 30"/>
          <p:cNvSpPr txBox="1"/>
          <p:nvPr/>
        </p:nvSpPr>
        <p:spPr>
          <a:xfrm>
            <a:off x="6133825" y="5937808"/>
            <a:ext cx="1221809" cy="246221"/>
          </a:xfrm>
          <a:prstGeom prst="rect">
            <a:avLst/>
          </a:prstGeom>
          <a:noFill/>
        </p:spPr>
        <p:txBody>
          <a:bodyPr wrap="none" rtlCol="0">
            <a:spAutoFit/>
          </a:bodyPr>
          <a:lstStyle/>
          <a:p>
            <a:r>
              <a:rPr lang="de-CH" sz="1000" dirty="0">
                <a:latin typeface="SwissReSans" pitchFamily="34" charset="0"/>
              </a:rPr>
              <a:t>operational </a:t>
            </a:r>
            <a:r>
              <a:rPr lang="de-CH" sz="1000" dirty="0" err="1">
                <a:latin typeface="SwissReSans" pitchFamily="34" charset="0"/>
              </a:rPr>
              <a:t>phase</a:t>
            </a:r>
            <a:endParaRPr lang="en-US" sz="1000" dirty="0" err="1">
              <a:latin typeface="SwissReSans" pitchFamily="34" charset="0"/>
            </a:endParaRPr>
          </a:p>
        </p:txBody>
      </p:sp>
      <p:sp>
        <p:nvSpPr>
          <p:cNvPr id="32" name="TextBox 31"/>
          <p:cNvSpPr txBox="1"/>
          <p:nvPr/>
        </p:nvSpPr>
        <p:spPr>
          <a:xfrm>
            <a:off x="962883" y="1751491"/>
            <a:ext cx="1628394" cy="276999"/>
          </a:xfrm>
          <a:prstGeom prst="rect">
            <a:avLst/>
          </a:prstGeom>
          <a:noFill/>
        </p:spPr>
        <p:txBody>
          <a:bodyPr wrap="none" rtlCol="0">
            <a:spAutoFit/>
          </a:bodyPr>
          <a:lstStyle/>
          <a:p>
            <a:r>
              <a:rPr lang="de-CH" sz="1200" b="1" dirty="0">
                <a:latin typeface="SwissReSans" pitchFamily="34" charset="0"/>
              </a:rPr>
              <a:t>Project Management</a:t>
            </a:r>
            <a:endParaRPr lang="en-US" sz="1200" b="1" dirty="0" err="1">
              <a:latin typeface="SwissReSans" pitchFamily="34" charset="0"/>
            </a:endParaRPr>
          </a:p>
        </p:txBody>
      </p:sp>
      <p:sp>
        <p:nvSpPr>
          <p:cNvPr id="33" name="TextBox 32"/>
          <p:cNvSpPr txBox="1"/>
          <p:nvPr/>
        </p:nvSpPr>
        <p:spPr>
          <a:xfrm>
            <a:off x="2081266" y="2631516"/>
            <a:ext cx="510011" cy="276999"/>
          </a:xfrm>
          <a:prstGeom prst="rect">
            <a:avLst/>
          </a:prstGeom>
          <a:noFill/>
        </p:spPr>
        <p:txBody>
          <a:bodyPr wrap="none" rtlCol="0">
            <a:spAutoFit/>
          </a:bodyPr>
          <a:lstStyle/>
          <a:p>
            <a:r>
              <a:rPr lang="de-CH" sz="1200" b="1" dirty="0">
                <a:latin typeface="SwissReSans" pitchFamily="34" charset="0"/>
              </a:rPr>
              <a:t>XFTs</a:t>
            </a:r>
            <a:endParaRPr lang="en-US" sz="1200" b="1" dirty="0" err="1">
              <a:latin typeface="SwissReSans" pitchFamily="34" charset="0"/>
            </a:endParaRPr>
          </a:p>
        </p:txBody>
      </p:sp>
      <p:sp>
        <p:nvSpPr>
          <p:cNvPr id="34" name="TextBox 33"/>
          <p:cNvSpPr txBox="1"/>
          <p:nvPr/>
        </p:nvSpPr>
        <p:spPr>
          <a:xfrm>
            <a:off x="542767" y="3666038"/>
            <a:ext cx="2048510" cy="276999"/>
          </a:xfrm>
          <a:prstGeom prst="rect">
            <a:avLst/>
          </a:prstGeom>
          <a:noFill/>
        </p:spPr>
        <p:txBody>
          <a:bodyPr wrap="none" rtlCol="0">
            <a:spAutoFit/>
          </a:bodyPr>
          <a:lstStyle/>
          <a:p>
            <a:r>
              <a:rPr lang="de-CH" sz="1200" b="1" dirty="0">
                <a:latin typeface="SwissReSans" pitchFamily="34" charset="0"/>
              </a:rPr>
              <a:t>Support CM, UW, CP, Legal</a:t>
            </a:r>
            <a:endParaRPr lang="en-US" sz="1200" b="1" dirty="0" err="1">
              <a:latin typeface="SwissReSans" pitchFamily="34" charset="0"/>
            </a:endParaRPr>
          </a:p>
        </p:txBody>
      </p:sp>
      <p:sp>
        <p:nvSpPr>
          <p:cNvPr id="35" name="TextBox 34"/>
          <p:cNvSpPr txBox="1"/>
          <p:nvPr/>
        </p:nvSpPr>
        <p:spPr>
          <a:xfrm>
            <a:off x="1213207" y="4262143"/>
            <a:ext cx="1378070" cy="276999"/>
          </a:xfrm>
          <a:prstGeom prst="rect">
            <a:avLst/>
          </a:prstGeom>
          <a:noFill/>
        </p:spPr>
        <p:txBody>
          <a:bodyPr wrap="none" rtlCol="0">
            <a:spAutoFit/>
          </a:bodyPr>
          <a:lstStyle/>
          <a:p>
            <a:r>
              <a:rPr lang="de-CH" sz="1200" b="1" dirty="0" err="1">
                <a:latin typeface="SwissReSans" pitchFamily="34" charset="0"/>
              </a:rPr>
              <a:t>Platform</a:t>
            </a:r>
            <a:r>
              <a:rPr lang="de-CH" sz="1200" b="1" dirty="0">
                <a:latin typeface="SwissReSans" pitchFamily="34" charset="0"/>
              </a:rPr>
              <a:t>, internal</a:t>
            </a:r>
            <a:endParaRPr lang="en-US" sz="1200" b="1" dirty="0" err="1">
              <a:latin typeface="SwissReSans" pitchFamily="34" charset="0"/>
            </a:endParaRPr>
          </a:p>
        </p:txBody>
      </p:sp>
      <p:sp>
        <p:nvSpPr>
          <p:cNvPr id="36" name="TextBox 35"/>
          <p:cNvSpPr txBox="1"/>
          <p:nvPr/>
        </p:nvSpPr>
        <p:spPr>
          <a:xfrm>
            <a:off x="1017192" y="4837857"/>
            <a:ext cx="1574085" cy="276999"/>
          </a:xfrm>
          <a:prstGeom prst="rect">
            <a:avLst/>
          </a:prstGeom>
          <a:noFill/>
        </p:spPr>
        <p:txBody>
          <a:bodyPr wrap="none" rtlCol="0">
            <a:spAutoFit/>
          </a:bodyPr>
          <a:lstStyle/>
          <a:p>
            <a:r>
              <a:rPr lang="de-CH" sz="1200" b="1" dirty="0" err="1">
                <a:latin typeface="SwissReSans" pitchFamily="34" charset="0"/>
              </a:rPr>
              <a:t>Platform</a:t>
            </a:r>
            <a:r>
              <a:rPr lang="de-CH" sz="1200" b="1" dirty="0">
                <a:latin typeface="SwissReSans" pitchFamily="34" charset="0"/>
              </a:rPr>
              <a:t>, </a:t>
            </a:r>
            <a:r>
              <a:rPr lang="de-CH" sz="1200" b="1" dirty="0" err="1">
                <a:latin typeface="SwissReSans" pitchFamily="34" charset="0"/>
              </a:rPr>
              <a:t>external</a:t>
            </a:r>
            <a:r>
              <a:rPr lang="de-CH" sz="1200" b="1" dirty="0">
                <a:latin typeface="SwissReSans" pitchFamily="34" charset="0"/>
              </a:rPr>
              <a:t> IT</a:t>
            </a:r>
            <a:endParaRPr lang="en-US" sz="1200" b="1" dirty="0" err="1">
              <a:latin typeface="SwissReSans" pitchFamily="34" charset="0"/>
            </a:endParaRPr>
          </a:p>
        </p:txBody>
      </p:sp>
      <p:sp>
        <p:nvSpPr>
          <p:cNvPr id="37" name="Rectangle 36"/>
          <p:cNvSpPr/>
          <p:nvPr/>
        </p:nvSpPr>
        <p:spPr>
          <a:xfrm>
            <a:off x="2627277" y="1746205"/>
            <a:ext cx="5462364"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8" name="Rectangle 37"/>
          <p:cNvSpPr/>
          <p:nvPr/>
        </p:nvSpPr>
        <p:spPr>
          <a:xfrm>
            <a:off x="3364674" y="2167768"/>
            <a:ext cx="4724968"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0" name="Rectangle 39"/>
          <p:cNvSpPr/>
          <p:nvPr/>
        </p:nvSpPr>
        <p:spPr>
          <a:xfrm>
            <a:off x="3737742" y="2481394"/>
            <a:ext cx="4351899"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1" name="Rectangle 40"/>
          <p:cNvSpPr/>
          <p:nvPr/>
        </p:nvSpPr>
        <p:spPr>
          <a:xfrm>
            <a:off x="4082374" y="2801703"/>
            <a:ext cx="4007268"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2" name="Rectangle 41"/>
          <p:cNvSpPr/>
          <p:nvPr/>
        </p:nvSpPr>
        <p:spPr>
          <a:xfrm>
            <a:off x="4451934" y="3112659"/>
            <a:ext cx="3637708"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3" name="Rectangle 42"/>
          <p:cNvSpPr/>
          <p:nvPr/>
        </p:nvSpPr>
        <p:spPr>
          <a:xfrm>
            <a:off x="3023118" y="3528914"/>
            <a:ext cx="5066524"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4" name="Rectangle 43"/>
          <p:cNvSpPr/>
          <p:nvPr/>
        </p:nvSpPr>
        <p:spPr>
          <a:xfrm>
            <a:off x="3737742" y="3842540"/>
            <a:ext cx="4351899"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5" name="Rectangle 44"/>
          <p:cNvSpPr/>
          <p:nvPr/>
        </p:nvSpPr>
        <p:spPr>
          <a:xfrm>
            <a:off x="2627277" y="4259317"/>
            <a:ext cx="5462364" cy="324840"/>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6" name="Rectangle 45"/>
          <p:cNvSpPr/>
          <p:nvPr/>
        </p:nvSpPr>
        <p:spPr>
          <a:xfrm>
            <a:off x="7031568" y="4682608"/>
            <a:ext cx="1067403" cy="324840"/>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7" name="Rectangle 46"/>
          <p:cNvSpPr/>
          <p:nvPr/>
        </p:nvSpPr>
        <p:spPr>
          <a:xfrm>
            <a:off x="5933821" y="4687518"/>
            <a:ext cx="1067403" cy="324840"/>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8" name="Rectangle 47"/>
          <p:cNvSpPr/>
          <p:nvPr/>
        </p:nvSpPr>
        <p:spPr>
          <a:xfrm>
            <a:off x="4826743" y="4682259"/>
            <a:ext cx="1067403" cy="324840"/>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49" name="Rectangle 48"/>
          <p:cNvSpPr/>
          <p:nvPr/>
        </p:nvSpPr>
        <p:spPr>
          <a:xfrm>
            <a:off x="3719665" y="4685424"/>
            <a:ext cx="1067403" cy="621233"/>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0" name="Rectangle 49"/>
          <p:cNvSpPr/>
          <p:nvPr/>
        </p:nvSpPr>
        <p:spPr>
          <a:xfrm>
            <a:off x="2621918" y="4687517"/>
            <a:ext cx="1067403" cy="621233"/>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2" name="TextBox 51"/>
          <p:cNvSpPr txBox="1"/>
          <p:nvPr/>
        </p:nvSpPr>
        <p:spPr>
          <a:xfrm>
            <a:off x="5139232" y="1770125"/>
            <a:ext cx="572593" cy="276999"/>
          </a:xfrm>
          <a:prstGeom prst="rect">
            <a:avLst/>
          </a:prstGeom>
          <a:noFill/>
        </p:spPr>
        <p:txBody>
          <a:bodyPr wrap="none" rtlCol="0">
            <a:spAutoFit/>
          </a:bodyPr>
          <a:lstStyle/>
          <a:p>
            <a:r>
              <a:rPr lang="de-CH" sz="1200" dirty="0">
                <a:latin typeface="SwissReSans" pitchFamily="34" charset="0"/>
              </a:rPr>
              <a:t>1 FTE</a:t>
            </a:r>
            <a:endParaRPr lang="en-US" sz="1200" dirty="0" err="1">
              <a:latin typeface="SwissReSans" pitchFamily="34" charset="0"/>
            </a:endParaRPr>
          </a:p>
        </p:txBody>
      </p:sp>
      <p:sp>
        <p:nvSpPr>
          <p:cNvPr id="53" name="TextBox 52"/>
          <p:cNvSpPr txBox="1"/>
          <p:nvPr/>
        </p:nvSpPr>
        <p:spPr>
          <a:xfrm>
            <a:off x="5799711" y="2597225"/>
            <a:ext cx="793807" cy="276999"/>
          </a:xfrm>
          <a:prstGeom prst="rect">
            <a:avLst/>
          </a:prstGeom>
          <a:noFill/>
        </p:spPr>
        <p:txBody>
          <a:bodyPr wrap="none" rtlCol="0">
            <a:spAutoFit/>
          </a:bodyPr>
          <a:lstStyle/>
          <a:p>
            <a:r>
              <a:rPr lang="de-CH" sz="1200" dirty="0">
                <a:latin typeface="SwissReSans" pitchFamily="34" charset="0"/>
              </a:rPr>
              <a:t>3-5 FTEs</a:t>
            </a:r>
            <a:endParaRPr lang="en-US" sz="1200" dirty="0" err="1">
              <a:latin typeface="SwissReSans" pitchFamily="34" charset="0"/>
            </a:endParaRPr>
          </a:p>
        </p:txBody>
      </p:sp>
      <p:sp>
        <p:nvSpPr>
          <p:cNvPr id="54" name="TextBox 53"/>
          <p:cNvSpPr txBox="1"/>
          <p:nvPr/>
        </p:nvSpPr>
        <p:spPr>
          <a:xfrm>
            <a:off x="5299471" y="3710723"/>
            <a:ext cx="793807" cy="276999"/>
          </a:xfrm>
          <a:prstGeom prst="rect">
            <a:avLst/>
          </a:prstGeom>
          <a:noFill/>
        </p:spPr>
        <p:txBody>
          <a:bodyPr wrap="none" rtlCol="0">
            <a:spAutoFit/>
          </a:bodyPr>
          <a:lstStyle/>
          <a:p>
            <a:r>
              <a:rPr lang="de-CH" sz="1200" dirty="0">
                <a:latin typeface="SwissReSans" pitchFamily="34" charset="0"/>
              </a:rPr>
              <a:t>1-2 FTEs</a:t>
            </a:r>
            <a:endParaRPr lang="en-US" sz="1200" dirty="0" err="1">
              <a:latin typeface="SwissReSans" pitchFamily="34" charset="0"/>
            </a:endParaRPr>
          </a:p>
        </p:txBody>
      </p:sp>
      <p:sp>
        <p:nvSpPr>
          <p:cNvPr id="55" name="TextBox 54"/>
          <p:cNvSpPr txBox="1"/>
          <p:nvPr/>
        </p:nvSpPr>
        <p:spPr>
          <a:xfrm>
            <a:off x="5092185" y="4264103"/>
            <a:ext cx="572593" cy="276999"/>
          </a:xfrm>
          <a:prstGeom prst="rect">
            <a:avLst/>
          </a:prstGeom>
          <a:noFill/>
        </p:spPr>
        <p:txBody>
          <a:bodyPr wrap="none" rtlCol="0">
            <a:spAutoFit/>
          </a:bodyPr>
          <a:lstStyle/>
          <a:p>
            <a:r>
              <a:rPr lang="de-CH" sz="1200" dirty="0">
                <a:latin typeface="SwissReSans" pitchFamily="34" charset="0"/>
              </a:rPr>
              <a:t>1 FTE</a:t>
            </a:r>
            <a:endParaRPr lang="en-US" sz="1200" dirty="0" err="1">
              <a:latin typeface="SwissReSans" pitchFamily="34" charset="0"/>
            </a:endParaRPr>
          </a:p>
        </p:txBody>
      </p:sp>
      <p:sp>
        <p:nvSpPr>
          <p:cNvPr id="56" name="TextBox 55"/>
          <p:cNvSpPr txBox="1"/>
          <p:nvPr/>
        </p:nvSpPr>
        <p:spPr>
          <a:xfrm>
            <a:off x="2840938" y="4859633"/>
            <a:ext cx="652743" cy="276999"/>
          </a:xfrm>
          <a:prstGeom prst="rect">
            <a:avLst/>
          </a:prstGeom>
          <a:noFill/>
        </p:spPr>
        <p:txBody>
          <a:bodyPr wrap="none" rtlCol="0">
            <a:spAutoFit/>
          </a:bodyPr>
          <a:lstStyle/>
          <a:p>
            <a:r>
              <a:rPr lang="de-CH" sz="1200" dirty="0">
                <a:latin typeface="SwissReSans" pitchFamily="34" charset="0"/>
              </a:rPr>
              <a:t>$500k</a:t>
            </a:r>
            <a:endParaRPr lang="en-US" sz="1200" dirty="0" err="1">
              <a:latin typeface="SwissReSans" pitchFamily="34" charset="0"/>
            </a:endParaRPr>
          </a:p>
        </p:txBody>
      </p:sp>
      <p:sp>
        <p:nvSpPr>
          <p:cNvPr id="57" name="TextBox 56"/>
          <p:cNvSpPr txBox="1"/>
          <p:nvPr/>
        </p:nvSpPr>
        <p:spPr>
          <a:xfrm>
            <a:off x="3917672" y="4859633"/>
            <a:ext cx="652743" cy="276999"/>
          </a:xfrm>
          <a:prstGeom prst="rect">
            <a:avLst/>
          </a:prstGeom>
          <a:noFill/>
        </p:spPr>
        <p:txBody>
          <a:bodyPr wrap="none" rtlCol="0">
            <a:spAutoFit/>
          </a:bodyPr>
          <a:lstStyle/>
          <a:p>
            <a:r>
              <a:rPr lang="de-CH" sz="1200" dirty="0">
                <a:latin typeface="SwissReSans" pitchFamily="34" charset="0"/>
              </a:rPr>
              <a:t>$500k</a:t>
            </a:r>
            <a:endParaRPr lang="en-US" sz="1200" dirty="0" err="1">
              <a:latin typeface="SwissReSans" pitchFamily="34" charset="0"/>
            </a:endParaRPr>
          </a:p>
        </p:txBody>
      </p:sp>
      <p:sp>
        <p:nvSpPr>
          <p:cNvPr id="58" name="TextBox 57"/>
          <p:cNvSpPr txBox="1"/>
          <p:nvPr/>
        </p:nvSpPr>
        <p:spPr>
          <a:xfrm>
            <a:off x="5052109" y="4692625"/>
            <a:ext cx="652743" cy="276999"/>
          </a:xfrm>
          <a:prstGeom prst="rect">
            <a:avLst/>
          </a:prstGeom>
          <a:noFill/>
        </p:spPr>
        <p:txBody>
          <a:bodyPr wrap="none" rtlCol="0">
            <a:spAutoFit/>
          </a:bodyPr>
          <a:lstStyle/>
          <a:p>
            <a:r>
              <a:rPr lang="de-CH" sz="1200" dirty="0">
                <a:latin typeface="SwissReSans" pitchFamily="34" charset="0"/>
              </a:rPr>
              <a:t>$250k</a:t>
            </a:r>
            <a:endParaRPr lang="en-US" sz="1200" dirty="0" err="1">
              <a:latin typeface="SwissReSans" pitchFamily="34" charset="0"/>
            </a:endParaRPr>
          </a:p>
        </p:txBody>
      </p:sp>
      <p:sp>
        <p:nvSpPr>
          <p:cNvPr id="59" name="TextBox 58"/>
          <p:cNvSpPr txBox="1"/>
          <p:nvPr/>
        </p:nvSpPr>
        <p:spPr>
          <a:xfrm>
            <a:off x="6138357" y="4686301"/>
            <a:ext cx="652743" cy="276999"/>
          </a:xfrm>
          <a:prstGeom prst="rect">
            <a:avLst/>
          </a:prstGeom>
          <a:noFill/>
        </p:spPr>
        <p:txBody>
          <a:bodyPr wrap="none" rtlCol="0">
            <a:spAutoFit/>
          </a:bodyPr>
          <a:lstStyle/>
          <a:p>
            <a:r>
              <a:rPr lang="de-CH" sz="1200" dirty="0">
                <a:latin typeface="SwissReSans" pitchFamily="34" charset="0"/>
              </a:rPr>
              <a:t>$250k</a:t>
            </a:r>
            <a:endParaRPr lang="en-US" sz="1200" dirty="0" err="1">
              <a:latin typeface="SwissReSans" pitchFamily="34" charset="0"/>
            </a:endParaRPr>
          </a:p>
        </p:txBody>
      </p:sp>
      <p:sp>
        <p:nvSpPr>
          <p:cNvPr id="60" name="TextBox 59"/>
          <p:cNvSpPr txBox="1"/>
          <p:nvPr/>
        </p:nvSpPr>
        <p:spPr>
          <a:xfrm>
            <a:off x="7233753" y="4680828"/>
            <a:ext cx="652743" cy="276999"/>
          </a:xfrm>
          <a:prstGeom prst="rect">
            <a:avLst/>
          </a:prstGeom>
          <a:noFill/>
        </p:spPr>
        <p:txBody>
          <a:bodyPr wrap="none" rtlCol="0">
            <a:spAutoFit/>
          </a:bodyPr>
          <a:lstStyle/>
          <a:p>
            <a:r>
              <a:rPr lang="de-CH" sz="1200" dirty="0">
                <a:latin typeface="SwissReSans" pitchFamily="34" charset="0"/>
              </a:rPr>
              <a:t>$250k</a:t>
            </a:r>
            <a:endParaRPr lang="en-US" sz="1200" dirty="0" err="1">
              <a:latin typeface="SwissReSans" pitchFamily="34" charset="0"/>
            </a:endParaRPr>
          </a:p>
        </p:txBody>
      </p:sp>
      <p:sp>
        <p:nvSpPr>
          <p:cNvPr id="61" name="Rectangle 60"/>
          <p:cNvSpPr/>
          <p:nvPr/>
        </p:nvSpPr>
        <p:spPr>
          <a:xfrm>
            <a:off x="7355634" y="1384797"/>
            <a:ext cx="750402" cy="3921860"/>
          </a:xfrm>
          <a:prstGeom prst="rect">
            <a:avLst/>
          </a:prstGeom>
          <a:gradFill flip="none" rotWithShape="1">
            <a:gsLst>
              <a:gs pos="69000">
                <a:srgbClr val="FFFFFF">
                  <a:alpha val="88000"/>
                </a:srgbClr>
              </a:gs>
              <a:gs pos="46000">
                <a:srgbClr val="FFFFFF">
                  <a:alpha val="75000"/>
                </a:srgbClr>
              </a:gs>
              <a:gs pos="28000">
                <a:srgbClr val="FFFFFF">
                  <a:alpha val="60000"/>
                </a:srgbClr>
              </a:gs>
              <a:gs pos="15000">
                <a:srgbClr val="FFFFFF">
                  <a:alpha val="40000"/>
                </a:srgbClr>
              </a:gs>
              <a:gs pos="0">
                <a:schemeClr val="bg1">
                  <a:alpha val="20000"/>
                </a:schemeClr>
              </a:gs>
              <a:gs pos="100000">
                <a:schemeClr val="bg1">
                  <a:alpha val="95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Tree>
    <p:extLst>
      <p:ext uri="{BB962C8B-B14F-4D97-AF65-F5344CB8AC3E}">
        <p14:creationId xmlns:p14="http://schemas.microsoft.com/office/powerpoint/2010/main" val="3626959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472612" y="3853546"/>
            <a:ext cx="5551714" cy="1987794"/>
          </a:xfrm>
          <a:custGeom>
            <a:avLst/>
            <a:gdLst>
              <a:gd name="connsiteX0" fmla="*/ 0 w 5421086"/>
              <a:gd name="connsiteY0" fmla="*/ 1987420 h 1987794"/>
              <a:gd name="connsiteX1" fmla="*/ 1278294 w 5421086"/>
              <a:gd name="connsiteY1" fmla="*/ 1884783 h 1987794"/>
              <a:gd name="connsiteX2" fmla="*/ 2407298 w 5421086"/>
              <a:gd name="connsiteY2" fmla="*/ 1352938 h 1987794"/>
              <a:gd name="connsiteX3" fmla="*/ 3387012 w 5421086"/>
              <a:gd name="connsiteY3" fmla="*/ 531845 h 1987794"/>
              <a:gd name="connsiteX4" fmla="*/ 4124130 w 5421086"/>
              <a:gd name="connsiteY4" fmla="*/ 130628 h 1987794"/>
              <a:gd name="connsiteX5" fmla="*/ 5421086 w 5421086"/>
              <a:gd name="connsiteY5" fmla="*/ 0 h 198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1086" h="1987794">
                <a:moveTo>
                  <a:pt x="0" y="1987420"/>
                </a:moveTo>
                <a:cubicBezTo>
                  <a:pt x="438539" y="1988975"/>
                  <a:pt x="877078" y="1990530"/>
                  <a:pt x="1278294" y="1884783"/>
                </a:cubicBezTo>
                <a:cubicBezTo>
                  <a:pt x="1679510" y="1779036"/>
                  <a:pt x="2055845" y="1578428"/>
                  <a:pt x="2407298" y="1352938"/>
                </a:cubicBezTo>
                <a:cubicBezTo>
                  <a:pt x="2758751" y="1127448"/>
                  <a:pt x="3100873" y="735563"/>
                  <a:pt x="3387012" y="531845"/>
                </a:cubicBezTo>
                <a:cubicBezTo>
                  <a:pt x="3673151" y="328127"/>
                  <a:pt x="3785118" y="219269"/>
                  <a:pt x="4124130" y="130628"/>
                </a:cubicBezTo>
                <a:cubicBezTo>
                  <a:pt x="4463142" y="41987"/>
                  <a:pt x="4942114" y="20993"/>
                  <a:pt x="5421086"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GB" sz="2000" dirty="0"/>
              <a:t>Business Projections</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24</a:t>
            </a:fld>
            <a:endParaRPr lang="en-US" dirty="0"/>
          </a:p>
        </p:txBody>
      </p:sp>
      <p:cxnSp>
        <p:nvCxnSpPr>
          <p:cNvPr id="5" name="Straight Arrow Connector 4"/>
          <p:cNvCxnSpPr/>
          <p:nvPr/>
        </p:nvCxnSpPr>
        <p:spPr>
          <a:xfrm>
            <a:off x="857880" y="5848557"/>
            <a:ext cx="74739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37173" y="5663891"/>
            <a:ext cx="263214" cy="369332"/>
          </a:xfrm>
          <a:prstGeom prst="rect">
            <a:avLst/>
          </a:prstGeom>
          <a:noFill/>
        </p:spPr>
        <p:txBody>
          <a:bodyPr wrap="none" rtlCol="0">
            <a:spAutoFit/>
          </a:bodyPr>
          <a:lstStyle/>
          <a:p>
            <a:r>
              <a:rPr lang="de-CH" dirty="0">
                <a:latin typeface="SwissReSans" pitchFamily="34" charset="0"/>
              </a:rPr>
              <a:t>t</a:t>
            </a:r>
            <a:endParaRPr lang="en-US" dirty="0" err="1">
              <a:latin typeface="SwissReSans" pitchFamily="34" charset="0"/>
            </a:endParaRPr>
          </a:p>
        </p:txBody>
      </p:sp>
      <p:sp>
        <p:nvSpPr>
          <p:cNvPr id="7" name="Oval 6"/>
          <p:cNvSpPr/>
          <p:nvPr/>
        </p:nvSpPr>
        <p:spPr>
          <a:xfrm>
            <a:off x="1154367" y="5819981"/>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Oval 7"/>
          <p:cNvSpPr/>
          <p:nvPr/>
        </p:nvSpPr>
        <p:spPr>
          <a:xfrm>
            <a:off x="7536125" y="5819981"/>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Oval 8"/>
          <p:cNvSpPr/>
          <p:nvPr/>
        </p:nvSpPr>
        <p:spPr>
          <a:xfrm>
            <a:off x="2430719" y="5819981"/>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0" name="Oval 9"/>
          <p:cNvSpPr/>
          <p:nvPr/>
        </p:nvSpPr>
        <p:spPr>
          <a:xfrm>
            <a:off x="3707071" y="5819981"/>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1" name="Oval 10"/>
          <p:cNvSpPr/>
          <p:nvPr/>
        </p:nvSpPr>
        <p:spPr>
          <a:xfrm>
            <a:off x="4983423" y="5819981"/>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2" name="Oval 11"/>
          <p:cNvSpPr/>
          <p:nvPr/>
        </p:nvSpPr>
        <p:spPr>
          <a:xfrm>
            <a:off x="6259775" y="5819981"/>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cxnSp>
        <p:nvCxnSpPr>
          <p:cNvPr id="13" name="Straight Connector 12"/>
          <p:cNvCxnSpPr/>
          <p:nvPr/>
        </p:nvCxnSpPr>
        <p:spPr>
          <a:xfrm flipH="1" flipV="1">
            <a:off x="1190367" y="5122515"/>
            <a:ext cx="6794" cy="673728"/>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473159" y="5150636"/>
            <a:ext cx="10544" cy="68001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8755" y="4694415"/>
            <a:ext cx="1131223" cy="400110"/>
          </a:xfrm>
          <a:prstGeom prst="rect">
            <a:avLst/>
          </a:prstGeom>
          <a:noFill/>
        </p:spPr>
        <p:txBody>
          <a:bodyPr wrap="square" rtlCol="0">
            <a:spAutoFit/>
          </a:bodyPr>
          <a:lstStyle/>
          <a:p>
            <a:pPr algn="ctr"/>
            <a:r>
              <a:rPr lang="de-CH" sz="1000" b="1" dirty="0">
                <a:latin typeface="SwissReSans" pitchFamily="34" charset="0"/>
              </a:rPr>
              <a:t>Formal initiative </a:t>
            </a:r>
            <a:r>
              <a:rPr lang="de-CH" sz="1000" b="1" dirty="0" err="1">
                <a:latin typeface="SwissReSans" pitchFamily="34" charset="0"/>
              </a:rPr>
              <a:t>kick-off</a:t>
            </a:r>
            <a:endParaRPr lang="en-US" sz="1000" b="1" dirty="0" err="1">
              <a:latin typeface="SwissReSans" pitchFamily="34" charset="0"/>
            </a:endParaRPr>
          </a:p>
        </p:txBody>
      </p:sp>
      <p:sp>
        <p:nvSpPr>
          <p:cNvPr id="22" name="TextBox 21"/>
          <p:cNvSpPr txBox="1"/>
          <p:nvPr/>
        </p:nvSpPr>
        <p:spPr>
          <a:xfrm>
            <a:off x="1907547" y="4703743"/>
            <a:ext cx="1131223" cy="400110"/>
          </a:xfrm>
          <a:prstGeom prst="rect">
            <a:avLst/>
          </a:prstGeom>
          <a:noFill/>
        </p:spPr>
        <p:txBody>
          <a:bodyPr wrap="square" rtlCol="0">
            <a:spAutoFit/>
          </a:bodyPr>
          <a:lstStyle/>
          <a:p>
            <a:pPr algn="ctr"/>
            <a:r>
              <a:rPr lang="de-CH" sz="1000" b="1" dirty="0">
                <a:latin typeface="SwissReSans" pitchFamily="34" charset="0"/>
              </a:rPr>
              <a:t>First </a:t>
            </a:r>
            <a:r>
              <a:rPr lang="de-CH" sz="1000" b="1" dirty="0" err="1">
                <a:latin typeface="SwissReSans" pitchFamily="34" charset="0"/>
              </a:rPr>
              <a:t>policy</a:t>
            </a:r>
            <a:r>
              <a:rPr lang="de-CH" sz="1000" b="1" dirty="0">
                <a:latin typeface="SwissReSans" pitchFamily="34" charset="0"/>
              </a:rPr>
              <a:t> on </a:t>
            </a:r>
            <a:r>
              <a:rPr lang="de-CH" sz="1000" b="1" dirty="0" err="1">
                <a:latin typeface="SwissReSans" pitchFamily="34" charset="0"/>
              </a:rPr>
              <a:t>the</a:t>
            </a:r>
            <a:r>
              <a:rPr lang="de-CH" sz="1000" b="1" dirty="0">
                <a:latin typeface="SwissReSans" pitchFamily="34" charset="0"/>
              </a:rPr>
              <a:t> </a:t>
            </a:r>
            <a:r>
              <a:rPr lang="de-CH" sz="1000" b="1" dirty="0" err="1">
                <a:latin typeface="SwissReSans" pitchFamily="34" charset="0"/>
              </a:rPr>
              <a:t>market</a:t>
            </a:r>
            <a:endParaRPr lang="en-US" sz="1000" b="1" dirty="0" err="1">
              <a:latin typeface="SwissReSans" pitchFamily="34" charset="0"/>
            </a:endParaRPr>
          </a:p>
        </p:txBody>
      </p:sp>
      <p:sp>
        <p:nvSpPr>
          <p:cNvPr id="27" name="Oval 26"/>
          <p:cNvSpPr/>
          <p:nvPr/>
        </p:nvSpPr>
        <p:spPr>
          <a:xfrm>
            <a:off x="6876764" y="5813759"/>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8" name="Oval 27"/>
          <p:cNvSpPr/>
          <p:nvPr/>
        </p:nvSpPr>
        <p:spPr>
          <a:xfrm>
            <a:off x="1771358" y="5813759"/>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9" name="Oval 28"/>
          <p:cNvSpPr/>
          <p:nvPr/>
        </p:nvSpPr>
        <p:spPr>
          <a:xfrm>
            <a:off x="3047710" y="5813759"/>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0" name="Oval 29"/>
          <p:cNvSpPr/>
          <p:nvPr/>
        </p:nvSpPr>
        <p:spPr>
          <a:xfrm>
            <a:off x="4324062" y="5813759"/>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1" name="Oval 30"/>
          <p:cNvSpPr/>
          <p:nvPr/>
        </p:nvSpPr>
        <p:spPr>
          <a:xfrm>
            <a:off x="5600414" y="5813759"/>
            <a:ext cx="72000" cy="72000"/>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2" name="TextBox 31"/>
          <p:cNvSpPr txBox="1"/>
          <p:nvPr/>
        </p:nvSpPr>
        <p:spPr>
          <a:xfrm>
            <a:off x="1264796" y="5841340"/>
            <a:ext cx="447558" cy="215444"/>
          </a:xfrm>
          <a:prstGeom prst="rect">
            <a:avLst/>
          </a:prstGeom>
          <a:noFill/>
        </p:spPr>
        <p:txBody>
          <a:bodyPr wrap="none" rtlCol="0">
            <a:spAutoFit/>
          </a:bodyPr>
          <a:lstStyle/>
          <a:p>
            <a:r>
              <a:rPr lang="de-CH" sz="800" dirty="0">
                <a:latin typeface="SwissReSans" pitchFamily="34" charset="0"/>
              </a:rPr>
              <a:t>2016</a:t>
            </a:r>
            <a:endParaRPr lang="en-US" sz="800" dirty="0" err="1">
              <a:latin typeface="SwissReSans" pitchFamily="34" charset="0"/>
            </a:endParaRPr>
          </a:p>
        </p:txBody>
      </p:sp>
      <p:sp>
        <p:nvSpPr>
          <p:cNvPr id="33" name="TextBox 32"/>
          <p:cNvSpPr txBox="1"/>
          <p:nvPr/>
        </p:nvSpPr>
        <p:spPr>
          <a:xfrm>
            <a:off x="1903496" y="5841340"/>
            <a:ext cx="447558" cy="215444"/>
          </a:xfrm>
          <a:prstGeom prst="rect">
            <a:avLst/>
          </a:prstGeom>
          <a:noFill/>
        </p:spPr>
        <p:txBody>
          <a:bodyPr wrap="none" rtlCol="0">
            <a:spAutoFit/>
          </a:bodyPr>
          <a:lstStyle/>
          <a:p>
            <a:r>
              <a:rPr lang="de-CH" sz="800" dirty="0">
                <a:latin typeface="SwissReSans" pitchFamily="34" charset="0"/>
              </a:rPr>
              <a:t>2017</a:t>
            </a:r>
            <a:endParaRPr lang="en-US" sz="800" dirty="0" err="1">
              <a:latin typeface="SwissReSans" pitchFamily="34" charset="0"/>
            </a:endParaRPr>
          </a:p>
        </p:txBody>
      </p:sp>
      <p:sp>
        <p:nvSpPr>
          <p:cNvPr id="34" name="TextBox 33"/>
          <p:cNvSpPr txBox="1"/>
          <p:nvPr/>
        </p:nvSpPr>
        <p:spPr>
          <a:xfrm>
            <a:off x="2542196" y="5841340"/>
            <a:ext cx="447558" cy="215444"/>
          </a:xfrm>
          <a:prstGeom prst="rect">
            <a:avLst/>
          </a:prstGeom>
          <a:noFill/>
        </p:spPr>
        <p:txBody>
          <a:bodyPr wrap="none" rtlCol="0">
            <a:spAutoFit/>
          </a:bodyPr>
          <a:lstStyle/>
          <a:p>
            <a:r>
              <a:rPr lang="de-CH" sz="800" dirty="0">
                <a:latin typeface="SwissReSans" pitchFamily="34" charset="0"/>
              </a:rPr>
              <a:t>2018</a:t>
            </a:r>
            <a:endParaRPr lang="en-US" sz="800" dirty="0" err="1">
              <a:latin typeface="SwissReSans" pitchFamily="34" charset="0"/>
            </a:endParaRPr>
          </a:p>
        </p:txBody>
      </p:sp>
      <p:sp>
        <p:nvSpPr>
          <p:cNvPr id="35" name="TextBox 34"/>
          <p:cNvSpPr txBox="1"/>
          <p:nvPr/>
        </p:nvSpPr>
        <p:spPr>
          <a:xfrm>
            <a:off x="3180896" y="5841340"/>
            <a:ext cx="447558" cy="215444"/>
          </a:xfrm>
          <a:prstGeom prst="rect">
            <a:avLst/>
          </a:prstGeom>
          <a:noFill/>
        </p:spPr>
        <p:txBody>
          <a:bodyPr wrap="none" rtlCol="0">
            <a:spAutoFit/>
          </a:bodyPr>
          <a:lstStyle/>
          <a:p>
            <a:r>
              <a:rPr lang="de-CH" sz="800" dirty="0">
                <a:latin typeface="SwissReSans" pitchFamily="34" charset="0"/>
              </a:rPr>
              <a:t>2019</a:t>
            </a:r>
            <a:endParaRPr lang="en-US" sz="800" dirty="0" err="1">
              <a:latin typeface="SwissReSans" pitchFamily="34" charset="0"/>
            </a:endParaRPr>
          </a:p>
        </p:txBody>
      </p:sp>
      <p:sp>
        <p:nvSpPr>
          <p:cNvPr id="36" name="TextBox 35"/>
          <p:cNvSpPr txBox="1"/>
          <p:nvPr/>
        </p:nvSpPr>
        <p:spPr>
          <a:xfrm>
            <a:off x="3819596" y="5841340"/>
            <a:ext cx="447558" cy="215444"/>
          </a:xfrm>
          <a:prstGeom prst="rect">
            <a:avLst/>
          </a:prstGeom>
          <a:noFill/>
        </p:spPr>
        <p:txBody>
          <a:bodyPr wrap="none" rtlCol="0">
            <a:spAutoFit/>
          </a:bodyPr>
          <a:lstStyle/>
          <a:p>
            <a:r>
              <a:rPr lang="de-CH" sz="800" dirty="0">
                <a:latin typeface="SwissReSans" pitchFamily="34" charset="0"/>
              </a:rPr>
              <a:t>2020</a:t>
            </a:r>
            <a:endParaRPr lang="en-US" sz="800" dirty="0" err="1">
              <a:latin typeface="SwissReSans" pitchFamily="34" charset="0"/>
            </a:endParaRPr>
          </a:p>
        </p:txBody>
      </p:sp>
      <p:sp>
        <p:nvSpPr>
          <p:cNvPr id="37" name="TextBox 36"/>
          <p:cNvSpPr txBox="1"/>
          <p:nvPr/>
        </p:nvSpPr>
        <p:spPr>
          <a:xfrm>
            <a:off x="4458296" y="5841340"/>
            <a:ext cx="447558" cy="215444"/>
          </a:xfrm>
          <a:prstGeom prst="rect">
            <a:avLst/>
          </a:prstGeom>
          <a:noFill/>
        </p:spPr>
        <p:txBody>
          <a:bodyPr wrap="none" rtlCol="0">
            <a:spAutoFit/>
          </a:bodyPr>
          <a:lstStyle/>
          <a:p>
            <a:r>
              <a:rPr lang="de-CH" sz="800" dirty="0">
                <a:latin typeface="SwissReSans" pitchFamily="34" charset="0"/>
              </a:rPr>
              <a:t>2021</a:t>
            </a:r>
            <a:endParaRPr lang="en-US" sz="800" dirty="0" err="1">
              <a:latin typeface="SwissReSans" pitchFamily="34" charset="0"/>
            </a:endParaRPr>
          </a:p>
        </p:txBody>
      </p:sp>
      <p:sp>
        <p:nvSpPr>
          <p:cNvPr id="38" name="TextBox 37"/>
          <p:cNvSpPr txBox="1"/>
          <p:nvPr/>
        </p:nvSpPr>
        <p:spPr>
          <a:xfrm>
            <a:off x="5096996" y="5841340"/>
            <a:ext cx="447558" cy="215444"/>
          </a:xfrm>
          <a:prstGeom prst="rect">
            <a:avLst/>
          </a:prstGeom>
          <a:noFill/>
        </p:spPr>
        <p:txBody>
          <a:bodyPr wrap="none" rtlCol="0">
            <a:spAutoFit/>
          </a:bodyPr>
          <a:lstStyle/>
          <a:p>
            <a:r>
              <a:rPr lang="de-CH" sz="800" dirty="0">
                <a:latin typeface="SwissReSans" pitchFamily="34" charset="0"/>
              </a:rPr>
              <a:t>2022</a:t>
            </a:r>
            <a:endParaRPr lang="en-US" sz="800" dirty="0" err="1">
              <a:latin typeface="SwissReSans" pitchFamily="34" charset="0"/>
            </a:endParaRPr>
          </a:p>
        </p:txBody>
      </p:sp>
      <p:sp>
        <p:nvSpPr>
          <p:cNvPr id="39" name="TextBox 38"/>
          <p:cNvSpPr txBox="1"/>
          <p:nvPr/>
        </p:nvSpPr>
        <p:spPr>
          <a:xfrm>
            <a:off x="5735696" y="5841340"/>
            <a:ext cx="447558" cy="215444"/>
          </a:xfrm>
          <a:prstGeom prst="rect">
            <a:avLst/>
          </a:prstGeom>
          <a:noFill/>
        </p:spPr>
        <p:txBody>
          <a:bodyPr wrap="none" rtlCol="0">
            <a:spAutoFit/>
          </a:bodyPr>
          <a:lstStyle/>
          <a:p>
            <a:r>
              <a:rPr lang="de-CH" sz="800" dirty="0">
                <a:latin typeface="SwissReSans" pitchFamily="34" charset="0"/>
              </a:rPr>
              <a:t>2023</a:t>
            </a:r>
            <a:endParaRPr lang="en-US" sz="800" dirty="0" err="1">
              <a:latin typeface="SwissReSans" pitchFamily="34" charset="0"/>
            </a:endParaRPr>
          </a:p>
        </p:txBody>
      </p:sp>
      <p:sp>
        <p:nvSpPr>
          <p:cNvPr id="40" name="TextBox 39"/>
          <p:cNvSpPr txBox="1"/>
          <p:nvPr/>
        </p:nvSpPr>
        <p:spPr>
          <a:xfrm>
            <a:off x="6374396" y="5841340"/>
            <a:ext cx="447558" cy="215444"/>
          </a:xfrm>
          <a:prstGeom prst="rect">
            <a:avLst/>
          </a:prstGeom>
          <a:noFill/>
        </p:spPr>
        <p:txBody>
          <a:bodyPr wrap="none" rtlCol="0">
            <a:spAutoFit/>
          </a:bodyPr>
          <a:lstStyle/>
          <a:p>
            <a:r>
              <a:rPr lang="de-CH" sz="800" dirty="0">
                <a:latin typeface="SwissReSans" pitchFamily="34" charset="0"/>
              </a:rPr>
              <a:t>2024</a:t>
            </a:r>
            <a:endParaRPr lang="en-US" sz="800" dirty="0" err="1">
              <a:latin typeface="SwissReSans" pitchFamily="34" charset="0"/>
            </a:endParaRPr>
          </a:p>
        </p:txBody>
      </p:sp>
      <p:sp>
        <p:nvSpPr>
          <p:cNvPr id="41" name="TextBox 40"/>
          <p:cNvSpPr txBox="1"/>
          <p:nvPr/>
        </p:nvSpPr>
        <p:spPr>
          <a:xfrm>
            <a:off x="7013096" y="5841340"/>
            <a:ext cx="447558" cy="215444"/>
          </a:xfrm>
          <a:prstGeom prst="rect">
            <a:avLst/>
          </a:prstGeom>
          <a:noFill/>
        </p:spPr>
        <p:txBody>
          <a:bodyPr wrap="none" rtlCol="0">
            <a:spAutoFit/>
          </a:bodyPr>
          <a:lstStyle/>
          <a:p>
            <a:r>
              <a:rPr lang="de-CH" sz="800" dirty="0">
                <a:latin typeface="SwissReSans" pitchFamily="34" charset="0"/>
              </a:rPr>
              <a:t>2025</a:t>
            </a:r>
            <a:endParaRPr lang="en-US" sz="800" dirty="0" err="1">
              <a:latin typeface="SwissReSans" pitchFamily="34" charset="0"/>
            </a:endParaRPr>
          </a:p>
        </p:txBody>
      </p:sp>
      <p:cxnSp>
        <p:nvCxnSpPr>
          <p:cNvPr id="44" name="Straight Connector 43"/>
          <p:cNvCxnSpPr/>
          <p:nvPr/>
        </p:nvCxnSpPr>
        <p:spPr>
          <a:xfrm>
            <a:off x="849189" y="3515476"/>
            <a:ext cx="736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9189" y="3774707"/>
            <a:ext cx="736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49189" y="4033938"/>
            <a:ext cx="736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49189" y="4293169"/>
            <a:ext cx="736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49189" y="4552400"/>
            <a:ext cx="736133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3080663" y="4811631"/>
            <a:ext cx="5129865" cy="777693"/>
            <a:chOff x="2935740" y="3010820"/>
            <a:chExt cx="5284119" cy="777693"/>
          </a:xfrm>
        </p:grpSpPr>
        <p:cxnSp>
          <p:nvCxnSpPr>
            <p:cNvPr id="51" name="Straight Connector 50"/>
            <p:cNvCxnSpPr/>
            <p:nvPr/>
          </p:nvCxnSpPr>
          <p:spPr>
            <a:xfrm>
              <a:off x="2935740" y="3010820"/>
              <a:ext cx="5284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35740" y="3270051"/>
              <a:ext cx="5284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935740" y="3529282"/>
              <a:ext cx="5284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935740" y="3788513"/>
              <a:ext cx="528411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8152668" y="5490643"/>
            <a:ext cx="316112" cy="215444"/>
          </a:xfrm>
          <a:prstGeom prst="rect">
            <a:avLst/>
          </a:prstGeom>
          <a:noFill/>
        </p:spPr>
        <p:txBody>
          <a:bodyPr wrap="none" rtlCol="0">
            <a:spAutoFit/>
          </a:bodyPr>
          <a:lstStyle/>
          <a:p>
            <a:r>
              <a:rPr lang="de-CH" sz="800" dirty="0">
                <a:latin typeface="SwissReSans" pitchFamily="34" charset="0"/>
              </a:rPr>
              <a:t>25</a:t>
            </a:r>
            <a:endParaRPr lang="en-US" sz="800" dirty="0" err="1">
              <a:latin typeface="SwissReSans" pitchFamily="34" charset="0"/>
            </a:endParaRPr>
          </a:p>
        </p:txBody>
      </p:sp>
      <p:sp>
        <p:nvSpPr>
          <p:cNvPr id="62" name="TextBox 61"/>
          <p:cNvSpPr txBox="1"/>
          <p:nvPr/>
        </p:nvSpPr>
        <p:spPr>
          <a:xfrm>
            <a:off x="8152668" y="5230630"/>
            <a:ext cx="316112" cy="215444"/>
          </a:xfrm>
          <a:prstGeom prst="rect">
            <a:avLst/>
          </a:prstGeom>
          <a:noFill/>
        </p:spPr>
        <p:txBody>
          <a:bodyPr wrap="none" rtlCol="0">
            <a:spAutoFit/>
          </a:bodyPr>
          <a:lstStyle/>
          <a:p>
            <a:r>
              <a:rPr lang="de-CH" sz="800" dirty="0">
                <a:latin typeface="SwissReSans" pitchFamily="34" charset="0"/>
              </a:rPr>
              <a:t>50</a:t>
            </a:r>
            <a:endParaRPr lang="en-US" sz="800" dirty="0" err="1">
              <a:latin typeface="SwissReSans" pitchFamily="34" charset="0"/>
            </a:endParaRPr>
          </a:p>
        </p:txBody>
      </p:sp>
      <p:sp>
        <p:nvSpPr>
          <p:cNvPr id="63" name="TextBox 62"/>
          <p:cNvSpPr txBox="1"/>
          <p:nvPr/>
        </p:nvSpPr>
        <p:spPr>
          <a:xfrm>
            <a:off x="8152668" y="4970616"/>
            <a:ext cx="316112" cy="215444"/>
          </a:xfrm>
          <a:prstGeom prst="rect">
            <a:avLst/>
          </a:prstGeom>
          <a:noFill/>
        </p:spPr>
        <p:txBody>
          <a:bodyPr wrap="none" rtlCol="0">
            <a:spAutoFit/>
          </a:bodyPr>
          <a:lstStyle/>
          <a:p>
            <a:r>
              <a:rPr lang="de-CH" sz="800" dirty="0">
                <a:latin typeface="SwissReSans" pitchFamily="34" charset="0"/>
              </a:rPr>
              <a:t>75</a:t>
            </a:r>
            <a:endParaRPr lang="en-US" sz="800" dirty="0" err="1">
              <a:latin typeface="SwissReSans" pitchFamily="34" charset="0"/>
            </a:endParaRPr>
          </a:p>
        </p:txBody>
      </p:sp>
      <p:sp>
        <p:nvSpPr>
          <p:cNvPr id="64" name="TextBox 63"/>
          <p:cNvSpPr txBox="1"/>
          <p:nvPr/>
        </p:nvSpPr>
        <p:spPr>
          <a:xfrm>
            <a:off x="8152668" y="4710602"/>
            <a:ext cx="381836" cy="215444"/>
          </a:xfrm>
          <a:prstGeom prst="rect">
            <a:avLst/>
          </a:prstGeom>
          <a:noFill/>
        </p:spPr>
        <p:txBody>
          <a:bodyPr wrap="none" rtlCol="0">
            <a:spAutoFit/>
          </a:bodyPr>
          <a:lstStyle/>
          <a:p>
            <a:r>
              <a:rPr lang="de-CH" sz="800" dirty="0">
                <a:latin typeface="SwissReSans" pitchFamily="34" charset="0"/>
              </a:rPr>
              <a:t>100</a:t>
            </a:r>
            <a:endParaRPr lang="en-US" sz="800" dirty="0" err="1">
              <a:latin typeface="SwissReSans" pitchFamily="34" charset="0"/>
            </a:endParaRPr>
          </a:p>
        </p:txBody>
      </p:sp>
      <p:sp>
        <p:nvSpPr>
          <p:cNvPr id="65" name="TextBox 64"/>
          <p:cNvSpPr txBox="1"/>
          <p:nvPr/>
        </p:nvSpPr>
        <p:spPr>
          <a:xfrm>
            <a:off x="8152668" y="4450588"/>
            <a:ext cx="381836" cy="215444"/>
          </a:xfrm>
          <a:prstGeom prst="rect">
            <a:avLst/>
          </a:prstGeom>
          <a:noFill/>
        </p:spPr>
        <p:txBody>
          <a:bodyPr wrap="none" rtlCol="0">
            <a:spAutoFit/>
          </a:bodyPr>
          <a:lstStyle/>
          <a:p>
            <a:r>
              <a:rPr lang="de-CH" sz="800" dirty="0">
                <a:latin typeface="SwissReSans" pitchFamily="34" charset="0"/>
              </a:rPr>
              <a:t>125</a:t>
            </a:r>
            <a:endParaRPr lang="en-US" sz="800" dirty="0" err="1">
              <a:latin typeface="SwissReSans" pitchFamily="34" charset="0"/>
            </a:endParaRPr>
          </a:p>
        </p:txBody>
      </p:sp>
      <p:sp>
        <p:nvSpPr>
          <p:cNvPr id="66" name="TextBox 65"/>
          <p:cNvSpPr txBox="1"/>
          <p:nvPr/>
        </p:nvSpPr>
        <p:spPr>
          <a:xfrm>
            <a:off x="8152668" y="4190574"/>
            <a:ext cx="381836" cy="215444"/>
          </a:xfrm>
          <a:prstGeom prst="rect">
            <a:avLst/>
          </a:prstGeom>
          <a:noFill/>
        </p:spPr>
        <p:txBody>
          <a:bodyPr wrap="none" rtlCol="0">
            <a:spAutoFit/>
          </a:bodyPr>
          <a:lstStyle/>
          <a:p>
            <a:r>
              <a:rPr lang="de-CH" sz="800" dirty="0">
                <a:latin typeface="SwissReSans" pitchFamily="34" charset="0"/>
              </a:rPr>
              <a:t>150</a:t>
            </a:r>
            <a:endParaRPr lang="en-US" sz="800" dirty="0" err="1">
              <a:latin typeface="SwissReSans" pitchFamily="34" charset="0"/>
            </a:endParaRPr>
          </a:p>
        </p:txBody>
      </p:sp>
      <p:sp>
        <p:nvSpPr>
          <p:cNvPr id="67" name="TextBox 66"/>
          <p:cNvSpPr txBox="1"/>
          <p:nvPr/>
        </p:nvSpPr>
        <p:spPr>
          <a:xfrm>
            <a:off x="8152668" y="3930560"/>
            <a:ext cx="381836" cy="215444"/>
          </a:xfrm>
          <a:prstGeom prst="rect">
            <a:avLst/>
          </a:prstGeom>
          <a:noFill/>
        </p:spPr>
        <p:txBody>
          <a:bodyPr wrap="none" rtlCol="0">
            <a:spAutoFit/>
          </a:bodyPr>
          <a:lstStyle/>
          <a:p>
            <a:r>
              <a:rPr lang="de-CH" sz="800" dirty="0">
                <a:latin typeface="SwissReSans" pitchFamily="34" charset="0"/>
              </a:rPr>
              <a:t>175</a:t>
            </a:r>
            <a:endParaRPr lang="en-US" sz="800" dirty="0" err="1">
              <a:latin typeface="SwissReSans" pitchFamily="34" charset="0"/>
            </a:endParaRPr>
          </a:p>
        </p:txBody>
      </p:sp>
      <p:sp>
        <p:nvSpPr>
          <p:cNvPr id="68" name="TextBox 67"/>
          <p:cNvSpPr txBox="1"/>
          <p:nvPr/>
        </p:nvSpPr>
        <p:spPr>
          <a:xfrm>
            <a:off x="8152668" y="3670546"/>
            <a:ext cx="381836" cy="215444"/>
          </a:xfrm>
          <a:prstGeom prst="rect">
            <a:avLst/>
          </a:prstGeom>
          <a:noFill/>
        </p:spPr>
        <p:txBody>
          <a:bodyPr wrap="none" rtlCol="0">
            <a:spAutoFit/>
          </a:bodyPr>
          <a:lstStyle/>
          <a:p>
            <a:r>
              <a:rPr lang="de-CH" sz="800" dirty="0">
                <a:latin typeface="SwissReSans" pitchFamily="34" charset="0"/>
              </a:rPr>
              <a:t>200</a:t>
            </a:r>
            <a:endParaRPr lang="en-US" sz="800" dirty="0" err="1">
              <a:latin typeface="SwissReSans" pitchFamily="34" charset="0"/>
            </a:endParaRPr>
          </a:p>
        </p:txBody>
      </p:sp>
      <p:sp>
        <p:nvSpPr>
          <p:cNvPr id="69" name="TextBox 68"/>
          <p:cNvSpPr txBox="1"/>
          <p:nvPr/>
        </p:nvSpPr>
        <p:spPr>
          <a:xfrm>
            <a:off x="8152668" y="3410532"/>
            <a:ext cx="381836" cy="215444"/>
          </a:xfrm>
          <a:prstGeom prst="rect">
            <a:avLst/>
          </a:prstGeom>
          <a:noFill/>
        </p:spPr>
        <p:txBody>
          <a:bodyPr wrap="none" rtlCol="0">
            <a:spAutoFit/>
          </a:bodyPr>
          <a:lstStyle/>
          <a:p>
            <a:r>
              <a:rPr lang="de-CH" sz="800" dirty="0">
                <a:latin typeface="SwissReSans" pitchFamily="34" charset="0"/>
              </a:rPr>
              <a:t>225</a:t>
            </a:r>
            <a:endParaRPr lang="en-US" sz="800" dirty="0" err="1">
              <a:latin typeface="SwissReSans" pitchFamily="34" charset="0"/>
            </a:endParaRPr>
          </a:p>
        </p:txBody>
      </p:sp>
      <p:sp>
        <p:nvSpPr>
          <p:cNvPr id="70" name="TextBox 69"/>
          <p:cNvSpPr txBox="1"/>
          <p:nvPr/>
        </p:nvSpPr>
        <p:spPr>
          <a:xfrm>
            <a:off x="8001512" y="3188916"/>
            <a:ext cx="652743" cy="215444"/>
          </a:xfrm>
          <a:prstGeom prst="rect">
            <a:avLst/>
          </a:prstGeom>
          <a:noFill/>
        </p:spPr>
        <p:txBody>
          <a:bodyPr wrap="none" rtlCol="0">
            <a:spAutoFit/>
          </a:bodyPr>
          <a:lstStyle/>
          <a:p>
            <a:r>
              <a:rPr lang="de-CH" sz="800" b="1" dirty="0">
                <a:latin typeface="SwissReSans" pitchFamily="34" charset="0"/>
              </a:rPr>
              <a:t>CMR [$m]</a:t>
            </a:r>
            <a:endParaRPr lang="en-US" sz="800" b="1" dirty="0" err="1">
              <a:latin typeface="SwissReSans" pitchFamily="34" charset="0"/>
            </a:endParaRPr>
          </a:p>
        </p:txBody>
      </p:sp>
      <p:sp>
        <p:nvSpPr>
          <p:cNvPr id="71" name="TextBox 70"/>
          <p:cNvSpPr txBox="1"/>
          <p:nvPr/>
        </p:nvSpPr>
        <p:spPr>
          <a:xfrm>
            <a:off x="613981" y="1283079"/>
            <a:ext cx="8040274" cy="180049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CH" sz="1200" dirty="0">
                <a:latin typeface="SwissReSans" pitchFamily="34" charset="0"/>
              </a:rPr>
              <a:t>The initiative will </a:t>
            </a:r>
            <a:r>
              <a:rPr lang="de-CH" sz="1200" dirty="0" err="1">
                <a:latin typeface="SwissReSans" pitchFamily="34" charset="0"/>
              </a:rPr>
              <a:t>only</a:t>
            </a:r>
            <a:r>
              <a:rPr lang="de-CH" sz="1200" dirty="0">
                <a:latin typeface="SwissReSans" pitchFamily="34" charset="0"/>
              </a:rPr>
              <a:t> </a:t>
            </a:r>
            <a:r>
              <a:rPr lang="de-CH" sz="1200" dirty="0" err="1">
                <a:latin typeface="SwissReSans" pitchFamily="34" charset="0"/>
              </a:rPr>
              <a:t>start</a:t>
            </a:r>
            <a:r>
              <a:rPr lang="de-CH" sz="1200" dirty="0">
                <a:latin typeface="SwissReSans" pitchFamily="34" charset="0"/>
              </a:rPr>
              <a:t> </a:t>
            </a:r>
            <a:r>
              <a:rPr lang="de-CH" sz="1200" dirty="0" err="1">
                <a:latin typeface="SwissReSans" pitchFamily="34" charset="0"/>
              </a:rPr>
              <a:t>generating</a:t>
            </a:r>
            <a:r>
              <a:rPr lang="de-CH" sz="1200" dirty="0">
                <a:latin typeface="SwissReSans" pitchFamily="34" charset="0"/>
              </a:rPr>
              <a:t> CMR </a:t>
            </a:r>
            <a:r>
              <a:rPr lang="de-CH" sz="1200" dirty="0" err="1">
                <a:latin typeface="SwissReSans" pitchFamily="34" charset="0"/>
              </a:rPr>
              <a:t>once</a:t>
            </a:r>
            <a:r>
              <a:rPr lang="de-CH" sz="1200" dirty="0">
                <a:latin typeface="SwissReSans" pitchFamily="34" charset="0"/>
              </a:rPr>
              <a:t> a </a:t>
            </a:r>
            <a:r>
              <a:rPr lang="de-CH" sz="1200" dirty="0" err="1">
                <a:latin typeface="SwissReSans" pitchFamily="34" charset="0"/>
              </a:rPr>
              <a:t>policy</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launched</a:t>
            </a:r>
            <a:r>
              <a:rPr lang="de-CH" sz="1200" dirty="0">
                <a:latin typeface="SwissReSans" pitchFamily="34" charset="0"/>
              </a:rPr>
              <a:t> in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market</a:t>
            </a:r>
            <a:r>
              <a:rPr lang="de-CH" sz="1200" dirty="0">
                <a:latin typeface="SwissReSans" pitchFamily="34" charset="0"/>
              </a:rPr>
              <a:t>, </a:t>
            </a:r>
            <a:r>
              <a:rPr lang="de-CH" sz="1200" dirty="0" err="1">
                <a:latin typeface="SwissReSans" pitchFamily="34" charset="0"/>
              </a:rPr>
              <a:t>which</a:t>
            </a:r>
            <a:r>
              <a:rPr lang="de-CH" sz="1200" dirty="0">
                <a:latin typeface="SwissReSans" pitchFamily="34" charset="0"/>
              </a:rPr>
              <a:t>, </a:t>
            </a:r>
            <a:r>
              <a:rPr lang="de-CH" sz="1200" dirty="0" err="1">
                <a:latin typeface="SwissReSans" pitchFamily="34" charset="0"/>
              </a:rPr>
              <a:t>according</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previous</a:t>
            </a:r>
            <a:r>
              <a:rPr lang="de-CH" sz="1200" dirty="0">
                <a:latin typeface="SwissReSans" pitchFamily="34" charset="0"/>
              </a:rPr>
              <a:t> </a:t>
            </a:r>
            <a:r>
              <a:rPr lang="de-CH" sz="1200" dirty="0" err="1">
                <a:latin typeface="SwissReSans" pitchFamily="34" charset="0"/>
              </a:rPr>
              <a:t>slide</a:t>
            </a:r>
            <a:r>
              <a:rPr lang="de-CH" sz="1200" dirty="0">
                <a:latin typeface="SwissReSans" pitchFamily="34" charset="0"/>
              </a:rPr>
              <a:t>, will happen </a:t>
            </a:r>
            <a:r>
              <a:rPr lang="de-CH" sz="1200" dirty="0" err="1">
                <a:latin typeface="SwissReSans" pitchFamily="34" charset="0"/>
              </a:rPr>
              <a:t>roughly</a:t>
            </a:r>
            <a:r>
              <a:rPr lang="de-CH" sz="1200" dirty="0">
                <a:latin typeface="SwissReSans" pitchFamily="34" charset="0"/>
              </a:rPr>
              <a:t> 2 </a:t>
            </a:r>
            <a:r>
              <a:rPr lang="de-CH" sz="1200" dirty="0" err="1">
                <a:latin typeface="SwissReSans" pitchFamily="34" charset="0"/>
              </a:rPr>
              <a:t>years</a:t>
            </a:r>
            <a:r>
              <a:rPr lang="de-CH" sz="1200" dirty="0">
                <a:latin typeface="SwissReSans" pitchFamily="34" charset="0"/>
              </a:rPr>
              <a:t> after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kick-off</a:t>
            </a:r>
            <a:r>
              <a:rPr lang="de-CH" sz="1200" dirty="0">
                <a:latin typeface="SwissReSans" pitchFamily="34" charset="0"/>
              </a:rPr>
              <a:t> </a:t>
            </a:r>
            <a:r>
              <a:rPr lang="de-CH" sz="1200" dirty="0" err="1">
                <a:latin typeface="SwissReSans" pitchFamily="34" charset="0"/>
              </a:rPr>
              <a:t>date</a:t>
            </a:r>
            <a:endParaRPr lang="de-CH" sz="1200" dirty="0">
              <a:latin typeface="SwissReSans" pitchFamily="34" charset="0"/>
            </a:endParaRPr>
          </a:p>
          <a:p>
            <a:pPr marL="285750" indent="-285750">
              <a:spcAft>
                <a:spcPts val="600"/>
              </a:spcAft>
              <a:buFont typeface="Arial" panose="020B0604020202020204" pitchFamily="34" charset="0"/>
              <a:buChar char="•"/>
            </a:pPr>
            <a:r>
              <a:rPr lang="de-CH" sz="1200" dirty="0" err="1">
                <a:latin typeface="SwissReSans" pitchFamily="34" charset="0"/>
              </a:rPr>
              <a:t>From</a:t>
            </a:r>
            <a:r>
              <a:rPr lang="de-CH" sz="1200" dirty="0">
                <a:latin typeface="SwissReSans" pitchFamily="34" charset="0"/>
              </a:rPr>
              <a:t> </a:t>
            </a:r>
            <a:r>
              <a:rPr lang="de-CH" sz="1200" dirty="0" err="1">
                <a:latin typeface="SwissReSans" pitchFamily="34" charset="0"/>
              </a:rPr>
              <a:t>this</a:t>
            </a:r>
            <a:r>
              <a:rPr lang="de-CH" sz="1200" dirty="0">
                <a:latin typeface="SwissReSans" pitchFamily="34" charset="0"/>
              </a:rPr>
              <a:t> </a:t>
            </a:r>
            <a:r>
              <a:rPr lang="de-CH" sz="1200" dirty="0" err="1">
                <a:latin typeface="SwissReSans" pitchFamily="34" charset="0"/>
              </a:rPr>
              <a:t>point</a:t>
            </a:r>
            <a:r>
              <a:rPr lang="de-CH" sz="1200" dirty="0">
                <a:latin typeface="SwissReSans" pitchFamily="34" charset="0"/>
              </a:rPr>
              <a:t> on, </a:t>
            </a:r>
            <a:r>
              <a:rPr lang="de-CH" sz="1200" dirty="0" err="1">
                <a:latin typeface="SwissReSans" pitchFamily="34" charset="0"/>
              </a:rPr>
              <a:t>growth</a:t>
            </a:r>
            <a:r>
              <a:rPr lang="de-CH" sz="1200" dirty="0">
                <a:latin typeface="SwissReSans" pitchFamily="34" charset="0"/>
              </a:rPr>
              <a:t> will </a:t>
            </a:r>
            <a:r>
              <a:rPr lang="de-CH" sz="1200" dirty="0" err="1">
                <a:latin typeface="SwissReSans" pitchFamily="34" charset="0"/>
              </a:rPr>
              <a:t>be</a:t>
            </a:r>
            <a:r>
              <a:rPr lang="de-CH" sz="1200" dirty="0">
                <a:latin typeface="SwissReSans" pitchFamily="34" charset="0"/>
              </a:rPr>
              <a:t> </a:t>
            </a:r>
            <a:r>
              <a:rPr lang="de-CH" sz="1200" dirty="0" err="1">
                <a:latin typeface="SwissReSans" pitchFamily="34" charset="0"/>
              </a:rPr>
              <a:t>highly</a:t>
            </a:r>
            <a:r>
              <a:rPr lang="de-CH" sz="1200" dirty="0">
                <a:latin typeface="SwissReSans" pitchFamily="34" charset="0"/>
              </a:rPr>
              <a:t> </a:t>
            </a:r>
            <a:r>
              <a:rPr lang="de-CH" sz="1200" dirty="0" err="1">
                <a:latin typeface="SwissReSans" pitchFamily="34" charset="0"/>
              </a:rPr>
              <a:t>exponential</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t>
            </a:r>
            <a:r>
              <a:rPr lang="de-CH" sz="1200" dirty="0" err="1">
                <a:latin typeface="SwissReSans" pitchFamily="34" charset="0"/>
              </a:rPr>
              <a:t>new</a:t>
            </a:r>
            <a:r>
              <a:rPr lang="de-CH" sz="1200" dirty="0">
                <a:latin typeface="SwissReSans" pitchFamily="34" charset="0"/>
              </a:rPr>
              <a:t> </a:t>
            </a:r>
            <a:r>
              <a:rPr lang="de-CH" sz="1200" dirty="0" err="1">
                <a:latin typeface="SwissReSans" pitchFamily="34" charset="0"/>
              </a:rPr>
              <a:t>policies</a:t>
            </a:r>
            <a:r>
              <a:rPr lang="de-CH" sz="1200" dirty="0">
                <a:latin typeface="SwissReSans" pitchFamily="34" charset="0"/>
              </a:rPr>
              <a:t> </a:t>
            </a:r>
            <a:r>
              <a:rPr lang="de-CH" sz="1200" dirty="0" err="1">
                <a:latin typeface="SwissReSans" pitchFamily="34" charset="0"/>
              </a:rPr>
              <a:t>are</a:t>
            </a:r>
            <a:r>
              <a:rPr lang="de-CH" sz="1200" dirty="0">
                <a:latin typeface="SwissReSans" pitchFamily="34" charset="0"/>
              </a:rPr>
              <a:t> </a:t>
            </a:r>
            <a:r>
              <a:rPr lang="de-CH" sz="1200" dirty="0" err="1">
                <a:latin typeface="SwissReSans" pitchFamily="34" charset="0"/>
              </a:rPr>
              <a:t>added</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existing</a:t>
            </a:r>
            <a:r>
              <a:rPr lang="de-CH" sz="1200" dirty="0">
                <a:latin typeface="SwissReSans" pitchFamily="34" charset="0"/>
              </a:rPr>
              <a:t> </a:t>
            </a:r>
            <a:r>
              <a:rPr lang="de-CH" sz="1200" dirty="0" err="1">
                <a:latin typeface="SwissReSans" pitchFamily="34" charset="0"/>
              </a:rPr>
              <a:t>portfolios</a:t>
            </a:r>
            <a:r>
              <a:rPr lang="de-CH" sz="1200" dirty="0">
                <a:latin typeface="SwissReSans" pitchFamily="34" charset="0"/>
              </a:rPr>
              <a:t> </a:t>
            </a:r>
            <a:r>
              <a:rPr lang="de-CH" sz="1200" dirty="0" err="1">
                <a:latin typeface="SwissReSans" pitchFamily="34" charset="0"/>
              </a:rPr>
              <a:t>every</a:t>
            </a:r>
            <a:r>
              <a:rPr lang="de-CH" sz="1200" dirty="0">
                <a:latin typeface="SwissReSans" pitchFamily="34" charset="0"/>
              </a:rPr>
              <a:t> </a:t>
            </a:r>
            <a:r>
              <a:rPr lang="de-CH" sz="1200" dirty="0" err="1">
                <a:latin typeface="SwissReSans" pitchFamily="34" charset="0"/>
              </a:rPr>
              <a:t>year</a:t>
            </a:r>
            <a:r>
              <a:rPr lang="de-CH" sz="1200" dirty="0">
                <a:latin typeface="SwissReSans" pitchFamily="34" charset="0"/>
              </a:rPr>
              <a:t>, </a:t>
            </a:r>
            <a:r>
              <a:rPr lang="de-CH" sz="1200" dirty="0" err="1">
                <a:latin typeface="SwissReSans" pitchFamily="34" charset="0"/>
              </a:rPr>
              <a:t>and</a:t>
            </a:r>
            <a:r>
              <a:rPr lang="de-CH" sz="1200" dirty="0">
                <a:latin typeface="SwissReSans" pitchFamily="34" charset="0"/>
              </a:rPr>
              <a:t> Swiss Re will </a:t>
            </a:r>
            <a:r>
              <a:rPr lang="de-CH" sz="1200" dirty="0" err="1">
                <a:latin typeface="SwissReSans" pitchFamily="34" charset="0"/>
              </a:rPr>
              <a:t>keep</a:t>
            </a:r>
            <a:r>
              <a:rPr lang="de-CH" sz="1200" dirty="0">
                <a:latin typeface="SwissReSans" pitchFamily="34" charset="0"/>
              </a:rPr>
              <a:t> </a:t>
            </a:r>
            <a:r>
              <a:rPr lang="de-CH" sz="1200" dirty="0" err="1">
                <a:latin typeface="SwissReSans" pitchFamily="34" charset="0"/>
              </a:rPr>
              <a:t>acquiring</a:t>
            </a:r>
            <a:r>
              <a:rPr lang="de-CH" sz="1200" dirty="0">
                <a:latin typeface="SwissReSans" pitchFamily="34" charset="0"/>
              </a:rPr>
              <a:t> </a:t>
            </a:r>
            <a:r>
              <a:rPr lang="de-CH" sz="1200" dirty="0" err="1">
                <a:latin typeface="SwissReSans" pitchFamily="34" charset="0"/>
              </a:rPr>
              <a:t>clients</a:t>
            </a:r>
            <a:r>
              <a:rPr lang="de-CH" sz="1200" dirty="0">
                <a:latin typeface="SwissReSans" pitchFamily="34" charset="0"/>
              </a:rPr>
              <a:t>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new</a:t>
            </a:r>
            <a:r>
              <a:rPr lang="de-CH" sz="1200" dirty="0">
                <a:latin typeface="SwissReSans" pitchFamily="34" charset="0"/>
              </a:rPr>
              <a:t> </a:t>
            </a:r>
            <a:r>
              <a:rPr lang="de-CH" sz="1200" dirty="0" err="1">
                <a:latin typeface="SwissReSans" pitchFamily="34" charset="0"/>
              </a:rPr>
              <a:t>operations</a:t>
            </a:r>
            <a:r>
              <a:rPr lang="de-CH" sz="1200" dirty="0">
                <a:latin typeface="SwissReSans" pitchFamily="34" charset="0"/>
              </a:rPr>
              <a:t> </a:t>
            </a:r>
          </a:p>
          <a:p>
            <a:pPr marL="285750" indent="-285750">
              <a:spcAft>
                <a:spcPts val="600"/>
              </a:spcAft>
              <a:buFont typeface="Arial" panose="020B0604020202020204" pitchFamily="34" charset="0"/>
              <a:buChar char="•"/>
            </a:pPr>
            <a:r>
              <a:rPr lang="de-CH" sz="1200" dirty="0" err="1">
                <a:latin typeface="SwissReSans" pitchFamily="34" charset="0"/>
              </a:rPr>
              <a:t>We</a:t>
            </a:r>
            <a:r>
              <a:rPr lang="de-CH" sz="1200" dirty="0">
                <a:latin typeface="SwissReSans" pitchFamily="34" charset="0"/>
              </a:rPr>
              <a:t> </a:t>
            </a:r>
            <a:r>
              <a:rPr lang="de-CH" sz="1200" dirty="0" err="1">
                <a:latin typeface="SwissReSans" pitchFamily="34" charset="0"/>
              </a:rPr>
              <a:t>assume</a:t>
            </a:r>
            <a:r>
              <a:rPr lang="de-CH" sz="1200" dirty="0">
                <a:latin typeface="SwissReSans" pitchFamily="34" charset="0"/>
              </a:rPr>
              <a:t> </a:t>
            </a:r>
            <a:r>
              <a:rPr lang="de-CH" sz="1200" dirty="0" err="1">
                <a:latin typeface="SwissReSans" pitchFamily="34" charset="0"/>
              </a:rPr>
              <a:t>here</a:t>
            </a:r>
            <a:r>
              <a:rPr lang="de-CH" sz="1200" dirty="0">
                <a:latin typeface="SwissReSans" pitchFamily="34" charset="0"/>
              </a:rPr>
              <a:t> </a:t>
            </a:r>
            <a:r>
              <a:rPr lang="de-CH" sz="1200" dirty="0" err="1">
                <a:latin typeface="SwissReSans" pitchFamily="34" charset="0"/>
              </a:rPr>
              <a:t>that</a:t>
            </a:r>
            <a:r>
              <a:rPr lang="de-CH" sz="1200" dirty="0">
                <a:latin typeface="SwissReSans" pitchFamily="34" charset="0"/>
              </a:rPr>
              <a:t> </a:t>
            </a:r>
            <a:r>
              <a:rPr lang="de-CH" sz="1200" dirty="0" err="1">
                <a:latin typeface="SwissReSans" pitchFamily="34" charset="0"/>
              </a:rPr>
              <a:t>through</a:t>
            </a:r>
            <a:r>
              <a:rPr lang="de-CH" sz="1200" dirty="0">
                <a:latin typeface="SwissReSans" pitchFamily="34" charset="0"/>
              </a:rPr>
              <a:t> </a:t>
            </a:r>
            <a:r>
              <a:rPr lang="de-CH" sz="1200" dirty="0" err="1">
                <a:latin typeface="SwissReSans" pitchFamily="34" charset="0"/>
              </a:rPr>
              <a:t>our</a:t>
            </a:r>
            <a:r>
              <a:rPr lang="de-CH" sz="1200" dirty="0">
                <a:latin typeface="SwissReSans" pitchFamily="34" charset="0"/>
              </a:rPr>
              <a:t> </a:t>
            </a:r>
            <a:r>
              <a:rPr lang="de-CH" sz="1200" dirty="0" err="1">
                <a:latin typeface="SwissReSans" pitchFamily="34" charset="0"/>
              </a:rPr>
              <a:t>our</a:t>
            </a:r>
            <a:r>
              <a:rPr lang="de-CH" sz="1200" dirty="0">
                <a:latin typeface="SwissReSans" pitchFamily="34" charset="0"/>
              </a:rPr>
              <a:t> </a:t>
            </a:r>
            <a:r>
              <a:rPr lang="de-CH" sz="1200" dirty="0" err="1">
                <a:latin typeface="SwissReSans" pitchFamily="34" charset="0"/>
              </a:rPr>
              <a:t>reinsurance</a:t>
            </a:r>
            <a:r>
              <a:rPr lang="de-CH" sz="1200" dirty="0">
                <a:latin typeface="SwissReSans" pitchFamily="34" charset="0"/>
              </a:rPr>
              <a:t> </a:t>
            </a:r>
            <a:r>
              <a:rPr lang="de-CH" sz="1200" dirty="0" err="1">
                <a:latin typeface="SwissReSans" pitchFamily="34" charset="0"/>
              </a:rPr>
              <a:t>clients</a:t>
            </a:r>
            <a:r>
              <a:rPr lang="de-CH" sz="1200" dirty="0">
                <a:latin typeface="SwissReSans" pitchFamily="34" charset="0"/>
              </a:rPr>
              <a:t>, </a:t>
            </a:r>
            <a:r>
              <a:rPr lang="de-CH" sz="1200" dirty="0" err="1">
                <a:latin typeface="SwissReSans" pitchFamily="34" charset="0"/>
              </a:rPr>
              <a:t>we</a:t>
            </a:r>
            <a:r>
              <a:rPr lang="de-CH" sz="1200" dirty="0">
                <a:latin typeface="SwissReSans" pitchFamily="34" charset="0"/>
              </a:rPr>
              <a:t> </a:t>
            </a:r>
            <a:r>
              <a:rPr lang="de-CH" sz="1200" dirty="0" err="1">
                <a:latin typeface="SwissReSans" pitchFamily="34" charset="0"/>
              </a:rPr>
              <a:t>can</a:t>
            </a:r>
            <a:r>
              <a:rPr lang="de-CH" sz="1200" dirty="0">
                <a:latin typeface="SwissReSans" pitchFamily="34" charset="0"/>
              </a:rPr>
              <a:t> </a:t>
            </a:r>
            <a:r>
              <a:rPr lang="de-CH" sz="1200" dirty="0" err="1">
                <a:latin typeface="SwissReSans" pitchFamily="34" charset="0"/>
              </a:rPr>
              <a:t>realistically</a:t>
            </a:r>
            <a:r>
              <a:rPr lang="de-CH" sz="1200" dirty="0">
                <a:latin typeface="SwissReSans" pitchFamily="34" charset="0"/>
              </a:rPr>
              <a:t> </a:t>
            </a:r>
            <a:r>
              <a:rPr lang="de-CH" sz="1200" dirty="0" err="1">
                <a:latin typeface="SwissReSans" pitchFamily="34" charset="0"/>
              </a:rPr>
              <a:t>exploit</a:t>
            </a:r>
            <a:r>
              <a:rPr lang="de-CH" sz="1200" dirty="0">
                <a:latin typeface="SwissReSans" pitchFamily="34" charset="0"/>
              </a:rPr>
              <a:t> </a:t>
            </a:r>
            <a:r>
              <a:rPr lang="de-CH" sz="1200" dirty="0" err="1">
                <a:latin typeface="SwissReSans" pitchFamily="34" charset="0"/>
              </a:rPr>
              <a:t>about</a:t>
            </a:r>
            <a:r>
              <a:rPr lang="de-CH" sz="1200" dirty="0">
                <a:latin typeface="SwissReSans" pitchFamily="34" charset="0"/>
              </a:rPr>
              <a:t> 20%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total </a:t>
            </a:r>
            <a:r>
              <a:rPr lang="de-CH" sz="1200" dirty="0" err="1">
                <a:latin typeface="SwissReSans" pitchFamily="34" charset="0"/>
              </a:rPr>
              <a:t>market</a:t>
            </a:r>
            <a:r>
              <a:rPr lang="de-CH" sz="1200" dirty="0">
                <a:latin typeface="SwissReSans" pitchFamily="34" charset="0"/>
              </a:rPr>
              <a:t> potential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parametric</a:t>
            </a:r>
            <a:r>
              <a:rPr lang="de-CH" sz="1200" dirty="0">
                <a:latin typeface="SwissReSans" pitchFamily="34" charset="0"/>
              </a:rPr>
              <a:t> </a:t>
            </a:r>
            <a:r>
              <a:rPr lang="de-CH" sz="1200" dirty="0" err="1">
                <a:latin typeface="SwissReSans" pitchFamily="34" charset="0"/>
              </a:rPr>
              <a:t>products</a:t>
            </a:r>
            <a:r>
              <a:rPr lang="de-CH" sz="1200" dirty="0">
                <a:latin typeface="SwissReSans" pitchFamily="34" charset="0"/>
              </a:rPr>
              <a:t>. So </a:t>
            </a:r>
            <a:r>
              <a:rPr lang="de-CH" sz="1200" dirty="0" err="1">
                <a:latin typeface="SwissReSans" pitchFamily="34" charset="0"/>
              </a:rPr>
              <a:t>we</a:t>
            </a:r>
            <a:r>
              <a:rPr lang="de-CH" sz="1200" dirty="0">
                <a:latin typeface="SwissReSans" pitchFamily="34" charset="0"/>
              </a:rPr>
              <a:t> </a:t>
            </a:r>
            <a:r>
              <a:rPr lang="de-CH" sz="1200" dirty="0" err="1">
                <a:latin typeface="SwissReSans" pitchFamily="34" charset="0"/>
              </a:rPr>
              <a:t>see</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CMR </a:t>
            </a:r>
            <a:r>
              <a:rPr lang="de-CH" sz="1200" dirty="0" err="1">
                <a:latin typeface="SwissReSans" pitchFamily="34" charset="0"/>
              </a:rPr>
              <a:t>ceiling</a:t>
            </a:r>
            <a:r>
              <a:rPr lang="de-CH" sz="1200" dirty="0">
                <a:latin typeface="SwissReSans" pitchFamily="34" charset="0"/>
              </a:rPr>
              <a:t> at 20% x $1bn = $200m</a:t>
            </a:r>
          </a:p>
          <a:p>
            <a:pPr marL="285750" indent="-285750">
              <a:spcAft>
                <a:spcPts val="600"/>
              </a:spcAft>
              <a:buFont typeface="Arial" panose="020B0604020202020204" pitchFamily="34" charset="0"/>
              <a:buChar char="•"/>
            </a:pPr>
            <a:r>
              <a:rPr lang="de-CH" sz="1200" dirty="0" err="1">
                <a:latin typeface="SwissReSans" pitchFamily="34" charset="0"/>
              </a:rPr>
              <a:t>It</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in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nature</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this</a:t>
            </a:r>
            <a:r>
              <a:rPr lang="de-CH" sz="1200" dirty="0">
                <a:latin typeface="SwissReSans" pitchFamily="34" charset="0"/>
              </a:rPr>
              <a:t> initiative </a:t>
            </a:r>
            <a:r>
              <a:rPr lang="de-CH" sz="1200" dirty="0" err="1">
                <a:latin typeface="SwissReSans" pitchFamily="34" charset="0"/>
              </a:rPr>
              <a:t>that</a:t>
            </a:r>
            <a:r>
              <a:rPr lang="de-CH" sz="1200" dirty="0">
                <a:latin typeface="SwissReSans" pitchFamily="34" charset="0"/>
              </a:rPr>
              <a:t> </a:t>
            </a:r>
            <a:r>
              <a:rPr lang="de-CH" sz="1200" dirty="0" err="1">
                <a:latin typeface="SwissReSans" pitchFamily="34" charset="0"/>
              </a:rPr>
              <a:t>it</a:t>
            </a:r>
            <a:r>
              <a:rPr lang="de-CH" sz="1200" dirty="0">
                <a:latin typeface="SwissReSans" pitchFamily="34" charset="0"/>
              </a:rPr>
              <a:t> </a:t>
            </a:r>
            <a:r>
              <a:rPr lang="de-CH" sz="1200" dirty="0" err="1">
                <a:latin typeface="SwissReSans" pitchFamily="34" charset="0"/>
              </a:rPr>
              <a:t>takes</a:t>
            </a:r>
            <a:r>
              <a:rPr lang="de-CH" sz="1200" dirty="0">
                <a:latin typeface="SwissReSans" pitchFamily="34" charset="0"/>
              </a:rPr>
              <a:t> </a:t>
            </a:r>
            <a:r>
              <a:rPr lang="de-CH" sz="1200" dirty="0" err="1">
                <a:latin typeface="SwissReSans" pitchFamily="34" charset="0"/>
              </a:rPr>
              <a:t>significant</a:t>
            </a:r>
            <a:r>
              <a:rPr lang="de-CH" sz="1200" dirty="0">
                <a:latin typeface="SwissReSans" pitchFamily="34" charset="0"/>
              </a:rPr>
              <a:t> time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generate</a:t>
            </a:r>
            <a:r>
              <a:rPr lang="de-CH" sz="1200" dirty="0">
                <a:latin typeface="SwissReSans" pitchFamily="34" charset="0"/>
              </a:rPr>
              <a:t> substantial </a:t>
            </a:r>
            <a:r>
              <a:rPr lang="de-CH" sz="1200" dirty="0" err="1">
                <a:latin typeface="SwissReSans" pitchFamily="34" charset="0"/>
              </a:rPr>
              <a:t>volume</a:t>
            </a:r>
            <a:r>
              <a:rPr lang="de-CH" sz="1200" dirty="0">
                <a:latin typeface="SwissReSans" pitchFamily="34" charset="0"/>
              </a:rPr>
              <a:t>. </a:t>
            </a:r>
            <a:r>
              <a:rPr lang="de-CH" sz="1200" dirty="0" err="1">
                <a:latin typeface="SwissReSans" pitchFamily="34" charset="0"/>
              </a:rPr>
              <a:t>Therefore</a:t>
            </a:r>
            <a:r>
              <a:rPr lang="de-CH" sz="1200" dirty="0">
                <a:latin typeface="SwissReSans" pitchFamily="34" charset="0"/>
              </a:rPr>
              <a:t>, </a:t>
            </a:r>
            <a:r>
              <a:rPr lang="de-CH" sz="1200" dirty="0" err="1">
                <a:latin typeface="SwissReSans" pitchFamily="34" charset="0"/>
              </a:rPr>
              <a:t>we</a:t>
            </a:r>
            <a:r>
              <a:rPr lang="de-CH" sz="1200" dirty="0">
                <a:latin typeface="SwissReSans" pitchFamily="34" charset="0"/>
              </a:rPr>
              <a:t> </a:t>
            </a:r>
            <a:r>
              <a:rPr lang="de-CH" sz="1200" dirty="0" err="1">
                <a:latin typeface="SwissReSans" pitchFamily="34" charset="0"/>
              </a:rPr>
              <a:t>assume</a:t>
            </a:r>
            <a:r>
              <a:rPr lang="de-CH" sz="1200" dirty="0">
                <a:latin typeface="SwissReSans" pitchFamily="34" charset="0"/>
              </a:rPr>
              <a:t> </a:t>
            </a:r>
            <a:r>
              <a:rPr lang="de-CH" sz="1200" dirty="0" err="1">
                <a:latin typeface="SwissReSans" pitchFamily="34" charset="0"/>
              </a:rPr>
              <a:t>that</a:t>
            </a:r>
            <a:r>
              <a:rPr lang="de-CH" sz="1200" dirty="0">
                <a:latin typeface="SwissReSans" pitchFamily="34" charset="0"/>
              </a:rPr>
              <a:t> CMR will </a:t>
            </a:r>
            <a:r>
              <a:rPr lang="de-CH" sz="1200" dirty="0" err="1">
                <a:latin typeface="SwissReSans" pitchFamily="34" charset="0"/>
              </a:rPr>
              <a:t>only</a:t>
            </a:r>
            <a:r>
              <a:rPr lang="de-CH" sz="1200" dirty="0">
                <a:latin typeface="SwissReSans" pitchFamily="34" charset="0"/>
              </a:rPr>
              <a:t> </a:t>
            </a:r>
            <a:r>
              <a:rPr lang="de-CH" sz="1200" dirty="0" err="1">
                <a:latin typeface="SwissReSans" pitchFamily="34" charset="0"/>
              </a:rPr>
              <a:t>start</a:t>
            </a:r>
            <a:r>
              <a:rPr lang="de-CH" sz="1200" dirty="0">
                <a:latin typeface="SwissReSans" pitchFamily="34" charset="0"/>
              </a:rPr>
              <a:t> </a:t>
            </a:r>
            <a:r>
              <a:rPr lang="de-CH" sz="1200" dirty="0" err="1">
                <a:latin typeface="SwissReSans" pitchFamily="34" charset="0"/>
              </a:rPr>
              <a:t>converging</a:t>
            </a:r>
            <a:r>
              <a:rPr lang="de-CH" sz="1200" dirty="0">
                <a:latin typeface="SwissReSans" pitchFamily="34" charset="0"/>
              </a:rPr>
              <a:t> </a:t>
            </a:r>
            <a:r>
              <a:rPr lang="de-CH" sz="1200" dirty="0" err="1">
                <a:latin typeface="SwissReSans" pitchFamily="34" charset="0"/>
              </a:rPr>
              <a:t>towards</a:t>
            </a:r>
            <a:r>
              <a:rPr lang="de-CH" sz="1200" dirty="0">
                <a:latin typeface="SwissReSans" pitchFamily="34" charset="0"/>
              </a:rPr>
              <a:t> </a:t>
            </a:r>
            <a:r>
              <a:rPr lang="de-CH" sz="1200" dirty="0" err="1">
                <a:latin typeface="SwissReSans" pitchFamily="34" charset="0"/>
              </a:rPr>
              <a:t>this</a:t>
            </a:r>
            <a:r>
              <a:rPr lang="de-CH" sz="1200" dirty="0">
                <a:latin typeface="SwissReSans" pitchFamily="34" charset="0"/>
              </a:rPr>
              <a:t> </a:t>
            </a:r>
            <a:r>
              <a:rPr lang="de-CH" sz="1200" dirty="0" err="1">
                <a:latin typeface="SwissReSans" pitchFamily="34" charset="0"/>
              </a:rPr>
              <a:t>ceiling</a:t>
            </a:r>
            <a:r>
              <a:rPr lang="de-CH" sz="1200" dirty="0">
                <a:latin typeface="SwissReSans" pitchFamily="34" charset="0"/>
              </a:rPr>
              <a:t> </a:t>
            </a:r>
            <a:r>
              <a:rPr lang="de-CH" sz="1200" dirty="0" err="1">
                <a:latin typeface="SwissReSans" pitchFamily="34" charset="0"/>
              </a:rPr>
              <a:t>about</a:t>
            </a:r>
            <a:r>
              <a:rPr lang="de-CH" sz="1200" dirty="0">
                <a:latin typeface="SwissReSans" pitchFamily="34" charset="0"/>
              </a:rPr>
              <a:t> 10 </a:t>
            </a:r>
            <a:r>
              <a:rPr lang="de-CH" sz="1200" dirty="0" err="1">
                <a:latin typeface="SwissReSans" pitchFamily="34" charset="0"/>
              </a:rPr>
              <a:t>years</a:t>
            </a:r>
            <a:r>
              <a:rPr lang="de-CH" sz="1200" dirty="0">
                <a:latin typeface="SwissReSans" pitchFamily="34" charset="0"/>
              </a:rPr>
              <a:t> after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kick-off</a:t>
            </a:r>
            <a:r>
              <a:rPr lang="de-CH" sz="1200" dirty="0">
                <a:latin typeface="SwissReSans" pitchFamily="34" charset="0"/>
              </a:rPr>
              <a:t> </a:t>
            </a:r>
            <a:r>
              <a:rPr lang="de-CH" sz="1200" dirty="0" err="1">
                <a:latin typeface="SwissReSans" pitchFamily="34" charset="0"/>
              </a:rPr>
              <a:t>date</a:t>
            </a:r>
            <a:r>
              <a:rPr lang="de-CH" sz="1200" dirty="0">
                <a:latin typeface="SwissReSans" pitchFamily="34" charset="0"/>
              </a:rPr>
              <a:t>.</a:t>
            </a:r>
            <a:endParaRPr lang="en-US" sz="1200" dirty="0" err="1">
              <a:latin typeface="SwissReSans" pitchFamily="34" charset="0"/>
            </a:endParaRPr>
          </a:p>
        </p:txBody>
      </p:sp>
    </p:spTree>
    <p:extLst>
      <p:ext uri="{BB962C8B-B14F-4D97-AF65-F5344CB8AC3E}">
        <p14:creationId xmlns:p14="http://schemas.microsoft.com/office/powerpoint/2010/main" val="873578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a:t>Appendix</a:t>
            </a:r>
            <a:endParaRPr lang="en-US" b="1" dirty="0"/>
          </a:p>
        </p:txBody>
      </p:sp>
      <p:sp>
        <p:nvSpPr>
          <p:cNvPr id="4" name="Slide Number Placeholder 3"/>
          <p:cNvSpPr>
            <a:spLocks noGrp="1"/>
          </p:cNvSpPr>
          <p:nvPr>
            <p:ph type="sldNum" sz="quarter" idx="15"/>
          </p:nvPr>
        </p:nvSpPr>
        <p:spPr/>
        <p:txBody>
          <a:bodyPr/>
          <a:lstStyle/>
          <a:p>
            <a:fld id="{5E4D2043-7E31-4A53-BD33-72A88E682172}" type="slidenum">
              <a:rPr lang="en-US" smtClean="0"/>
              <a:pPr/>
              <a:t>25</a:t>
            </a:fld>
            <a:endParaRPr lang="en-US" dirty="0"/>
          </a:p>
        </p:txBody>
      </p:sp>
    </p:spTree>
    <p:extLst>
      <p:ext uri="{BB962C8B-B14F-4D97-AF65-F5344CB8AC3E}">
        <p14:creationId xmlns:p14="http://schemas.microsoft.com/office/powerpoint/2010/main" val="85567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1600" dirty="0"/>
              <a:t>Product Example (1/3):</a:t>
            </a:r>
            <a:br>
              <a:rPr lang="en-GB" sz="2000" dirty="0"/>
            </a:br>
            <a:r>
              <a:rPr lang="en-GB" sz="2000" dirty="0"/>
              <a:t>Employee Protection Policy for Large Corporates</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26</a:t>
            </a:fld>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3107121727"/>
              </p:ext>
            </p:extLst>
          </p:nvPr>
        </p:nvGraphicFramePr>
        <p:xfrm>
          <a:off x="684214" y="1716575"/>
          <a:ext cx="7918611" cy="4186320"/>
        </p:xfrm>
        <a:graphic>
          <a:graphicData uri="http://schemas.openxmlformats.org/drawingml/2006/table">
            <a:tbl>
              <a:tblPr firstRow="1" bandRow="1">
                <a:tableStyleId>{4F870FC3-41F4-4639-9F92-194A608F593C}</a:tableStyleId>
              </a:tblPr>
              <a:tblGrid>
                <a:gridCol w="2130424">
                  <a:extLst>
                    <a:ext uri="{9D8B030D-6E8A-4147-A177-3AD203B41FA5}">
                      <a16:colId xmlns:a16="http://schemas.microsoft.com/office/drawing/2014/main" val="20000"/>
                    </a:ext>
                  </a:extLst>
                </a:gridCol>
                <a:gridCol w="5788187">
                  <a:extLst>
                    <a:ext uri="{9D8B030D-6E8A-4147-A177-3AD203B41FA5}">
                      <a16:colId xmlns:a16="http://schemas.microsoft.com/office/drawing/2014/main" val="20001"/>
                    </a:ext>
                  </a:extLst>
                </a:gridCol>
              </a:tblGrid>
              <a:tr h="370840">
                <a:tc>
                  <a:txBody>
                    <a:bodyPr/>
                    <a:lstStyle/>
                    <a:p>
                      <a:r>
                        <a:rPr lang="en-US" sz="1400" b="1" dirty="0">
                          <a:solidFill>
                            <a:schemeClr val="tx1"/>
                          </a:solidFill>
                        </a:rPr>
                        <a:t>Target market</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Large</a:t>
                      </a:r>
                      <a:r>
                        <a:rPr lang="en-US" sz="1200" b="0" baseline="0" dirty="0">
                          <a:solidFill>
                            <a:schemeClr val="tx1"/>
                          </a:solidFill>
                        </a:rPr>
                        <a:t> Corporates in high risk areas</a:t>
                      </a:r>
                      <a:endParaRPr lang="en-US" sz="1200" b="0" dirty="0">
                        <a:solidFill>
                          <a:schemeClr val="tx1"/>
                        </a:solidFill>
                      </a:endParaRPr>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b="1" dirty="0"/>
                        <a:t>Product description</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The insured</a:t>
                      </a:r>
                      <a:r>
                        <a:rPr lang="en-US" sz="1200" baseline="0" dirty="0"/>
                        <a:t> corporation can allow its employees to subscribe to the policy, making their property become subject to the insurance cover. After a loss event, all subscribers to the policy, including the corporation itself, can file a claim by delivering a proof of loss. Based on the aggregated loss and the parametric index, the insurer determines the total payout amount. It is up to the corporation’s discretion how this amount is further distributed to the employees, as long as the paid amount does not exceed an individual’s claims.</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b="1" dirty="0"/>
                        <a:t>Distribution</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a:t>
                      </a:r>
                      <a:r>
                        <a:rPr lang="en-US" sz="1200" baseline="0" dirty="0"/>
                        <a:t> this is a product that is highly tailored to a specific company, the sales process has to occur face to face through a sales agent. However, the insurer should provide an online platform which supports the employee subscription / claims / payout processes (similar to platforms provided by banks which support employee benefit schemes).</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b="1" dirty="0"/>
                        <a:t>Value proposition for specific target market</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 addition to being covered against</a:t>
                      </a:r>
                      <a:r>
                        <a:rPr lang="en-US" sz="1200" baseline="0" dirty="0"/>
                        <a:t> its own losses, the corporation will gain attractiveness as an employer by offering the scheme. Furthermore, the corporation has a vital interest that its employees return to work quickly after a </a:t>
                      </a:r>
                      <a:r>
                        <a:rPr lang="en-US" sz="1200" baseline="0" dirty="0" err="1"/>
                        <a:t>nat</a:t>
                      </a:r>
                      <a:r>
                        <a:rPr lang="en-US" sz="1200" baseline="0" dirty="0"/>
                        <a:t> cat event; having a clear budget available to distribute to employees who need support (without them having to pay income tax on it) helps to achieve this goal.</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511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1600" dirty="0"/>
              <a:t>Product Example (2/3):</a:t>
            </a:r>
            <a:br>
              <a:rPr lang="en-GB" sz="2000" dirty="0"/>
            </a:br>
            <a:r>
              <a:rPr lang="en-GB" sz="2000" dirty="0"/>
              <a:t>BI Policy for Small Businesses</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27</a:t>
            </a:fld>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1546261949"/>
              </p:ext>
            </p:extLst>
          </p:nvPr>
        </p:nvGraphicFramePr>
        <p:xfrm>
          <a:off x="684214" y="1716575"/>
          <a:ext cx="7918611" cy="3637680"/>
        </p:xfrm>
        <a:graphic>
          <a:graphicData uri="http://schemas.openxmlformats.org/drawingml/2006/table">
            <a:tbl>
              <a:tblPr firstRow="1" bandRow="1">
                <a:tableStyleId>{4F870FC3-41F4-4639-9F92-194A608F593C}</a:tableStyleId>
              </a:tblPr>
              <a:tblGrid>
                <a:gridCol w="2130424">
                  <a:extLst>
                    <a:ext uri="{9D8B030D-6E8A-4147-A177-3AD203B41FA5}">
                      <a16:colId xmlns:a16="http://schemas.microsoft.com/office/drawing/2014/main" val="20000"/>
                    </a:ext>
                  </a:extLst>
                </a:gridCol>
                <a:gridCol w="5788187">
                  <a:extLst>
                    <a:ext uri="{9D8B030D-6E8A-4147-A177-3AD203B41FA5}">
                      <a16:colId xmlns:a16="http://schemas.microsoft.com/office/drawing/2014/main" val="20001"/>
                    </a:ext>
                  </a:extLst>
                </a:gridCol>
              </a:tblGrid>
              <a:tr h="370840">
                <a:tc>
                  <a:txBody>
                    <a:bodyPr/>
                    <a:lstStyle/>
                    <a:p>
                      <a:r>
                        <a:rPr lang="en-US" sz="1400" b="1" dirty="0">
                          <a:solidFill>
                            <a:schemeClr val="tx1"/>
                          </a:solidFill>
                        </a:rPr>
                        <a:t>Target market</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Small to mid-sized businesses</a:t>
                      </a:r>
                      <a:r>
                        <a:rPr lang="en-US" sz="1200" b="0" baseline="0" dirty="0">
                          <a:solidFill>
                            <a:schemeClr val="tx1"/>
                          </a:solidFill>
                        </a:rPr>
                        <a:t> in high risk areas</a:t>
                      </a:r>
                      <a:endParaRPr lang="en-US" sz="1200" b="0" dirty="0">
                        <a:solidFill>
                          <a:schemeClr val="tx1"/>
                        </a:solidFill>
                      </a:endParaRPr>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b="1" dirty="0"/>
                        <a:t>Product description</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The policy is essentially</a:t>
                      </a:r>
                      <a:r>
                        <a:rPr lang="en-US" sz="1200" baseline="0" dirty="0"/>
                        <a:t> a stand-alone BI cover. After a </a:t>
                      </a:r>
                      <a:r>
                        <a:rPr lang="en-US" sz="1200" baseline="0" dirty="0" err="1"/>
                        <a:t>nat</a:t>
                      </a:r>
                      <a:r>
                        <a:rPr lang="en-US" sz="1200" baseline="0" dirty="0"/>
                        <a:t> cat event, the insured can claim a fixed weekly amount in case the business is not operational. If the business is partially operational, the amount is reduced accordingly. The parametric index determines the maximum time period during which the amount can be claimed. The insured can optionally apply for a bulk-payout to do emergency repairs which help him to resume operations quicker.</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b="1" dirty="0"/>
                        <a:t>Distribution</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Sales can happen through an existing</a:t>
                      </a:r>
                      <a:r>
                        <a:rPr lang="en-US" sz="1200" baseline="0" dirty="0"/>
                        <a:t> agent network, but the product is simple enough to be suited for online sales. In any case, the claims process should be online, keeping loss adjustment expenses to a minimum.</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b="1" dirty="0"/>
                        <a:t>Value proposition for specific target market</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For a business,</a:t>
                      </a:r>
                      <a:r>
                        <a:rPr lang="en-US" sz="1200" baseline="0" dirty="0"/>
                        <a:t> the ability to resume operations is more existential than the reconstruction of the business’ property to the exact pre-event state. By focusing the cover only on this existential part of the risk and by keeping operational complexity to a minimum, this cover can be offered at a fraction of the price of a traditional indemnity cover.</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3653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1600" dirty="0"/>
              <a:t>Product Example (3/3):</a:t>
            </a:r>
            <a:br>
              <a:rPr lang="en-GB" sz="2000" dirty="0"/>
            </a:br>
            <a:r>
              <a:rPr lang="en-GB" sz="2000" dirty="0"/>
              <a:t>Mini Policy via Mobile Money</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28</a:t>
            </a:fld>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227805993"/>
              </p:ext>
            </p:extLst>
          </p:nvPr>
        </p:nvGraphicFramePr>
        <p:xfrm>
          <a:off x="684214" y="1716575"/>
          <a:ext cx="7918611" cy="3972960"/>
        </p:xfrm>
        <a:graphic>
          <a:graphicData uri="http://schemas.openxmlformats.org/drawingml/2006/table">
            <a:tbl>
              <a:tblPr firstRow="1" bandRow="1">
                <a:tableStyleId>{4F870FC3-41F4-4639-9F92-194A608F593C}</a:tableStyleId>
              </a:tblPr>
              <a:tblGrid>
                <a:gridCol w="2130424">
                  <a:extLst>
                    <a:ext uri="{9D8B030D-6E8A-4147-A177-3AD203B41FA5}">
                      <a16:colId xmlns:a16="http://schemas.microsoft.com/office/drawing/2014/main" val="20000"/>
                    </a:ext>
                  </a:extLst>
                </a:gridCol>
                <a:gridCol w="5788187">
                  <a:extLst>
                    <a:ext uri="{9D8B030D-6E8A-4147-A177-3AD203B41FA5}">
                      <a16:colId xmlns:a16="http://schemas.microsoft.com/office/drawing/2014/main" val="20001"/>
                    </a:ext>
                  </a:extLst>
                </a:gridCol>
              </a:tblGrid>
              <a:tr h="370840">
                <a:tc>
                  <a:txBody>
                    <a:bodyPr/>
                    <a:lstStyle/>
                    <a:p>
                      <a:r>
                        <a:rPr lang="en-US" sz="1400" b="1" dirty="0">
                          <a:solidFill>
                            <a:schemeClr val="tx1"/>
                          </a:solidFill>
                        </a:rPr>
                        <a:t>Target market</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“Mini</a:t>
                      </a:r>
                      <a:r>
                        <a:rPr lang="en-US" sz="1200" b="0" baseline="0" dirty="0">
                          <a:solidFill>
                            <a:schemeClr val="tx1"/>
                          </a:solidFill>
                        </a:rPr>
                        <a:t> retail market” in high risk areas (we avoid the term “micro”, because that usually refers to the poorest quantile of the world population, while here we refer to the entire segment that feels that traditional insurance “is not for them”, which is much broader).</a:t>
                      </a:r>
                      <a:endParaRPr lang="en-US" sz="1200" b="0" dirty="0">
                        <a:solidFill>
                          <a:schemeClr val="tx1"/>
                        </a:solidFill>
                      </a:endParaRPr>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b="1" dirty="0"/>
                        <a:t>Product description</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This</a:t>
                      </a:r>
                      <a:r>
                        <a:rPr lang="en-US" sz="1200" baseline="0" dirty="0"/>
                        <a:t> is a pure parametric product, if possible avoiding any proof of loss. The maximum payout is limited to very small amounts, say, $1000.-. Product is suited to cover weather risks besides </a:t>
                      </a:r>
                      <a:r>
                        <a:rPr lang="en-US" sz="1200" baseline="0" dirty="0" err="1"/>
                        <a:t>nat</a:t>
                      </a:r>
                      <a:r>
                        <a:rPr lang="en-US" sz="1200" baseline="0" dirty="0"/>
                        <a:t> cat.</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b="1" dirty="0"/>
                        <a:t>Distribution</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Distribution is linked to a mobile money service, which ensures that the has a banking connection. In order to get</a:t>
                      </a:r>
                      <a:r>
                        <a:rPr lang="en-US" sz="1200" baseline="0" dirty="0"/>
                        <a:t> mobile money subscribers familiar with the insurance service, a minimal cover amount can be provided for free, for instance as a welcome gift for first-time subscribers or as a loyalty premium for long term users. The subscriber can optionally purchase more cover against payment. Weather risks are more suited as a “teaser”, as they are high frequency compared to </a:t>
                      </a:r>
                      <a:r>
                        <a:rPr lang="en-US" sz="1200" baseline="0" dirty="0" err="1"/>
                        <a:t>nat</a:t>
                      </a:r>
                      <a:r>
                        <a:rPr lang="en-US" sz="1200" baseline="0" dirty="0"/>
                        <a:t> cat and they are more likely to lead to a payout.</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b="1" dirty="0"/>
                        <a:t>Value proposition for specific target market</a:t>
                      </a:r>
                    </a:p>
                  </a:txBody>
                  <a:tcPr marT="108000" marB="108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The uninsured gain access to insurance protection, which would otherwise be out</a:t>
                      </a:r>
                      <a:r>
                        <a:rPr lang="en-US" sz="1200" baseline="0" dirty="0"/>
                        <a:t> of reach for them. They are familiarized with the service without having to pay for it. More meaningful cover is available at an affordable price.</a:t>
                      </a:r>
                      <a:endParaRPr lang="en-US" sz="1200" dirty="0"/>
                    </a:p>
                  </a:txBody>
                  <a:tcPr marT="108000" marB="108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510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z="2000" dirty="0" err="1"/>
              <a:t>Section</a:t>
            </a:r>
            <a:r>
              <a:rPr lang="de-CH" sz="2000" dirty="0"/>
              <a:t> I:</a:t>
            </a:r>
            <a:br>
              <a:rPr lang="de-CH" dirty="0"/>
            </a:br>
            <a:r>
              <a:rPr lang="de-CH" dirty="0"/>
              <a:t>Market Potential Analysis</a:t>
            </a:r>
            <a:endParaRPr lang="en-US" dirty="0"/>
          </a:p>
        </p:txBody>
      </p:sp>
      <p:sp>
        <p:nvSpPr>
          <p:cNvPr id="4" name="Slide Number Placeholder 3"/>
          <p:cNvSpPr>
            <a:spLocks noGrp="1"/>
          </p:cNvSpPr>
          <p:nvPr>
            <p:ph type="sldNum" sz="quarter" idx="15"/>
          </p:nvPr>
        </p:nvSpPr>
        <p:spPr/>
        <p:txBody>
          <a:bodyPr/>
          <a:lstStyle/>
          <a:p>
            <a:fld id="{5E4D2043-7E31-4A53-BD33-72A88E682172}" type="slidenum">
              <a:rPr lang="en-US" smtClean="0"/>
              <a:pPr/>
              <a:t>3</a:t>
            </a:fld>
            <a:endParaRPr lang="en-US" dirty="0"/>
          </a:p>
        </p:txBody>
      </p:sp>
    </p:spTree>
    <p:extLst>
      <p:ext uri="{BB962C8B-B14F-4D97-AF65-F5344CB8AC3E}">
        <p14:creationId xmlns:p14="http://schemas.microsoft.com/office/powerpoint/2010/main" val="252270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Executive Summary</a:t>
            </a:r>
            <a:br>
              <a:rPr lang="en-GB" dirty="0"/>
            </a:b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4</a:t>
            </a:fld>
            <a:endParaRPr lang="en-US" dirty="0"/>
          </a:p>
        </p:txBody>
      </p:sp>
      <p:sp>
        <p:nvSpPr>
          <p:cNvPr id="2" name="TextBox 1"/>
          <p:cNvSpPr txBox="1"/>
          <p:nvPr/>
        </p:nvSpPr>
        <p:spPr>
          <a:xfrm>
            <a:off x="600236" y="1384797"/>
            <a:ext cx="7899948" cy="470898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nat</a:t>
            </a:r>
            <a:r>
              <a:rPr lang="de-CH" sz="1600" dirty="0">
                <a:latin typeface="SwissReSans" pitchFamily="34" charset="0"/>
              </a:rPr>
              <a:t> </a:t>
            </a:r>
            <a:r>
              <a:rPr lang="de-CH" sz="1600" dirty="0" err="1">
                <a:latin typeface="SwissReSans" pitchFamily="34" charset="0"/>
              </a:rPr>
              <a:t>cat</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products</a:t>
            </a:r>
            <a:r>
              <a:rPr lang="de-CH" sz="1600" dirty="0">
                <a:latin typeface="SwissReSans" pitchFamily="34" charset="0"/>
              </a:rPr>
              <a:t> </a:t>
            </a:r>
            <a:r>
              <a:rPr lang="de-CH" sz="1600" dirty="0" err="1">
                <a:latin typeface="SwissReSans" pitchFamily="34" charset="0"/>
              </a:rPr>
              <a:t>have</a:t>
            </a:r>
            <a:r>
              <a:rPr lang="de-CH" sz="1600" dirty="0">
                <a:latin typeface="SwissReSans" pitchFamily="34" charset="0"/>
              </a:rPr>
              <a:t> a </a:t>
            </a:r>
            <a:r>
              <a:rPr lang="de-CH" sz="1600" dirty="0" err="1">
                <a:latin typeface="SwissReSans" pitchFamily="34" charset="0"/>
              </a:rPr>
              <a:t>value</a:t>
            </a:r>
            <a:r>
              <a:rPr lang="de-CH" sz="1600" dirty="0">
                <a:latin typeface="SwissReSans" pitchFamily="34" charset="0"/>
              </a:rPr>
              <a:t> </a:t>
            </a:r>
            <a:r>
              <a:rPr lang="de-CH" sz="1600" dirty="0" err="1">
                <a:latin typeface="SwissReSans" pitchFamily="34" charset="0"/>
              </a:rPr>
              <a:t>proposition</a:t>
            </a:r>
            <a:r>
              <a:rPr lang="de-CH" sz="1600" dirty="0">
                <a:latin typeface="SwissReSans" pitchFamily="34" charset="0"/>
              </a:rPr>
              <a:t> </a:t>
            </a:r>
            <a:r>
              <a:rPr lang="de-CH" sz="1600" dirty="0" err="1">
                <a:latin typeface="SwissReSans" pitchFamily="34" charset="0"/>
              </a:rPr>
              <a:t>that</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distinct</a:t>
            </a:r>
            <a:r>
              <a:rPr lang="de-CH" sz="1600" dirty="0">
                <a:latin typeface="SwissReSans" pitchFamily="34" charset="0"/>
              </a:rPr>
              <a:t> </a:t>
            </a:r>
            <a:r>
              <a:rPr lang="de-CH" sz="1600" dirty="0" err="1">
                <a:latin typeface="SwissReSans" pitchFamily="34" charset="0"/>
              </a:rPr>
              <a:t>from</a:t>
            </a:r>
            <a:r>
              <a:rPr lang="de-CH" sz="1600" dirty="0">
                <a:latin typeface="SwissReSans" pitchFamily="34" charset="0"/>
              </a:rPr>
              <a:t> traditional (</a:t>
            </a:r>
            <a:r>
              <a:rPr lang="de-CH" sz="1600" dirty="0" err="1">
                <a:latin typeface="SwissReSans" pitchFamily="34" charset="0"/>
              </a:rPr>
              <a:t>indemnity</a:t>
            </a:r>
            <a:r>
              <a:rPr lang="de-CH" sz="1600" dirty="0">
                <a:latin typeface="SwissReSans" pitchFamily="34" charset="0"/>
              </a:rPr>
              <a:t>) </a:t>
            </a:r>
            <a:r>
              <a:rPr lang="de-CH" sz="1600" dirty="0" err="1">
                <a:latin typeface="SwissReSans" pitchFamily="34" charset="0"/>
              </a:rPr>
              <a:t>products</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err="1">
                <a:latin typeface="SwissReSans" pitchFamily="34" charset="0"/>
              </a:rPr>
              <a:t>Therefore</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products</a:t>
            </a:r>
            <a:r>
              <a:rPr lang="de-CH" sz="1600" dirty="0">
                <a:latin typeface="SwissReSans" pitchFamily="34" charset="0"/>
              </a:rPr>
              <a:t> </a:t>
            </a:r>
            <a:r>
              <a:rPr lang="de-CH" sz="1600" dirty="0" err="1">
                <a:latin typeface="SwissReSans" pitchFamily="34" charset="0"/>
              </a:rPr>
              <a:t>may</a:t>
            </a:r>
            <a:r>
              <a:rPr lang="de-CH" sz="1600" dirty="0">
                <a:latin typeface="SwissReSans" pitchFamily="34" charset="0"/>
              </a:rPr>
              <a:t> in </a:t>
            </a:r>
            <a:r>
              <a:rPr lang="de-CH" sz="1600" dirty="0" err="1">
                <a:latin typeface="SwissReSans" pitchFamily="34" charset="0"/>
              </a:rPr>
              <a:t>particular</a:t>
            </a:r>
            <a:r>
              <a:rPr lang="de-CH" sz="1600" dirty="0">
                <a:latin typeface="SwissReSans" pitchFamily="34" charset="0"/>
              </a:rPr>
              <a:t> </a:t>
            </a:r>
            <a:r>
              <a:rPr lang="de-CH" sz="1600" dirty="0" err="1">
                <a:latin typeface="SwissReSans" pitchFamily="34" charset="0"/>
              </a:rPr>
              <a:t>attract</a:t>
            </a:r>
            <a:r>
              <a:rPr lang="de-CH" sz="1600" dirty="0">
                <a:latin typeface="SwissReSans" pitchFamily="34" charset="0"/>
              </a:rPr>
              <a:t> </a:t>
            </a:r>
            <a:r>
              <a:rPr lang="de-CH" sz="1600" dirty="0" err="1">
                <a:latin typeface="SwissReSans" pitchFamily="34" charset="0"/>
              </a:rPr>
              <a:t>risk</a:t>
            </a:r>
            <a:r>
              <a:rPr lang="de-CH" sz="1600" dirty="0">
                <a:latin typeface="SwissReSans" pitchFamily="34" charset="0"/>
              </a:rPr>
              <a:t> </a:t>
            </a:r>
            <a:r>
              <a:rPr lang="de-CH" sz="1600" dirty="0" err="1">
                <a:latin typeface="SwissReSans" pitchFamily="34" charset="0"/>
              </a:rPr>
              <a:t>owners</a:t>
            </a:r>
            <a:r>
              <a:rPr lang="de-CH" sz="1600" dirty="0">
                <a:latin typeface="SwissReSans" pitchFamily="34" charset="0"/>
              </a:rPr>
              <a:t> </a:t>
            </a:r>
            <a:r>
              <a:rPr lang="de-CH" sz="1600" dirty="0" err="1">
                <a:latin typeface="SwissReSans" pitchFamily="34" charset="0"/>
              </a:rPr>
              <a:t>which</a:t>
            </a:r>
            <a:r>
              <a:rPr lang="de-CH" sz="1600" dirty="0">
                <a:latin typeface="SwissReSans" pitchFamily="34" charset="0"/>
              </a:rPr>
              <a:t> </a:t>
            </a:r>
            <a:r>
              <a:rPr lang="de-CH" sz="1600" dirty="0" err="1">
                <a:latin typeface="SwissReSans" pitchFamily="34" charset="0"/>
              </a:rPr>
              <a:t>currently</a:t>
            </a:r>
            <a:r>
              <a:rPr lang="de-CH" sz="1600" dirty="0">
                <a:latin typeface="SwissReSans" pitchFamily="34" charset="0"/>
              </a:rPr>
              <a:t> do not </a:t>
            </a:r>
            <a:r>
              <a:rPr lang="de-CH" sz="1600" dirty="0" err="1">
                <a:latin typeface="SwissReSans" pitchFamily="34" charset="0"/>
              </a:rPr>
              <a:t>buy</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making</a:t>
            </a:r>
            <a:r>
              <a:rPr lang="de-CH" sz="1600" dirty="0">
                <a:latin typeface="SwissReSans" pitchFamily="34" charset="0"/>
              </a:rPr>
              <a:t> </a:t>
            </a:r>
            <a:r>
              <a:rPr lang="de-CH" sz="1600" dirty="0" err="1">
                <a:latin typeface="SwissReSans" pitchFamily="34" charset="0"/>
              </a:rPr>
              <a:t>them</a:t>
            </a:r>
            <a:r>
              <a:rPr lang="de-CH" sz="1600" dirty="0">
                <a:latin typeface="SwissReSans" pitchFamily="34" charset="0"/>
              </a:rPr>
              <a:t> a </a:t>
            </a:r>
            <a:r>
              <a:rPr lang="de-CH" sz="1600" dirty="0" err="1">
                <a:latin typeface="SwissReSans" pitchFamily="34" charset="0"/>
              </a:rPr>
              <a:t>priviledged</a:t>
            </a:r>
            <a:r>
              <a:rPr lang="de-CH" sz="1600" dirty="0">
                <a:latin typeface="SwissReSans" pitchFamily="34" charset="0"/>
              </a:rPr>
              <a:t> </a:t>
            </a:r>
            <a:r>
              <a:rPr lang="de-CH" sz="1600" dirty="0" err="1">
                <a:latin typeface="SwissReSans" pitchFamily="34" charset="0"/>
              </a:rPr>
              <a:t>instrument</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close</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protection</a:t>
            </a:r>
            <a:r>
              <a:rPr lang="de-CH" sz="1600" dirty="0">
                <a:latin typeface="SwissReSans" pitchFamily="34" charset="0"/>
              </a:rPr>
              <a:t> </a:t>
            </a:r>
            <a:r>
              <a:rPr lang="de-CH" sz="1600" dirty="0" err="1">
                <a:latin typeface="SwissReSans" pitchFamily="34" charset="0"/>
              </a:rPr>
              <a:t>gap</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value</a:t>
            </a:r>
            <a:r>
              <a:rPr lang="de-CH" sz="1600" dirty="0">
                <a:latin typeface="SwissReSans" pitchFamily="34" charset="0"/>
              </a:rPr>
              <a:t> </a:t>
            </a:r>
            <a:r>
              <a:rPr lang="de-CH" sz="1600" dirty="0" err="1">
                <a:latin typeface="SwissReSans" pitchFamily="34" charset="0"/>
              </a:rPr>
              <a:t>proposition</a:t>
            </a:r>
            <a:r>
              <a:rPr lang="de-CH" sz="1600" dirty="0">
                <a:latin typeface="SwissReSans" pitchFamily="34" charset="0"/>
              </a:rPr>
              <a:t> </a:t>
            </a:r>
            <a:r>
              <a:rPr lang="de-CH" sz="1600" dirty="0" err="1">
                <a:latin typeface="SwissReSans" pitchFamily="34" charset="0"/>
              </a:rPr>
              <a:t>remains</a:t>
            </a:r>
            <a:r>
              <a:rPr lang="de-CH" sz="1600" dirty="0">
                <a:latin typeface="SwissReSans" pitchFamily="34" charset="0"/>
              </a:rPr>
              <a:t> </a:t>
            </a:r>
            <a:r>
              <a:rPr lang="de-CH" sz="1600" dirty="0" err="1">
                <a:latin typeface="SwissReSans" pitchFamily="34" charset="0"/>
              </a:rPr>
              <a:t>intact</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virtually</a:t>
            </a:r>
            <a:r>
              <a:rPr lang="de-CH" sz="1600" dirty="0">
                <a:latin typeface="SwissReSans" pitchFamily="34" charset="0"/>
              </a:rPr>
              <a:t> </a:t>
            </a:r>
            <a:r>
              <a:rPr lang="de-CH" sz="1600" dirty="0" err="1">
                <a:latin typeface="SwissReSans" pitchFamily="34" charset="0"/>
              </a:rPr>
              <a:t>any</a:t>
            </a:r>
            <a:r>
              <a:rPr lang="de-CH" sz="1600" dirty="0">
                <a:latin typeface="SwissReSans" pitchFamily="34" charset="0"/>
              </a:rPr>
              <a:t> </a:t>
            </a:r>
            <a:r>
              <a:rPr lang="de-CH" sz="1600" dirty="0" err="1">
                <a:latin typeface="SwissReSans" pitchFamily="34" charset="0"/>
              </a:rPr>
              <a:t>risk</a:t>
            </a:r>
            <a:r>
              <a:rPr lang="de-CH" sz="1600" dirty="0">
                <a:latin typeface="SwissReSans" pitchFamily="34" charset="0"/>
              </a:rPr>
              <a:t> </a:t>
            </a:r>
            <a:r>
              <a:rPr lang="de-CH" sz="1600" dirty="0" err="1">
                <a:latin typeface="SwissReSans" pitchFamily="34" charset="0"/>
              </a:rPr>
              <a:t>pool</a:t>
            </a:r>
            <a:r>
              <a:rPr lang="de-CH" sz="1600" dirty="0">
                <a:latin typeface="SwissReSans" pitchFamily="34" charset="0"/>
              </a:rPr>
              <a:t>, ranging </a:t>
            </a:r>
            <a:r>
              <a:rPr lang="de-CH" sz="1600" dirty="0" err="1">
                <a:latin typeface="SwissReSans" pitchFamily="34" charset="0"/>
              </a:rPr>
              <a:t>from</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micro</a:t>
            </a:r>
            <a:r>
              <a:rPr lang="de-CH" sz="1600" dirty="0">
                <a:latin typeface="SwissReSans" pitchFamily="34" charset="0"/>
              </a:rPr>
              <a:t> </a:t>
            </a:r>
            <a:r>
              <a:rPr lang="de-CH" sz="1600" dirty="0" err="1">
                <a:latin typeface="SwissReSans" pitchFamily="34" charset="0"/>
              </a:rPr>
              <a:t>segment</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large </a:t>
            </a:r>
            <a:r>
              <a:rPr lang="de-CH" sz="1600" dirty="0" err="1">
                <a:latin typeface="SwissReSans" pitchFamily="34" charset="0"/>
              </a:rPr>
              <a:t>corporates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public</a:t>
            </a:r>
            <a:r>
              <a:rPr lang="de-CH" sz="1600" dirty="0">
                <a:latin typeface="SwissReSans" pitchFamily="34" charset="0"/>
              </a:rPr>
              <a:t> </a:t>
            </a:r>
            <a:r>
              <a:rPr lang="de-CH" sz="1600" dirty="0" err="1">
                <a:latin typeface="SwissReSans" pitchFamily="34" charset="0"/>
              </a:rPr>
              <a:t>sector</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a:t>
            </a:r>
            <a:r>
              <a:rPr lang="de-CH" sz="1600" dirty="0" err="1">
                <a:latin typeface="SwissReSans" pitchFamily="34" charset="0"/>
              </a:rPr>
              <a:t>existing</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nat</a:t>
            </a:r>
            <a:r>
              <a:rPr lang="de-CH" sz="1600" dirty="0">
                <a:latin typeface="SwissReSans" pitchFamily="34" charset="0"/>
              </a:rPr>
              <a:t> </a:t>
            </a:r>
            <a:r>
              <a:rPr lang="de-CH" sz="1600" dirty="0" err="1">
                <a:latin typeface="SwissReSans" pitchFamily="34" charset="0"/>
              </a:rPr>
              <a:t>cat</a:t>
            </a:r>
            <a:r>
              <a:rPr lang="de-CH" sz="1600" dirty="0">
                <a:latin typeface="SwissReSans" pitchFamily="34" charset="0"/>
              </a:rPr>
              <a:t> </a:t>
            </a:r>
            <a:r>
              <a:rPr lang="de-CH" sz="1600" dirty="0" err="1">
                <a:latin typeface="SwissReSans" pitchFamily="34" charset="0"/>
              </a:rPr>
              <a:t>products</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immaterial</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no</a:t>
            </a:r>
            <a:r>
              <a:rPr lang="de-CH" sz="1600" dirty="0">
                <a:latin typeface="SwissReSans" pitchFamily="34" charset="0"/>
              </a:rPr>
              <a:t> large </a:t>
            </a:r>
            <a:r>
              <a:rPr lang="de-CH" sz="1600" dirty="0" err="1">
                <a:latin typeface="SwissReSans" pitchFamily="34" charset="0"/>
              </a:rPr>
              <a:t>scale</a:t>
            </a:r>
            <a:r>
              <a:rPr lang="de-CH" sz="1600" dirty="0">
                <a:latin typeface="SwissReSans" pitchFamily="34" charset="0"/>
              </a:rPr>
              <a:t> </a:t>
            </a:r>
            <a:r>
              <a:rPr lang="de-CH" sz="1600" dirty="0" err="1">
                <a:latin typeface="SwissReSans" pitchFamily="34" charset="0"/>
              </a:rPr>
              <a:t>advances</a:t>
            </a:r>
            <a:r>
              <a:rPr lang="de-CH" sz="1600" dirty="0">
                <a:latin typeface="SwissReSans" pitchFamily="34" charset="0"/>
              </a:rPr>
              <a:t> </a:t>
            </a:r>
            <a:r>
              <a:rPr lang="de-CH" sz="1600" dirty="0" err="1">
                <a:latin typeface="SwissReSans" pitchFamily="34" charset="0"/>
              </a:rPr>
              <a:t>by</a:t>
            </a:r>
            <a:r>
              <a:rPr lang="de-CH" sz="1600" dirty="0">
                <a:latin typeface="SwissReSans" pitchFamily="34" charset="0"/>
              </a:rPr>
              <a:t> </a:t>
            </a:r>
            <a:r>
              <a:rPr lang="de-CH" sz="1600" dirty="0" err="1">
                <a:latin typeface="SwissReSans" pitchFamily="34" charset="0"/>
              </a:rPr>
              <a:t>any</a:t>
            </a:r>
            <a:r>
              <a:rPr lang="de-CH" sz="1600" dirty="0">
                <a:latin typeface="SwissReSans" pitchFamily="34" charset="0"/>
              </a:rPr>
              <a:t> </a:t>
            </a:r>
            <a:r>
              <a:rPr lang="de-CH" sz="1600" dirty="0" err="1">
                <a:latin typeface="SwissReSans" pitchFamily="34" charset="0"/>
              </a:rPr>
              <a:t>insurer</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develop</a:t>
            </a:r>
            <a:r>
              <a:rPr lang="de-CH" sz="1600" dirty="0">
                <a:latin typeface="SwissReSans" pitchFamily="34" charset="0"/>
              </a:rPr>
              <a:t>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are</a:t>
            </a:r>
            <a:r>
              <a:rPr lang="de-CH" sz="1600" dirty="0">
                <a:latin typeface="SwissReSans" pitchFamily="34" charset="0"/>
              </a:rPr>
              <a:t> </a:t>
            </a:r>
            <a:r>
              <a:rPr lang="de-CH" sz="1600" dirty="0" err="1">
                <a:latin typeface="SwissReSans" pitchFamily="34" charset="0"/>
              </a:rPr>
              <a:t>known</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us</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High </a:t>
            </a:r>
            <a:r>
              <a:rPr lang="de-CH" sz="1600" dirty="0" err="1">
                <a:latin typeface="SwissReSans" pitchFamily="34" charset="0"/>
              </a:rPr>
              <a:t>entry</a:t>
            </a:r>
            <a:r>
              <a:rPr lang="de-CH" sz="1600" dirty="0">
                <a:latin typeface="SwissReSans" pitchFamily="34" charset="0"/>
              </a:rPr>
              <a:t> </a:t>
            </a:r>
            <a:r>
              <a:rPr lang="de-CH" sz="1600" dirty="0" err="1">
                <a:latin typeface="SwissReSans" pitchFamily="34" charset="0"/>
              </a:rPr>
              <a:t>hurdles</a:t>
            </a:r>
            <a:r>
              <a:rPr lang="de-CH" sz="1600" dirty="0">
                <a:latin typeface="SwissReSans" pitchFamily="34" charset="0"/>
              </a:rPr>
              <a:t> </a:t>
            </a:r>
            <a:r>
              <a:rPr lang="de-CH" sz="1600" dirty="0" err="1">
                <a:latin typeface="SwissReSans" pitchFamily="34" charset="0"/>
              </a:rPr>
              <a:t>combined</a:t>
            </a:r>
            <a:r>
              <a:rPr lang="de-CH" sz="1600" dirty="0">
                <a:latin typeface="SwissReSans" pitchFamily="34" charset="0"/>
              </a:rPr>
              <a:t> </a:t>
            </a:r>
            <a:r>
              <a:rPr lang="de-CH" sz="1600" dirty="0" err="1">
                <a:latin typeface="SwissReSans" pitchFamily="34" charset="0"/>
              </a:rPr>
              <a:t>with</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general</a:t>
            </a:r>
            <a:r>
              <a:rPr lang="de-CH" sz="1600" dirty="0">
                <a:latin typeface="SwissReSans" pitchFamily="34" charset="0"/>
              </a:rPr>
              <a:t> </a:t>
            </a:r>
            <a:r>
              <a:rPr lang="de-CH" sz="1600" dirty="0" err="1">
                <a:latin typeface="SwissReSans" pitchFamily="34" charset="0"/>
              </a:rPr>
              <a:t>innovation</a:t>
            </a:r>
            <a:r>
              <a:rPr lang="de-CH" sz="1600" dirty="0">
                <a:latin typeface="SwissReSans" pitchFamily="34" charset="0"/>
              </a:rPr>
              <a:t> </a:t>
            </a:r>
            <a:r>
              <a:rPr lang="de-CH" sz="1600" dirty="0" err="1">
                <a:latin typeface="SwissReSans" pitchFamily="34" charset="0"/>
              </a:rPr>
              <a:t>shyness</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industry</a:t>
            </a:r>
            <a:r>
              <a:rPr lang="de-CH" sz="1600" dirty="0">
                <a:latin typeface="SwissReSans" pitchFamily="34" charset="0"/>
              </a:rPr>
              <a:t> </a:t>
            </a:r>
            <a:r>
              <a:rPr lang="de-CH" sz="1600" dirty="0" err="1">
                <a:latin typeface="SwissReSans" pitchFamily="34" charset="0"/>
              </a:rPr>
              <a:t>are</a:t>
            </a:r>
            <a:r>
              <a:rPr lang="de-CH" sz="1600" dirty="0">
                <a:latin typeface="SwissReSans" pitchFamily="34" charset="0"/>
              </a:rPr>
              <a:t> </a:t>
            </a:r>
            <a:r>
              <a:rPr lang="de-CH" sz="1600" dirty="0" err="1">
                <a:latin typeface="SwissReSans" pitchFamily="34" charset="0"/>
              </a:rPr>
              <a:t>seen</a:t>
            </a:r>
            <a:r>
              <a:rPr lang="de-CH" sz="1600" dirty="0">
                <a:latin typeface="SwissReSans" pitchFamily="34" charset="0"/>
              </a:rPr>
              <a:t> </a:t>
            </a:r>
            <a:r>
              <a:rPr lang="de-CH" sz="1600" dirty="0" err="1">
                <a:latin typeface="SwissReSans" pitchFamily="34" charset="0"/>
              </a:rPr>
              <a:t>as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main</a:t>
            </a:r>
            <a:r>
              <a:rPr lang="de-CH" sz="1600" dirty="0">
                <a:latin typeface="SwissReSans" pitchFamily="34" charset="0"/>
              </a:rPr>
              <a:t> </a:t>
            </a:r>
            <a:r>
              <a:rPr lang="de-CH" sz="1600" dirty="0" err="1">
                <a:latin typeface="SwissReSans" pitchFamily="34" charset="0"/>
              </a:rPr>
              <a:t>inhibitors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 quicker </a:t>
            </a:r>
            <a:r>
              <a:rPr lang="de-CH" sz="1600" dirty="0" err="1">
                <a:latin typeface="SwissReSans" pitchFamily="34" charset="0"/>
              </a:rPr>
              <a:t>development</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All </a:t>
            </a:r>
            <a:r>
              <a:rPr lang="de-CH" sz="1600" dirty="0" err="1">
                <a:latin typeface="SwissReSans" pitchFamily="34" charset="0"/>
              </a:rPr>
              <a:t>these</a:t>
            </a:r>
            <a:r>
              <a:rPr lang="de-CH" sz="1600" dirty="0">
                <a:latin typeface="SwissReSans" pitchFamily="34" charset="0"/>
              </a:rPr>
              <a:t> </a:t>
            </a:r>
            <a:r>
              <a:rPr lang="de-CH" sz="1600" dirty="0" err="1">
                <a:latin typeface="SwissReSans" pitchFamily="34" charset="0"/>
              </a:rPr>
              <a:t>factors</a:t>
            </a:r>
            <a:r>
              <a:rPr lang="de-CH" sz="1600" dirty="0">
                <a:latin typeface="SwissReSans" pitchFamily="34" charset="0"/>
              </a:rPr>
              <a:t> </a:t>
            </a:r>
            <a:r>
              <a:rPr lang="de-CH" sz="1600" dirty="0" err="1">
                <a:latin typeface="SwissReSans" pitchFamily="34" charset="0"/>
              </a:rPr>
              <a:t>result</a:t>
            </a:r>
            <a:r>
              <a:rPr lang="de-CH" sz="1600" dirty="0">
                <a:latin typeface="SwissReSans" pitchFamily="34" charset="0"/>
              </a:rPr>
              <a:t> in an </a:t>
            </a:r>
            <a:r>
              <a:rPr lang="de-CH" sz="1600" dirty="0" err="1">
                <a:latin typeface="SwissReSans" pitchFamily="34" charset="0"/>
              </a:rPr>
              <a:t>opportunity</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Swiss Re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become</a:t>
            </a:r>
            <a:r>
              <a:rPr lang="de-CH" sz="1600" dirty="0">
                <a:latin typeface="SwissReSans" pitchFamily="34" charset="0"/>
              </a:rPr>
              <a:t> a dominant </a:t>
            </a:r>
            <a:r>
              <a:rPr lang="de-CH" sz="1600" dirty="0" err="1">
                <a:latin typeface="SwissReSans" pitchFamily="34" charset="0"/>
              </a:rPr>
              <a:t>player</a:t>
            </a:r>
            <a:r>
              <a:rPr lang="de-CH" sz="1600" dirty="0">
                <a:latin typeface="SwissReSans" pitchFamily="34" charset="0"/>
              </a:rPr>
              <a:t> in an </a:t>
            </a:r>
            <a:r>
              <a:rPr lang="de-CH" sz="1600" dirty="0" err="1">
                <a:latin typeface="SwissReSans" pitchFamily="34" charset="0"/>
              </a:rPr>
              <a:t>untapped</a:t>
            </a:r>
            <a:r>
              <a:rPr lang="de-CH" sz="1600" dirty="0">
                <a:latin typeface="SwissReSans" pitchFamily="34" charset="0"/>
              </a:rPr>
              <a:t> </a:t>
            </a:r>
            <a:r>
              <a:rPr lang="de-CH" sz="1600" dirty="0" err="1">
                <a:latin typeface="SwissReSans" pitchFamily="34" charset="0"/>
              </a:rPr>
              <a:t>niche</a:t>
            </a:r>
            <a:r>
              <a:rPr lang="de-CH" sz="1600" dirty="0">
                <a:latin typeface="SwissReSans" pitchFamily="34" charset="0"/>
              </a:rPr>
              <a:t> </a:t>
            </a:r>
            <a:r>
              <a:rPr lang="de-CH" sz="1600" dirty="0" err="1">
                <a:latin typeface="SwissReSans" pitchFamily="34" charset="0"/>
              </a:rPr>
              <a:t>market</a:t>
            </a:r>
            <a:endParaRPr lang="de-CH" sz="1600" dirty="0">
              <a:latin typeface="SwissReSans" pitchFamily="34" charset="0"/>
            </a:endParaRPr>
          </a:p>
          <a:p>
            <a:pPr marL="285750" indent="-285750">
              <a:spcBef>
                <a:spcPts val="600"/>
              </a:spcBef>
              <a:spcAft>
                <a:spcPts val="600"/>
              </a:spcAft>
              <a:buFont typeface="Arial" panose="020B0604020202020204" pitchFamily="34" charset="0"/>
              <a:buChar char="•"/>
            </a:pPr>
            <a:r>
              <a:rPr lang="de-CH" sz="1600" dirty="0">
                <a:latin typeface="SwissReSans" pitchFamily="34" charset="0"/>
              </a:rPr>
              <a:t>The CMR potential </a:t>
            </a:r>
            <a:r>
              <a:rPr lang="de-CH" sz="1600" dirty="0" err="1">
                <a:latin typeface="SwissReSans" pitchFamily="34" charset="0"/>
              </a:rPr>
              <a:t>for</a:t>
            </a:r>
            <a:r>
              <a:rPr lang="de-CH" sz="1600" dirty="0">
                <a:latin typeface="SwissReSans" pitchFamily="34" charset="0"/>
              </a:rPr>
              <a:t> Swiss Re in </a:t>
            </a:r>
            <a:r>
              <a:rPr lang="de-CH" sz="1600" dirty="0" err="1">
                <a:latin typeface="SwissReSans" pitchFamily="34" charset="0"/>
              </a:rPr>
              <a:t>this</a:t>
            </a:r>
            <a:r>
              <a:rPr lang="de-CH" sz="1600" dirty="0">
                <a:latin typeface="SwissReSans" pitchFamily="34" charset="0"/>
              </a:rPr>
              <a:t> </a:t>
            </a:r>
            <a:r>
              <a:rPr lang="de-CH" sz="1600" dirty="0" err="1">
                <a:latin typeface="SwissReSans" pitchFamily="34" charset="0"/>
              </a:rPr>
              <a:t>market</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seen</a:t>
            </a:r>
            <a:r>
              <a:rPr lang="de-CH" sz="1600" dirty="0">
                <a:latin typeface="SwissReSans" pitchFamily="34" charset="0"/>
              </a:rPr>
              <a:t> in </a:t>
            </a:r>
            <a:r>
              <a:rPr lang="de-CH" sz="1600" dirty="0" err="1">
                <a:latin typeface="SwissReSans" pitchFamily="34" charset="0"/>
              </a:rPr>
              <a:t>the</a:t>
            </a:r>
            <a:r>
              <a:rPr lang="de-CH" sz="1600" dirty="0">
                <a:latin typeface="SwissReSans" pitchFamily="34" charset="0"/>
              </a:rPr>
              <a:t> $1bn </a:t>
            </a:r>
            <a:r>
              <a:rPr lang="de-CH" sz="1600" dirty="0" err="1">
                <a:latin typeface="SwissReSans" pitchFamily="34" charset="0"/>
              </a:rPr>
              <a:t>range</a:t>
            </a:r>
            <a:r>
              <a:rPr lang="de-CH" sz="1600" dirty="0">
                <a:latin typeface="SwissReSans" pitchFamily="34" charset="0"/>
              </a:rPr>
              <a:t>, </a:t>
            </a:r>
            <a:r>
              <a:rPr lang="de-CH" sz="1600" dirty="0" err="1">
                <a:latin typeface="SwissReSans" pitchFamily="34" charset="0"/>
              </a:rPr>
              <a:t>which</a:t>
            </a:r>
            <a:r>
              <a:rPr lang="de-CH" sz="1600" dirty="0">
                <a:latin typeface="SwissReSans" pitchFamily="34" charset="0"/>
              </a:rPr>
              <a:t> </a:t>
            </a:r>
            <a:r>
              <a:rPr lang="de-CH" sz="1600" dirty="0" err="1">
                <a:latin typeface="SwissReSans" pitchFamily="34" charset="0"/>
              </a:rPr>
              <a:t>has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be</a:t>
            </a:r>
            <a:r>
              <a:rPr lang="de-CH" sz="1600" dirty="0">
                <a:latin typeface="SwissReSans" pitchFamily="34" charset="0"/>
              </a:rPr>
              <a:t> </a:t>
            </a:r>
            <a:r>
              <a:rPr lang="de-CH" sz="1600" dirty="0" err="1">
                <a:latin typeface="SwissReSans" pitchFamily="34" charset="0"/>
              </a:rPr>
              <a:t>regarded</a:t>
            </a:r>
            <a:r>
              <a:rPr lang="de-CH" sz="1600" dirty="0">
                <a:latin typeface="SwissReSans" pitchFamily="34" charset="0"/>
              </a:rPr>
              <a:t> </a:t>
            </a:r>
            <a:r>
              <a:rPr lang="de-CH" sz="1600" dirty="0" err="1">
                <a:latin typeface="SwissReSans" pitchFamily="34" charset="0"/>
              </a:rPr>
              <a:t>as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absolute </a:t>
            </a:r>
            <a:r>
              <a:rPr lang="de-CH" sz="1600" dirty="0" err="1">
                <a:latin typeface="SwissReSans" pitchFamily="34" charset="0"/>
              </a:rPr>
              <a:t>ceiling</a:t>
            </a:r>
            <a:r>
              <a:rPr lang="de-CH" sz="1600" dirty="0">
                <a:latin typeface="SwissReSans" pitchFamily="34" charset="0"/>
              </a:rPr>
              <a:t> </a:t>
            </a:r>
            <a:r>
              <a:rPr lang="de-CH" sz="1600" dirty="0" err="1">
                <a:latin typeface="SwissReSans" pitchFamily="34" charset="0"/>
              </a:rPr>
              <a:t>if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potential </a:t>
            </a:r>
            <a:r>
              <a:rPr lang="de-CH" sz="1600" dirty="0" err="1">
                <a:latin typeface="SwissReSans" pitchFamily="34" charset="0"/>
              </a:rPr>
              <a:t>is</a:t>
            </a:r>
            <a:r>
              <a:rPr lang="de-CH" sz="1600" dirty="0">
                <a:latin typeface="SwissReSans" pitchFamily="34" charset="0"/>
              </a:rPr>
              <a:t> 100% </a:t>
            </a:r>
            <a:r>
              <a:rPr lang="de-CH" sz="1600" dirty="0" err="1">
                <a:latin typeface="SwissReSans" pitchFamily="34" charset="0"/>
              </a:rPr>
              <a:t>exploited</a:t>
            </a:r>
            <a:endParaRPr lang="en-US" sz="1600" dirty="0" err="1">
              <a:latin typeface="SwissReSans" pitchFamily="34" charset="0"/>
            </a:endParaRPr>
          </a:p>
        </p:txBody>
      </p:sp>
    </p:spTree>
    <p:extLst>
      <p:ext uri="{BB962C8B-B14F-4D97-AF65-F5344CB8AC3E}">
        <p14:creationId xmlns:p14="http://schemas.microsoft.com/office/powerpoint/2010/main" val="386269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V="1">
            <a:off x="2944392" y="2564072"/>
            <a:ext cx="0" cy="2427388"/>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sz="2000" dirty="0"/>
              <a:t>What is Parametric Insurance?</a:t>
            </a:r>
            <a:br>
              <a:rPr lang="en-GB" dirty="0"/>
            </a:b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5</a:t>
            </a:fld>
            <a:endParaRPr lang="en-US" dirty="0"/>
          </a:p>
        </p:txBody>
      </p:sp>
      <p:sp>
        <p:nvSpPr>
          <p:cNvPr id="2" name="Rectangle 1"/>
          <p:cNvSpPr/>
          <p:nvPr/>
        </p:nvSpPr>
        <p:spPr>
          <a:xfrm>
            <a:off x="684214" y="4581128"/>
            <a:ext cx="1511522" cy="1368152"/>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SwissReSans" pitchFamily="34" charset="0"/>
              </a:rPr>
              <a:t>Insurer</a:t>
            </a:r>
            <a:endParaRPr lang="en-US" dirty="0" err="1">
              <a:latin typeface="SwissReSans" pitchFamily="34" charset="0"/>
            </a:endParaRPr>
          </a:p>
        </p:txBody>
      </p:sp>
      <p:sp>
        <p:nvSpPr>
          <p:cNvPr id="5" name="Rectangle 4"/>
          <p:cNvSpPr/>
          <p:nvPr/>
        </p:nvSpPr>
        <p:spPr>
          <a:xfrm>
            <a:off x="3707904" y="4581128"/>
            <a:ext cx="1511522" cy="1368152"/>
          </a:xfrm>
          <a:prstGeom prst="rect">
            <a:avLst/>
          </a:prstGeom>
          <a:solidFill>
            <a:srgbClr val="00793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SwissReSans" pitchFamily="34" charset="0"/>
              </a:rPr>
              <a:t>Insured</a:t>
            </a:r>
            <a:endParaRPr lang="en-US" dirty="0" err="1">
              <a:latin typeface="SwissReSans" pitchFamily="34" charset="0"/>
            </a:endParaRPr>
          </a:p>
        </p:txBody>
      </p:sp>
      <p:sp>
        <p:nvSpPr>
          <p:cNvPr id="6" name="Rectangle 5"/>
          <p:cNvSpPr/>
          <p:nvPr/>
        </p:nvSpPr>
        <p:spPr>
          <a:xfrm>
            <a:off x="2195736" y="2924944"/>
            <a:ext cx="1511522" cy="1368152"/>
          </a:xfrm>
          <a:prstGeom prst="rect">
            <a:avLst/>
          </a:prstGeom>
          <a:solidFill>
            <a:srgbClr val="FFA02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SwissReSans" pitchFamily="34" charset="0"/>
              </a:rPr>
              <a:t>Calculation</a:t>
            </a:r>
            <a:endParaRPr lang="de-CH" dirty="0">
              <a:latin typeface="SwissReSans" pitchFamily="34" charset="0"/>
            </a:endParaRPr>
          </a:p>
          <a:p>
            <a:pPr algn="ctr"/>
            <a:r>
              <a:rPr lang="de-CH" dirty="0">
                <a:latin typeface="SwissReSans" pitchFamily="34" charset="0"/>
              </a:rPr>
              <a:t>Agent</a:t>
            </a:r>
            <a:endParaRPr lang="en-US" dirty="0" err="1">
              <a:latin typeface="SwissReSans" pitchFamily="34" charset="0"/>
            </a:endParaRPr>
          </a:p>
        </p:txBody>
      </p:sp>
      <p:sp>
        <p:nvSpPr>
          <p:cNvPr id="8" name="Flowchart: Magnetic Disk 7"/>
          <p:cNvSpPr/>
          <p:nvPr/>
        </p:nvSpPr>
        <p:spPr>
          <a:xfrm>
            <a:off x="2195736" y="1200877"/>
            <a:ext cx="1511522" cy="1368152"/>
          </a:xfrm>
          <a:prstGeom prst="flowChartMagneticDisk">
            <a:avLst/>
          </a:prstGeom>
          <a:solidFill>
            <a:srgbClr val="E0003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SwissReSans" pitchFamily="34" charset="0"/>
              </a:rPr>
              <a:t>catastrophe</a:t>
            </a:r>
            <a:r>
              <a:rPr lang="de-CH" dirty="0">
                <a:latin typeface="SwissReSans" pitchFamily="34" charset="0"/>
              </a:rPr>
              <a:t> </a:t>
            </a:r>
            <a:r>
              <a:rPr lang="de-CH" dirty="0" err="1">
                <a:latin typeface="SwissReSans" pitchFamily="34" charset="0"/>
              </a:rPr>
              <a:t>event</a:t>
            </a:r>
            <a:r>
              <a:rPr lang="de-CH" dirty="0">
                <a:latin typeface="SwissReSans" pitchFamily="34" charset="0"/>
              </a:rPr>
              <a:t> </a:t>
            </a:r>
            <a:r>
              <a:rPr lang="de-CH" dirty="0" err="1">
                <a:latin typeface="SwissReSans" pitchFamily="34" charset="0"/>
              </a:rPr>
              <a:t>intensity</a:t>
            </a:r>
            <a:r>
              <a:rPr lang="de-CH" dirty="0">
                <a:latin typeface="SwissReSans" pitchFamily="34" charset="0"/>
              </a:rPr>
              <a:t> </a:t>
            </a:r>
            <a:r>
              <a:rPr lang="de-CH" dirty="0" err="1">
                <a:latin typeface="SwissReSans" pitchFamily="34" charset="0"/>
              </a:rPr>
              <a:t>data</a:t>
            </a:r>
            <a:endParaRPr lang="en-US" dirty="0" err="1">
              <a:latin typeface="SwissReSans" pitchFamily="34" charset="0"/>
            </a:endParaRPr>
          </a:p>
        </p:txBody>
      </p:sp>
      <p:cxnSp>
        <p:nvCxnSpPr>
          <p:cNvPr id="10" name="Straight Arrow Connector 9"/>
          <p:cNvCxnSpPr/>
          <p:nvPr/>
        </p:nvCxnSpPr>
        <p:spPr>
          <a:xfrm>
            <a:off x="2188308" y="5015079"/>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88308" y="5442170"/>
            <a:ext cx="1511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915816" y="4969744"/>
            <a:ext cx="72008" cy="72008"/>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7" name="TextBox 16"/>
          <p:cNvSpPr txBox="1"/>
          <p:nvPr/>
        </p:nvSpPr>
        <p:spPr>
          <a:xfrm>
            <a:off x="2587425" y="5423508"/>
            <a:ext cx="800797" cy="276999"/>
          </a:xfrm>
          <a:prstGeom prst="rect">
            <a:avLst/>
          </a:prstGeom>
          <a:noFill/>
        </p:spPr>
        <p:txBody>
          <a:bodyPr wrap="none" rtlCol="0">
            <a:spAutoFit/>
          </a:bodyPr>
          <a:lstStyle/>
          <a:p>
            <a:r>
              <a:rPr lang="de-CH" sz="1200" dirty="0">
                <a:latin typeface="SwissReSans" pitchFamily="34" charset="0"/>
              </a:rPr>
              <a:t>Premium</a:t>
            </a:r>
            <a:endParaRPr lang="en-US" sz="1200" dirty="0" err="1">
              <a:latin typeface="SwissReSans" pitchFamily="34" charset="0"/>
            </a:endParaRPr>
          </a:p>
        </p:txBody>
      </p:sp>
      <p:sp>
        <p:nvSpPr>
          <p:cNvPr id="18" name="TextBox 17"/>
          <p:cNvSpPr txBox="1"/>
          <p:nvPr/>
        </p:nvSpPr>
        <p:spPr>
          <a:xfrm>
            <a:off x="2655691" y="5018868"/>
            <a:ext cx="577402" cy="276999"/>
          </a:xfrm>
          <a:prstGeom prst="rect">
            <a:avLst/>
          </a:prstGeom>
          <a:noFill/>
        </p:spPr>
        <p:txBody>
          <a:bodyPr wrap="none" rtlCol="0">
            <a:spAutoFit/>
          </a:bodyPr>
          <a:lstStyle/>
          <a:p>
            <a:r>
              <a:rPr lang="de-CH" sz="1200" dirty="0">
                <a:latin typeface="SwissReSans" pitchFamily="34" charset="0"/>
              </a:rPr>
              <a:t>Claim</a:t>
            </a:r>
            <a:endParaRPr lang="en-US" sz="1200" dirty="0" err="1">
              <a:latin typeface="SwissReSans" pitchFamily="34" charset="0"/>
            </a:endParaRPr>
          </a:p>
        </p:txBody>
      </p:sp>
      <p:sp>
        <p:nvSpPr>
          <p:cNvPr id="19" name="Rectangle 18"/>
          <p:cNvSpPr/>
          <p:nvPr/>
        </p:nvSpPr>
        <p:spPr>
          <a:xfrm>
            <a:off x="5429250" y="1098236"/>
            <a:ext cx="3246438" cy="4851044"/>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3" name="TextBox 22"/>
          <p:cNvSpPr txBox="1"/>
          <p:nvPr/>
        </p:nvSpPr>
        <p:spPr>
          <a:xfrm>
            <a:off x="5447881" y="1098236"/>
            <a:ext cx="3256383" cy="4893647"/>
          </a:xfrm>
          <a:prstGeom prst="rect">
            <a:avLst/>
          </a:prstGeom>
          <a:noFill/>
        </p:spPr>
        <p:txBody>
          <a:bodyPr wrap="square" rtlCol="0">
            <a:spAutoFit/>
          </a:bodyPr>
          <a:lstStyle/>
          <a:p>
            <a:r>
              <a:rPr lang="de-CH" sz="1200" dirty="0">
                <a:latin typeface="SwissReSans" pitchFamily="34" charset="0"/>
              </a:rPr>
              <a:t>The </a:t>
            </a:r>
            <a:r>
              <a:rPr lang="de-CH" sz="1200" dirty="0" err="1">
                <a:latin typeface="SwissReSans" pitchFamily="34" charset="0"/>
              </a:rPr>
              <a:t>one</a:t>
            </a:r>
            <a:r>
              <a:rPr lang="de-CH" sz="1200" dirty="0">
                <a:latin typeface="SwissReSans" pitchFamily="34" charset="0"/>
              </a:rPr>
              <a:t> </a:t>
            </a:r>
            <a:r>
              <a:rPr lang="de-CH" sz="1200" dirty="0" err="1">
                <a:latin typeface="SwissReSans" pitchFamily="34" charset="0"/>
              </a:rPr>
              <a:t>aspect</a:t>
            </a:r>
            <a:r>
              <a:rPr lang="de-CH" sz="1200" dirty="0">
                <a:latin typeface="SwissReSans" pitchFamily="34" charset="0"/>
              </a:rPr>
              <a:t> </a:t>
            </a:r>
            <a:r>
              <a:rPr lang="de-CH" sz="1200" dirty="0" err="1">
                <a:latin typeface="SwissReSans" pitchFamily="34" charset="0"/>
              </a:rPr>
              <a:t>distinguishing</a:t>
            </a:r>
            <a:r>
              <a:rPr lang="de-CH" sz="1200" dirty="0">
                <a:latin typeface="SwissReSans" pitchFamily="34" charset="0"/>
              </a:rPr>
              <a:t> a </a:t>
            </a:r>
            <a:r>
              <a:rPr lang="de-CH" sz="1200" dirty="0" err="1">
                <a:latin typeface="SwissReSans" pitchFamily="34" charset="0"/>
              </a:rPr>
              <a:t>parametric</a:t>
            </a:r>
            <a:r>
              <a:rPr lang="de-CH" sz="1200" dirty="0">
                <a:latin typeface="SwissReSans" pitchFamily="34" charset="0"/>
              </a:rPr>
              <a:t> </a:t>
            </a:r>
            <a:r>
              <a:rPr lang="de-CH" sz="1200" dirty="0" err="1">
                <a:latin typeface="SwissReSans" pitchFamily="34" charset="0"/>
              </a:rPr>
              <a:t>product</a:t>
            </a:r>
            <a:r>
              <a:rPr lang="de-CH" sz="1200" dirty="0">
                <a:latin typeface="SwissReSans" pitchFamily="34" charset="0"/>
              </a:rPr>
              <a:t> </a:t>
            </a:r>
            <a:r>
              <a:rPr lang="de-CH" sz="1200" dirty="0" err="1">
                <a:latin typeface="SwissReSans" pitchFamily="34" charset="0"/>
              </a:rPr>
              <a:t>from</a:t>
            </a:r>
            <a:r>
              <a:rPr lang="de-CH" sz="1200" dirty="0">
                <a:latin typeface="SwissReSans" pitchFamily="34" charset="0"/>
              </a:rPr>
              <a:t> a traditional </a:t>
            </a:r>
            <a:r>
              <a:rPr lang="de-CH" sz="1200" dirty="0" err="1">
                <a:latin typeface="SwissReSans" pitchFamily="34" charset="0"/>
              </a:rPr>
              <a:t>indemnity</a:t>
            </a:r>
            <a:r>
              <a:rPr lang="de-CH" sz="1200" dirty="0">
                <a:latin typeface="SwissReSans" pitchFamily="34" charset="0"/>
              </a:rPr>
              <a:t> </a:t>
            </a:r>
            <a:r>
              <a:rPr lang="de-CH" sz="1200" dirty="0" err="1">
                <a:latin typeface="SwissReSans" pitchFamily="34" charset="0"/>
              </a:rPr>
              <a:t>policy</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that</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payment</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claims</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impacted</a:t>
            </a:r>
            <a:r>
              <a:rPr lang="de-CH" sz="1200" dirty="0">
                <a:latin typeface="SwissReSans" pitchFamily="34" charset="0"/>
              </a:rPr>
              <a:t> </a:t>
            </a:r>
            <a:r>
              <a:rPr lang="de-CH" sz="1200" dirty="0" err="1">
                <a:latin typeface="SwissReSans" pitchFamily="34" charset="0"/>
              </a:rPr>
              <a:t>by</a:t>
            </a:r>
            <a:r>
              <a:rPr lang="de-CH" sz="1200" dirty="0">
                <a:latin typeface="SwissReSans" pitchFamily="34" charset="0"/>
              </a:rPr>
              <a:t> </a:t>
            </a:r>
            <a:r>
              <a:rPr lang="de-CH" sz="1200" dirty="0" err="1">
                <a:latin typeface="SwissReSans" pitchFamily="34" charset="0"/>
              </a:rPr>
              <a:t>intensity</a:t>
            </a:r>
            <a:r>
              <a:rPr lang="de-CH" sz="1200" dirty="0">
                <a:latin typeface="SwissReSans" pitchFamily="34" charset="0"/>
              </a:rPr>
              <a:t> </a:t>
            </a:r>
            <a:r>
              <a:rPr lang="de-CH" sz="1200" dirty="0" err="1">
                <a:latin typeface="SwissReSans" pitchFamily="34" charset="0"/>
              </a:rPr>
              <a:t>data</a:t>
            </a:r>
            <a:r>
              <a:rPr lang="de-CH" sz="1200" dirty="0">
                <a:latin typeface="SwissReSans" pitchFamily="34" charset="0"/>
              </a:rPr>
              <a:t> </a:t>
            </a:r>
            <a:r>
              <a:rPr lang="de-CH" sz="1200" dirty="0" err="1">
                <a:latin typeface="SwissReSans" pitchFamily="34" charset="0"/>
              </a:rPr>
              <a:t>which</a:t>
            </a:r>
            <a:r>
              <a:rPr lang="de-CH" sz="1200" dirty="0">
                <a:latin typeface="SwissReSans" pitchFamily="34" charset="0"/>
              </a:rPr>
              <a:t> </a:t>
            </a:r>
            <a:r>
              <a:rPr lang="de-CH" sz="1200" dirty="0" err="1">
                <a:latin typeface="SwissReSans" pitchFamily="34" charset="0"/>
              </a:rPr>
              <a:t>has</a:t>
            </a:r>
            <a:r>
              <a:rPr lang="de-CH" sz="1200" dirty="0">
                <a:latin typeface="SwissReSans" pitchFamily="34" charset="0"/>
              </a:rPr>
              <a:t> </a:t>
            </a:r>
            <a:r>
              <a:rPr lang="de-CH" sz="1200" dirty="0" err="1">
                <a:latin typeface="SwissReSans" pitchFamily="34" charset="0"/>
              </a:rPr>
              <a:t>been</a:t>
            </a:r>
            <a:r>
              <a:rPr lang="de-CH" sz="1200" dirty="0">
                <a:latin typeface="SwissReSans" pitchFamily="34" charset="0"/>
              </a:rPr>
              <a:t> </a:t>
            </a:r>
            <a:r>
              <a:rPr lang="de-CH" sz="1200" dirty="0" err="1">
                <a:latin typeface="SwissReSans" pitchFamily="34" charset="0"/>
              </a:rPr>
              <a:t>measured</a:t>
            </a:r>
            <a:r>
              <a:rPr lang="de-CH" sz="1200" dirty="0">
                <a:latin typeface="SwissReSans" pitchFamily="34" charset="0"/>
              </a:rPr>
              <a:t>, </a:t>
            </a:r>
            <a:r>
              <a:rPr lang="de-CH" sz="1200" dirty="0" err="1">
                <a:latin typeface="SwissReSans" pitchFamily="34" charset="0"/>
              </a:rPr>
              <a:t>observed</a:t>
            </a:r>
            <a:r>
              <a:rPr lang="de-CH" sz="1200" dirty="0">
                <a:latin typeface="SwissReSans" pitchFamily="34" charset="0"/>
              </a:rPr>
              <a:t> </a:t>
            </a:r>
            <a:r>
              <a:rPr lang="de-CH" sz="1200" dirty="0" err="1">
                <a:latin typeface="SwissReSans" pitchFamily="34" charset="0"/>
              </a:rPr>
              <a:t>or</a:t>
            </a:r>
            <a:r>
              <a:rPr lang="de-CH" sz="1200" dirty="0">
                <a:latin typeface="SwissReSans" pitchFamily="34" charset="0"/>
              </a:rPr>
              <a:t> </a:t>
            </a:r>
            <a:r>
              <a:rPr lang="de-CH" sz="1200" dirty="0" err="1">
                <a:latin typeface="SwissReSans" pitchFamily="34" charset="0"/>
              </a:rPr>
              <a:t>estimated</a:t>
            </a:r>
            <a:r>
              <a:rPr lang="de-CH" sz="1200" dirty="0">
                <a:latin typeface="SwissReSans" pitchFamily="34" charset="0"/>
              </a:rPr>
              <a:t> in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context</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 </a:t>
            </a:r>
            <a:r>
              <a:rPr lang="de-CH" sz="1200" dirty="0" err="1">
                <a:latin typeface="SwissReSans" pitchFamily="34" charset="0"/>
              </a:rPr>
              <a:t>nat</a:t>
            </a:r>
            <a:r>
              <a:rPr lang="de-CH" sz="1200" dirty="0">
                <a:latin typeface="SwissReSans" pitchFamily="34" charset="0"/>
              </a:rPr>
              <a:t> </a:t>
            </a:r>
            <a:r>
              <a:rPr lang="de-CH" sz="1200" dirty="0" err="1">
                <a:latin typeface="SwissReSans" pitchFamily="34" charset="0"/>
              </a:rPr>
              <a:t>cat</a:t>
            </a:r>
            <a:r>
              <a:rPr lang="de-CH" sz="1200" dirty="0">
                <a:latin typeface="SwissReSans" pitchFamily="34" charset="0"/>
              </a:rPr>
              <a:t> </a:t>
            </a:r>
            <a:r>
              <a:rPr lang="de-CH" sz="1200" dirty="0" err="1">
                <a:latin typeface="SwissReSans" pitchFamily="34" charset="0"/>
              </a:rPr>
              <a:t>event</a:t>
            </a:r>
            <a:r>
              <a:rPr lang="de-CH" sz="1200" dirty="0">
                <a:latin typeface="SwissReSans" pitchFamily="34" charset="0"/>
              </a:rPr>
              <a:t>. This </a:t>
            </a:r>
            <a:r>
              <a:rPr lang="de-CH" sz="1200" dirty="0" err="1">
                <a:latin typeface="SwissReSans" pitchFamily="34" charset="0"/>
              </a:rPr>
              <a:t>intensity</a:t>
            </a:r>
            <a:r>
              <a:rPr lang="de-CH" sz="1200" dirty="0">
                <a:latin typeface="SwissReSans" pitchFamily="34" charset="0"/>
              </a:rPr>
              <a:t> </a:t>
            </a:r>
            <a:r>
              <a:rPr lang="de-CH" sz="1200" dirty="0" err="1">
                <a:latin typeface="SwissReSans" pitchFamily="34" charset="0"/>
              </a:rPr>
              <a:t>data</a:t>
            </a:r>
            <a:r>
              <a:rPr lang="de-CH" sz="1200" dirty="0">
                <a:latin typeface="SwissReSans" pitchFamily="34" charset="0"/>
              </a:rPr>
              <a:t> </a:t>
            </a:r>
            <a:r>
              <a:rPr lang="de-CH" sz="1200" dirty="0" err="1">
                <a:latin typeface="SwissReSans" pitchFamily="34" charset="0"/>
              </a:rPr>
              <a:t>can</a:t>
            </a:r>
            <a:r>
              <a:rPr lang="de-CH" sz="1200" dirty="0">
                <a:latin typeface="SwissReSans" pitchFamily="34" charset="0"/>
              </a:rPr>
              <a:t>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example</a:t>
            </a:r>
            <a:r>
              <a:rPr lang="de-CH" sz="1200" dirty="0">
                <a:latin typeface="SwissReSans" pitchFamily="34" charset="0"/>
              </a:rPr>
              <a:t> </a:t>
            </a:r>
            <a:r>
              <a:rPr lang="de-CH" sz="1200" dirty="0" err="1">
                <a:latin typeface="SwissReSans" pitchFamily="34" charset="0"/>
              </a:rPr>
              <a:t>be</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magnitude</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an </a:t>
            </a:r>
            <a:r>
              <a:rPr lang="de-CH" sz="1200" dirty="0" err="1">
                <a:latin typeface="SwissReSans" pitchFamily="34" charset="0"/>
              </a:rPr>
              <a:t>earthquake</a:t>
            </a:r>
            <a:r>
              <a:rPr lang="de-CH" sz="1200" dirty="0">
                <a:latin typeface="SwissReSans" pitchFamily="34" charset="0"/>
              </a:rPr>
              <a:t> </a:t>
            </a:r>
            <a:r>
              <a:rPr lang="de-CH" sz="1200" dirty="0" err="1">
                <a:latin typeface="SwissReSans" pitchFamily="34" charset="0"/>
              </a:rPr>
              <a:t>or</a:t>
            </a:r>
            <a:r>
              <a:rPr lang="de-CH" sz="1200" dirty="0">
                <a:latin typeface="SwissReSans" pitchFamily="34" charset="0"/>
              </a:rPr>
              <a:t> </a:t>
            </a:r>
            <a:r>
              <a:rPr lang="de-CH" sz="1200" dirty="0" err="1">
                <a:latin typeface="SwissReSans" pitchFamily="34" charset="0"/>
              </a:rPr>
              <a:t>peak</a:t>
            </a:r>
            <a:r>
              <a:rPr lang="de-CH" sz="1200" dirty="0">
                <a:latin typeface="SwissReSans" pitchFamily="34" charset="0"/>
              </a:rPr>
              <a:t> </a:t>
            </a:r>
            <a:r>
              <a:rPr lang="de-CH" sz="1200" dirty="0" err="1">
                <a:latin typeface="SwissReSans" pitchFamily="34" charset="0"/>
              </a:rPr>
              <a:t>gust</a:t>
            </a:r>
            <a:r>
              <a:rPr lang="de-CH" sz="1200" dirty="0">
                <a:latin typeface="SwissReSans" pitchFamily="34" charset="0"/>
              </a:rPr>
              <a:t> wind </a:t>
            </a:r>
            <a:r>
              <a:rPr lang="de-CH" sz="1200" dirty="0" err="1">
                <a:latin typeface="SwissReSans" pitchFamily="34" charset="0"/>
              </a:rPr>
              <a:t>speeds</a:t>
            </a:r>
            <a:r>
              <a:rPr lang="de-CH" sz="1200" dirty="0">
                <a:latin typeface="SwissReSans" pitchFamily="34" charset="0"/>
              </a:rPr>
              <a:t> </a:t>
            </a:r>
            <a:r>
              <a:rPr lang="de-CH" sz="1200" dirty="0" err="1">
                <a:latin typeface="SwissReSans" pitchFamily="34" charset="0"/>
              </a:rPr>
              <a:t>recorded</a:t>
            </a:r>
            <a:r>
              <a:rPr lang="de-CH" sz="1200" dirty="0">
                <a:latin typeface="SwissReSans" pitchFamily="34" charset="0"/>
              </a:rPr>
              <a:t> </a:t>
            </a:r>
            <a:r>
              <a:rPr lang="de-CH" sz="1200" dirty="0" err="1">
                <a:latin typeface="SwissReSans" pitchFamily="34" charset="0"/>
              </a:rPr>
              <a:t>during</a:t>
            </a:r>
            <a:r>
              <a:rPr lang="de-CH" sz="1200" dirty="0">
                <a:latin typeface="SwissReSans" pitchFamily="34" charset="0"/>
              </a:rPr>
              <a:t> a </a:t>
            </a:r>
            <a:r>
              <a:rPr lang="de-CH" sz="1200" dirty="0" err="1">
                <a:latin typeface="SwissReSans" pitchFamily="34" charset="0"/>
              </a:rPr>
              <a:t>storm</a:t>
            </a:r>
            <a:r>
              <a:rPr lang="de-CH" sz="1200" dirty="0">
                <a:latin typeface="SwissReSans" pitchFamily="34" charset="0"/>
              </a:rPr>
              <a:t> </a:t>
            </a:r>
            <a:r>
              <a:rPr lang="de-CH" sz="1200" dirty="0" err="1">
                <a:latin typeface="SwissReSans" pitchFamily="34" charset="0"/>
              </a:rPr>
              <a:t>event</a:t>
            </a:r>
            <a:r>
              <a:rPr lang="de-CH" sz="1200" dirty="0">
                <a:latin typeface="SwissReSans" pitchFamily="34" charset="0"/>
              </a:rPr>
              <a:t>. </a:t>
            </a:r>
            <a:r>
              <a:rPr lang="de-CH" sz="1200" dirty="0" err="1">
                <a:latin typeface="SwissReSans" pitchFamily="34" charset="0"/>
              </a:rPr>
              <a:t>Typically</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policy</a:t>
            </a:r>
            <a:r>
              <a:rPr lang="de-CH" sz="1200" dirty="0">
                <a:latin typeface="SwissReSans" pitchFamily="34" charset="0"/>
              </a:rPr>
              <a:t> </a:t>
            </a:r>
            <a:r>
              <a:rPr lang="de-CH" sz="1200" dirty="0" err="1">
                <a:latin typeface="SwissReSans" pitchFamily="34" charset="0"/>
              </a:rPr>
              <a:t>limit</a:t>
            </a:r>
            <a:r>
              <a:rPr lang="de-CH" sz="1200" dirty="0">
                <a:latin typeface="SwissReSans" pitchFamily="34" charset="0"/>
              </a:rPr>
              <a:t> </a:t>
            </a:r>
            <a:r>
              <a:rPr lang="de-CH" sz="1200" dirty="0" err="1">
                <a:latin typeface="SwissReSans" pitchFamily="34" charset="0"/>
              </a:rPr>
              <a:t>increases</a:t>
            </a:r>
            <a:r>
              <a:rPr lang="de-CH" sz="1200" dirty="0">
                <a:latin typeface="SwissReSans" pitchFamily="34" charset="0"/>
              </a:rPr>
              <a:t> </a:t>
            </a:r>
            <a:r>
              <a:rPr lang="de-CH" sz="1200" dirty="0" err="1">
                <a:latin typeface="SwissReSans" pitchFamily="34" charset="0"/>
              </a:rPr>
              <a:t>with</a:t>
            </a:r>
            <a:r>
              <a:rPr lang="de-CH" sz="1200" dirty="0">
                <a:latin typeface="SwissReSans" pitchFamily="34" charset="0"/>
              </a:rPr>
              <a:t> </a:t>
            </a:r>
            <a:r>
              <a:rPr lang="de-CH" sz="1200" dirty="0" err="1">
                <a:latin typeface="SwissReSans" pitchFamily="34" charset="0"/>
              </a:rPr>
              <a:t>higher</a:t>
            </a:r>
            <a:r>
              <a:rPr lang="de-CH" sz="1200" dirty="0">
                <a:latin typeface="SwissReSans" pitchFamily="34" charset="0"/>
              </a:rPr>
              <a:t> </a:t>
            </a:r>
            <a:r>
              <a:rPr lang="de-CH" sz="1200" dirty="0" err="1">
                <a:latin typeface="SwissReSans" pitchFamily="34" charset="0"/>
              </a:rPr>
              <a:t>intensities</a:t>
            </a:r>
            <a:r>
              <a:rPr lang="de-CH" sz="1200" dirty="0">
                <a:latin typeface="SwissReSans" pitchFamily="34" charset="0"/>
              </a:rPr>
              <a:t>; </a:t>
            </a:r>
            <a:r>
              <a:rPr lang="de-CH" sz="1200" dirty="0" err="1">
                <a:latin typeface="SwissReSans" pitchFamily="34" charset="0"/>
              </a:rPr>
              <a:t>either</a:t>
            </a:r>
            <a:r>
              <a:rPr lang="de-CH" sz="1200" dirty="0">
                <a:latin typeface="SwissReSans" pitchFamily="34" charset="0"/>
              </a:rPr>
              <a:t> </a:t>
            </a:r>
            <a:r>
              <a:rPr lang="de-CH" sz="1200" dirty="0" err="1">
                <a:latin typeface="SwissReSans" pitchFamily="34" charset="0"/>
              </a:rPr>
              <a:t>it</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directly</a:t>
            </a:r>
            <a:r>
              <a:rPr lang="de-CH" sz="1200" dirty="0">
                <a:latin typeface="SwissReSans" pitchFamily="34" charset="0"/>
              </a:rPr>
              <a:t> </a:t>
            </a:r>
            <a:r>
              <a:rPr lang="de-CH" sz="1200" dirty="0" err="1">
                <a:latin typeface="SwissReSans" pitchFamily="34" charset="0"/>
              </a:rPr>
              <a:t>linked</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an </a:t>
            </a:r>
            <a:r>
              <a:rPr lang="de-CH" sz="1200" dirty="0" err="1">
                <a:latin typeface="SwissReSans" pitchFamily="34" charset="0"/>
              </a:rPr>
              <a:t>intensity</a:t>
            </a:r>
            <a:r>
              <a:rPr lang="de-CH" sz="1200" dirty="0">
                <a:latin typeface="SwissReSans" pitchFamily="34" charset="0"/>
              </a:rPr>
              <a:t> </a:t>
            </a:r>
            <a:r>
              <a:rPr lang="de-CH" sz="1200" dirty="0" err="1">
                <a:latin typeface="SwissReSans" pitchFamily="34" charset="0"/>
              </a:rPr>
              <a:t>parameter</a:t>
            </a:r>
            <a:r>
              <a:rPr lang="de-CH" sz="1200" dirty="0">
                <a:latin typeface="SwissReSans" pitchFamily="34" charset="0"/>
              </a:rPr>
              <a:t> </a:t>
            </a:r>
            <a:r>
              <a:rPr lang="de-CH" sz="1200" dirty="0" err="1">
                <a:latin typeface="SwissReSans" pitchFamily="34" charset="0"/>
              </a:rPr>
              <a:t>or</a:t>
            </a:r>
            <a:r>
              <a:rPr lang="de-CH" sz="1200" dirty="0">
                <a:latin typeface="SwissReSans" pitchFamily="34" charset="0"/>
              </a:rPr>
              <a:t> </a:t>
            </a:r>
            <a:r>
              <a:rPr lang="de-CH" sz="1200" dirty="0" err="1">
                <a:latin typeface="SwissReSans" pitchFamily="34" charset="0"/>
              </a:rPr>
              <a:t>it</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result</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an </a:t>
            </a:r>
            <a:r>
              <a:rPr lang="de-CH" sz="1200" dirty="0" err="1">
                <a:latin typeface="SwissReSans" pitchFamily="34" charset="0"/>
              </a:rPr>
              <a:t>index</a:t>
            </a:r>
            <a:r>
              <a:rPr lang="de-CH" sz="1200" dirty="0">
                <a:latin typeface="SwissReSans" pitchFamily="34" charset="0"/>
              </a:rPr>
              <a:t> </a:t>
            </a:r>
            <a:r>
              <a:rPr lang="de-CH" sz="1200" dirty="0" err="1">
                <a:latin typeface="SwissReSans" pitchFamily="34" charset="0"/>
              </a:rPr>
              <a:t>formula</a:t>
            </a:r>
            <a:r>
              <a:rPr lang="de-CH" sz="1200" dirty="0">
                <a:latin typeface="SwissReSans" pitchFamily="34" charset="0"/>
              </a:rPr>
              <a:t>. The </a:t>
            </a:r>
            <a:r>
              <a:rPr lang="de-CH" sz="1200" dirty="0" err="1">
                <a:latin typeface="SwissReSans" pitchFamily="34" charset="0"/>
              </a:rPr>
              <a:t>impact</a:t>
            </a:r>
            <a:r>
              <a:rPr lang="de-CH" sz="1200" dirty="0">
                <a:latin typeface="SwissReSans" pitchFamily="34" charset="0"/>
              </a:rPr>
              <a:t> on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claim</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determined</a:t>
            </a:r>
            <a:r>
              <a:rPr lang="de-CH" sz="1200" dirty="0">
                <a:latin typeface="SwissReSans" pitchFamily="34" charset="0"/>
              </a:rPr>
              <a:t> </a:t>
            </a:r>
            <a:r>
              <a:rPr lang="de-CH" sz="1200" dirty="0" err="1">
                <a:latin typeface="SwissReSans" pitchFamily="34" charset="0"/>
              </a:rPr>
              <a:t>by</a:t>
            </a:r>
            <a:r>
              <a:rPr lang="de-CH" sz="1200" dirty="0">
                <a:latin typeface="SwissReSans" pitchFamily="34" charset="0"/>
              </a:rPr>
              <a:t> a </a:t>
            </a:r>
            <a:r>
              <a:rPr lang="de-CH" sz="1200" dirty="0" err="1">
                <a:latin typeface="SwissReSans" pitchFamily="34" charset="0"/>
              </a:rPr>
              <a:t>designated</a:t>
            </a:r>
            <a:r>
              <a:rPr lang="de-CH" sz="1200" dirty="0">
                <a:latin typeface="SwissReSans" pitchFamily="34" charset="0"/>
              </a:rPr>
              <a:t> </a:t>
            </a:r>
            <a:r>
              <a:rPr lang="de-CH" sz="1200" dirty="0" err="1">
                <a:latin typeface="SwissReSans" pitchFamily="34" charset="0"/>
              </a:rPr>
              <a:t>Calculation</a:t>
            </a:r>
            <a:r>
              <a:rPr lang="de-CH" sz="1200" dirty="0">
                <a:latin typeface="SwissReSans" pitchFamily="34" charset="0"/>
              </a:rPr>
              <a:t> Agent, </a:t>
            </a:r>
            <a:r>
              <a:rPr lang="de-CH" sz="1200" dirty="0" err="1">
                <a:latin typeface="SwissReSans" pitchFamily="34" charset="0"/>
              </a:rPr>
              <a:t>which</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usually</a:t>
            </a:r>
            <a:r>
              <a:rPr lang="de-CH" sz="1200" dirty="0">
                <a:latin typeface="SwissReSans" pitchFamily="34" charset="0"/>
              </a:rPr>
              <a:t> an </a:t>
            </a:r>
            <a:r>
              <a:rPr lang="de-CH" sz="1200" dirty="0" err="1">
                <a:latin typeface="SwissReSans" pitchFamily="34" charset="0"/>
              </a:rPr>
              <a:t>independent</a:t>
            </a:r>
            <a:r>
              <a:rPr lang="de-CH" sz="1200" dirty="0">
                <a:latin typeface="SwissReSans" pitchFamily="34" charset="0"/>
              </a:rPr>
              <a:t> </a:t>
            </a:r>
            <a:r>
              <a:rPr lang="de-CH" sz="1200" dirty="0" err="1">
                <a:latin typeface="SwissReSans" pitchFamily="34" charset="0"/>
              </a:rPr>
              <a:t>third</a:t>
            </a:r>
            <a:r>
              <a:rPr lang="de-CH" sz="1200" dirty="0">
                <a:latin typeface="SwissReSans" pitchFamily="34" charset="0"/>
              </a:rPr>
              <a:t> </a:t>
            </a:r>
            <a:r>
              <a:rPr lang="de-CH" sz="1200" dirty="0" err="1">
                <a:latin typeface="SwissReSans" pitchFamily="34" charset="0"/>
              </a:rPr>
              <a:t>party</a:t>
            </a:r>
            <a:r>
              <a:rPr lang="de-CH" sz="1200" dirty="0">
                <a:latin typeface="SwissReSans" pitchFamily="34" charset="0"/>
              </a:rPr>
              <a:t>, but </a:t>
            </a:r>
            <a:r>
              <a:rPr lang="de-CH" sz="1200" dirty="0" err="1">
                <a:latin typeface="SwissReSans" pitchFamily="34" charset="0"/>
              </a:rPr>
              <a:t>it</a:t>
            </a:r>
            <a:r>
              <a:rPr lang="de-CH" sz="1200" dirty="0">
                <a:latin typeface="SwissReSans" pitchFamily="34" charset="0"/>
              </a:rPr>
              <a:t> </a:t>
            </a:r>
            <a:r>
              <a:rPr lang="de-CH" sz="1200" dirty="0" err="1">
                <a:latin typeface="SwissReSans" pitchFamily="34" charset="0"/>
              </a:rPr>
              <a:t>can</a:t>
            </a:r>
            <a:r>
              <a:rPr lang="de-CH" sz="1200" dirty="0">
                <a:latin typeface="SwissReSans" pitchFamily="34" charset="0"/>
              </a:rPr>
              <a:t> also </a:t>
            </a:r>
            <a:r>
              <a:rPr lang="de-CH" sz="1200" dirty="0" err="1">
                <a:latin typeface="SwissReSans" pitchFamily="34" charset="0"/>
              </a:rPr>
              <a:t>be</a:t>
            </a:r>
            <a:endParaRPr lang="de-CH" sz="1200" dirty="0">
              <a:latin typeface="SwissReSans" pitchFamily="34" charset="0"/>
            </a:endParaRPr>
          </a:p>
          <a:p>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insurer</a:t>
            </a:r>
            <a:r>
              <a:rPr lang="de-CH" sz="1200" dirty="0">
                <a:latin typeface="SwissReSans" pitchFamily="34" charset="0"/>
              </a:rPr>
              <a:t> </a:t>
            </a:r>
            <a:r>
              <a:rPr lang="de-CH" sz="1200" dirty="0" err="1">
                <a:latin typeface="SwissReSans" pitchFamily="34" charset="0"/>
              </a:rPr>
              <a:t>himself</a:t>
            </a:r>
            <a:r>
              <a:rPr lang="de-CH" sz="1200" dirty="0">
                <a:latin typeface="SwissReSans" pitchFamily="34" charset="0"/>
              </a:rPr>
              <a:t>.</a:t>
            </a:r>
          </a:p>
          <a:p>
            <a:r>
              <a:rPr lang="de-CH" sz="1200" dirty="0">
                <a:latin typeface="SwissReSans" pitchFamily="34" charset="0"/>
              </a:rPr>
              <a:t>Generally </a:t>
            </a:r>
            <a:r>
              <a:rPr lang="de-CH" sz="1200" dirty="0" err="1">
                <a:latin typeface="SwissReSans" pitchFamily="34" charset="0"/>
              </a:rPr>
              <a:t>speaking</a:t>
            </a:r>
            <a:r>
              <a:rPr lang="de-CH" sz="1200" dirty="0">
                <a:latin typeface="SwissReSans" pitchFamily="34" charset="0"/>
              </a:rPr>
              <a:t>, </a:t>
            </a:r>
            <a:r>
              <a:rPr lang="de-CH" sz="1200" dirty="0" err="1">
                <a:latin typeface="SwissReSans" pitchFamily="34" charset="0"/>
              </a:rPr>
              <a:t>parametric</a:t>
            </a:r>
            <a:r>
              <a:rPr lang="de-CH" sz="1200" dirty="0">
                <a:latin typeface="SwissReSans" pitchFamily="34" charset="0"/>
              </a:rPr>
              <a:t> </a:t>
            </a:r>
            <a:r>
              <a:rPr lang="de-CH" sz="1200" dirty="0" err="1">
                <a:latin typeface="SwissReSans" pitchFamily="34" charset="0"/>
              </a:rPr>
              <a:t>products</a:t>
            </a:r>
            <a:r>
              <a:rPr lang="de-CH" sz="1200" dirty="0">
                <a:latin typeface="SwissReSans" pitchFamily="34" charset="0"/>
              </a:rPr>
              <a:t> do </a:t>
            </a:r>
            <a:r>
              <a:rPr lang="de-CH" sz="1200" dirty="0" err="1">
                <a:latin typeface="SwissReSans" pitchFamily="34" charset="0"/>
              </a:rPr>
              <a:t>require</a:t>
            </a:r>
            <a:r>
              <a:rPr lang="de-CH" sz="1200" dirty="0">
                <a:latin typeface="SwissReSans" pitchFamily="34" charset="0"/>
              </a:rPr>
              <a:t> a </a:t>
            </a:r>
            <a:r>
              <a:rPr lang="de-CH" sz="1200" dirty="0" err="1">
                <a:latin typeface="SwissReSans" pitchFamily="34" charset="0"/>
              </a:rPr>
              <a:t>proof</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loss</a:t>
            </a:r>
            <a:r>
              <a:rPr lang="de-CH" sz="1200" dirty="0">
                <a:latin typeface="SwissReSans" pitchFamily="34" charset="0"/>
              </a:rPr>
              <a:t> </a:t>
            </a:r>
            <a:r>
              <a:rPr lang="de-CH" sz="1200" dirty="0" err="1">
                <a:latin typeface="SwissReSans" pitchFamily="34" charset="0"/>
              </a:rPr>
              <a:t>by</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insured</a:t>
            </a:r>
            <a:r>
              <a:rPr lang="de-CH" sz="1200" dirty="0">
                <a:latin typeface="SwissReSans" pitchFamily="34" charset="0"/>
              </a:rPr>
              <a:t> in </a:t>
            </a:r>
            <a:r>
              <a:rPr lang="de-CH" sz="1200" dirty="0" err="1">
                <a:latin typeface="SwissReSans" pitchFamily="34" charset="0"/>
              </a:rPr>
              <a:t>order</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be</a:t>
            </a:r>
            <a:r>
              <a:rPr lang="de-CH" sz="1200" dirty="0">
                <a:latin typeface="SwissReSans" pitchFamily="34" charset="0"/>
              </a:rPr>
              <a:t> </a:t>
            </a:r>
            <a:r>
              <a:rPr lang="de-CH" sz="1200" dirty="0" err="1">
                <a:latin typeface="SwissReSans" pitchFamily="34" charset="0"/>
              </a:rPr>
              <a:t>regarded</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an </a:t>
            </a:r>
            <a:r>
              <a:rPr lang="de-CH" sz="1200" dirty="0" err="1">
                <a:latin typeface="SwissReSans" pitchFamily="34" charset="0"/>
              </a:rPr>
              <a:t>insurance</a:t>
            </a:r>
            <a:r>
              <a:rPr lang="de-CH" sz="1200" dirty="0">
                <a:latin typeface="SwissReSans" pitchFamily="34" charset="0"/>
              </a:rPr>
              <a:t> </a:t>
            </a:r>
            <a:r>
              <a:rPr lang="de-CH" sz="1200" dirty="0" err="1">
                <a:latin typeface="SwissReSans" pitchFamily="34" charset="0"/>
              </a:rPr>
              <a:t>product</a:t>
            </a:r>
            <a:r>
              <a:rPr lang="de-CH" sz="1200" dirty="0">
                <a:latin typeface="SwissReSans" pitchFamily="34" charset="0"/>
              </a:rPr>
              <a:t>. The </a:t>
            </a:r>
            <a:r>
              <a:rPr lang="de-CH" sz="1200" dirty="0" err="1">
                <a:latin typeface="SwissReSans" pitchFamily="34" charset="0"/>
              </a:rPr>
              <a:t>specific</a:t>
            </a:r>
            <a:r>
              <a:rPr lang="de-CH" sz="1200" dirty="0">
                <a:latin typeface="SwissReSans" pitchFamily="34" charset="0"/>
              </a:rPr>
              <a:t> </a:t>
            </a:r>
            <a:r>
              <a:rPr lang="de-CH" sz="1200" dirty="0" err="1">
                <a:latin typeface="SwissReSans" pitchFamily="34" charset="0"/>
              </a:rPr>
              <a:t>requirements</a:t>
            </a:r>
            <a:r>
              <a:rPr lang="de-CH" sz="1200" dirty="0">
                <a:latin typeface="SwissReSans" pitchFamily="34" charset="0"/>
              </a:rPr>
              <a:t>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this</a:t>
            </a:r>
            <a:r>
              <a:rPr lang="de-CH" sz="1200" dirty="0">
                <a:latin typeface="SwissReSans" pitchFamily="34" charset="0"/>
              </a:rPr>
              <a:t> </a:t>
            </a:r>
            <a:r>
              <a:rPr lang="de-CH" sz="1200" dirty="0" err="1">
                <a:latin typeface="SwissReSans" pitchFamily="34" charset="0"/>
              </a:rPr>
              <a:t>proof</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loss</a:t>
            </a:r>
            <a:r>
              <a:rPr lang="de-CH" sz="1200" dirty="0">
                <a:latin typeface="SwissReSans" pitchFamily="34" charset="0"/>
              </a:rPr>
              <a:t>, </a:t>
            </a:r>
            <a:r>
              <a:rPr lang="de-CH" sz="1200" dirty="0" err="1">
                <a:latin typeface="SwissReSans" pitchFamily="34" charset="0"/>
              </a:rPr>
              <a:t>however</a:t>
            </a:r>
            <a:r>
              <a:rPr lang="de-CH" sz="1200" dirty="0">
                <a:latin typeface="SwissReSans" pitchFamily="34" charset="0"/>
              </a:rPr>
              <a:t>, </a:t>
            </a:r>
            <a:r>
              <a:rPr lang="de-CH" sz="1200" dirty="0" err="1">
                <a:latin typeface="SwissReSans" pitchFamily="34" charset="0"/>
              </a:rPr>
              <a:t>depend</a:t>
            </a:r>
            <a:r>
              <a:rPr lang="de-CH" sz="1200" dirty="0">
                <a:latin typeface="SwissReSans" pitchFamily="34" charset="0"/>
              </a:rPr>
              <a:t> on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judgement</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local</a:t>
            </a:r>
            <a:r>
              <a:rPr lang="de-CH" sz="1200" dirty="0">
                <a:latin typeface="SwissReSans" pitchFamily="34" charset="0"/>
              </a:rPr>
              <a:t> </a:t>
            </a:r>
            <a:r>
              <a:rPr lang="de-CH" sz="1200" dirty="0" err="1">
                <a:latin typeface="SwissReSans" pitchFamily="34" charset="0"/>
              </a:rPr>
              <a:t>insurance</a:t>
            </a:r>
            <a:r>
              <a:rPr lang="de-CH" sz="1200" dirty="0">
                <a:latin typeface="SwissReSans" pitchFamily="34" charset="0"/>
              </a:rPr>
              <a:t> </a:t>
            </a:r>
            <a:r>
              <a:rPr lang="de-CH" sz="1200" dirty="0" err="1">
                <a:latin typeface="SwissReSans" pitchFamily="34" charset="0"/>
              </a:rPr>
              <a:t>regulator</a:t>
            </a:r>
            <a:r>
              <a:rPr lang="de-CH" sz="1200" dirty="0">
                <a:latin typeface="SwissReSans" pitchFamily="34" charset="0"/>
              </a:rPr>
              <a:t> in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context</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 </a:t>
            </a:r>
            <a:r>
              <a:rPr lang="de-CH" sz="1200" dirty="0" err="1">
                <a:latin typeface="SwissReSans" pitchFamily="34" charset="0"/>
              </a:rPr>
              <a:t>specific</a:t>
            </a:r>
            <a:r>
              <a:rPr lang="de-CH" sz="1200" dirty="0">
                <a:latin typeface="SwissReSans" pitchFamily="34" charset="0"/>
              </a:rPr>
              <a:t> </a:t>
            </a:r>
            <a:r>
              <a:rPr lang="de-CH" sz="1200" dirty="0" err="1">
                <a:latin typeface="SwissReSans" pitchFamily="34" charset="0"/>
              </a:rPr>
              <a:t>product</a:t>
            </a:r>
            <a:r>
              <a:rPr lang="de-CH" sz="1200" dirty="0">
                <a:latin typeface="SwissReSans" pitchFamily="34" charset="0"/>
              </a:rPr>
              <a:t>/</a:t>
            </a:r>
            <a:r>
              <a:rPr lang="de-CH" sz="1200" dirty="0" err="1">
                <a:latin typeface="SwissReSans" pitchFamily="34" charset="0"/>
              </a:rPr>
              <a:t>target</a:t>
            </a:r>
            <a:r>
              <a:rPr lang="de-CH" sz="1200" dirty="0">
                <a:latin typeface="SwissReSans" pitchFamily="34" charset="0"/>
              </a:rPr>
              <a:t> </a:t>
            </a:r>
            <a:r>
              <a:rPr lang="de-CH" sz="1200" dirty="0" err="1">
                <a:latin typeface="SwissReSans" pitchFamily="34" charset="0"/>
              </a:rPr>
              <a:t>market</a:t>
            </a:r>
            <a:r>
              <a:rPr lang="de-CH" sz="1200" dirty="0">
                <a:latin typeface="SwissReSans" pitchFamily="34" charset="0"/>
              </a:rPr>
              <a:t>. A </a:t>
            </a:r>
            <a:r>
              <a:rPr lang="de-CH" sz="1200" dirty="0" err="1">
                <a:latin typeface="SwissReSans" pitchFamily="34" charset="0"/>
              </a:rPr>
              <a:t>regulator</a:t>
            </a:r>
            <a:r>
              <a:rPr lang="de-CH" sz="1200" dirty="0">
                <a:latin typeface="SwissReSans" pitchFamily="34" charset="0"/>
              </a:rPr>
              <a:t> </a:t>
            </a:r>
            <a:r>
              <a:rPr lang="de-CH" sz="1200" dirty="0" err="1">
                <a:latin typeface="SwissReSans" pitchFamily="34" charset="0"/>
              </a:rPr>
              <a:t>may</a:t>
            </a:r>
            <a:r>
              <a:rPr lang="de-CH" sz="1200" dirty="0">
                <a:latin typeface="SwissReSans" pitchFamily="34" charset="0"/>
              </a:rPr>
              <a:t>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instance</a:t>
            </a:r>
            <a:r>
              <a:rPr lang="de-CH" sz="1200" dirty="0">
                <a:latin typeface="SwissReSans" pitchFamily="34" charset="0"/>
              </a:rPr>
              <a:t> </a:t>
            </a:r>
            <a:r>
              <a:rPr lang="de-CH" sz="1200" dirty="0" err="1">
                <a:latin typeface="SwissReSans" pitchFamily="34" charset="0"/>
              </a:rPr>
              <a:t>regard</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absence</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an </a:t>
            </a:r>
            <a:r>
              <a:rPr lang="de-CH" sz="1200" dirty="0" err="1">
                <a:latin typeface="SwissReSans" pitchFamily="34" charset="0"/>
              </a:rPr>
              <a:t>insured’s</a:t>
            </a:r>
            <a:r>
              <a:rPr lang="de-CH" sz="1200" dirty="0">
                <a:latin typeface="SwissReSans" pitchFamily="34" charset="0"/>
              </a:rPr>
              <a:t> pro-</a:t>
            </a:r>
            <a:r>
              <a:rPr lang="de-CH" sz="1200" dirty="0" err="1">
                <a:latin typeface="SwissReSans" pitchFamily="34" charset="0"/>
              </a:rPr>
              <a:t>active</a:t>
            </a:r>
            <a:r>
              <a:rPr lang="de-CH" sz="1200" dirty="0">
                <a:latin typeface="SwissReSans" pitchFamily="34" charset="0"/>
              </a:rPr>
              <a:t> </a:t>
            </a:r>
            <a:r>
              <a:rPr lang="de-CH" sz="1200" dirty="0" err="1">
                <a:latin typeface="SwissReSans" pitchFamily="34" charset="0"/>
              </a:rPr>
              <a:t>denial</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having</a:t>
            </a:r>
            <a:r>
              <a:rPr lang="de-CH" sz="1200" dirty="0">
                <a:latin typeface="SwissReSans" pitchFamily="34" charset="0"/>
              </a:rPr>
              <a:t> a </a:t>
            </a:r>
            <a:r>
              <a:rPr lang="de-CH" sz="1200" dirty="0" err="1">
                <a:latin typeface="SwissReSans" pitchFamily="34" charset="0"/>
              </a:rPr>
              <a:t>loss</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t>
            </a:r>
            <a:r>
              <a:rPr lang="de-CH" sz="1200" dirty="0" err="1">
                <a:latin typeface="SwissReSans" pitchFamily="34" charset="0"/>
              </a:rPr>
              <a:t>sufficient</a:t>
            </a:r>
            <a:r>
              <a:rPr lang="de-CH" sz="1200" dirty="0">
                <a:latin typeface="SwissReSans" pitchFamily="34" charset="0"/>
              </a:rPr>
              <a:t> </a:t>
            </a:r>
            <a:r>
              <a:rPr lang="de-CH" sz="1200" dirty="0" err="1">
                <a:latin typeface="SwissReSans" pitchFamily="34" charset="0"/>
              </a:rPr>
              <a:t>proof</a:t>
            </a:r>
            <a:r>
              <a:rPr lang="de-CH" sz="1200" dirty="0">
                <a:latin typeface="SwissReSans" pitchFamily="34" charset="0"/>
              </a:rPr>
              <a:t>.</a:t>
            </a:r>
            <a:endParaRPr lang="en-US" sz="1200" dirty="0" err="1">
              <a:latin typeface="SwissReSans" pitchFamily="34" charset="0"/>
            </a:endParaRPr>
          </a:p>
        </p:txBody>
      </p:sp>
      <p:sp>
        <p:nvSpPr>
          <p:cNvPr id="20" name="Rectangle 19"/>
          <p:cNvSpPr/>
          <p:nvPr/>
        </p:nvSpPr>
        <p:spPr>
          <a:xfrm>
            <a:off x="693546" y="6042192"/>
            <a:ext cx="7982142" cy="359023"/>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500" dirty="0">
                <a:solidFill>
                  <a:schemeClr val="tx1"/>
                </a:solidFill>
                <a:latin typeface="SwissReSans" pitchFamily="34" charset="0"/>
              </a:rPr>
              <a:t>See </a:t>
            </a:r>
            <a:r>
              <a:rPr lang="de-CH" sz="1500" dirty="0" err="1">
                <a:solidFill>
                  <a:schemeClr val="tx1"/>
                </a:solidFill>
                <a:latin typeface="SwissReSans" pitchFamily="34" charset="0"/>
              </a:rPr>
              <a:t>appendix</a:t>
            </a:r>
            <a:r>
              <a:rPr lang="de-CH" sz="1500" dirty="0">
                <a:solidFill>
                  <a:schemeClr val="tx1"/>
                </a:solidFill>
                <a:latin typeface="SwissReSans" pitchFamily="34" charset="0"/>
              </a:rPr>
              <a:t> </a:t>
            </a:r>
            <a:r>
              <a:rPr lang="de-CH" sz="1500" dirty="0" err="1">
                <a:solidFill>
                  <a:schemeClr val="tx1"/>
                </a:solidFill>
                <a:latin typeface="SwissReSans" pitchFamily="34" charset="0"/>
              </a:rPr>
              <a:t>for</a:t>
            </a:r>
            <a:r>
              <a:rPr lang="de-CH" sz="1500" dirty="0">
                <a:solidFill>
                  <a:schemeClr val="tx1"/>
                </a:solidFill>
                <a:latin typeface="SwissReSans" pitchFamily="34" charset="0"/>
              </a:rPr>
              <a:t> 3 </a:t>
            </a:r>
            <a:r>
              <a:rPr lang="de-CH" sz="1500" dirty="0" err="1">
                <a:solidFill>
                  <a:schemeClr val="tx1"/>
                </a:solidFill>
                <a:latin typeface="SwissReSans" pitchFamily="34" charset="0"/>
              </a:rPr>
              <a:t>concrete</a:t>
            </a:r>
            <a:r>
              <a:rPr lang="de-CH" sz="1500" dirty="0">
                <a:solidFill>
                  <a:schemeClr val="tx1"/>
                </a:solidFill>
                <a:latin typeface="SwissReSans" pitchFamily="34" charset="0"/>
              </a:rPr>
              <a:t> </a:t>
            </a:r>
            <a:r>
              <a:rPr lang="de-CH" sz="1500" dirty="0" err="1">
                <a:solidFill>
                  <a:schemeClr val="tx1"/>
                </a:solidFill>
                <a:latin typeface="SwissReSans" pitchFamily="34" charset="0"/>
              </a:rPr>
              <a:t>examples</a:t>
            </a:r>
            <a:r>
              <a:rPr lang="de-CH" sz="1500" dirty="0">
                <a:solidFill>
                  <a:schemeClr val="tx1"/>
                </a:solidFill>
                <a:latin typeface="SwissReSans" pitchFamily="34" charset="0"/>
              </a:rPr>
              <a:t> </a:t>
            </a:r>
            <a:r>
              <a:rPr lang="de-CH" sz="1500" dirty="0" err="1">
                <a:solidFill>
                  <a:schemeClr val="tx1"/>
                </a:solidFill>
                <a:latin typeface="SwissReSans" pitchFamily="34" charset="0"/>
              </a:rPr>
              <a:t>of</a:t>
            </a:r>
            <a:r>
              <a:rPr lang="de-CH" sz="1500" dirty="0">
                <a:solidFill>
                  <a:schemeClr val="tx1"/>
                </a:solidFill>
                <a:latin typeface="SwissReSans" pitchFamily="34" charset="0"/>
              </a:rPr>
              <a:t> </a:t>
            </a:r>
            <a:r>
              <a:rPr lang="de-CH" sz="1500" dirty="0" err="1">
                <a:solidFill>
                  <a:schemeClr val="tx1"/>
                </a:solidFill>
                <a:latin typeface="SwissReSans" pitchFamily="34" charset="0"/>
              </a:rPr>
              <a:t>parametric</a:t>
            </a:r>
            <a:r>
              <a:rPr lang="de-CH" sz="1500" dirty="0">
                <a:solidFill>
                  <a:schemeClr val="tx1"/>
                </a:solidFill>
                <a:latin typeface="SwissReSans" pitchFamily="34" charset="0"/>
              </a:rPr>
              <a:t> </a:t>
            </a:r>
            <a:r>
              <a:rPr lang="de-CH" sz="1500" dirty="0" err="1">
                <a:solidFill>
                  <a:schemeClr val="tx1"/>
                </a:solidFill>
                <a:latin typeface="SwissReSans" pitchFamily="34" charset="0"/>
              </a:rPr>
              <a:t>products</a:t>
            </a:r>
            <a:r>
              <a:rPr lang="de-CH" sz="1500" dirty="0">
                <a:solidFill>
                  <a:schemeClr val="tx1"/>
                </a:solidFill>
                <a:latin typeface="SwissReSans" pitchFamily="34" charset="0"/>
              </a:rPr>
              <a:t>.</a:t>
            </a:r>
            <a:endParaRPr lang="en-US" sz="1500" dirty="0" err="1">
              <a:solidFill>
                <a:schemeClr val="tx1"/>
              </a:solidFill>
              <a:latin typeface="SwissReSans" pitchFamily="34" charset="0"/>
            </a:endParaRPr>
          </a:p>
        </p:txBody>
      </p:sp>
    </p:spTree>
    <p:extLst>
      <p:ext uri="{BB962C8B-B14F-4D97-AF65-F5344CB8AC3E}">
        <p14:creationId xmlns:p14="http://schemas.microsoft.com/office/powerpoint/2010/main" val="19652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What Is the Value Proposition of Parametric Nat Cat Insurance? </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6</a:t>
            </a:fld>
            <a:endParaRPr lang="en-US" dirty="0"/>
          </a:p>
        </p:txBody>
      </p:sp>
      <p:sp>
        <p:nvSpPr>
          <p:cNvPr id="2" name="Rectangle 1"/>
          <p:cNvSpPr/>
          <p:nvPr/>
        </p:nvSpPr>
        <p:spPr>
          <a:xfrm>
            <a:off x="700088" y="1814795"/>
            <a:ext cx="3800475" cy="3999638"/>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5" name="Rectangle 4"/>
          <p:cNvSpPr/>
          <p:nvPr/>
        </p:nvSpPr>
        <p:spPr>
          <a:xfrm>
            <a:off x="771528" y="2266372"/>
            <a:ext cx="3629026" cy="1090613"/>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7" name="Rectangle 6"/>
          <p:cNvSpPr/>
          <p:nvPr/>
        </p:nvSpPr>
        <p:spPr>
          <a:xfrm>
            <a:off x="785812" y="3454616"/>
            <a:ext cx="3629026" cy="1090613"/>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8" name="Rectangle 7"/>
          <p:cNvSpPr/>
          <p:nvPr/>
        </p:nvSpPr>
        <p:spPr>
          <a:xfrm>
            <a:off x="785812" y="4642860"/>
            <a:ext cx="3629026" cy="1090613"/>
          </a:xfrm>
          <a:prstGeom prst="rect">
            <a:avLst/>
          </a:prstGeom>
          <a:solidFill>
            <a:schemeClr val="accent4"/>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TextBox 8"/>
          <p:cNvSpPr txBox="1"/>
          <p:nvPr/>
        </p:nvSpPr>
        <p:spPr>
          <a:xfrm>
            <a:off x="924271" y="2583612"/>
            <a:ext cx="3367811" cy="553998"/>
          </a:xfrm>
          <a:prstGeom prst="rect">
            <a:avLst/>
          </a:prstGeom>
          <a:noFill/>
        </p:spPr>
        <p:txBody>
          <a:bodyPr wrap="square" rtlCol="0">
            <a:spAutoFit/>
          </a:bodyPr>
          <a:lstStyle/>
          <a:p>
            <a:pPr algn="ctr"/>
            <a:r>
              <a:rPr lang="de-CH" dirty="0">
                <a:solidFill>
                  <a:srgbClr val="FFFFFF"/>
                </a:solidFill>
                <a:latin typeface="SwissReSans" pitchFamily="34" charset="0"/>
              </a:rPr>
              <a:t>Quick </a:t>
            </a:r>
            <a:r>
              <a:rPr lang="de-CH" dirty="0" err="1">
                <a:solidFill>
                  <a:srgbClr val="FFFFFF"/>
                </a:solidFill>
                <a:latin typeface="SwissReSans" pitchFamily="34" charset="0"/>
              </a:rPr>
              <a:t>and</a:t>
            </a:r>
            <a:r>
              <a:rPr lang="de-CH" dirty="0">
                <a:solidFill>
                  <a:srgbClr val="FFFFFF"/>
                </a:solidFill>
                <a:latin typeface="SwissReSans" pitchFamily="34" charset="0"/>
              </a:rPr>
              <a:t> easy </a:t>
            </a:r>
            <a:r>
              <a:rPr lang="de-CH" dirty="0" err="1">
                <a:solidFill>
                  <a:srgbClr val="FFFFFF"/>
                </a:solidFill>
                <a:latin typeface="SwissReSans" pitchFamily="34" charset="0"/>
              </a:rPr>
              <a:t>access</a:t>
            </a:r>
            <a:r>
              <a:rPr lang="de-CH" dirty="0">
                <a:solidFill>
                  <a:srgbClr val="FFFFFF"/>
                </a:solidFill>
                <a:latin typeface="SwissReSans" pitchFamily="34" charset="0"/>
              </a:rPr>
              <a:t> </a:t>
            </a:r>
            <a:r>
              <a:rPr lang="de-CH" dirty="0" err="1">
                <a:solidFill>
                  <a:srgbClr val="FFFFFF"/>
                </a:solidFill>
                <a:latin typeface="SwissReSans" pitchFamily="34" charset="0"/>
              </a:rPr>
              <a:t>to</a:t>
            </a:r>
            <a:r>
              <a:rPr lang="de-CH" dirty="0">
                <a:solidFill>
                  <a:srgbClr val="FFFFFF"/>
                </a:solidFill>
                <a:latin typeface="SwissReSans" pitchFamily="34" charset="0"/>
              </a:rPr>
              <a:t> cash </a:t>
            </a:r>
            <a:r>
              <a:rPr lang="de-CH" sz="1200" dirty="0">
                <a:solidFill>
                  <a:srgbClr val="FFFFFF"/>
                </a:solidFill>
                <a:latin typeface="SwissReSans" pitchFamily="34" charset="0"/>
              </a:rPr>
              <a:t>in </a:t>
            </a:r>
            <a:r>
              <a:rPr lang="de-CH" sz="1200" dirty="0" err="1">
                <a:solidFill>
                  <a:srgbClr val="FFFFFF"/>
                </a:solidFill>
                <a:latin typeface="SwissReSans" pitchFamily="34" charset="0"/>
              </a:rPr>
              <a:t>the</a:t>
            </a:r>
            <a:r>
              <a:rPr lang="de-CH" sz="1200" dirty="0">
                <a:solidFill>
                  <a:srgbClr val="FFFFFF"/>
                </a:solidFill>
                <a:latin typeface="SwissReSans" pitchFamily="34" charset="0"/>
              </a:rPr>
              <a:t> </a:t>
            </a:r>
            <a:r>
              <a:rPr lang="de-CH" sz="1200" dirty="0" err="1">
                <a:solidFill>
                  <a:srgbClr val="FFFFFF"/>
                </a:solidFill>
                <a:latin typeface="SwissReSans" pitchFamily="34" charset="0"/>
              </a:rPr>
              <a:t>aftermaths</a:t>
            </a:r>
            <a:r>
              <a:rPr lang="de-CH" sz="1200" dirty="0">
                <a:solidFill>
                  <a:srgbClr val="FFFFFF"/>
                </a:solidFill>
                <a:latin typeface="SwissReSans" pitchFamily="34" charset="0"/>
              </a:rPr>
              <a:t> </a:t>
            </a:r>
            <a:r>
              <a:rPr lang="de-CH" sz="1200" dirty="0" err="1">
                <a:solidFill>
                  <a:srgbClr val="FFFFFF"/>
                </a:solidFill>
                <a:latin typeface="SwissReSans" pitchFamily="34" charset="0"/>
              </a:rPr>
              <a:t>of</a:t>
            </a:r>
            <a:r>
              <a:rPr lang="de-CH" sz="1200" dirty="0">
                <a:solidFill>
                  <a:srgbClr val="FFFFFF"/>
                </a:solidFill>
                <a:latin typeface="SwissReSans" pitchFamily="34" charset="0"/>
              </a:rPr>
              <a:t> a </a:t>
            </a:r>
            <a:r>
              <a:rPr lang="de-CH" sz="1200" dirty="0" err="1">
                <a:solidFill>
                  <a:srgbClr val="FFFFFF"/>
                </a:solidFill>
                <a:latin typeface="SwissReSans" pitchFamily="34" charset="0"/>
              </a:rPr>
              <a:t>catastrophic</a:t>
            </a:r>
            <a:r>
              <a:rPr lang="de-CH" sz="1200" dirty="0">
                <a:solidFill>
                  <a:srgbClr val="FFFFFF"/>
                </a:solidFill>
                <a:latin typeface="SwissReSans" pitchFamily="34" charset="0"/>
              </a:rPr>
              <a:t> </a:t>
            </a:r>
            <a:r>
              <a:rPr lang="de-CH" sz="1200" dirty="0" err="1">
                <a:solidFill>
                  <a:srgbClr val="FFFFFF"/>
                </a:solidFill>
                <a:latin typeface="SwissReSans" pitchFamily="34" charset="0"/>
              </a:rPr>
              <a:t>event</a:t>
            </a:r>
            <a:endParaRPr lang="en-US" sz="1200" dirty="0" err="1">
              <a:solidFill>
                <a:srgbClr val="FFFFFF"/>
              </a:solidFill>
              <a:latin typeface="SwissReSans" pitchFamily="34" charset="0"/>
            </a:endParaRPr>
          </a:p>
        </p:txBody>
      </p:sp>
      <p:sp>
        <p:nvSpPr>
          <p:cNvPr id="10" name="TextBox 9"/>
          <p:cNvSpPr txBox="1"/>
          <p:nvPr/>
        </p:nvSpPr>
        <p:spPr>
          <a:xfrm>
            <a:off x="1310035" y="3775073"/>
            <a:ext cx="2469330" cy="369332"/>
          </a:xfrm>
          <a:prstGeom prst="rect">
            <a:avLst/>
          </a:prstGeom>
          <a:noFill/>
        </p:spPr>
        <p:txBody>
          <a:bodyPr wrap="none" rtlCol="0">
            <a:spAutoFit/>
          </a:bodyPr>
          <a:lstStyle/>
          <a:p>
            <a:r>
              <a:rPr lang="de-CH" dirty="0">
                <a:solidFill>
                  <a:srgbClr val="FFFFFF"/>
                </a:solidFill>
                <a:latin typeface="SwissReSans" pitchFamily="34" charset="0"/>
              </a:rPr>
              <a:t>Flexible </a:t>
            </a:r>
            <a:r>
              <a:rPr lang="de-CH" dirty="0" err="1">
                <a:solidFill>
                  <a:srgbClr val="FFFFFF"/>
                </a:solidFill>
                <a:latin typeface="SwissReSans" pitchFamily="34" charset="0"/>
              </a:rPr>
              <a:t>usage</a:t>
            </a:r>
            <a:r>
              <a:rPr lang="de-CH" dirty="0">
                <a:solidFill>
                  <a:srgbClr val="FFFFFF"/>
                </a:solidFill>
                <a:latin typeface="SwissReSans" pitchFamily="34" charset="0"/>
              </a:rPr>
              <a:t> </a:t>
            </a:r>
            <a:r>
              <a:rPr lang="de-CH" dirty="0" err="1">
                <a:solidFill>
                  <a:srgbClr val="FFFFFF"/>
                </a:solidFill>
                <a:latin typeface="SwissReSans" pitchFamily="34" charset="0"/>
              </a:rPr>
              <a:t>of</a:t>
            </a:r>
            <a:r>
              <a:rPr lang="de-CH" dirty="0">
                <a:solidFill>
                  <a:srgbClr val="FFFFFF"/>
                </a:solidFill>
                <a:latin typeface="SwissReSans" pitchFamily="34" charset="0"/>
              </a:rPr>
              <a:t> cash</a:t>
            </a:r>
            <a:endParaRPr lang="en-US" dirty="0" err="1">
              <a:solidFill>
                <a:srgbClr val="FFFFFF"/>
              </a:solidFill>
              <a:latin typeface="SwissReSans" pitchFamily="34" charset="0"/>
            </a:endParaRPr>
          </a:p>
        </p:txBody>
      </p:sp>
      <p:sp>
        <p:nvSpPr>
          <p:cNvPr id="11" name="TextBox 10"/>
          <p:cNvSpPr txBox="1"/>
          <p:nvPr/>
        </p:nvSpPr>
        <p:spPr>
          <a:xfrm>
            <a:off x="1567211" y="4960103"/>
            <a:ext cx="1847750" cy="369332"/>
          </a:xfrm>
          <a:prstGeom prst="rect">
            <a:avLst/>
          </a:prstGeom>
          <a:noFill/>
        </p:spPr>
        <p:txBody>
          <a:bodyPr wrap="none" rtlCol="0">
            <a:spAutoFit/>
          </a:bodyPr>
          <a:lstStyle/>
          <a:p>
            <a:r>
              <a:rPr lang="de-CH" dirty="0" err="1">
                <a:solidFill>
                  <a:srgbClr val="FFFFFF"/>
                </a:solidFill>
                <a:latin typeface="SwissReSans" pitchFamily="34" charset="0"/>
              </a:rPr>
              <a:t>Affordable</a:t>
            </a:r>
            <a:r>
              <a:rPr lang="de-CH" dirty="0">
                <a:solidFill>
                  <a:srgbClr val="FFFFFF"/>
                </a:solidFill>
                <a:latin typeface="SwissReSans" pitchFamily="34" charset="0"/>
              </a:rPr>
              <a:t> Price</a:t>
            </a:r>
            <a:endParaRPr lang="en-US" dirty="0" err="1">
              <a:solidFill>
                <a:srgbClr val="FFFFFF"/>
              </a:solidFill>
              <a:latin typeface="SwissReSans" pitchFamily="34" charset="0"/>
            </a:endParaRPr>
          </a:p>
        </p:txBody>
      </p:sp>
      <p:sp>
        <p:nvSpPr>
          <p:cNvPr id="13" name="TextBox 12"/>
          <p:cNvSpPr txBox="1"/>
          <p:nvPr/>
        </p:nvSpPr>
        <p:spPr>
          <a:xfrm>
            <a:off x="700088" y="1814795"/>
            <a:ext cx="3890573" cy="461665"/>
          </a:xfrm>
          <a:prstGeom prst="rect">
            <a:avLst/>
          </a:prstGeom>
          <a:noFill/>
        </p:spPr>
        <p:txBody>
          <a:bodyPr wrap="square" rtlCol="0">
            <a:spAutoFit/>
          </a:bodyPr>
          <a:lstStyle/>
          <a:p>
            <a:r>
              <a:rPr lang="de-CH" sz="1200" dirty="0" err="1">
                <a:latin typeface="SwissReSans" pitchFamily="34" charset="0"/>
              </a:rPr>
              <a:t>Independently</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specific</a:t>
            </a:r>
            <a:r>
              <a:rPr lang="de-CH" sz="1200" dirty="0">
                <a:latin typeface="SwissReSans" pitchFamily="34" charset="0"/>
              </a:rPr>
              <a:t> </a:t>
            </a:r>
            <a:r>
              <a:rPr lang="de-CH" sz="1200" dirty="0" err="1">
                <a:latin typeface="SwissReSans" pitchFamily="34" charset="0"/>
              </a:rPr>
              <a:t>product</a:t>
            </a:r>
            <a:r>
              <a:rPr lang="de-CH" sz="1200" dirty="0">
                <a:latin typeface="SwissReSans" pitchFamily="34" charset="0"/>
              </a:rPr>
              <a:t> </a:t>
            </a:r>
            <a:r>
              <a:rPr lang="de-CH" sz="1200" dirty="0" err="1">
                <a:latin typeface="SwissReSans" pitchFamily="34" charset="0"/>
              </a:rPr>
              <a:t>features</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value</a:t>
            </a:r>
            <a:r>
              <a:rPr lang="de-CH" sz="1200" dirty="0">
                <a:latin typeface="SwissReSans" pitchFamily="34" charset="0"/>
              </a:rPr>
              <a:t> </a:t>
            </a:r>
            <a:r>
              <a:rPr lang="de-CH" sz="1200" dirty="0" err="1">
                <a:latin typeface="SwissReSans" pitchFamily="34" charset="0"/>
              </a:rPr>
              <a:t>proposition</a:t>
            </a:r>
            <a:r>
              <a:rPr lang="de-CH" sz="1200" dirty="0">
                <a:latin typeface="SwissReSans" pitchFamily="34" charset="0"/>
              </a:rPr>
              <a:t> </a:t>
            </a:r>
            <a:r>
              <a:rPr lang="de-CH" sz="1200" dirty="0" err="1">
                <a:latin typeface="SwissReSans" pitchFamily="34" charset="0"/>
              </a:rPr>
              <a:t>always</a:t>
            </a:r>
            <a:r>
              <a:rPr lang="de-CH" sz="1200" dirty="0">
                <a:latin typeface="SwissReSans" pitchFamily="34" charset="0"/>
              </a:rPr>
              <a:t> </a:t>
            </a:r>
            <a:r>
              <a:rPr lang="de-CH" sz="1200" dirty="0" err="1">
                <a:latin typeface="SwissReSans" pitchFamily="34" charset="0"/>
              </a:rPr>
              <a:t>boils</a:t>
            </a:r>
            <a:r>
              <a:rPr lang="de-CH" sz="1200" dirty="0">
                <a:latin typeface="SwissReSans" pitchFamily="34" charset="0"/>
              </a:rPr>
              <a:t> down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three</a:t>
            </a:r>
            <a:r>
              <a:rPr lang="de-CH" sz="1200" dirty="0">
                <a:latin typeface="SwissReSans" pitchFamily="34" charset="0"/>
              </a:rPr>
              <a:t> </a:t>
            </a:r>
            <a:r>
              <a:rPr lang="de-CH" sz="1200" dirty="0" err="1">
                <a:latin typeface="SwissReSans" pitchFamily="34" charset="0"/>
              </a:rPr>
              <a:t>things</a:t>
            </a:r>
            <a:r>
              <a:rPr lang="de-CH" sz="1200" dirty="0">
                <a:latin typeface="SwissReSans" pitchFamily="34" charset="0"/>
              </a:rPr>
              <a:t>:</a:t>
            </a:r>
            <a:endParaRPr lang="en-US" sz="1200" dirty="0" err="1">
              <a:latin typeface="SwissReSans" pitchFamily="34" charset="0"/>
            </a:endParaRPr>
          </a:p>
        </p:txBody>
      </p:sp>
      <p:sp>
        <p:nvSpPr>
          <p:cNvPr id="14" name="Rectangle 13"/>
          <p:cNvSpPr/>
          <p:nvPr/>
        </p:nvSpPr>
        <p:spPr>
          <a:xfrm>
            <a:off x="4587703" y="1814795"/>
            <a:ext cx="3305996" cy="3999638"/>
          </a:xfrm>
          <a:prstGeom prst="rect">
            <a:avLst/>
          </a:prstGeom>
          <a:solidFill>
            <a:srgbClr val="F9CC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5" name="Pentagon 14"/>
          <p:cNvSpPr/>
          <p:nvPr/>
        </p:nvSpPr>
        <p:spPr>
          <a:xfrm rot="10800000">
            <a:off x="4743403" y="2271812"/>
            <a:ext cx="3047657" cy="1094499"/>
          </a:xfrm>
          <a:prstGeom prst="homePlate">
            <a:avLst/>
          </a:prstGeom>
          <a:solidFill>
            <a:srgbClr val="E94D7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6" name="Pentagon 15"/>
          <p:cNvSpPr/>
          <p:nvPr/>
        </p:nvSpPr>
        <p:spPr>
          <a:xfrm rot="10800000">
            <a:off x="4743403" y="3454614"/>
            <a:ext cx="3047658" cy="1094499"/>
          </a:xfrm>
          <a:prstGeom prst="homePlate">
            <a:avLst/>
          </a:prstGeom>
          <a:solidFill>
            <a:srgbClr val="E94D7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7" name="Pentagon 16"/>
          <p:cNvSpPr/>
          <p:nvPr/>
        </p:nvSpPr>
        <p:spPr>
          <a:xfrm rot="10800000">
            <a:off x="4743401" y="4634522"/>
            <a:ext cx="3047660" cy="1094499"/>
          </a:xfrm>
          <a:prstGeom prst="homePlate">
            <a:avLst/>
          </a:prstGeom>
          <a:solidFill>
            <a:srgbClr val="E94D7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9" name="TextBox 18"/>
          <p:cNvSpPr txBox="1"/>
          <p:nvPr/>
        </p:nvSpPr>
        <p:spPr>
          <a:xfrm>
            <a:off x="4587704" y="1804587"/>
            <a:ext cx="3305996" cy="461665"/>
          </a:xfrm>
          <a:prstGeom prst="rect">
            <a:avLst/>
          </a:prstGeom>
          <a:noFill/>
        </p:spPr>
        <p:txBody>
          <a:bodyPr wrap="square" rtlCol="0">
            <a:spAutoFit/>
          </a:bodyPr>
          <a:lstStyle/>
          <a:p>
            <a:r>
              <a:rPr lang="de-CH" sz="1200" dirty="0">
                <a:latin typeface="SwissReSans" pitchFamily="34" charset="0"/>
              </a:rPr>
              <a:t>In </a:t>
            </a:r>
            <a:r>
              <a:rPr lang="de-CH" sz="1200" dirty="0" err="1">
                <a:latin typeface="SwissReSans" pitchFamily="34" charset="0"/>
              </a:rPr>
              <a:t>order</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provide</a:t>
            </a:r>
            <a:r>
              <a:rPr lang="de-CH" sz="1200" dirty="0">
                <a:latin typeface="SwissReSans" pitchFamily="34" charset="0"/>
              </a:rPr>
              <a:t> </a:t>
            </a:r>
            <a:r>
              <a:rPr lang="de-CH" sz="1200" dirty="0" err="1">
                <a:latin typeface="SwissReSans" pitchFamily="34" charset="0"/>
              </a:rPr>
              <a:t>this</a:t>
            </a:r>
            <a:r>
              <a:rPr lang="de-CH" sz="1200" dirty="0">
                <a:latin typeface="SwissReSans" pitchFamily="34" charset="0"/>
              </a:rPr>
              <a:t> </a:t>
            </a:r>
            <a:r>
              <a:rPr lang="de-CH" sz="1200" dirty="0" err="1">
                <a:latin typeface="SwissReSans" pitchFamily="34" charset="0"/>
              </a:rPr>
              <a:t>value</a:t>
            </a:r>
            <a:r>
              <a:rPr lang="de-CH" sz="1200" dirty="0">
                <a:latin typeface="SwissReSans" pitchFamily="34" charset="0"/>
              </a:rPr>
              <a:t> </a:t>
            </a:r>
            <a:r>
              <a:rPr lang="de-CH" sz="1200" dirty="0" err="1">
                <a:latin typeface="SwissReSans" pitchFamily="34" charset="0"/>
              </a:rPr>
              <a:t>proposition</a:t>
            </a:r>
            <a:r>
              <a:rPr lang="de-CH" sz="1200" dirty="0">
                <a:latin typeface="SwissReSans" pitchFamily="34" charset="0"/>
              </a:rPr>
              <a:t>, </a:t>
            </a:r>
            <a:r>
              <a:rPr lang="de-CH" sz="1200" dirty="0" err="1">
                <a:latin typeface="SwissReSans" pitchFamily="34" charset="0"/>
              </a:rPr>
              <a:t>however</a:t>
            </a:r>
            <a:r>
              <a:rPr lang="de-CH" sz="1200" dirty="0">
                <a:latin typeface="SwissReSans" pitchFamily="34" charset="0"/>
              </a:rPr>
              <a:t>, </a:t>
            </a:r>
            <a:r>
              <a:rPr lang="de-CH" sz="1200" dirty="0" err="1">
                <a:latin typeface="SwissReSans" pitchFamily="34" charset="0"/>
              </a:rPr>
              <a:t>certain</a:t>
            </a:r>
            <a:r>
              <a:rPr lang="de-CH" sz="1200" dirty="0">
                <a:latin typeface="SwissReSans" pitchFamily="34" charset="0"/>
              </a:rPr>
              <a:t> </a:t>
            </a:r>
            <a:r>
              <a:rPr lang="de-CH" sz="1200" dirty="0" err="1">
                <a:latin typeface="SwissReSans" pitchFamily="34" charset="0"/>
              </a:rPr>
              <a:t>prerequisites</a:t>
            </a:r>
            <a:r>
              <a:rPr lang="de-CH" sz="1200" dirty="0">
                <a:latin typeface="SwissReSans" pitchFamily="34" charset="0"/>
              </a:rPr>
              <a:t> must </a:t>
            </a:r>
            <a:r>
              <a:rPr lang="de-CH" sz="1200" dirty="0" err="1">
                <a:latin typeface="SwissReSans" pitchFamily="34" charset="0"/>
              </a:rPr>
              <a:t>be</a:t>
            </a:r>
            <a:r>
              <a:rPr lang="de-CH" sz="1200" dirty="0">
                <a:latin typeface="SwissReSans" pitchFamily="34" charset="0"/>
              </a:rPr>
              <a:t> </a:t>
            </a:r>
            <a:r>
              <a:rPr lang="de-CH" sz="1200" dirty="0" err="1">
                <a:latin typeface="SwissReSans" pitchFamily="34" charset="0"/>
              </a:rPr>
              <a:t>met</a:t>
            </a:r>
            <a:r>
              <a:rPr lang="de-CH" sz="1200" dirty="0">
                <a:latin typeface="SwissReSans" pitchFamily="34" charset="0"/>
              </a:rPr>
              <a:t>:</a:t>
            </a:r>
            <a:endParaRPr lang="en-US" sz="1200" dirty="0" err="1">
              <a:latin typeface="SwissReSans" pitchFamily="34" charset="0"/>
            </a:endParaRPr>
          </a:p>
        </p:txBody>
      </p:sp>
      <p:sp>
        <p:nvSpPr>
          <p:cNvPr id="20" name="TextBox 19"/>
          <p:cNvSpPr txBox="1"/>
          <p:nvPr/>
        </p:nvSpPr>
        <p:spPr>
          <a:xfrm>
            <a:off x="5111798" y="2396787"/>
            <a:ext cx="2728889" cy="830997"/>
          </a:xfrm>
          <a:prstGeom prst="rect">
            <a:avLst/>
          </a:prstGeom>
          <a:noFill/>
        </p:spPr>
        <p:txBody>
          <a:bodyPr wrap="none" rtlCol="0">
            <a:spAutoFit/>
          </a:bodyPr>
          <a:lstStyle/>
          <a:p>
            <a:pPr marL="285750" indent="-285750">
              <a:buFont typeface="Arial" panose="020B0604020202020204" pitchFamily="34" charset="0"/>
              <a:buChar char="•"/>
            </a:pPr>
            <a:r>
              <a:rPr lang="de-CH" sz="1200" dirty="0" err="1">
                <a:solidFill>
                  <a:srgbClr val="FFFFFF"/>
                </a:solidFill>
                <a:latin typeface="SwissReSans" pitchFamily="34" charset="0"/>
              </a:rPr>
              <a:t>Intensity</a:t>
            </a:r>
            <a:r>
              <a:rPr lang="de-CH" sz="1200" dirty="0">
                <a:solidFill>
                  <a:srgbClr val="FFFFFF"/>
                </a:solidFill>
                <a:latin typeface="SwissReSans" pitchFamily="34" charset="0"/>
              </a:rPr>
              <a:t> </a:t>
            </a:r>
            <a:r>
              <a:rPr lang="de-CH" sz="1200" dirty="0" err="1">
                <a:solidFill>
                  <a:srgbClr val="FFFFFF"/>
                </a:solidFill>
                <a:latin typeface="SwissReSans" pitchFamily="34" charset="0"/>
              </a:rPr>
              <a:t>data</a:t>
            </a:r>
            <a:r>
              <a:rPr lang="de-CH" sz="1200" dirty="0">
                <a:solidFill>
                  <a:srgbClr val="FFFFFF"/>
                </a:solidFill>
                <a:latin typeface="SwissReSans" pitchFamily="34" charset="0"/>
              </a:rPr>
              <a:t> must </a:t>
            </a:r>
            <a:r>
              <a:rPr lang="de-CH" sz="1200" dirty="0" err="1">
                <a:solidFill>
                  <a:srgbClr val="FFFFFF"/>
                </a:solidFill>
                <a:latin typeface="SwissReSans" pitchFamily="34" charset="0"/>
              </a:rPr>
              <a:t>be</a:t>
            </a:r>
            <a:r>
              <a:rPr lang="de-CH" sz="1200" dirty="0">
                <a:solidFill>
                  <a:srgbClr val="FFFFFF"/>
                </a:solidFill>
                <a:latin typeface="SwissReSans" pitchFamily="34" charset="0"/>
              </a:rPr>
              <a:t> </a:t>
            </a:r>
            <a:r>
              <a:rPr lang="de-CH" sz="1200" dirty="0" err="1">
                <a:solidFill>
                  <a:srgbClr val="FFFFFF"/>
                </a:solidFill>
                <a:latin typeface="SwissReSans" pitchFamily="34" charset="0"/>
              </a:rPr>
              <a:t>available</a:t>
            </a:r>
            <a:endParaRPr lang="de-CH" sz="1200" dirty="0">
              <a:solidFill>
                <a:srgbClr val="FFFFFF"/>
              </a:solidFill>
              <a:latin typeface="SwissReSans" pitchFamily="34" charset="0"/>
            </a:endParaRPr>
          </a:p>
          <a:p>
            <a:pPr marL="285750" indent="-285750">
              <a:buFont typeface="Arial" panose="020B0604020202020204" pitchFamily="34" charset="0"/>
              <a:buChar char="•"/>
            </a:pPr>
            <a:r>
              <a:rPr lang="de-CH" sz="1200" dirty="0">
                <a:solidFill>
                  <a:srgbClr val="FFFFFF"/>
                </a:solidFill>
                <a:latin typeface="SwissReSans" pitchFamily="34" charset="0"/>
              </a:rPr>
              <a:t>Index must </a:t>
            </a:r>
            <a:r>
              <a:rPr lang="de-CH" sz="1200" dirty="0" err="1">
                <a:solidFill>
                  <a:srgbClr val="FFFFFF"/>
                </a:solidFill>
                <a:latin typeface="SwissReSans" pitchFamily="34" charset="0"/>
              </a:rPr>
              <a:t>be</a:t>
            </a:r>
            <a:r>
              <a:rPr lang="de-CH" sz="1200" dirty="0">
                <a:solidFill>
                  <a:srgbClr val="FFFFFF"/>
                </a:solidFill>
                <a:latin typeface="SwissReSans" pitchFamily="34" charset="0"/>
              </a:rPr>
              <a:t> </a:t>
            </a:r>
            <a:r>
              <a:rPr lang="de-CH" sz="1200" dirty="0" err="1">
                <a:solidFill>
                  <a:srgbClr val="FFFFFF"/>
                </a:solidFill>
                <a:latin typeface="SwissReSans" pitchFamily="34" charset="0"/>
              </a:rPr>
              <a:t>determined</a:t>
            </a:r>
            <a:endParaRPr lang="de-CH" sz="1200" dirty="0">
              <a:solidFill>
                <a:srgbClr val="FFFFFF"/>
              </a:solidFill>
              <a:latin typeface="SwissReSans" pitchFamily="34" charset="0"/>
            </a:endParaRPr>
          </a:p>
          <a:p>
            <a:pPr marL="285750" indent="-285750">
              <a:buFont typeface="Arial" panose="020B0604020202020204" pitchFamily="34" charset="0"/>
              <a:buChar char="•"/>
            </a:pPr>
            <a:r>
              <a:rPr lang="de-CH" sz="1200" dirty="0">
                <a:solidFill>
                  <a:srgbClr val="FFFFFF"/>
                </a:solidFill>
                <a:latin typeface="SwissReSans" pitchFamily="34" charset="0"/>
              </a:rPr>
              <a:t>Proof </a:t>
            </a:r>
            <a:r>
              <a:rPr lang="de-CH" sz="1200" dirty="0" err="1">
                <a:solidFill>
                  <a:srgbClr val="FFFFFF"/>
                </a:solidFill>
                <a:latin typeface="SwissReSans" pitchFamily="34" charset="0"/>
              </a:rPr>
              <a:t>of</a:t>
            </a:r>
            <a:r>
              <a:rPr lang="de-CH" sz="1200" dirty="0">
                <a:solidFill>
                  <a:srgbClr val="FFFFFF"/>
                </a:solidFill>
                <a:latin typeface="SwissReSans" pitchFamily="34" charset="0"/>
              </a:rPr>
              <a:t> </a:t>
            </a:r>
            <a:r>
              <a:rPr lang="de-CH" sz="1200" dirty="0" err="1">
                <a:solidFill>
                  <a:srgbClr val="FFFFFF"/>
                </a:solidFill>
                <a:latin typeface="SwissReSans" pitchFamily="34" charset="0"/>
              </a:rPr>
              <a:t>loss</a:t>
            </a:r>
            <a:r>
              <a:rPr lang="de-CH" sz="1200" dirty="0">
                <a:solidFill>
                  <a:srgbClr val="FFFFFF"/>
                </a:solidFill>
                <a:latin typeface="SwissReSans" pitchFamily="34" charset="0"/>
              </a:rPr>
              <a:t> must </a:t>
            </a:r>
            <a:r>
              <a:rPr lang="de-CH" sz="1200" dirty="0" err="1">
                <a:solidFill>
                  <a:srgbClr val="FFFFFF"/>
                </a:solidFill>
                <a:latin typeface="SwissReSans" pitchFamily="34" charset="0"/>
              </a:rPr>
              <a:t>be</a:t>
            </a:r>
            <a:r>
              <a:rPr lang="de-CH" sz="1200" dirty="0">
                <a:solidFill>
                  <a:srgbClr val="FFFFFF"/>
                </a:solidFill>
                <a:latin typeface="SwissReSans" pitchFamily="34" charset="0"/>
              </a:rPr>
              <a:t> </a:t>
            </a:r>
            <a:r>
              <a:rPr lang="de-CH" sz="1200" dirty="0" err="1">
                <a:solidFill>
                  <a:srgbClr val="FFFFFF"/>
                </a:solidFill>
                <a:latin typeface="SwissReSans" pitchFamily="34" charset="0"/>
              </a:rPr>
              <a:t>delivered</a:t>
            </a:r>
            <a:endParaRPr lang="de-CH" sz="1200" dirty="0">
              <a:solidFill>
                <a:srgbClr val="FFFFFF"/>
              </a:solidFill>
              <a:latin typeface="SwissReSans" pitchFamily="34" charset="0"/>
            </a:endParaRPr>
          </a:p>
          <a:p>
            <a:pPr marL="285750" indent="-285750">
              <a:buFont typeface="Arial" panose="020B0604020202020204" pitchFamily="34" charset="0"/>
              <a:buChar char="•"/>
            </a:pPr>
            <a:r>
              <a:rPr lang="de-CH" sz="1200" dirty="0" err="1">
                <a:solidFill>
                  <a:srgbClr val="FFFFFF"/>
                </a:solidFill>
                <a:latin typeface="SwissReSans" pitchFamily="34" charset="0"/>
              </a:rPr>
              <a:t>Functional</a:t>
            </a:r>
            <a:r>
              <a:rPr lang="de-CH" sz="1200" dirty="0">
                <a:solidFill>
                  <a:srgbClr val="FFFFFF"/>
                </a:solidFill>
                <a:latin typeface="SwissReSans" pitchFamily="34" charset="0"/>
              </a:rPr>
              <a:t> cash </a:t>
            </a:r>
            <a:r>
              <a:rPr lang="de-CH" sz="1200" dirty="0" err="1">
                <a:solidFill>
                  <a:srgbClr val="FFFFFF"/>
                </a:solidFill>
                <a:latin typeface="SwissReSans" pitchFamily="34" charset="0"/>
              </a:rPr>
              <a:t>transfer</a:t>
            </a:r>
            <a:r>
              <a:rPr lang="de-CH" sz="1200" dirty="0">
                <a:solidFill>
                  <a:srgbClr val="FFFFFF"/>
                </a:solidFill>
                <a:latin typeface="SwissReSans" pitchFamily="34" charset="0"/>
              </a:rPr>
              <a:t> </a:t>
            </a:r>
            <a:r>
              <a:rPr lang="de-CH" sz="1200" dirty="0" err="1">
                <a:solidFill>
                  <a:srgbClr val="FFFFFF"/>
                </a:solidFill>
                <a:latin typeface="SwissReSans" pitchFamily="34" charset="0"/>
              </a:rPr>
              <a:t>channel</a:t>
            </a:r>
            <a:endParaRPr lang="en-US" sz="1200" dirty="0" err="1">
              <a:solidFill>
                <a:srgbClr val="FFFFFF"/>
              </a:solidFill>
              <a:latin typeface="SwissReSans" pitchFamily="34" charset="0"/>
            </a:endParaRPr>
          </a:p>
        </p:txBody>
      </p:sp>
      <p:sp>
        <p:nvSpPr>
          <p:cNvPr id="21" name="TextBox 20"/>
          <p:cNvSpPr txBox="1"/>
          <p:nvPr/>
        </p:nvSpPr>
        <p:spPr>
          <a:xfrm>
            <a:off x="5178490" y="3743773"/>
            <a:ext cx="2612570" cy="461665"/>
          </a:xfrm>
          <a:prstGeom prst="rect">
            <a:avLst/>
          </a:prstGeom>
          <a:noFill/>
        </p:spPr>
        <p:txBody>
          <a:bodyPr wrap="square" rtlCol="0">
            <a:spAutoFit/>
          </a:bodyPr>
          <a:lstStyle/>
          <a:p>
            <a:r>
              <a:rPr lang="de-CH" sz="1200" dirty="0" err="1">
                <a:solidFill>
                  <a:srgbClr val="FFFFFF"/>
                </a:solidFill>
                <a:latin typeface="SwissReSans" pitchFamily="34" charset="0"/>
              </a:rPr>
              <a:t>Policy</a:t>
            </a:r>
            <a:r>
              <a:rPr lang="de-CH" sz="1200" dirty="0">
                <a:solidFill>
                  <a:srgbClr val="FFFFFF"/>
                </a:solidFill>
                <a:latin typeface="SwissReSans" pitchFamily="34" charset="0"/>
              </a:rPr>
              <a:t> must </a:t>
            </a:r>
            <a:r>
              <a:rPr lang="de-CH" sz="1200" dirty="0" err="1">
                <a:solidFill>
                  <a:srgbClr val="FFFFFF"/>
                </a:solidFill>
                <a:latin typeface="SwissReSans" pitchFamily="34" charset="0"/>
              </a:rPr>
              <a:t>define</a:t>
            </a:r>
            <a:r>
              <a:rPr lang="de-CH" sz="1200" dirty="0">
                <a:solidFill>
                  <a:srgbClr val="FFFFFF"/>
                </a:solidFill>
                <a:latin typeface="SwissReSans" pitchFamily="34" charset="0"/>
              </a:rPr>
              <a:t> </a:t>
            </a:r>
            <a:r>
              <a:rPr lang="de-CH" sz="1200" dirty="0" err="1">
                <a:solidFill>
                  <a:srgbClr val="FFFFFF"/>
                </a:solidFill>
                <a:latin typeface="SwissReSans" pitchFamily="34" charset="0"/>
              </a:rPr>
              <a:t>coverage</a:t>
            </a:r>
            <a:r>
              <a:rPr lang="de-CH" sz="1200" dirty="0">
                <a:solidFill>
                  <a:srgbClr val="FFFFFF"/>
                </a:solidFill>
                <a:latin typeface="SwissReSans" pitchFamily="34" charset="0"/>
              </a:rPr>
              <a:t> </a:t>
            </a:r>
            <a:r>
              <a:rPr lang="de-CH" sz="1200" dirty="0" err="1">
                <a:solidFill>
                  <a:srgbClr val="FFFFFF"/>
                </a:solidFill>
                <a:latin typeface="SwissReSans" pitchFamily="34" charset="0"/>
              </a:rPr>
              <a:t>as</a:t>
            </a:r>
            <a:r>
              <a:rPr lang="de-CH" sz="1200" dirty="0">
                <a:solidFill>
                  <a:srgbClr val="FFFFFF"/>
                </a:solidFill>
                <a:latin typeface="SwissReSans" pitchFamily="34" charset="0"/>
              </a:rPr>
              <a:t> </a:t>
            </a:r>
            <a:r>
              <a:rPr lang="de-CH" sz="1200" dirty="0" err="1">
                <a:solidFill>
                  <a:srgbClr val="FFFFFF"/>
                </a:solidFill>
                <a:latin typeface="SwissReSans" pitchFamily="34" charset="0"/>
              </a:rPr>
              <a:t>broadly</a:t>
            </a:r>
            <a:r>
              <a:rPr lang="de-CH" sz="1200" dirty="0">
                <a:solidFill>
                  <a:srgbClr val="FFFFFF"/>
                </a:solidFill>
                <a:latin typeface="SwissReSans" pitchFamily="34" charset="0"/>
              </a:rPr>
              <a:t> </a:t>
            </a:r>
            <a:r>
              <a:rPr lang="de-CH" sz="1200" dirty="0" err="1">
                <a:solidFill>
                  <a:srgbClr val="FFFFFF"/>
                </a:solidFill>
                <a:latin typeface="SwissReSans" pitchFamily="34" charset="0"/>
              </a:rPr>
              <a:t>as</a:t>
            </a:r>
            <a:r>
              <a:rPr lang="de-CH" sz="1200" dirty="0">
                <a:solidFill>
                  <a:srgbClr val="FFFFFF"/>
                </a:solidFill>
                <a:latin typeface="SwissReSans" pitchFamily="34" charset="0"/>
              </a:rPr>
              <a:t> </a:t>
            </a:r>
            <a:r>
              <a:rPr lang="de-CH" sz="1200" dirty="0" err="1">
                <a:solidFill>
                  <a:srgbClr val="FFFFFF"/>
                </a:solidFill>
                <a:latin typeface="SwissReSans" pitchFamily="34" charset="0"/>
              </a:rPr>
              <a:t>possible</a:t>
            </a:r>
            <a:endParaRPr lang="en-US" sz="1200" dirty="0" err="1">
              <a:solidFill>
                <a:srgbClr val="FFFFFF"/>
              </a:solidFill>
              <a:latin typeface="SwissReSans" pitchFamily="34" charset="0"/>
            </a:endParaRPr>
          </a:p>
        </p:txBody>
      </p:sp>
      <p:sp>
        <p:nvSpPr>
          <p:cNvPr id="23" name="TextBox 22"/>
          <p:cNvSpPr txBox="1"/>
          <p:nvPr/>
        </p:nvSpPr>
        <p:spPr>
          <a:xfrm>
            <a:off x="5178490" y="4607098"/>
            <a:ext cx="2630317" cy="1169551"/>
          </a:xfrm>
          <a:prstGeom prst="rect">
            <a:avLst/>
          </a:prstGeom>
          <a:noFill/>
        </p:spPr>
        <p:txBody>
          <a:bodyPr wrap="square" rtlCol="0">
            <a:spAutoFit/>
          </a:bodyPr>
          <a:lstStyle/>
          <a:p>
            <a:r>
              <a:rPr lang="de-CH" sz="1000" b="1" dirty="0" err="1">
                <a:solidFill>
                  <a:srgbClr val="FFFFFF"/>
                </a:solidFill>
                <a:latin typeface="SwissReSans" pitchFamily="34" charset="0"/>
              </a:rPr>
              <a:t>Parametric</a:t>
            </a:r>
            <a:r>
              <a:rPr lang="de-CH" sz="1000" b="1" dirty="0">
                <a:solidFill>
                  <a:srgbClr val="FFFFFF"/>
                </a:solidFill>
                <a:latin typeface="SwissReSans" pitchFamily="34" charset="0"/>
              </a:rPr>
              <a:t> </a:t>
            </a:r>
            <a:r>
              <a:rPr lang="de-CH" sz="1000" b="1" dirty="0" err="1">
                <a:solidFill>
                  <a:srgbClr val="FFFFFF"/>
                </a:solidFill>
                <a:latin typeface="SwissReSans" pitchFamily="34" charset="0"/>
              </a:rPr>
              <a:t>products</a:t>
            </a:r>
            <a:r>
              <a:rPr lang="de-CH" sz="1000" b="1" dirty="0">
                <a:solidFill>
                  <a:srgbClr val="FFFFFF"/>
                </a:solidFill>
                <a:latin typeface="SwissReSans" pitchFamily="34" charset="0"/>
              </a:rPr>
              <a:t> </a:t>
            </a:r>
            <a:r>
              <a:rPr lang="de-CH" sz="1000" b="1" dirty="0" err="1">
                <a:solidFill>
                  <a:srgbClr val="FFFFFF"/>
                </a:solidFill>
                <a:latin typeface="SwissReSans" pitchFamily="34" charset="0"/>
              </a:rPr>
              <a:t>are</a:t>
            </a:r>
            <a:r>
              <a:rPr lang="de-CH" sz="1000" b="1" dirty="0">
                <a:solidFill>
                  <a:srgbClr val="FFFFFF"/>
                </a:solidFill>
                <a:latin typeface="SwissReSans" pitchFamily="34" charset="0"/>
              </a:rPr>
              <a:t> not </a:t>
            </a:r>
            <a:r>
              <a:rPr lang="de-CH" sz="1000" b="1" dirty="0" err="1">
                <a:solidFill>
                  <a:srgbClr val="FFFFFF"/>
                </a:solidFill>
                <a:latin typeface="SwissReSans" pitchFamily="34" charset="0"/>
              </a:rPr>
              <a:t>cheaper</a:t>
            </a:r>
            <a:r>
              <a:rPr lang="de-CH" sz="1000" b="1" dirty="0">
                <a:solidFill>
                  <a:srgbClr val="FFFFFF"/>
                </a:solidFill>
                <a:latin typeface="SwissReSans" pitchFamily="34" charset="0"/>
              </a:rPr>
              <a:t> per se! </a:t>
            </a:r>
            <a:r>
              <a:rPr lang="de-CH" sz="1000" dirty="0">
                <a:solidFill>
                  <a:srgbClr val="FFFFFF"/>
                </a:solidFill>
                <a:latin typeface="SwissReSans" pitchFamily="34" charset="0"/>
              </a:rPr>
              <a:t>A potential </a:t>
            </a:r>
            <a:r>
              <a:rPr lang="de-CH" sz="1000" dirty="0" err="1">
                <a:solidFill>
                  <a:srgbClr val="FFFFFF"/>
                </a:solidFill>
                <a:latin typeface="SwissReSans" pitchFamily="34" charset="0"/>
              </a:rPr>
              <a:t>price</a:t>
            </a:r>
            <a:r>
              <a:rPr lang="de-CH" sz="1000" dirty="0">
                <a:solidFill>
                  <a:srgbClr val="FFFFFF"/>
                </a:solidFill>
                <a:latin typeface="SwissReSans" pitchFamily="34" charset="0"/>
              </a:rPr>
              <a:t> </a:t>
            </a:r>
            <a:r>
              <a:rPr lang="de-CH" sz="1000" dirty="0" err="1">
                <a:solidFill>
                  <a:srgbClr val="FFFFFF"/>
                </a:solidFill>
                <a:latin typeface="SwissReSans" pitchFamily="34" charset="0"/>
              </a:rPr>
              <a:t>reduction</a:t>
            </a:r>
            <a:r>
              <a:rPr lang="de-CH" sz="1000" dirty="0">
                <a:solidFill>
                  <a:srgbClr val="FFFFFF"/>
                </a:solidFill>
                <a:latin typeface="SwissReSans" pitchFamily="34" charset="0"/>
              </a:rPr>
              <a:t> </a:t>
            </a:r>
            <a:r>
              <a:rPr lang="de-CH" sz="1000" dirty="0" err="1">
                <a:solidFill>
                  <a:srgbClr val="FFFFFF"/>
                </a:solidFill>
                <a:latin typeface="SwissReSans" pitchFamily="34" charset="0"/>
              </a:rPr>
              <a:t>primarily</a:t>
            </a:r>
            <a:r>
              <a:rPr lang="de-CH" sz="1000" dirty="0">
                <a:solidFill>
                  <a:srgbClr val="FFFFFF"/>
                </a:solidFill>
                <a:latin typeface="SwissReSans" pitchFamily="34" charset="0"/>
              </a:rPr>
              <a:t> </a:t>
            </a:r>
            <a:r>
              <a:rPr lang="de-CH" sz="1000" dirty="0" err="1">
                <a:solidFill>
                  <a:srgbClr val="FFFFFF"/>
                </a:solidFill>
                <a:latin typeface="SwissReSans" pitchFamily="34" charset="0"/>
              </a:rPr>
              <a:t>results</a:t>
            </a:r>
            <a:r>
              <a:rPr lang="de-CH" sz="1000" dirty="0">
                <a:solidFill>
                  <a:srgbClr val="FFFFFF"/>
                </a:solidFill>
                <a:latin typeface="SwissReSans" pitchFamily="34" charset="0"/>
              </a:rPr>
              <a:t> </a:t>
            </a:r>
            <a:r>
              <a:rPr lang="de-CH" sz="1000" dirty="0" err="1">
                <a:solidFill>
                  <a:srgbClr val="FFFFFF"/>
                </a:solidFill>
                <a:latin typeface="SwissReSans" pitchFamily="34" charset="0"/>
              </a:rPr>
              <a:t>from</a:t>
            </a:r>
            <a:r>
              <a:rPr lang="de-CH" sz="1000" dirty="0">
                <a:solidFill>
                  <a:srgbClr val="FFFFFF"/>
                </a:solidFill>
                <a:latin typeface="SwissReSans" pitchFamily="34" charset="0"/>
              </a:rPr>
              <a:t> </a:t>
            </a:r>
            <a:r>
              <a:rPr lang="de-CH" sz="1000" dirty="0" err="1">
                <a:solidFill>
                  <a:srgbClr val="FFFFFF"/>
                </a:solidFill>
                <a:latin typeface="SwissReSans" pitchFamily="34" charset="0"/>
              </a:rPr>
              <a:t>more</a:t>
            </a:r>
            <a:r>
              <a:rPr lang="de-CH" sz="1000" dirty="0">
                <a:solidFill>
                  <a:srgbClr val="FFFFFF"/>
                </a:solidFill>
                <a:latin typeface="SwissReSans" pitchFamily="34" charset="0"/>
              </a:rPr>
              <a:t> </a:t>
            </a:r>
            <a:r>
              <a:rPr lang="de-CH" sz="1000" dirty="0" err="1">
                <a:solidFill>
                  <a:srgbClr val="FFFFFF"/>
                </a:solidFill>
                <a:latin typeface="SwissReSans" pitchFamily="34" charset="0"/>
              </a:rPr>
              <a:t>restrictive</a:t>
            </a:r>
            <a:r>
              <a:rPr lang="de-CH" sz="1000" dirty="0">
                <a:solidFill>
                  <a:srgbClr val="FFFFFF"/>
                </a:solidFill>
                <a:latin typeface="SwissReSans" pitchFamily="34" charset="0"/>
              </a:rPr>
              <a:t> </a:t>
            </a:r>
            <a:r>
              <a:rPr lang="de-CH" sz="1000" dirty="0" err="1">
                <a:solidFill>
                  <a:srgbClr val="FFFFFF"/>
                </a:solidFill>
                <a:latin typeface="SwissReSans" pitchFamily="34" charset="0"/>
              </a:rPr>
              <a:t>coverage</a:t>
            </a:r>
            <a:r>
              <a:rPr lang="de-CH" sz="1000" dirty="0">
                <a:solidFill>
                  <a:srgbClr val="FFFFFF"/>
                </a:solidFill>
                <a:latin typeface="SwissReSans" pitchFamily="34" charset="0"/>
              </a:rPr>
              <a:t> </a:t>
            </a:r>
            <a:r>
              <a:rPr lang="de-CH" sz="1000" dirty="0" err="1">
                <a:solidFill>
                  <a:srgbClr val="FFFFFF"/>
                </a:solidFill>
                <a:latin typeface="SwissReSans" pitchFamily="34" charset="0"/>
              </a:rPr>
              <a:t>conditions</a:t>
            </a:r>
            <a:r>
              <a:rPr lang="de-CH" sz="1000" dirty="0">
                <a:solidFill>
                  <a:srgbClr val="FFFFFF"/>
                </a:solidFill>
                <a:latin typeface="SwissReSans" pitchFamily="34" charset="0"/>
              </a:rPr>
              <a:t>/</a:t>
            </a:r>
            <a:r>
              <a:rPr lang="de-CH" sz="1000" dirty="0" err="1">
                <a:solidFill>
                  <a:srgbClr val="FFFFFF"/>
                </a:solidFill>
                <a:latin typeface="SwissReSans" pitchFamily="34" charset="0"/>
              </a:rPr>
              <a:t>smaller</a:t>
            </a:r>
            <a:r>
              <a:rPr lang="de-CH" sz="1000" dirty="0">
                <a:solidFill>
                  <a:srgbClr val="FFFFFF"/>
                </a:solidFill>
                <a:latin typeface="SwissReSans" pitchFamily="34" charset="0"/>
              </a:rPr>
              <a:t> </a:t>
            </a:r>
            <a:r>
              <a:rPr lang="de-CH" sz="1000" dirty="0" err="1">
                <a:solidFill>
                  <a:srgbClr val="FFFFFF"/>
                </a:solidFill>
                <a:latin typeface="SwissReSans" pitchFamily="34" charset="0"/>
              </a:rPr>
              <a:t>limit</a:t>
            </a:r>
            <a:r>
              <a:rPr lang="de-CH" sz="1000" dirty="0">
                <a:solidFill>
                  <a:srgbClr val="FFFFFF"/>
                </a:solidFill>
                <a:latin typeface="SwissReSans" pitchFamily="34" charset="0"/>
              </a:rPr>
              <a:t>. Also, </a:t>
            </a:r>
            <a:r>
              <a:rPr lang="de-CH" sz="1000" dirty="0" err="1">
                <a:solidFill>
                  <a:srgbClr val="FFFFFF"/>
                </a:solidFill>
                <a:latin typeface="SwissReSans" pitchFamily="34" charset="0"/>
              </a:rPr>
              <a:t>parametric</a:t>
            </a:r>
            <a:r>
              <a:rPr lang="de-CH" sz="1000" dirty="0">
                <a:solidFill>
                  <a:srgbClr val="FFFFFF"/>
                </a:solidFill>
                <a:latin typeface="SwissReSans" pitchFamily="34" charset="0"/>
              </a:rPr>
              <a:t> </a:t>
            </a:r>
            <a:r>
              <a:rPr lang="de-CH" sz="1000" dirty="0" err="1">
                <a:solidFill>
                  <a:srgbClr val="FFFFFF"/>
                </a:solidFill>
                <a:latin typeface="SwissReSans" pitchFamily="34" charset="0"/>
              </a:rPr>
              <a:t>products</a:t>
            </a:r>
            <a:r>
              <a:rPr lang="de-CH" sz="1000" dirty="0">
                <a:solidFill>
                  <a:srgbClr val="FFFFFF"/>
                </a:solidFill>
                <a:latin typeface="SwissReSans" pitchFamily="34" charset="0"/>
              </a:rPr>
              <a:t> </a:t>
            </a:r>
            <a:r>
              <a:rPr lang="de-CH" sz="1000" dirty="0" err="1">
                <a:solidFill>
                  <a:srgbClr val="FFFFFF"/>
                </a:solidFill>
                <a:latin typeface="SwissReSans" pitchFamily="34" charset="0"/>
              </a:rPr>
              <a:t>are</a:t>
            </a:r>
            <a:r>
              <a:rPr lang="de-CH" sz="1000" dirty="0">
                <a:solidFill>
                  <a:srgbClr val="FFFFFF"/>
                </a:solidFill>
                <a:latin typeface="SwissReSans" pitchFamily="34" charset="0"/>
              </a:rPr>
              <a:t> </a:t>
            </a:r>
            <a:r>
              <a:rPr lang="de-CH" sz="1000" dirty="0" err="1">
                <a:solidFill>
                  <a:srgbClr val="FFFFFF"/>
                </a:solidFill>
                <a:latin typeface="SwissReSans" pitchFamily="34" charset="0"/>
              </a:rPr>
              <a:t>somewhat</a:t>
            </a:r>
            <a:r>
              <a:rPr lang="de-CH" sz="1000" dirty="0">
                <a:solidFill>
                  <a:srgbClr val="FFFFFF"/>
                </a:solidFill>
                <a:latin typeface="SwissReSans" pitchFamily="34" charset="0"/>
              </a:rPr>
              <a:t> </a:t>
            </a:r>
            <a:r>
              <a:rPr lang="de-CH" sz="1000" dirty="0" err="1">
                <a:solidFill>
                  <a:srgbClr val="FFFFFF"/>
                </a:solidFill>
                <a:latin typeface="SwissReSans" pitchFamily="34" charset="0"/>
              </a:rPr>
              <a:t>more</a:t>
            </a:r>
            <a:r>
              <a:rPr lang="de-CH" sz="1000" dirty="0">
                <a:solidFill>
                  <a:srgbClr val="FFFFFF"/>
                </a:solidFill>
                <a:latin typeface="SwissReSans" pitchFamily="34" charset="0"/>
              </a:rPr>
              <a:t> </a:t>
            </a:r>
            <a:r>
              <a:rPr lang="de-CH" sz="1000" dirty="0" err="1">
                <a:solidFill>
                  <a:srgbClr val="FFFFFF"/>
                </a:solidFill>
                <a:latin typeface="SwissReSans" pitchFamily="34" charset="0"/>
              </a:rPr>
              <a:t>suited</a:t>
            </a:r>
            <a:r>
              <a:rPr lang="de-CH" sz="1000" dirty="0">
                <a:solidFill>
                  <a:srgbClr val="FFFFFF"/>
                </a:solidFill>
                <a:latin typeface="SwissReSans" pitchFamily="34" charset="0"/>
              </a:rPr>
              <a:t> </a:t>
            </a:r>
            <a:r>
              <a:rPr lang="de-CH" sz="1000" dirty="0" err="1">
                <a:solidFill>
                  <a:srgbClr val="FFFFFF"/>
                </a:solidFill>
                <a:latin typeface="SwissReSans" pitchFamily="34" charset="0"/>
              </a:rPr>
              <a:t>for</a:t>
            </a:r>
            <a:r>
              <a:rPr lang="de-CH" sz="1000" dirty="0">
                <a:solidFill>
                  <a:srgbClr val="FFFFFF"/>
                </a:solidFill>
                <a:latin typeface="SwissReSans" pitchFamily="34" charset="0"/>
              </a:rPr>
              <a:t> </a:t>
            </a:r>
            <a:r>
              <a:rPr lang="de-CH" sz="1000" dirty="0" err="1">
                <a:solidFill>
                  <a:srgbClr val="FFFFFF"/>
                </a:solidFill>
                <a:latin typeface="SwissReSans" pitchFamily="34" charset="0"/>
              </a:rPr>
              <a:t>process</a:t>
            </a:r>
            <a:r>
              <a:rPr lang="de-CH" sz="1000" dirty="0">
                <a:solidFill>
                  <a:srgbClr val="FFFFFF"/>
                </a:solidFill>
                <a:latin typeface="SwissReSans" pitchFamily="34" charset="0"/>
              </a:rPr>
              <a:t> </a:t>
            </a:r>
            <a:r>
              <a:rPr lang="de-CH" sz="1000" dirty="0" err="1">
                <a:solidFill>
                  <a:srgbClr val="FFFFFF"/>
                </a:solidFill>
                <a:latin typeface="SwissReSans" pitchFamily="34" charset="0"/>
              </a:rPr>
              <a:t>automation</a:t>
            </a:r>
            <a:r>
              <a:rPr lang="de-CH" sz="1000" dirty="0">
                <a:solidFill>
                  <a:srgbClr val="FFFFFF"/>
                </a:solidFill>
                <a:latin typeface="SwissReSans" pitchFamily="34" charset="0"/>
              </a:rPr>
              <a:t>, </a:t>
            </a:r>
            <a:r>
              <a:rPr lang="de-CH" sz="1000" dirty="0" err="1">
                <a:solidFill>
                  <a:srgbClr val="FFFFFF"/>
                </a:solidFill>
                <a:latin typeface="SwissReSans" pitchFamily="34" charset="0"/>
              </a:rPr>
              <a:t>reducing</a:t>
            </a:r>
            <a:r>
              <a:rPr lang="de-CH" sz="1000" dirty="0">
                <a:solidFill>
                  <a:srgbClr val="FFFFFF"/>
                </a:solidFill>
                <a:latin typeface="SwissReSans" pitchFamily="34" charset="0"/>
              </a:rPr>
              <a:t> </a:t>
            </a:r>
            <a:r>
              <a:rPr lang="de-CH" sz="1000" dirty="0" err="1">
                <a:solidFill>
                  <a:srgbClr val="FFFFFF"/>
                </a:solidFill>
                <a:latin typeface="SwissReSans" pitchFamily="34" charset="0"/>
              </a:rPr>
              <a:t>admin</a:t>
            </a:r>
            <a:r>
              <a:rPr lang="de-CH" sz="1000" dirty="0">
                <a:solidFill>
                  <a:srgbClr val="FFFFFF"/>
                </a:solidFill>
                <a:latin typeface="SwissReSans" pitchFamily="34" charset="0"/>
              </a:rPr>
              <a:t> </a:t>
            </a:r>
            <a:r>
              <a:rPr lang="de-CH" sz="1000" dirty="0" err="1">
                <a:solidFill>
                  <a:srgbClr val="FFFFFF"/>
                </a:solidFill>
                <a:latin typeface="SwissReSans" pitchFamily="34" charset="0"/>
              </a:rPr>
              <a:t>expenses</a:t>
            </a:r>
            <a:r>
              <a:rPr lang="de-CH" sz="1000" dirty="0">
                <a:solidFill>
                  <a:srgbClr val="FFFFFF"/>
                </a:solidFill>
                <a:latin typeface="SwissReSans" pitchFamily="34" charset="0"/>
              </a:rPr>
              <a:t>.</a:t>
            </a:r>
            <a:endParaRPr lang="en-US" sz="1000" dirty="0" err="1">
              <a:solidFill>
                <a:srgbClr val="FFFFFF"/>
              </a:solidFill>
              <a:latin typeface="SwissReSans" pitchFamily="34" charset="0"/>
            </a:endParaRPr>
          </a:p>
        </p:txBody>
      </p:sp>
      <p:sp>
        <p:nvSpPr>
          <p:cNvPr id="24" name="Rectangle 23"/>
          <p:cNvSpPr/>
          <p:nvPr/>
        </p:nvSpPr>
        <p:spPr>
          <a:xfrm>
            <a:off x="693729" y="1385718"/>
            <a:ext cx="3806834" cy="366779"/>
          </a:xfrm>
          <a:prstGeom prst="rect">
            <a:avLst/>
          </a:pr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5" name="TextBox 24"/>
          <p:cNvSpPr txBox="1"/>
          <p:nvPr/>
        </p:nvSpPr>
        <p:spPr>
          <a:xfrm>
            <a:off x="1693271" y="1384351"/>
            <a:ext cx="1904205" cy="338554"/>
          </a:xfrm>
          <a:prstGeom prst="rect">
            <a:avLst/>
          </a:prstGeom>
          <a:noFill/>
          <a:extLst>
            <a:ext uri="{909E8E84-426E-40DD-AFC4-6F175D3DCCD1}">
              <a14:hiddenFill xmlns:a14="http://schemas.microsoft.com/office/drawing/2010/main">
                <a:solidFill>
                  <a:schemeClr val="accent3"/>
                </a:solidFill>
              </a14:hiddenFill>
            </a:ext>
          </a:extLst>
        </p:spPr>
        <p:txBody>
          <a:bodyPr wrap="square" rtlCol="0">
            <a:spAutoFit/>
          </a:bodyPr>
          <a:lstStyle/>
          <a:p>
            <a:r>
              <a:rPr lang="de-CH" sz="1600" b="1" dirty="0">
                <a:solidFill>
                  <a:srgbClr val="FFFFFF"/>
                </a:solidFill>
                <a:latin typeface="SwissReSans" pitchFamily="34" charset="0"/>
              </a:rPr>
              <a:t>Value </a:t>
            </a:r>
            <a:r>
              <a:rPr lang="de-CH" sz="1600" b="1" dirty="0" err="1">
                <a:solidFill>
                  <a:srgbClr val="FFFFFF"/>
                </a:solidFill>
                <a:latin typeface="SwissReSans" pitchFamily="34" charset="0"/>
              </a:rPr>
              <a:t>proposition</a:t>
            </a:r>
            <a:endParaRPr lang="en-US" sz="1600" b="1" dirty="0" err="1">
              <a:solidFill>
                <a:srgbClr val="FFFFFF"/>
              </a:solidFill>
              <a:latin typeface="SwissReSans" pitchFamily="34" charset="0"/>
            </a:endParaRPr>
          </a:p>
        </p:txBody>
      </p:sp>
    </p:spTree>
    <p:extLst>
      <p:ext uri="{BB962C8B-B14F-4D97-AF65-F5344CB8AC3E}">
        <p14:creationId xmlns:p14="http://schemas.microsoft.com/office/powerpoint/2010/main" val="277042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6966" y="3676243"/>
            <a:ext cx="7996528" cy="1520903"/>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 name="Title 2"/>
          <p:cNvSpPr>
            <a:spLocks noGrp="1"/>
          </p:cNvSpPr>
          <p:nvPr>
            <p:ph type="title"/>
          </p:nvPr>
        </p:nvSpPr>
        <p:spPr/>
        <p:txBody>
          <a:bodyPr/>
          <a:lstStyle/>
          <a:p>
            <a:r>
              <a:rPr lang="en-GB" sz="2000" dirty="0"/>
              <a:t>Parametric vs. Traditional Insurance</a:t>
            </a:r>
            <a:endParaRPr lang="en-GB"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7</a:t>
            </a:fld>
            <a:endParaRPr lang="en-US" dirty="0"/>
          </a:p>
        </p:txBody>
      </p:sp>
      <p:sp>
        <p:nvSpPr>
          <p:cNvPr id="6" name="TextBox 5"/>
          <p:cNvSpPr txBox="1"/>
          <p:nvPr/>
        </p:nvSpPr>
        <p:spPr>
          <a:xfrm>
            <a:off x="1000125" y="1693501"/>
            <a:ext cx="184731" cy="369332"/>
          </a:xfrm>
          <a:prstGeom prst="rect">
            <a:avLst/>
          </a:prstGeom>
          <a:noFill/>
        </p:spPr>
        <p:txBody>
          <a:bodyPr wrap="none" rtlCol="0">
            <a:spAutoFit/>
          </a:bodyPr>
          <a:lstStyle/>
          <a:p>
            <a:endParaRPr lang="en-US" dirty="0" err="1">
              <a:latin typeface="SwissReSans" pitchFamily="34" charset="0"/>
            </a:endParaRPr>
          </a:p>
        </p:txBody>
      </p:sp>
      <p:sp>
        <p:nvSpPr>
          <p:cNvPr id="12" name="TextBox 11"/>
          <p:cNvSpPr txBox="1"/>
          <p:nvPr/>
        </p:nvSpPr>
        <p:spPr>
          <a:xfrm>
            <a:off x="596966" y="1662689"/>
            <a:ext cx="8078722" cy="3416320"/>
          </a:xfrm>
          <a:prstGeom prst="rect">
            <a:avLst/>
          </a:prstGeom>
          <a:noFill/>
        </p:spPr>
        <p:txBody>
          <a:bodyPr wrap="square" rtlCol="0">
            <a:spAutoFit/>
          </a:bodyPr>
          <a:lstStyle/>
          <a:p>
            <a:pPr>
              <a:spcBef>
                <a:spcPts val="400"/>
              </a:spcBef>
              <a:spcAft>
                <a:spcPts val="400"/>
              </a:spcAft>
            </a:pPr>
            <a:r>
              <a:rPr lang="de-CH" sz="1600" b="1" dirty="0">
                <a:latin typeface="SwissReSans" pitchFamily="34" charset="0"/>
              </a:rPr>
              <a:t>Traditional </a:t>
            </a:r>
            <a:r>
              <a:rPr lang="de-CH" sz="1600" b="1" dirty="0" err="1">
                <a:latin typeface="SwissReSans" pitchFamily="34" charset="0"/>
              </a:rPr>
              <a:t>insurance</a:t>
            </a:r>
            <a:r>
              <a:rPr lang="de-CH" sz="1600" dirty="0">
                <a:latin typeface="SwissReSans" pitchFamily="34" charset="0"/>
              </a:rPr>
              <a:t> </a:t>
            </a:r>
            <a:r>
              <a:rPr lang="de-CH" sz="1600" dirty="0" err="1">
                <a:latin typeface="SwissReSans" pitchFamily="34" charset="0"/>
              </a:rPr>
              <a:t>is</a:t>
            </a:r>
            <a:r>
              <a:rPr lang="de-CH" sz="1600" dirty="0">
                <a:latin typeface="SwissReSans" pitchFamily="34" charset="0"/>
              </a:rPr>
              <a:t> </a:t>
            </a:r>
            <a:r>
              <a:rPr lang="de-CH" sz="1600" dirty="0" err="1">
                <a:latin typeface="SwissReSans" pitchFamily="34" charset="0"/>
              </a:rPr>
              <a:t>built</a:t>
            </a:r>
            <a:r>
              <a:rPr lang="de-CH" sz="1600" dirty="0">
                <a:latin typeface="SwissReSans" pitchFamily="34" charset="0"/>
              </a:rPr>
              <a:t> </a:t>
            </a:r>
            <a:r>
              <a:rPr lang="de-CH" sz="1600" dirty="0" err="1">
                <a:latin typeface="SwissReSans" pitchFamily="34" charset="0"/>
              </a:rPr>
              <a:t>around</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b="1" dirty="0" err="1">
                <a:latin typeface="SwissReSans" pitchFamily="34" charset="0"/>
              </a:rPr>
              <a:t>concept</a:t>
            </a:r>
            <a:r>
              <a:rPr lang="de-CH" sz="1600" b="1" dirty="0">
                <a:latin typeface="SwissReSans" pitchFamily="34" charset="0"/>
              </a:rPr>
              <a:t> </a:t>
            </a:r>
            <a:r>
              <a:rPr lang="de-CH" sz="1600" b="1" dirty="0" err="1">
                <a:latin typeface="SwissReSans" pitchFamily="34" charset="0"/>
              </a:rPr>
              <a:t>of</a:t>
            </a:r>
            <a:r>
              <a:rPr lang="de-CH" sz="1600" b="1" dirty="0">
                <a:latin typeface="SwissReSans" pitchFamily="34" charset="0"/>
              </a:rPr>
              <a:t> </a:t>
            </a:r>
            <a:r>
              <a:rPr lang="de-CH" sz="1600" b="1" dirty="0" err="1">
                <a:latin typeface="SwissReSans" pitchFamily="34" charset="0"/>
              </a:rPr>
              <a:t>indemnification</a:t>
            </a:r>
            <a:r>
              <a:rPr lang="de-CH" sz="1600" dirty="0">
                <a:latin typeface="SwissReSans" pitchFamily="34" charset="0"/>
              </a:rPr>
              <a:t>: The </a:t>
            </a:r>
            <a:r>
              <a:rPr lang="de-CH" sz="1600" dirty="0" err="1">
                <a:latin typeface="SwissReSans" pitchFamily="34" charset="0"/>
              </a:rPr>
              <a:t>insurer</a:t>
            </a:r>
            <a:r>
              <a:rPr lang="de-CH" sz="1600" dirty="0">
                <a:latin typeface="SwissReSans" pitchFamily="34" charset="0"/>
              </a:rPr>
              <a:t> </a:t>
            </a:r>
            <a:r>
              <a:rPr lang="de-CH" sz="1600" dirty="0" err="1">
                <a:latin typeface="SwissReSans" pitchFamily="34" charset="0"/>
              </a:rPr>
              <a:t>pays</a:t>
            </a:r>
            <a:r>
              <a:rPr lang="de-CH" sz="1600" dirty="0">
                <a:latin typeface="SwissReSans" pitchFamily="34" charset="0"/>
              </a:rPr>
              <a:t> an </a:t>
            </a:r>
            <a:r>
              <a:rPr lang="de-CH" sz="1600" dirty="0" err="1">
                <a:latin typeface="SwissReSans" pitchFamily="34" charset="0"/>
              </a:rPr>
              <a:t>amount</a:t>
            </a:r>
            <a:r>
              <a:rPr lang="de-CH" sz="1600" dirty="0">
                <a:latin typeface="SwissReSans" pitchFamily="34" charset="0"/>
              </a:rPr>
              <a:t> </a:t>
            </a:r>
            <a:r>
              <a:rPr lang="de-CH" sz="1600" dirty="0" err="1">
                <a:latin typeface="SwissReSans" pitchFamily="34" charset="0"/>
              </a:rPr>
              <a:t>which</a:t>
            </a:r>
            <a:r>
              <a:rPr lang="de-CH" sz="1600" dirty="0">
                <a:latin typeface="SwissReSans" pitchFamily="34" charset="0"/>
              </a:rPr>
              <a:t> </a:t>
            </a:r>
            <a:r>
              <a:rPr lang="de-CH" sz="1600" dirty="0" err="1">
                <a:latin typeface="SwissReSans" pitchFamily="34" charset="0"/>
              </a:rPr>
              <a:t>re-establishes</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economic</a:t>
            </a:r>
            <a:r>
              <a:rPr lang="de-CH" sz="1600" dirty="0">
                <a:latin typeface="SwissReSans" pitchFamily="34" charset="0"/>
              </a:rPr>
              <a:t> </a:t>
            </a:r>
            <a:r>
              <a:rPr lang="de-CH" sz="1600" dirty="0" err="1">
                <a:latin typeface="SwissReSans" pitchFamily="34" charset="0"/>
              </a:rPr>
              <a:t>situation</a:t>
            </a:r>
            <a:r>
              <a:rPr lang="de-CH" sz="1600" dirty="0">
                <a:latin typeface="SwissReSans" pitchFamily="34" charset="0"/>
              </a:rPr>
              <a:t> </a:t>
            </a:r>
            <a:r>
              <a:rPr lang="de-CH" sz="1600" dirty="0" err="1">
                <a:latin typeface="SwissReSans" pitchFamily="34" charset="0"/>
              </a:rPr>
              <a:t>of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insured</a:t>
            </a:r>
            <a:r>
              <a:rPr lang="de-CH" sz="1600" dirty="0">
                <a:latin typeface="SwissReSans" pitchFamily="34" charset="0"/>
              </a:rPr>
              <a:t> </a:t>
            </a:r>
            <a:r>
              <a:rPr lang="de-CH" sz="1600" dirty="0" err="1">
                <a:latin typeface="SwissReSans" pitchFamily="34" charset="0"/>
              </a:rPr>
              <a:t>as</a:t>
            </a:r>
            <a:r>
              <a:rPr lang="de-CH" sz="1600" dirty="0">
                <a:latin typeface="SwissReSans" pitchFamily="34" charset="0"/>
              </a:rPr>
              <a:t> </a:t>
            </a:r>
            <a:r>
              <a:rPr lang="de-CH" sz="1600" dirty="0" err="1">
                <a:latin typeface="SwissReSans" pitchFamily="34" charset="0"/>
              </a:rPr>
              <a:t>if</a:t>
            </a:r>
            <a:r>
              <a:rPr lang="de-CH" sz="1600" dirty="0">
                <a:latin typeface="SwissReSans" pitchFamily="34" charset="0"/>
              </a:rPr>
              <a:t> </a:t>
            </a:r>
            <a:r>
              <a:rPr lang="de-CH" sz="1600" dirty="0" err="1">
                <a:latin typeface="SwissReSans" pitchFamily="34" charset="0"/>
              </a:rPr>
              <a:t>the</a:t>
            </a:r>
            <a:r>
              <a:rPr lang="de-CH" sz="1600" dirty="0">
                <a:latin typeface="SwissReSans" pitchFamily="34" charset="0"/>
              </a:rPr>
              <a:t> </a:t>
            </a:r>
            <a:r>
              <a:rPr lang="de-CH" sz="1600" dirty="0" err="1">
                <a:latin typeface="SwissReSans" pitchFamily="34" charset="0"/>
              </a:rPr>
              <a:t>loss</a:t>
            </a:r>
            <a:r>
              <a:rPr lang="de-CH" sz="1600" dirty="0">
                <a:latin typeface="SwissReSans" pitchFamily="34" charset="0"/>
              </a:rPr>
              <a:t> </a:t>
            </a:r>
            <a:r>
              <a:rPr lang="de-CH" sz="1600" dirty="0" err="1">
                <a:latin typeface="SwissReSans" pitchFamily="34" charset="0"/>
              </a:rPr>
              <a:t>event</a:t>
            </a:r>
            <a:r>
              <a:rPr lang="de-CH" sz="1600" dirty="0">
                <a:latin typeface="SwissReSans" pitchFamily="34" charset="0"/>
              </a:rPr>
              <a:t> </a:t>
            </a:r>
            <a:r>
              <a:rPr lang="de-CH" sz="1600" dirty="0" err="1">
                <a:latin typeface="SwissReSans" pitchFamily="34" charset="0"/>
              </a:rPr>
              <a:t>had</a:t>
            </a:r>
            <a:r>
              <a:rPr lang="de-CH" sz="1600" dirty="0">
                <a:latin typeface="SwissReSans" pitchFamily="34" charset="0"/>
              </a:rPr>
              <a:t> </a:t>
            </a:r>
            <a:r>
              <a:rPr lang="de-CH" sz="1600" dirty="0" err="1">
                <a:latin typeface="SwissReSans" pitchFamily="34" charset="0"/>
              </a:rPr>
              <a:t>never</a:t>
            </a:r>
            <a:r>
              <a:rPr lang="de-CH" sz="1600" dirty="0">
                <a:latin typeface="SwissReSans" pitchFamily="34" charset="0"/>
              </a:rPr>
              <a:t> </a:t>
            </a:r>
            <a:r>
              <a:rPr lang="de-CH" sz="1600" dirty="0" err="1">
                <a:latin typeface="SwissReSans" pitchFamily="34" charset="0"/>
              </a:rPr>
              <a:t>happened</a:t>
            </a:r>
            <a:r>
              <a:rPr lang="de-CH" sz="1600" dirty="0">
                <a:latin typeface="SwissReSans" pitchFamily="34" charset="0"/>
              </a:rPr>
              <a:t>*</a:t>
            </a:r>
          </a:p>
          <a:p>
            <a:pPr>
              <a:spcBef>
                <a:spcPts val="400"/>
              </a:spcBef>
              <a:spcAft>
                <a:spcPts val="400"/>
              </a:spcAft>
            </a:pPr>
            <a:r>
              <a:rPr lang="de-CH" sz="1600" b="1" dirty="0">
                <a:latin typeface="SwissReSans" pitchFamily="34" charset="0"/>
              </a:rPr>
              <a:t>A </a:t>
            </a:r>
            <a:r>
              <a:rPr lang="de-CH" sz="1600" b="1" dirty="0" err="1">
                <a:latin typeface="SwissReSans" pitchFamily="34" charset="0"/>
              </a:rPr>
              <a:t>parametric</a:t>
            </a:r>
            <a:r>
              <a:rPr lang="de-CH" sz="1600" b="1" dirty="0">
                <a:latin typeface="SwissReSans" pitchFamily="34" charset="0"/>
              </a:rPr>
              <a:t> </a:t>
            </a:r>
            <a:r>
              <a:rPr lang="de-CH" sz="1600" b="1" dirty="0" err="1">
                <a:latin typeface="SwissReSans" pitchFamily="34" charset="0"/>
              </a:rPr>
              <a:t>cover</a:t>
            </a:r>
            <a:r>
              <a:rPr lang="de-CH" sz="1600" b="1" dirty="0">
                <a:latin typeface="SwissReSans" pitchFamily="34" charset="0"/>
              </a:rPr>
              <a:t> </a:t>
            </a:r>
            <a:r>
              <a:rPr lang="de-CH" sz="1600" b="1" dirty="0" err="1">
                <a:latin typeface="SwissReSans" pitchFamily="34" charset="0"/>
              </a:rPr>
              <a:t>cannot</a:t>
            </a:r>
            <a:r>
              <a:rPr lang="de-CH" sz="1600" b="1" dirty="0">
                <a:latin typeface="SwissReSans" pitchFamily="34" charset="0"/>
              </a:rPr>
              <a:t> </a:t>
            </a:r>
            <a:r>
              <a:rPr lang="de-CH" sz="1600" b="1" dirty="0" err="1">
                <a:latin typeface="SwissReSans" pitchFamily="34" charset="0"/>
              </a:rPr>
              <a:t>provide</a:t>
            </a:r>
            <a:r>
              <a:rPr lang="de-CH" sz="1600" b="1" dirty="0">
                <a:latin typeface="SwissReSans" pitchFamily="34" charset="0"/>
              </a:rPr>
              <a:t> </a:t>
            </a:r>
            <a:r>
              <a:rPr lang="de-CH" sz="1600" b="1" dirty="0" err="1">
                <a:latin typeface="SwissReSans" pitchFamily="34" charset="0"/>
              </a:rPr>
              <a:t>this</a:t>
            </a:r>
            <a:r>
              <a:rPr lang="de-CH" sz="1600" b="1" dirty="0">
                <a:latin typeface="SwissReSans" pitchFamily="34" charset="0"/>
              </a:rPr>
              <a:t> same </a:t>
            </a:r>
            <a:r>
              <a:rPr lang="de-CH" sz="1600" b="1" dirty="0" err="1">
                <a:latin typeface="SwissReSans" pitchFamily="34" charset="0"/>
              </a:rPr>
              <a:t>value</a:t>
            </a:r>
            <a:r>
              <a:rPr lang="de-CH" sz="1600" b="1" dirty="0">
                <a:latin typeface="SwissReSans" pitchFamily="34" charset="0"/>
              </a:rPr>
              <a:t> </a:t>
            </a:r>
            <a:r>
              <a:rPr lang="de-CH" sz="1600" b="1" dirty="0" err="1">
                <a:latin typeface="SwissReSans" pitchFamily="34" charset="0"/>
              </a:rPr>
              <a:t>proposition</a:t>
            </a:r>
            <a:r>
              <a:rPr lang="de-CH" sz="1600" dirty="0">
                <a:latin typeface="SwissReSans" pitchFamily="34" charset="0"/>
              </a:rPr>
              <a:t>, </a:t>
            </a:r>
            <a:r>
              <a:rPr lang="de-CH" sz="1600" dirty="0" err="1">
                <a:latin typeface="SwissReSans" pitchFamily="34" charset="0"/>
              </a:rPr>
              <a:t>as</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date</a:t>
            </a:r>
            <a:r>
              <a:rPr lang="de-CH" sz="1600" dirty="0">
                <a:latin typeface="SwissReSans" pitchFamily="34" charset="0"/>
              </a:rPr>
              <a:t> </a:t>
            </a:r>
            <a:r>
              <a:rPr lang="de-CH" sz="1600" dirty="0" err="1">
                <a:latin typeface="SwissReSans" pitchFamily="34" charset="0"/>
              </a:rPr>
              <a:t>nobody</a:t>
            </a:r>
            <a:r>
              <a:rPr lang="de-CH" sz="1600" dirty="0">
                <a:latin typeface="SwissReSans" pitchFamily="34" charset="0"/>
              </a:rPr>
              <a:t> </a:t>
            </a:r>
            <a:r>
              <a:rPr lang="de-CH" sz="1600" dirty="0" err="1">
                <a:latin typeface="SwissReSans" pitchFamily="34" charset="0"/>
              </a:rPr>
              <a:t>has</a:t>
            </a:r>
            <a:r>
              <a:rPr lang="de-CH" sz="1600" dirty="0">
                <a:latin typeface="SwissReSans" pitchFamily="34" charset="0"/>
              </a:rPr>
              <a:t> </a:t>
            </a:r>
            <a:r>
              <a:rPr lang="de-CH" sz="1600" dirty="0" err="1">
                <a:latin typeface="SwissReSans" pitchFamily="34" charset="0"/>
              </a:rPr>
              <a:t>invented</a:t>
            </a:r>
            <a:r>
              <a:rPr lang="de-CH" sz="1600" dirty="0">
                <a:latin typeface="SwissReSans" pitchFamily="34" charset="0"/>
              </a:rPr>
              <a:t> an </a:t>
            </a:r>
            <a:r>
              <a:rPr lang="de-CH" sz="1600" dirty="0" err="1">
                <a:latin typeface="SwissReSans" pitchFamily="34" charset="0"/>
              </a:rPr>
              <a:t>index</a:t>
            </a:r>
            <a:r>
              <a:rPr lang="de-CH" sz="1600" dirty="0">
                <a:latin typeface="SwissReSans" pitchFamily="34" charset="0"/>
              </a:rPr>
              <a:t> </a:t>
            </a:r>
            <a:r>
              <a:rPr lang="de-CH" sz="1600" dirty="0" err="1">
                <a:latin typeface="SwissReSans" pitchFamily="34" charset="0"/>
              </a:rPr>
              <a:t>formula</a:t>
            </a:r>
            <a:r>
              <a:rPr lang="de-CH" sz="1600" dirty="0">
                <a:latin typeface="SwissReSans" pitchFamily="34" charset="0"/>
              </a:rPr>
              <a:t> </a:t>
            </a:r>
            <a:r>
              <a:rPr lang="de-CH" sz="1600" dirty="0" err="1">
                <a:latin typeface="SwissReSans" pitchFamily="34" charset="0"/>
              </a:rPr>
              <a:t>which</a:t>
            </a:r>
            <a:r>
              <a:rPr lang="de-CH" sz="1600" dirty="0">
                <a:latin typeface="SwissReSans" pitchFamily="34" charset="0"/>
              </a:rPr>
              <a:t> </a:t>
            </a:r>
            <a:r>
              <a:rPr lang="de-CH" sz="1600" dirty="0" err="1">
                <a:latin typeface="SwissReSans" pitchFamily="34" charset="0"/>
              </a:rPr>
              <a:t>provides</a:t>
            </a:r>
            <a:r>
              <a:rPr lang="de-CH" sz="1600" dirty="0">
                <a:latin typeface="SwissReSans" pitchFamily="34" charset="0"/>
              </a:rPr>
              <a:t> a </a:t>
            </a:r>
            <a:r>
              <a:rPr lang="de-CH" sz="1600" dirty="0" err="1">
                <a:latin typeface="SwissReSans" pitchFamily="34" charset="0"/>
              </a:rPr>
              <a:t>good</a:t>
            </a:r>
            <a:r>
              <a:rPr lang="de-CH" sz="1600" dirty="0">
                <a:latin typeface="SwissReSans" pitchFamily="34" charset="0"/>
              </a:rPr>
              <a:t> </a:t>
            </a:r>
            <a:r>
              <a:rPr lang="de-CH" sz="1600" dirty="0" err="1">
                <a:latin typeface="SwissReSans" pitchFamily="34" charset="0"/>
              </a:rPr>
              <a:t>match</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an individual </a:t>
            </a:r>
            <a:r>
              <a:rPr lang="de-CH" sz="1600" dirty="0" err="1">
                <a:latin typeface="SwissReSans" pitchFamily="34" charset="0"/>
              </a:rPr>
              <a:t>insured’s</a:t>
            </a:r>
            <a:r>
              <a:rPr lang="de-CH" sz="1600" dirty="0">
                <a:latin typeface="SwissReSans" pitchFamily="34" charset="0"/>
              </a:rPr>
              <a:t> </a:t>
            </a:r>
            <a:r>
              <a:rPr lang="de-CH" sz="1600" dirty="0" err="1">
                <a:latin typeface="SwissReSans" pitchFamily="34" charset="0"/>
              </a:rPr>
              <a:t>actual</a:t>
            </a:r>
            <a:r>
              <a:rPr lang="de-CH" sz="1600" dirty="0">
                <a:latin typeface="SwissReSans" pitchFamily="34" charset="0"/>
              </a:rPr>
              <a:t> </a:t>
            </a:r>
            <a:r>
              <a:rPr lang="de-CH" sz="1600" dirty="0" err="1">
                <a:latin typeface="SwissReSans" pitchFamily="34" charset="0"/>
              </a:rPr>
              <a:t>loss</a:t>
            </a:r>
            <a:r>
              <a:rPr lang="de-CH" sz="1600" dirty="0">
                <a:latin typeface="SwissReSans" pitchFamily="34" charset="0"/>
              </a:rPr>
              <a:t>. </a:t>
            </a:r>
          </a:p>
          <a:p>
            <a:pPr>
              <a:spcBef>
                <a:spcPts val="400"/>
              </a:spcBef>
              <a:spcAft>
                <a:spcPts val="400"/>
              </a:spcAft>
            </a:pPr>
            <a:endParaRPr lang="de-CH" sz="1600" dirty="0">
              <a:latin typeface="SwissReSans" pitchFamily="34" charset="0"/>
            </a:endParaRPr>
          </a:p>
          <a:p>
            <a:pPr>
              <a:spcBef>
                <a:spcPts val="400"/>
              </a:spcBef>
              <a:spcAft>
                <a:spcPts val="400"/>
              </a:spcAft>
            </a:pPr>
            <a:r>
              <a:rPr lang="de-CH" sz="1600" dirty="0">
                <a:latin typeface="SwissReSans" pitchFamily="34" charset="0"/>
              </a:rPr>
              <a:t>Traditional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and</a:t>
            </a:r>
            <a:r>
              <a:rPr lang="de-CH" sz="1600" dirty="0">
                <a:latin typeface="SwissReSans" pitchFamily="34" charset="0"/>
              </a:rPr>
              <a:t> </a:t>
            </a: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have</a:t>
            </a:r>
            <a:r>
              <a:rPr lang="de-CH" sz="1600" dirty="0">
                <a:latin typeface="SwissReSans" pitchFamily="34" charset="0"/>
              </a:rPr>
              <a:t> a </a:t>
            </a:r>
            <a:r>
              <a:rPr lang="de-CH" sz="1600" dirty="0" err="1">
                <a:latin typeface="SwissReSans" pitchFamily="34" charset="0"/>
              </a:rPr>
              <a:t>distinct</a:t>
            </a:r>
            <a:r>
              <a:rPr lang="de-CH" sz="1600" dirty="0">
                <a:latin typeface="SwissReSans" pitchFamily="34" charset="0"/>
              </a:rPr>
              <a:t> </a:t>
            </a:r>
            <a:r>
              <a:rPr lang="de-CH" sz="1600" dirty="0" err="1">
                <a:latin typeface="SwissReSans" pitchFamily="34" charset="0"/>
              </a:rPr>
              <a:t>value</a:t>
            </a:r>
            <a:r>
              <a:rPr lang="de-CH" sz="1600" dirty="0">
                <a:latin typeface="SwissReSans" pitchFamily="34" charset="0"/>
              </a:rPr>
              <a:t> </a:t>
            </a:r>
            <a:r>
              <a:rPr lang="de-CH" sz="1600" dirty="0" err="1">
                <a:latin typeface="SwissReSans" pitchFamily="34" charset="0"/>
              </a:rPr>
              <a:t>proposition</a:t>
            </a:r>
            <a:r>
              <a:rPr lang="de-CH" sz="1600" dirty="0">
                <a:latin typeface="SwissReSans" pitchFamily="34" charset="0"/>
              </a:rPr>
              <a:t>:</a:t>
            </a:r>
          </a:p>
          <a:p>
            <a:pPr marL="269875">
              <a:spcBef>
                <a:spcPts val="400"/>
              </a:spcBef>
              <a:spcAft>
                <a:spcPts val="400"/>
              </a:spcAft>
            </a:pP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may</a:t>
            </a:r>
            <a:r>
              <a:rPr lang="de-CH" sz="1600" dirty="0">
                <a:latin typeface="SwissReSans" pitchFamily="34" charset="0"/>
              </a:rPr>
              <a:t> </a:t>
            </a:r>
            <a:r>
              <a:rPr lang="de-CH" sz="1600" dirty="0" err="1">
                <a:latin typeface="SwissReSans" pitchFamily="34" charset="0"/>
              </a:rPr>
              <a:t>make</a:t>
            </a:r>
            <a:r>
              <a:rPr lang="de-CH" sz="1600" dirty="0">
                <a:latin typeface="SwissReSans" pitchFamily="34" charset="0"/>
              </a:rPr>
              <a:t> sense </a:t>
            </a:r>
            <a:r>
              <a:rPr lang="de-CH" sz="1600" dirty="0" err="1">
                <a:latin typeface="SwissReSans" pitchFamily="34" charset="0"/>
              </a:rPr>
              <a:t>to</a:t>
            </a:r>
            <a:r>
              <a:rPr lang="de-CH" sz="1600" dirty="0">
                <a:latin typeface="SwissReSans" pitchFamily="34" charset="0"/>
              </a:rPr>
              <a:t> </a:t>
            </a:r>
            <a:r>
              <a:rPr lang="de-CH" sz="1600" dirty="0" err="1">
                <a:latin typeface="SwissReSans" pitchFamily="34" charset="0"/>
              </a:rPr>
              <a:t>those</a:t>
            </a:r>
            <a:r>
              <a:rPr lang="de-CH" sz="1600" dirty="0">
                <a:latin typeface="SwissReSans" pitchFamily="34" charset="0"/>
              </a:rPr>
              <a:t> not </a:t>
            </a:r>
            <a:r>
              <a:rPr lang="de-CH" sz="1600" dirty="0" err="1">
                <a:latin typeface="SwissReSans" pitchFamily="34" charset="0"/>
              </a:rPr>
              <a:t>buying</a:t>
            </a:r>
            <a:r>
              <a:rPr lang="de-CH" sz="1600" dirty="0">
                <a:latin typeface="SwissReSans" pitchFamily="34" charset="0"/>
              </a:rPr>
              <a:t> traditional </a:t>
            </a:r>
            <a:r>
              <a:rPr lang="de-CH" sz="1600" dirty="0" err="1">
                <a:latin typeface="SwissReSans" pitchFamily="34" charset="0"/>
              </a:rPr>
              <a:t>insurance</a:t>
            </a:r>
            <a:endParaRPr lang="de-CH" sz="1600" dirty="0">
              <a:latin typeface="SwissReSans" pitchFamily="34" charset="0"/>
            </a:endParaRPr>
          </a:p>
          <a:p>
            <a:pPr marL="269875">
              <a:spcBef>
                <a:spcPts val="400"/>
              </a:spcBef>
              <a:spcAft>
                <a:spcPts val="400"/>
              </a:spcAft>
            </a:pP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may</a:t>
            </a:r>
            <a:r>
              <a:rPr lang="de-CH" sz="1600" dirty="0">
                <a:latin typeface="SwissReSans" pitchFamily="34" charset="0"/>
              </a:rPr>
              <a:t> </a:t>
            </a:r>
            <a:r>
              <a:rPr lang="de-CH" sz="1600" dirty="0" err="1">
                <a:latin typeface="SwissReSans" pitchFamily="34" charset="0"/>
              </a:rPr>
              <a:t>make</a:t>
            </a:r>
            <a:r>
              <a:rPr lang="de-CH" sz="1600" dirty="0">
                <a:latin typeface="SwissReSans" pitchFamily="34" charset="0"/>
              </a:rPr>
              <a:t> sense </a:t>
            </a:r>
            <a:r>
              <a:rPr lang="de-CH" sz="1600" dirty="0" err="1">
                <a:latin typeface="SwissReSans" pitchFamily="34" charset="0"/>
              </a:rPr>
              <a:t>as</a:t>
            </a:r>
            <a:r>
              <a:rPr lang="de-CH" sz="1600" dirty="0">
                <a:latin typeface="SwissReSans" pitchFamily="34" charset="0"/>
              </a:rPr>
              <a:t> a </a:t>
            </a:r>
            <a:r>
              <a:rPr lang="de-CH" sz="1600" dirty="0" err="1">
                <a:latin typeface="SwissReSans" pitchFamily="34" charset="0"/>
              </a:rPr>
              <a:t>complement</a:t>
            </a:r>
            <a:r>
              <a:rPr lang="de-CH" sz="1600" dirty="0">
                <a:latin typeface="SwissReSans" pitchFamily="34" charset="0"/>
              </a:rPr>
              <a:t> </a:t>
            </a:r>
            <a:r>
              <a:rPr lang="de-CH" sz="1600" dirty="0" err="1">
                <a:latin typeface="SwissReSans" pitchFamily="34" charset="0"/>
              </a:rPr>
              <a:t>to</a:t>
            </a:r>
            <a:r>
              <a:rPr lang="de-CH" sz="1600" dirty="0">
                <a:latin typeface="SwissReSans" pitchFamily="34" charset="0"/>
              </a:rPr>
              <a:t> traditional </a:t>
            </a:r>
            <a:r>
              <a:rPr lang="de-CH" sz="1600" dirty="0" err="1">
                <a:latin typeface="SwissReSans" pitchFamily="34" charset="0"/>
              </a:rPr>
              <a:t>insurance</a:t>
            </a:r>
            <a:endParaRPr lang="de-CH" sz="1600" dirty="0">
              <a:latin typeface="SwissReSans" pitchFamily="34" charset="0"/>
            </a:endParaRPr>
          </a:p>
          <a:p>
            <a:pPr marL="269875">
              <a:spcBef>
                <a:spcPts val="400"/>
              </a:spcBef>
              <a:spcAft>
                <a:spcPts val="400"/>
              </a:spcAft>
            </a:pPr>
            <a:r>
              <a:rPr lang="de-CH" sz="1600" dirty="0" err="1">
                <a:latin typeface="SwissReSans" pitchFamily="34" charset="0"/>
              </a:rPr>
              <a:t>Parametric</a:t>
            </a:r>
            <a:r>
              <a:rPr lang="de-CH" sz="1600" dirty="0">
                <a:latin typeface="SwissReSans" pitchFamily="34" charset="0"/>
              </a:rPr>
              <a:t> </a:t>
            </a:r>
            <a:r>
              <a:rPr lang="de-CH" sz="1600" dirty="0" err="1">
                <a:latin typeface="SwissReSans" pitchFamily="34" charset="0"/>
              </a:rPr>
              <a:t>insurance</a:t>
            </a:r>
            <a:r>
              <a:rPr lang="de-CH" sz="1600" dirty="0">
                <a:latin typeface="SwissReSans" pitchFamily="34" charset="0"/>
              </a:rPr>
              <a:t> </a:t>
            </a:r>
            <a:r>
              <a:rPr lang="de-CH" sz="1600" dirty="0" err="1">
                <a:latin typeface="SwissReSans" pitchFamily="34" charset="0"/>
              </a:rPr>
              <a:t>does</a:t>
            </a:r>
            <a:r>
              <a:rPr lang="de-CH" sz="1600" dirty="0">
                <a:latin typeface="SwissReSans" pitchFamily="34" charset="0"/>
              </a:rPr>
              <a:t> </a:t>
            </a:r>
            <a:r>
              <a:rPr lang="de-CH" sz="1600" b="1" dirty="0">
                <a:solidFill>
                  <a:srgbClr val="E00034"/>
                </a:solidFill>
                <a:latin typeface="SwissReSans" pitchFamily="34" charset="0"/>
              </a:rPr>
              <a:t>not</a:t>
            </a:r>
            <a:r>
              <a:rPr lang="de-CH" sz="1600" dirty="0">
                <a:latin typeface="SwissReSans" pitchFamily="34" charset="0"/>
              </a:rPr>
              <a:t> </a:t>
            </a:r>
            <a:r>
              <a:rPr lang="de-CH" sz="1600" dirty="0" err="1">
                <a:latin typeface="SwissReSans" pitchFamily="34" charset="0"/>
              </a:rPr>
              <a:t>make</a:t>
            </a:r>
            <a:r>
              <a:rPr lang="de-CH" sz="1600" dirty="0">
                <a:latin typeface="SwissReSans" pitchFamily="34" charset="0"/>
              </a:rPr>
              <a:t> sense </a:t>
            </a:r>
            <a:r>
              <a:rPr lang="de-CH" sz="1600" dirty="0" err="1">
                <a:latin typeface="SwissReSans" pitchFamily="34" charset="0"/>
              </a:rPr>
              <a:t>as</a:t>
            </a:r>
            <a:r>
              <a:rPr lang="de-CH" sz="1600" dirty="0">
                <a:latin typeface="SwissReSans" pitchFamily="34" charset="0"/>
              </a:rPr>
              <a:t> a </a:t>
            </a:r>
            <a:r>
              <a:rPr lang="de-CH" sz="1600" dirty="0" err="1">
                <a:latin typeface="SwissReSans" pitchFamily="34" charset="0"/>
              </a:rPr>
              <a:t>substitute</a:t>
            </a:r>
            <a:r>
              <a:rPr lang="de-CH" sz="1600" dirty="0">
                <a:latin typeface="SwissReSans" pitchFamily="34" charset="0"/>
              </a:rPr>
              <a:t> </a:t>
            </a:r>
            <a:r>
              <a:rPr lang="de-CH" sz="1600" dirty="0" err="1">
                <a:latin typeface="SwissReSans" pitchFamily="34" charset="0"/>
              </a:rPr>
              <a:t>for</a:t>
            </a:r>
            <a:r>
              <a:rPr lang="de-CH" sz="1600" dirty="0">
                <a:latin typeface="SwissReSans" pitchFamily="34" charset="0"/>
              </a:rPr>
              <a:t> traditional </a:t>
            </a:r>
            <a:r>
              <a:rPr lang="de-CH" sz="1600" dirty="0" err="1">
                <a:latin typeface="SwissReSans" pitchFamily="34" charset="0"/>
              </a:rPr>
              <a:t>insurance</a:t>
            </a:r>
            <a:endParaRPr lang="de-CH" sz="1600" dirty="0">
              <a:latin typeface="SwissReSans" pitchFamily="34" charset="0"/>
            </a:endParaRPr>
          </a:p>
        </p:txBody>
      </p:sp>
      <p:sp>
        <p:nvSpPr>
          <p:cNvPr id="13" name="TextBox 12"/>
          <p:cNvSpPr txBox="1"/>
          <p:nvPr/>
        </p:nvSpPr>
        <p:spPr>
          <a:xfrm>
            <a:off x="596966" y="6206514"/>
            <a:ext cx="4951997" cy="215444"/>
          </a:xfrm>
          <a:prstGeom prst="rect">
            <a:avLst/>
          </a:prstGeom>
          <a:noFill/>
        </p:spPr>
        <p:txBody>
          <a:bodyPr wrap="none" rtlCol="0">
            <a:spAutoFit/>
          </a:bodyPr>
          <a:lstStyle/>
          <a:p>
            <a:pPr>
              <a:spcBef>
                <a:spcPts val="400"/>
              </a:spcBef>
              <a:spcAft>
                <a:spcPts val="400"/>
              </a:spcAft>
            </a:pPr>
            <a:r>
              <a:rPr lang="de-CH" sz="800" dirty="0">
                <a:latin typeface="SwissReSans" pitchFamily="34" charset="0"/>
              </a:rPr>
              <a:t> * </a:t>
            </a:r>
            <a:r>
              <a:rPr lang="de-CH" sz="800" dirty="0" err="1">
                <a:latin typeface="SwissReSans" pitchFamily="34" charset="0"/>
              </a:rPr>
              <a:t>with</a:t>
            </a:r>
            <a:r>
              <a:rPr lang="de-CH" sz="800" dirty="0">
                <a:latin typeface="SwissReSans" pitchFamily="34" charset="0"/>
              </a:rPr>
              <a:t> </a:t>
            </a:r>
            <a:r>
              <a:rPr lang="de-CH" sz="800" dirty="0" err="1">
                <a:latin typeface="SwissReSans" pitchFamily="34" charset="0"/>
              </a:rPr>
              <a:t>the</a:t>
            </a:r>
            <a:r>
              <a:rPr lang="de-CH" sz="800" dirty="0">
                <a:latin typeface="SwissReSans" pitchFamily="34" charset="0"/>
              </a:rPr>
              <a:t> </a:t>
            </a:r>
            <a:r>
              <a:rPr lang="de-CH" sz="800" dirty="0" err="1">
                <a:latin typeface="SwissReSans" pitchFamily="34" charset="0"/>
              </a:rPr>
              <a:t>exception</a:t>
            </a:r>
            <a:r>
              <a:rPr lang="de-CH" sz="800" dirty="0">
                <a:latin typeface="SwissReSans" pitchFamily="34" charset="0"/>
              </a:rPr>
              <a:t> </a:t>
            </a:r>
            <a:r>
              <a:rPr lang="de-CH" sz="800" dirty="0" err="1">
                <a:latin typeface="SwissReSans" pitchFamily="34" charset="0"/>
              </a:rPr>
              <a:t>of</a:t>
            </a:r>
            <a:r>
              <a:rPr lang="de-CH" sz="800" dirty="0">
                <a:latin typeface="SwissReSans" pitchFamily="34" charset="0"/>
              </a:rPr>
              <a:t> </a:t>
            </a:r>
            <a:r>
              <a:rPr lang="de-CH" sz="800" dirty="0" err="1">
                <a:latin typeface="SwissReSans" pitchFamily="34" charset="0"/>
              </a:rPr>
              <a:t>some</a:t>
            </a:r>
            <a:r>
              <a:rPr lang="de-CH" sz="800" dirty="0">
                <a:latin typeface="SwissReSans" pitchFamily="34" charset="0"/>
              </a:rPr>
              <a:t> </a:t>
            </a:r>
            <a:r>
              <a:rPr lang="de-CH" sz="800" dirty="0" err="1">
                <a:latin typeface="SwissReSans" pitchFamily="34" charset="0"/>
              </a:rPr>
              <a:t>feature</a:t>
            </a:r>
            <a:r>
              <a:rPr lang="de-CH" sz="800" dirty="0">
                <a:latin typeface="SwissReSans" pitchFamily="34" charset="0"/>
              </a:rPr>
              <a:t> </a:t>
            </a:r>
            <a:r>
              <a:rPr lang="de-CH" sz="800" dirty="0" err="1">
                <a:latin typeface="SwissReSans" pitchFamily="34" charset="0"/>
              </a:rPr>
              <a:t>ensuring</a:t>
            </a:r>
            <a:r>
              <a:rPr lang="de-CH" sz="800" dirty="0">
                <a:latin typeface="SwissReSans" pitchFamily="34" charset="0"/>
              </a:rPr>
              <a:t> </a:t>
            </a:r>
            <a:r>
              <a:rPr lang="de-CH" sz="800" dirty="0" err="1">
                <a:latin typeface="SwissReSans" pitchFamily="34" charset="0"/>
              </a:rPr>
              <a:t>alignment</a:t>
            </a:r>
            <a:r>
              <a:rPr lang="de-CH" sz="800" dirty="0">
                <a:latin typeface="SwissReSans" pitchFamily="34" charset="0"/>
              </a:rPr>
              <a:t> </a:t>
            </a:r>
            <a:r>
              <a:rPr lang="de-CH" sz="800" dirty="0" err="1">
                <a:latin typeface="SwissReSans" pitchFamily="34" charset="0"/>
              </a:rPr>
              <a:t>of</a:t>
            </a:r>
            <a:r>
              <a:rPr lang="de-CH" sz="800" dirty="0">
                <a:latin typeface="SwissReSans" pitchFamily="34" charset="0"/>
              </a:rPr>
              <a:t> </a:t>
            </a:r>
            <a:r>
              <a:rPr lang="de-CH" sz="800" dirty="0" err="1">
                <a:latin typeface="SwissReSans" pitchFamily="34" charset="0"/>
              </a:rPr>
              <a:t>interest</a:t>
            </a:r>
            <a:r>
              <a:rPr lang="de-CH" sz="800" dirty="0">
                <a:latin typeface="SwissReSans" pitchFamily="34" charset="0"/>
              </a:rPr>
              <a:t>, such </a:t>
            </a:r>
            <a:r>
              <a:rPr lang="de-CH" sz="800" dirty="0" err="1">
                <a:latin typeface="SwissReSans" pitchFamily="34" charset="0"/>
              </a:rPr>
              <a:t>as</a:t>
            </a:r>
            <a:r>
              <a:rPr lang="de-CH" sz="800" dirty="0">
                <a:latin typeface="SwissReSans" pitchFamily="34" charset="0"/>
              </a:rPr>
              <a:t> </a:t>
            </a:r>
            <a:r>
              <a:rPr lang="de-CH" sz="800" dirty="0" err="1">
                <a:latin typeface="SwissReSans" pitchFamily="34" charset="0"/>
              </a:rPr>
              <a:t>retentions</a:t>
            </a:r>
            <a:r>
              <a:rPr lang="de-CH" sz="800" dirty="0">
                <a:latin typeface="SwissReSans" pitchFamily="34" charset="0"/>
              </a:rPr>
              <a:t> </a:t>
            </a:r>
            <a:r>
              <a:rPr lang="de-CH" sz="800" dirty="0" err="1">
                <a:latin typeface="SwissReSans" pitchFamily="34" charset="0"/>
              </a:rPr>
              <a:t>or</a:t>
            </a:r>
            <a:r>
              <a:rPr lang="de-CH" sz="800" dirty="0">
                <a:latin typeface="SwissReSans" pitchFamily="34" charset="0"/>
              </a:rPr>
              <a:t> </a:t>
            </a:r>
            <a:r>
              <a:rPr lang="de-CH" sz="800" dirty="0" err="1">
                <a:latin typeface="SwissReSans" pitchFamily="34" charset="0"/>
              </a:rPr>
              <a:t>co-insurance</a:t>
            </a:r>
            <a:endParaRPr lang="de-CH" sz="800" dirty="0">
              <a:latin typeface="SwissReSans" pitchFamily="34" charset="0"/>
            </a:endParaRPr>
          </a:p>
        </p:txBody>
      </p:sp>
      <p:sp>
        <p:nvSpPr>
          <p:cNvPr id="15" name="Isosceles Triangle 14"/>
          <p:cNvSpPr/>
          <p:nvPr/>
        </p:nvSpPr>
        <p:spPr>
          <a:xfrm rot="5400000">
            <a:off x="256550" y="4421161"/>
            <a:ext cx="1085512" cy="230187"/>
          </a:xfrm>
          <a:prstGeom prst="triangle">
            <a:avLst/>
          </a:prstGeom>
          <a:solidFill>
            <a:srgbClr val="FFFFFF"/>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Tree>
    <p:extLst>
      <p:ext uri="{BB962C8B-B14F-4D97-AF65-F5344CB8AC3E}">
        <p14:creationId xmlns:p14="http://schemas.microsoft.com/office/powerpoint/2010/main" val="5864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Value of Parametric Insurance in Disaster Recovery</a:t>
            </a:r>
          </a:p>
        </p:txBody>
      </p:sp>
      <p:sp>
        <p:nvSpPr>
          <p:cNvPr id="4" name="Slide Number Placeholder 3"/>
          <p:cNvSpPr>
            <a:spLocks noGrp="1"/>
          </p:cNvSpPr>
          <p:nvPr>
            <p:ph type="sldNum" sz="quarter" idx="12"/>
          </p:nvPr>
        </p:nvSpPr>
        <p:spPr/>
        <p:txBody>
          <a:bodyPr/>
          <a:lstStyle/>
          <a:p>
            <a:fld id="{5E4D2043-7E31-4A53-BD33-72A88E682172}" type="slidenum">
              <a:rPr lang="en-US" smtClean="0"/>
              <a:pPr/>
              <a:t>8</a:t>
            </a:fld>
            <a:endParaRPr lang="en-US" dirty="0"/>
          </a:p>
        </p:txBody>
      </p:sp>
      <p:cxnSp>
        <p:nvCxnSpPr>
          <p:cNvPr id="5" name="Straight Arrow Connector 4"/>
          <p:cNvCxnSpPr/>
          <p:nvPr/>
        </p:nvCxnSpPr>
        <p:spPr>
          <a:xfrm>
            <a:off x="690468" y="1962576"/>
            <a:ext cx="7415400" cy="26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9508" y="1925252"/>
            <a:ext cx="72008" cy="72008"/>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9" name="Lightning Bolt 8"/>
          <p:cNvSpPr/>
          <p:nvPr/>
        </p:nvSpPr>
        <p:spPr>
          <a:xfrm>
            <a:off x="687294" y="1350231"/>
            <a:ext cx="160207" cy="569167"/>
          </a:xfrm>
          <a:prstGeom prst="lightningBolt">
            <a:avLst/>
          </a:prstGeom>
          <a:solidFill>
            <a:srgbClr val="FFC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1" name="TextBox 10"/>
          <p:cNvSpPr txBox="1"/>
          <p:nvPr/>
        </p:nvSpPr>
        <p:spPr>
          <a:xfrm>
            <a:off x="8067898" y="1734732"/>
            <a:ext cx="263214" cy="369332"/>
          </a:xfrm>
          <a:prstGeom prst="rect">
            <a:avLst/>
          </a:prstGeom>
          <a:noFill/>
        </p:spPr>
        <p:txBody>
          <a:bodyPr wrap="none" rtlCol="0">
            <a:spAutoFit/>
          </a:bodyPr>
          <a:lstStyle/>
          <a:p>
            <a:r>
              <a:rPr lang="de-CH" dirty="0">
                <a:latin typeface="SwissReSans" pitchFamily="34" charset="0"/>
              </a:rPr>
              <a:t>t</a:t>
            </a:r>
            <a:endParaRPr lang="en-US" dirty="0" err="1">
              <a:latin typeface="SwissReSans" pitchFamily="34" charset="0"/>
            </a:endParaRPr>
          </a:p>
        </p:txBody>
      </p:sp>
      <p:sp>
        <p:nvSpPr>
          <p:cNvPr id="13" name="Isosceles Triangle 12"/>
          <p:cNvSpPr/>
          <p:nvPr/>
        </p:nvSpPr>
        <p:spPr>
          <a:xfrm rot="10800000" flipV="1">
            <a:off x="1035695" y="4667939"/>
            <a:ext cx="2220687" cy="354563"/>
          </a:xfrm>
          <a:prstGeom prst="triangle">
            <a:avLst/>
          </a:prstGeom>
          <a:solidFill>
            <a:srgbClr val="F9CC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4" name="Isosceles Triangle 13"/>
          <p:cNvSpPr/>
          <p:nvPr/>
        </p:nvSpPr>
        <p:spPr>
          <a:xfrm rot="10800000" flipV="1">
            <a:off x="3363685" y="4667938"/>
            <a:ext cx="2220687" cy="354563"/>
          </a:xfrm>
          <a:prstGeom prst="triangle">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5" name="Isosceles Triangle 14"/>
          <p:cNvSpPr/>
          <p:nvPr/>
        </p:nvSpPr>
        <p:spPr>
          <a:xfrm rot="10800000" flipV="1">
            <a:off x="5645019" y="4660220"/>
            <a:ext cx="2220687" cy="354563"/>
          </a:xfrm>
          <a:prstGeom prst="triangle">
            <a:avLst/>
          </a:prstGeom>
          <a:solidFill>
            <a:srgbClr val="F9CC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6" name="Rectangle 15"/>
          <p:cNvSpPr/>
          <p:nvPr/>
        </p:nvSpPr>
        <p:spPr>
          <a:xfrm>
            <a:off x="1035694" y="2397957"/>
            <a:ext cx="2220688" cy="2262261"/>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7" name="Rectangle 16"/>
          <p:cNvSpPr/>
          <p:nvPr/>
        </p:nvSpPr>
        <p:spPr>
          <a:xfrm>
            <a:off x="3345022" y="2397956"/>
            <a:ext cx="2220688" cy="2262261"/>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8" name="Rectangle 17"/>
          <p:cNvSpPr/>
          <p:nvPr/>
        </p:nvSpPr>
        <p:spPr>
          <a:xfrm>
            <a:off x="5654349" y="2388624"/>
            <a:ext cx="2220688" cy="2262261"/>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19" name="TextBox 18"/>
          <p:cNvSpPr txBox="1"/>
          <p:nvPr/>
        </p:nvSpPr>
        <p:spPr>
          <a:xfrm>
            <a:off x="1035694" y="2415060"/>
            <a:ext cx="2220688" cy="1877437"/>
          </a:xfrm>
          <a:prstGeom prst="rect">
            <a:avLst/>
          </a:prstGeom>
          <a:noFill/>
        </p:spPr>
        <p:txBody>
          <a:bodyPr wrap="square" rtlCol="0">
            <a:spAutoFit/>
          </a:bodyPr>
          <a:lstStyle/>
          <a:p>
            <a:r>
              <a:rPr lang="de-CH" sz="1600" dirty="0">
                <a:latin typeface="SwissReSans" pitchFamily="34" charset="0"/>
              </a:rPr>
              <a:t>Immediate </a:t>
            </a:r>
            <a:r>
              <a:rPr lang="de-CH" sz="1600" dirty="0" err="1">
                <a:latin typeface="SwissReSans" pitchFamily="34" charset="0"/>
              </a:rPr>
              <a:t>emergency</a:t>
            </a:r>
            <a:r>
              <a:rPr lang="de-CH" sz="1600" dirty="0">
                <a:latin typeface="SwissReSans" pitchFamily="34" charset="0"/>
              </a:rPr>
              <a:t> </a:t>
            </a:r>
            <a:r>
              <a:rPr lang="de-CH" sz="1600" dirty="0" err="1">
                <a:latin typeface="SwissReSans" pitchFamily="34" charset="0"/>
              </a:rPr>
              <a:t>measures</a:t>
            </a:r>
            <a:endParaRPr lang="de-CH" sz="1600" dirty="0">
              <a:latin typeface="SwissReSans" pitchFamily="34" charset="0"/>
            </a:endParaRPr>
          </a:p>
          <a:p>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Evacuations</a:t>
            </a:r>
            <a:endParaRPr lang="de-CH" sz="1200" dirty="0">
              <a:latin typeface="SwissReSans" pitchFamily="34" charset="0"/>
            </a:endParaRPr>
          </a:p>
          <a:p>
            <a:pPr marL="171450" indent="-171450">
              <a:buFont typeface="Arial" panose="020B0604020202020204" pitchFamily="34" charset="0"/>
              <a:buChar char="•"/>
            </a:pPr>
            <a:r>
              <a:rPr lang="de-CH" sz="1200" dirty="0">
                <a:latin typeface="SwissReSans" pitchFamily="34" charset="0"/>
              </a:rPr>
              <a:t>Medical care</a:t>
            </a:r>
          </a:p>
          <a:p>
            <a:pPr marL="171450" indent="-171450">
              <a:buFont typeface="Arial" panose="020B0604020202020204" pitchFamily="34" charset="0"/>
              <a:buChar char="•"/>
            </a:pPr>
            <a:r>
              <a:rPr lang="de-CH" sz="1200" dirty="0">
                <a:latin typeface="SwissReSans" pitchFamily="34" charset="0"/>
              </a:rPr>
              <a:t>Emergency </a:t>
            </a:r>
            <a:r>
              <a:rPr lang="de-CH" sz="1200" dirty="0" err="1">
                <a:latin typeface="SwissReSans" pitchFamily="34" charset="0"/>
              </a:rPr>
              <a:t>shelters</a:t>
            </a:r>
            <a:endParaRPr lang="de-CH" sz="1200" dirty="0">
              <a:latin typeface="SwissReSans" pitchFamily="34" charset="0"/>
            </a:endParaRPr>
          </a:p>
          <a:p>
            <a:pPr marL="171450" indent="-171450">
              <a:buFont typeface="Arial" panose="020B0604020202020204" pitchFamily="34" charset="0"/>
              <a:buChar char="•"/>
            </a:pPr>
            <a:r>
              <a:rPr lang="de-CH" sz="1200" dirty="0">
                <a:latin typeface="SwissReSans" pitchFamily="34" charset="0"/>
              </a:rPr>
              <a:t>Food </a:t>
            </a:r>
            <a:r>
              <a:rPr lang="de-CH" sz="1200" dirty="0" err="1">
                <a:latin typeface="SwissReSans" pitchFamily="34" charset="0"/>
              </a:rPr>
              <a:t>supply</a:t>
            </a:r>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Water</a:t>
            </a:r>
            <a:r>
              <a:rPr lang="de-CH" sz="1200" dirty="0">
                <a:latin typeface="SwissReSans" pitchFamily="34" charset="0"/>
              </a:rPr>
              <a:t> </a:t>
            </a:r>
            <a:r>
              <a:rPr lang="de-CH" sz="1200" dirty="0" err="1">
                <a:latin typeface="SwissReSans" pitchFamily="34" charset="0"/>
              </a:rPr>
              <a:t>supply</a:t>
            </a:r>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Energy</a:t>
            </a:r>
            <a:r>
              <a:rPr lang="de-CH" sz="1200" dirty="0">
                <a:latin typeface="SwissReSans" pitchFamily="34" charset="0"/>
              </a:rPr>
              <a:t> </a:t>
            </a:r>
            <a:r>
              <a:rPr lang="de-CH" sz="1200" dirty="0" err="1">
                <a:latin typeface="SwissReSans" pitchFamily="34" charset="0"/>
              </a:rPr>
              <a:t>supply</a:t>
            </a:r>
            <a:endParaRPr lang="en-US" sz="1200" dirty="0" err="1">
              <a:latin typeface="SwissReSans" pitchFamily="34" charset="0"/>
            </a:endParaRPr>
          </a:p>
        </p:txBody>
      </p:sp>
      <p:sp>
        <p:nvSpPr>
          <p:cNvPr id="20" name="TextBox 19"/>
          <p:cNvSpPr txBox="1"/>
          <p:nvPr/>
        </p:nvSpPr>
        <p:spPr>
          <a:xfrm>
            <a:off x="5654349" y="2397955"/>
            <a:ext cx="2220688" cy="2062103"/>
          </a:xfrm>
          <a:prstGeom prst="rect">
            <a:avLst/>
          </a:prstGeom>
          <a:noFill/>
        </p:spPr>
        <p:txBody>
          <a:bodyPr wrap="square" rtlCol="0">
            <a:spAutoFit/>
          </a:bodyPr>
          <a:lstStyle/>
          <a:p>
            <a:r>
              <a:rPr lang="de-CH" sz="1600" dirty="0">
                <a:latin typeface="SwissReSans" pitchFamily="34" charset="0"/>
              </a:rPr>
              <a:t>Long </a:t>
            </a:r>
            <a:r>
              <a:rPr lang="de-CH" sz="1600" dirty="0" err="1">
                <a:latin typeface="SwissReSans" pitchFamily="34" charset="0"/>
              </a:rPr>
              <a:t>term</a:t>
            </a:r>
            <a:r>
              <a:rPr lang="de-CH" sz="1600" dirty="0">
                <a:latin typeface="SwissReSans" pitchFamily="34" charset="0"/>
              </a:rPr>
              <a:t> </a:t>
            </a:r>
            <a:r>
              <a:rPr lang="de-CH" sz="1600" dirty="0" err="1">
                <a:latin typeface="SwissReSans" pitchFamily="34" charset="0"/>
              </a:rPr>
              <a:t>reconstruction</a:t>
            </a:r>
            <a:r>
              <a:rPr lang="de-CH" sz="1600" dirty="0">
                <a:latin typeface="SwissReSans" pitchFamily="34" charset="0"/>
              </a:rPr>
              <a:t> </a:t>
            </a:r>
            <a:r>
              <a:rPr lang="de-CH" sz="1600" dirty="0" err="1">
                <a:latin typeface="SwissReSans" pitchFamily="34" charset="0"/>
              </a:rPr>
              <a:t>efforts</a:t>
            </a:r>
            <a:endParaRPr lang="de-CH" sz="1600" dirty="0">
              <a:latin typeface="SwissReSans" pitchFamily="34" charset="0"/>
            </a:endParaRPr>
          </a:p>
          <a:p>
            <a:endParaRPr lang="de-CH" sz="1200" dirty="0">
              <a:latin typeface="SwissReSans" pitchFamily="34" charset="0"/>
            </a:endParaRPr>
          </a:p>
          <a:p>
            <a:pPr marL="171450" indent="-171450">
              <a:buFont typeface="Arial" panose="020B0604020202020204" pitchFamily="34" charset="0"/>
              <a:buChar char="•"/>
            </a:pPr>
            <a:r>
              <a:rPr lang="de-CH" sz="1200" dirty="0">
                <a:latin typeface="SwissReSans" pitchFamily="34" charset="0"/>
              </a:rPr>
              <a:t>Tag </a:t>
            </a:r>
            <a:r>
              <a:rPr lang="de-CH" sz="1200" dirty="0" err="1">
                <a:latin typeface="SwissReSans" pitchFamily="34" charset="0"/>
              </a:rPr>
              <a:t>buildings</a:t>
            </a:r>
            <a:r>
              <a:rPr lang="de-CH" sz="1200" dirty="0">
                <a:latin typeface="SwissReSans" pitchFamily="34" charset="0"/>
              </a:rPr>
              <a:t>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repair</a:t>
            </a:r>
            <a:r>
              <a:rPr lang="de-CH" sz="1200" dirty="0">
                <a:latin typeface="SwissReSans" pitchFamily="34" charset="0"/>
              </a:rPr>
              <a:t>/</a:t>
            </a:r>
            <a:r>
              <a:rPr lang="de-CH" sz="1200" dirty="0" err="1">
                <a:latin typeface="SwissReSans" pitchFamily="34" charset="0"/>
              </a:rPr>
              <a:t>demolition</a:t>
            </a:r>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Reconstruction</a:t>
            </a:r>
            <a:r>
              <a:rPr lang="de-CH" sz="1200" dirty="0">
                <a:latin typeface="SwissReSans" pitchFamily="34" charset="0"/>
              </a:rPr>
              <a:t> </a:t>
            </a:r>
            <a:r>
              <a:rPr lang="de-CH" sz="1200" dirty="0" err="1">
                <a:latin typeface="SwissReSans" pitchFamily="34" charset="0"/>
              </a:rPr>
              <a:t>planning</a:t>
            </a:r>
            <a:r>
              <a:rPr lang="de-CH" sz="1200" dirty="0">
                <a:latin typeface="SwissReSans" pitchFamily="34" charset="0"/>
              </a:rPr>
              <a:t> </a:t>
            </a:r>
          </a:p>
          <a:p>
            <a:pPr marL="171450" indent="-171450">
              <a:buFont typeface="Arial" panose="020B0604020202020204" pitchFamily="34" charset="0"/>
              <a:buChar char="•"/>
            </a:pPr>
            <a:r>
              <a:rPr lang="de-CH" sz="1200" dirty="0" err="1">
                <a:latin typeface="SwissReSans" pitchFamily="34" charset="0"/>
              </a:rPr>
              <a:t>Relocation</a:t>
            </a:r>
            <a:r>
              <a:rPr lang="de-CH" sz="1200" dirty="0">
                <a:latin typeface="SwissReSans" pitchFamily="34" charset="0"/>
              </a:rPr>
              <a:t> </a:t>
            </a:r>
            <a:r>
              <a:rPr lang="de-CH" sz="1200" dirty="0" err="1">
                <a:latin typeface="SwissReSans" pitchFamily="34" charset="0"/>
              </a:rPr>
              <a:t>plans</a:t>
            </a:r>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Define</a:t>
            </a:r>
            <a:r>
              <a:rPr lang="de-CH" sz="1200" dirty="0">
                <a:latin typeface="SwissReSans" pitchFamily="34" charset="0"/>
              </a:rPr>
              <a:t> </a:t>
            </a:r>
            <a:r>
              <a:rPr lang="de-CH" sz="1200" dirty="0" err="1">
                <a:latin typeface="SwissReSans" pitchFamily="34" charset="0"/>
              </a:rPr>
              <a:t>building</a:t>
            </a:r>
            <a:r>
              <a:rPr lang="de-CH" sz="1200" dirty="0">
                <a:latin typeface="SwissReSans" pitchFamily="34" charset="0"/>
              </a:rPr>
              <a:t> </a:t>
            </a:r>
            <a:r>
              <a:rPr lang="de-CH" sz="1200" dirty="0" err="1">
                <a:latin typeface="SwissReSans" pitchFamily="34" charset="0"/>
              </a:rPr>
              <a:t>standards</a:t>
            </a:r>
            <a:endParaRPr lang="de-CH" sz="1200" dirty="0">
              <a:latin typeface="SwissReSans" pitchFamily="34" charset="0"/>
            </a:endParaRPr>
          </a:p>
          <a:p>
            <a:pPr marL="171450" indent="-171450">
              <a:buFont typeface="Arial" panose="020B0604020202020204" pitchFamily="34" charset="0"/>
              <a:buChar char="•"/>
            </a:pPr>
            <a:r>
              <a:rPr lang="de-CH" sz="1200" dirty="0">
                <a:latin typeface="SwissReSans" pitchFamily="34" charset="0"/>
              </a:rPr>
              <a:t>Execute </a:t>
            </a:r>
            <a:r>
              <a:rPr lang="de-CH" sz="1200" dirty="0" err="1">
                <a:latin typeface="SwissReSans" pitchFamily="34" charset="0"/>
              </a:rPr>
              <a:t>reconstruction</a:t>
            </a:r>
            <a:r>
              <a:rPr lang="de-CH" sz="1200" dirty="0">
                <a:latin typeface="SwissReSans" pitchFamily="34" charset="0"/>
              </a:rPr>
              <a:t> plan</a:t>
            </a:r>
            <a:endParaRPr lang="en-US" sz="1200" dirty="0" err="1">
              <a:latin typeface="SwissReSans" pitchFamily="34" charset="0"/>
            </a:endParaRPr>
          </a:p>
        </p:txBody>
      </p:sp>
      <p:sp>
        <p:nvSpPr>
          <p:cNvPr id="21" name="TextBox 20"/>
          <p:cNvSpPr txBox="1"/>
          <p:nvPr/>
        </p:nvSpPr>
        <p:spPr>
          <a:xfrm>
            <a:off x="3326361" y="2407289"/>
            <a:ext cx="2220688" cy="1877437"/>
          </a:xfrm>
          <a:prstGeom prst="rect">
            <a:avLst/>
          </a:prstGeom>
          <a:noFill/>
        </p:spPr>
        <p:txBody>
          <a:bodyPr wrap="square" rtlCol="0">
            <a:spAutoFit/>
          </a:bodyPr>
          <a:lstStyle/>
          <a:p>
            <a:r>
              <a:rPr lang="de-CH" sz="1600" dirty="0" err="1">
                <a:latin typeface="SwissReSans" pitchFamily="34" charset="0"/>
              </a:rPr>
              <a:t>Resume</a:t>
            </a:r>
            <a:r>
              <a:rPr lang="de-CH" sz="1600" dirty="0">
                <a:latin typeface="SwissReSans" pitchFamily="34" charset="0"/>
              </a:rPr>
              <a:t> </a:t>
            </a:r>
            <a:r>
              <a:rPr lang="de-CH" sz="1600" dirty="0" err="1">
                <a:latin typeface="SwissReSans" pitchFamily="34" charset="0"/>
              </a:rPr>
              <a:t>operations</a:t>
            </a:r>
            <a:endParaRPr lang="de-CH" sz="1600" dirty="0">
              <a:latin typeface="SwissReSans" pitchFamily="34" charset="0"/>
            </a:endParaRPr>
          </a:p>
          <a:p>
            <a:endParaRPr lang="de-CH" sz="1600" dirty="0">
              <a:latin typeface="SwissReSans" pitchFamily="34" charset="0"/>
            </a:endParaRPr>
          </a:p>
          <a:p>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Debris</a:t>
            </a:r>
            <a:r>
              <a:rPr lang="de-CH" sz="1200" dirty="0">
                <a:latin typeface="SwissReSans" pitchFamily="34" charset="0"/>
              </a:rPr>
              <a:t> </a:t>
            </a:r>
            <a:r>
              <a:rPr lang="de-CH" sz="1200" dirty="0" err="1">
                <a:latin typeface="SwissReSans" pitchFamily="34" charset="0"/>
              </a:rPr>
              <a:t>removal</a:t>
            </a:r>
            <a:endParaRPr lang="de-CH" sz="1200" dirty="0">
              <a:latin typeface="SwissReSans" pitchFamily="34" charset="0"/>
            </a:endParaRPr>
          </a:p>
          <a:p>
            <a:pPr marL="171450" indent="-171450">
              <a:buFont typeface="Arial" panose="020B0604020202020204" pitchFamily="34" charset="0"/>
              <a:buChar char="•"/>
            </a:pPr>
            <a:r>
              <a:rPr lang="de-CH" sz="1200" dirty="0" err="1">
                <a:latin typeface="SwissReSans" pitchFamily="34" charset="0"/>
              </a:rPr>
              <a:t>Temporary</a:t>
            </a:r>
            <a:r>
              <a:rPr lang="de-CH" sz="1200" dirty="0">
                <a:latin typeface="SwissReSans" pitchFamily="34" charset="0"/>
              </a:rPr>
              <a:t> </a:t>
            </a:r>
            <a:r>
              <a:rPr lang="de-CH" sz="1200" dirty="0" err="1">
                <a:latin typeface="SwissReSans" pitchFamily="34" charset="0"/>
              </a:rPr>
              <a:t>living</a:t>
            </a:r>
            <a:r>
              <a:rPr lang="de-CH" sz="1200" dirty="0">
                <a:latin typeface="SwissReSans" pitchFamily="34" charset="0"/>
              </a:rPr>
              <a:t> </a:t>
            </a:r>
            <a:r>
              <a:rPr lang="de-CH" sz="1200" dirty="0" err="1">
                <a:latin typeface="SwissReSans" pitchFamily="34" charset="0"/>
              </a:rPr>
              <a:t>solutions</a:t>
            </a:r>
            <a:endParaRPr lang="de-CH" sz="1200" dirty="0">
              <a:latin typeface="SwissReSans" pitchFamily="34" charset="0"/>
            </a:endParaRPr>
          </a:p>
          <a:p>
            <a:pPr marL="171450" indent="-171450">
              <a:buFont typeface="Arial" panose="020B0604020202020204" pitchFamily="34" charset="0"/>
              <a:buChar char="•"/>
            </a:pPr>
            <a:r>
              <a:rPr lang="de-CH" sz="1200" dirty="0">
                <a:latin typeface="SwissReSans" pitchFamily="34" charset="0"/>
              </a:rPr>
              <a:t>Emergency </a:t>
            </a:r>
            <a:r>
              <a:rPr lang="de-CH" sz="1200" dirty="0" err="1">
                <a:latin typeface="SwissReSans" pitchFamily="34" charset="0"/>
              </a:rPr>
              <a:t>repairs</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re-establish</a:t>
            </a:r>
            <a:r>
              <a:rPr lang="de-CH" sz="1200" dirty="0">
                <a:latin typeface="SwissReSans" pitchFamily="34" charset="0"/>
              </a:rPr>
              <a:t> </a:t>
            </a:r>
            <a:r>
              <a:rPr lang="de-CH" sz="1200" dirty="0" err="1">
                <a:latin typeface="SwissReSans" pitchFamily="34" charset="0"/>
              </a:rPr>
              <a:t>functionality</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homes</a:t>
            </a:r>
            <a:r>
              <a:rPr lang="de-CH" sz="1200" dirty="0">
                <a:latin typeface="SwissReSans" pitchFamily="34" charset="0"/>
              </a:rPr>
              <a:t>, </a:t>
            </a:r>
            <a:r>
              <a:rPr lang="de-CH" sz="1200" dirty="0" err="1">
                <a:latin typeface="SwissReSans" pitchFamily="34" charset="0"/>
              </a:rPr>
              <a:t>businesses</a:t>
            </a:r>
            <a:r>
              <a:rPr lang="de-CH" sz="1200" dirty="0">
                <a:latin typeface="SwissReSans" pitchFamily="34" charset="0"/>
              </a:rPr>
              <a:t> </a:t>
            </a:r>
            <a:r>
              <a:rPr lang="de-CH" sz="1200" dirty="0" err="1">
                <a:latin typeface="SwissReSans" pitchFamily="34" charset="0"/>
              </a:rPr>
              <a:t>and</a:t>
            </a:r>
            <a:r>
              <a:rPr lang="de-CH" sz="1200" dirty="0">
                <a:latin typeface="SwissReSans" pitchFamily="34" charset="0"/>
              </a:rPr>
              <a:t> </a:t>
            </a:r>
            <a:r>
              <a:rPr lang="de-CH" sz="1200" dirty="0" err="1">
                <a:latin typeface="SwissReSans" pitchFamily="34" charset="0"/>
              </a:rPr>
              <a:t>public</a:t>
            </a:r>
            <a:r>
              <a:rPr lang="de-CH" sz="1200" dirty="0">
                <a:latin typeface="SwissReSans" pitchFamily="34" charset="0"/>
              </a:rPr>
              <a:t> </a:t>
            </a:r>
            <a:r>
              <a:rPr lang="de-CH" sz="1200" dirty="0" err="1">
                <a:latin typeface="SwissReSans" pitchFamily="34" charset="0"/>
              </a:rPr>
              <a:t>infrastructure</a:t>
            </a:r>
            <a:endParaRPr lang="en-US" sz="1200" dirty="0" err="1">
              <a:latin typeface="SwissReSans" pitchFamily="34" charset="0"/>
            </a:endParaRPr>
          </a:p>
        </p:txBody>
      </p:sp>
      <p:sp>
        <p:nvSpPr>
          <p:cNvPr id="22" name="Freeform 21"/>
          <p:cNvSpPr/>
          <p:nvPr/>
        </p:nvSpPr>
        <p:spPr>
          <a:xfrm flipV="1">
            <a:off x="1026370" y="1978081"/>
            <a:ext cx="2220685" cy="429208"/>
          </a:xfrm>
          <a:custGeom>
            <a:avLst/>
            <a:gdLst>
              <a:gd name="connsiteX0" fmla="*/ 0 w 2230016"/>
              <a:gd name="connsiteY0" fmla="*/ 0 h 419878"/>
              <a:gd name="connsiteX1" fmla="*/ 475861 w 2230016"/>
              <a:gd name="connsiteY1" fmla="*/ 0 h 419878"/>
              <a:gd name="connsiteX2" fmla="*/ 158620 w 2230016"/>
              <a:gd name="connsiteY2" fmla="*/ 419878 h 419878"/>
              <a:gd name="connsiteX3" fmla="*/ 821093 w 2230016"/>
              <a:gd name="connsiteY3" fmla="*/ 9331 h 419878"/>
              <a:gd name="connsiteX4" fmla="*/ 2230016 w 2230016"/>
              <a:gd name="connsiteY4" fmla="*/ 9331 h 419878"/>
              <a:gd name="connsiteX5" fmla="*/ 2230016 w 2230016"/>
              <a:gd name="connsiteY5" fmla="*/ 9331 h 419878"/>
              <a:gd name="connsiteX0" fmla="*/ 0 w 2230016"/>
              <a:gd name="connsiteY0" fmla="*/ 9330 h 429208"/>
              <a:gd name="connsiteX1" fmla="*/ 475861 w 2230016"/>
              <a:gd name="connsiteY1" fmla="*/ 9330 h 429208"/>
              <a:gd name="connsiteX2" fmla="*/ 158620 w 2230016"/>
              <a:gd name="connsiteY2" fmla="*/ 429208 h 429208"/>
              <a:gd name="connsiteX3" fmla="*/ 839755 w 2230016"/>
              <a:gd name="connsiteY3" fmla="*/ 0 h 429208"/>
              <a:gd name="connsiteX4" fmla="*/ 2230016 w 2230016"/>
              <a:gd name="connsiteY4" fmla="*/ 18661 h 429208"/>
              <a:gd name="connsiteX5" fmla="*/ 2230016 w 2230016"/>
              <a:gd name="connsiteY5" fmla="*/ 18661 h 429208"/>
              <a:gd name="connsiteX0" fmla="*/ 0 w 2337964"/>
              <a:gd name="connsiteY0" fmla="*/ 9330 h 429208"/>
              <a:gd name="connsiteX1" fmla="*/ 475861 w 2337964"/>
              <a:gd name="connsiteY1" fmla="*/ 9330 h 429208"/>
              <a:gd name="connsiteX2" fmla="*/ 158620 w 2337964"/>
              <a:gd name="connsiteY2" fmla="*/ 429208 h 429208"/>
              <a:gd name="connsiteX3" fmla="*/ 839755 w 2337964"/>
              <a:gd name="connsiteY3" fmla="*/ 0 h 429208"/>
              <a:gd name="connsiteX4" fmla="*/ 2230016 w 2337964"/>
              <a:gd name="connsiteY4" fmla="*/ 18661 h 429208"/>
              <a:gd name="connsiteX5" fmla="*/ 2248677 w 2337964"/>
              <a:gd name="connsiteY5" fmla="*/ 214603 h 429208"/>
              <a:gd name="connsiteX0" fmla="*/ 0 w 2230016"/>
              <a:gd name="connsiteY0" fmla="*/ 9330 h 429208"/>
              <a:gd name="connsiteX1" fmla="*/ 475861 w 2230016"/>
              <a:gd name="connsiteY1" fmla="*/ 9330 h 429208"/>
              <a:gd name="connsiteX2" fmla="*/ 158620 w 2230016"/>
              <a:gd name="connsiteY2" fmla="*/ 429208 h 429208"/>
              <a:gd name="connsiteX3" fmla="*/ 839755 w 2230016"/>
              <a:gd name="connsiteY3" fmla="*/ 0 h 429208"/>
              <a:gd name="connsiteX4" fmla="*/ 2230016 w 2230016"/>
              <a:gd name="connsiteY4" fmla="*/ 18661 h 429208"/>
              <a:gd name="connsiteX0" fmla="*/ 0 w 2220685"/>
              <a:gd name="connsiteY0" fmla="*/ 9330 h 429208"/>
              <a:gd name="connsiteX1" fmla="*/ 475861 w 2220685"/>
              <a:gd name="connsiteY1" fmla="*/ 9330 h 429208"/>
              <a:gd name="connsiteX2" fmla="*/ 158620 w 2220685"/>
              <a:gd name="connsiteY2" fmla="*/ 429208 h 429208"/>
              <a:gd name="connsiteX3" fmla="*/ 839755 w 2220685"/>
              <a:gd name="connsiteY3" fmla="*/ 0 h 429208"/>
              <a:gd name="connsiteX4" fmla="*/ 2220685 w 2220685"/>
              <a:gd name="connsiteY4" fmla="*/ 18661 h 429208"/>
              <a:gd name="connsiteX0" fmla="*/ 0 w 2220685"/>
              <a:gd name="connsiteY0" fmla="*/ 9330 h 429208"/>
              <a:gd name="connsiteX1" fmla="*/ 475861 w 2220685"/>
              <a:gd name="connsiteY1" fmla="*/ 9330 h 429208"/>
              <a:gd name="connsiteX2" fmla="*/ 158620 w 2220685"/>
              <a:gd name="connsiteY2" fmla="*/ 429208 h 429208"/>
              <a:gd name="connsiteX3" fmla="*/ 839755 w 2220685"/>
              <a:gd name="connsiteY3" fmla="*/ 0 h 429208"/>
              <a:gd name="connsiteX4" fmla="*/ 2220685 w 2220685"/>
              <a:gd name="connsiteY4" fmla="*/ 9330 h 429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5" h="429208">
                <a:moveTo>
                  <a:pt x="0" y="9330"/>
                </a:moveTo>
                <a:lnTo>
                  <a:pt x="475861" y="9330"/>
                </a:lnTo>
                <a:lnTo>
                  <a:pt x="158620" y="429208"/>
                </a:lnTo>
                <a:lnTo>
                  <a:pt x="839755" y="0"/>
                </a:lnTo>
                <a:lnTo>
                  <a:pt x="2220685" y="9330"/>
                </a:ln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V="1">
            <a:off x="3340361" y="1978081"/>
            <a:ext cx="2220685" cy="429208"/>
          </a:xfrm>
          <a:custGeom>
            <a:avLst/>
            <a:gdLst>
              <a:gd name="connsiteX0" fmla="*/ 0 w 2230016"/>
              <a:gd name="connsiteY0" fmla="*/ 0 h 419878"/>
              <a:gd name="connsiteX1" fmla="*/ 475861 w 2230016"/>
              <a:gd name="connsiteY1" fmla="*/ 0 h 419878"/>
              <a:gd name="connsiteX2" fmla="*/ 158620 w 2230016"/>
              <a:gd name="connsiteY2" fmla="*/ 419878 h 419878"/>
              <a:gd name="connsiteX3" fmla="*/ 821093 w 2230016"/>
              <a:gd name="connsiteY3" fmla="*/ 9331 h 419878"/>
              <a:gd name="connsiteX4" fmla="*/ 2230016 w 2230016"/>
              <a:gd name="connsiteY4" fmla="*/ 9331 h 419878"/>
              <a:gd name="connsiteX5" fmla="*/ 2230016 w 2230016"/>
              <a:gd name="connsiteY5" fmla="*/ 9331 h 419878"/>
              <a:gd name="connsiteX0" fmla="*/ 0 w 2230016"/>
              <a:gd name="connsiteY0" fmla="*/ 9330 h 429208"/>
              <a:gd name="connsiteX1" fmla="*/ 475861 w 2230016"/>
              <a:gd name="connsiteY1" fmla="*/ 9330 h 429208"/>
              <a:gd name="connsiteX2" fmla="*/ 158620 w 2230016"/>
              <a:gd name="connsiteY2" fmla="*/ 429208 h 429208"/>
              <a:gd name="connsiteX3" fmla="*/ 839755 w 2230016"/>
              <a:gd name="connsiteY3" fmla="*/ 0 h 429208"/>
              <a:gd name="connsiteX4" fmla="*/ 2230016 w 2230016"/>
              <a:gd name="connsiteY4" fmla="*/ 18661 h 429208"/>
              <a:gd name="connsiteX5" fmla="*/ 2230016 w 2230016"/>
              <a:gd name="connsiteY5" fmla="*/ 18661 h 429208"/>
              <a:gd name="connsiteX0" fmla="*/ 0 w 2337964"/>
              <a:gd name="connsiteY0" fmla="*/ 9330 h 429208"/>
              <a:gd name="connsiteX1" fmla="*/ 475861 w 2337964"/>
              <a:gd name="connsiteY1" fmla="*/ 9330 h 429208"/>
              <a:gd name="connsiteX2" fmla="*/ 158620 w 2337964"/>
              <a:gd name="connsiteY2" fmla="*/ 429208 h 429208"/>
              <a:gd name="connsiteX3" fmla="*/ 839755 w 2337964"/>
              <a:gd name="connsiteY3" fmla="*/ 0 h 429208"/>
              <a:gd name="connsiteX4" fmla="*/ 2230016 w 2337964"/>
              <a:gd name="connsiteY4" fmla="*/ 18661 h 429208"/>
              <a:gd name="connsiteX5" fmla="*/ 2248677 w 2337964"/>
              <a:gd name="connsiteY5" fmla="*/ 214603 h 429208"/>
              <a:gd name="connsiteX0" fmla="*/ 0 w 2230016"/>
              <a:gd name="connsiteY0" fmla="*/ 9330 h 429208"/>
              <a:gd name="connsiteX1" fmla="*/ 475861 w 2230016"/>
              <a:gd name="connsiteY1" fmla="*/ 9330 h 429208"/>
              <a:gd name="connsiteX2" fmla="*/ 158620 w 2230016"/>
              <a:gd name="connsiteY2" fmla="*/ 429208 h 429208"/>
              <a:gd name="connsiteX3" fmla="*/ 839755 w 2230016"/>
              <a:gd name="connsiteY3" fmla="*/ 0 h 429208"/>
              <a:gd name="connsiteX4" fmla="*/ 2230016 w 2230016"/>
              <a:gd name="connsiteY4" fmla="*/ 18661 h 429208"/>
              <a:gd name="connsiteX0" fmla="*/ 0 w 2220685"/>
              <a:gd name="connsiteY0" fmla="*/ 9330 h 429208"/>
              <a:gd name="connsiteX1" fmla="*/ 475861 w 2220685"/>
              <a:gd name="connsiteY1" fmla="*/ 9330 h 429208"/>
              <a:gd name="connsiteX2" fmla="*/ 158620 w 2220685"/>
              <a:gd name="connsiteY2" fmla="*/ 429208 h 429208"/>
              <a:gd name="connsiteX3" fmla="*/ 839755 w 2220685"/>
              <a:gd name="connsiteY3" fmla="*/ 0 h 429208"/>
              <a:gd name="connsiteX4" fmla="*/ 2220685 w 2220685"/>
              <a:gd name="connsiteY4" fmla="*/ 18661 h 429208"/>
              <a:gd name="connsiteX0" fmla="*/ 0 w 2220685"/>
              <a:gd name="connsiteY0" fmla="*/ 9330 h 429208"/>
              <a:gd name="connsiteX1" fmla="*/ 475861 w 2220685"/>
              <a:gd name="connsiteY1" fmla="*/ 9330 h 429208"/>
              <a:gd name="connsiteX2" fmla="*/ 158620 w 2220685"/>
              <a:gd name="connsiteY2" fmla="*/ 429208 h 429208"/>
              <a:gd name="connsiteX3" fmla="*/ 839755 w 2220685"/>
              <a:gd name="connsiteY3" fmla="*/ 0 h 429208"/>
              <a:gd name="connsiteX4" fmla="*/ 2220685 w 2220685"/>
              <a:gd name="connsiteY4" fmla="*/ 9330 h 429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5" h="429208">
                <a:moveTo>
                  <a:pt x="0" y="9330"/>
                </a:moveTo>
                <a:lnTo>
                  <a:pt x="475861" y="9330"/>
                </a:lnTo>
                <a:lnTo>
                  <a:pt x="158620" y="429208"/>
                </a:lnTo>
                <a:lnTo>
                  <a:pt x="839755" y="0"/>
                </a:lnTo>
                <a:lnTo>
                  <a:pt x="2220685" y="9330"/>
                </a:ln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V="1">
            <a:off x="5654352" y="1978081"/>
            <a:ext cx="2220685" cy="429208"/>
          </a:xfrm>
          <a:custGeom>
            <a:avLst/>
            <a:gdLst>
              <a:gd name="connsiteX0" fmla="*/ 0 w 2230016"/>
              <a:gd name="connsiteY0" fmla="*/ 0 h 419878"/>
              <a:gd name="connsiteX1" fmla="*/ 475861 w 2230016"/>
              <a:gd name="connsiteY1" fmla="*/ 0 h 419878"/>
              <a:gd name="connsiteX2" fmla="*/ 158620 w 2230016"/>
              <a:gd name="connsiteY2" fmla="*/ 419878 h 419878"/>
              <a:gd name="connsiteX3" fmla="*/ 821093 w 2230016"/>
              <a:gd name="connsiteY3" fmla="*/ 9331 h 419878"/>
              <a:gd name="connsiteX4" fmla="*/ 2230016 w 2230016"/>
              <a:gd name="connsiteY4" fmla="*/ 9331 h 419878"/>
              <a:gd name="connsiteX5" fmla="*/ 2230016 w 2230016"/>
              <a:gd name="connsiteY5" fmla="*/ 9331 h 419878"/>
              <a:gd name="connsiteX0" fmla="*/ 0 w 2230016"/>
              <a:gd name="connsiteY0" fmla="*/ 9330 h 429208"/>
              <a:gd name="connsiteX1" fmla="*/ 475861 w 2230016"/>
              <a:gd name="connsiteY1" fmla="*/ 9330 h 429208"/>
              <a:gd name="connsiteX2" fmla="*/ 158620 w 2230016"/>
              <a:gd name="connsiteY2" fmla="*/ 429208 h 429208"/>
              <a:gd name="connsiteX3" fmla="*/ 839755 w 2230016"/>
              <a:gd name="connsiteY3" fmla="*/ 0 h 429208"/>
              <a:gd name="connsiteX4" fmla="*/ 2230016 w 2230016"/>
              <a:gd name="connsiteY4" fmla="*/ 18661 h 429208"/>
              <a:gd name="connsiteX5" fmla="*/ 2230016 w 2230016"/>
              <a:gd name="connsiteY5" fmla="*/ 18661 h 429208"/>
              <a:gd name="connsiteX0" fmla="*/ 0 w 2337964"/>
              <a:gd name="connsiteY0" fmla="*/ 9330 h 429208"/>
              <a:gd name="connsiteX1" fmla="*/ 475861 w 2337964"/>
              <a:gd name="connsiteY1" fmla="*/ 9330 h 429208"/>
              <a:gd name="connsiteX2" fmla="*/ 158620 w 2337964"/>
              <a:gd name="connsiteY2" fmla="*/ 429208 h 429208"/>
              <a:gd name="connsiteX3" fmla="*/ 839755 w 2337964"/>
              <a:gd name="connsiteY3" fmla="*/ 0 h 429208"/>
              <a:gd name="connsiteX4" fmla="*/ 2230016 w 2337964"/>
              <a:gd name="connsiteY4" fmla="*/ 18661 h 429208"/>
              <a:gd name="connsiteX5" fmla="*/ 2248677 w 2337964"/>
              <a:gd name="connsiteY5" fmla="*/ 214603 h 429208"/>
              <a:gd name="connsiteX0" fmla="*/ 0 w 2230016"/>
              <a:gd name="connsiteY0" fmla="*/ 9330 h 429208"/>
              <a:gd name="connsiteX1" fmla="*/ 475861 w 2230016"/>
              <a:gd name="connsiteY1" fmla="*/ 9330 h 429208"/>
              <a:gd name="connsiteX2" fmla="*/ 158620 w 2230016"/>
              <a:gd name="connsiteY2" fmla="*/ 429208 h 429208"/>
              <a:gd name="connsiteX3" fmla="*/ 839755 w 2230016"/>
              <a:gd name="connsiteY3" fmla="*/ 0 h 429208"/>
              <a:gd name="connsiteX4" fmla="*/ 2230016 w 2230016"/>
              <a:gd name="connsiteY4" fmla="*/ 18661 h 429208"/>
              <a:gd name="connsiteX0" fmla="*/ 0 w 2220685"/>
              <a:gd name="connsiteY0" fmla="*/ 9330 h 429208"/>
              <a:gd name="connsiteX1" fmla="*/ 475861 w 2220685"/>
              <a:gd name="connsiteY1" fmla="*/ 9330 h 429208"/>
              <a:gd name="connsiteX2" fmla="*/ 158620 w 2220685"/>
              <a:gd name="connsiteY2" fmla="*/ 429208 h 429208"/>
              <a:gd name="connsiteX3" fmla="*/ 839755 w 2220685"/>
              <a:gd name="connsiteY3" fmla="*/ 0 h 429208"/>
              <a:gd name="connsiteX4" fmla="*/ 2220685 w 2220685"/>
              <a:gd name="connsiteY4" fmla="*/ 18661 h 429208"/>
              <a:gd name="connsiteX0" fmla="*/ 0 w 2220685"/>
              <a:gd name="connsiteY0" fmla="*/ 9330 h 429208"/>
              <a:gd name="connsiteX1" fmla="*/ 475861 w 2220685"/>
              <a:gd name="connsiteY1" fmla="*/ 9330 h 429208"/>
              <a:gd name="connsiteX2" fmla="*/ 158620 w 2220685"/>
              <a:gd name="connsiteY2" fmla="*/ 429208 h 429208"/>
              <a:gd name="connsiteX3" fmla="*/ 839755 w 2220685"/>
              <a:gd name="connsiteY3" fmla="*/ 0 h 429208"/>
              <a:gd name="connsiteX4" fmla="*/ 2220685 w 2220685"/>
              <a:gd name="connsiteY4" fmla="*/ 9330 h 429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5" h="429208">
                <a:moveTo>
                  <a:pt x="0" y="9330"/>
                </a:moveTo>
                <a:lnTo>
                  <a:pt x="475861" y="9330"/>
                </a:lnTo>
                <a:lnTo>
                  <a:pt x="158620" y="429208"/>
                </a:lnTo>
                <a:lnTo>
                  <a:pt x="839755" y="0"/>
                </a:lnTo>
                <a:lnTo>
                  <a:pt x="2220685" y="9330"/>
                </a:ln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7397" y="1328099"/>
            <a:ext cx="2076081" cy="369332"/>
          </a:xfrm>
          <a:prstGeom prst="rect">
            <a:avLst/>
          </a:prstGeom>
          <a:noFill/>
        </p:spPr>
        <p:txBody>
          <a:bodyPr wrap="none" rtlCol="0">
            <a:spAutoFit/>
          </a:bodyPr>
          <a:lstStyle/>
          <a:p>
            <a:r>
              <a:rPr lang="de-CH" dirty="0" err="1">
                <a:solidFill>
                  <a:srgbClr val="E00034"/>
                </a:solidFill>
                <a:latin typeface="SwissReSans" pitchFamily="34" charset="0"/>
              </a:rPr>
              <a:t>Catastrophe</a:t>
            </a:r>
            <a:r>
              <a:rPr lang="de-CH" dirty="0">
                <a:solidFill>
                  <a:srgbClr val="E00034"/>
                </a:solidFill>
                <a:latin typeface="SwissReSans" pitchFamily="34" charset="0"/>
              </a:rPr>
              <a:t> </a:t>
            </a:r>
            <a:r>
              <a:rPr lang="de-CH" dirty="0" err="1">
                <a:solidFill>
                  <a:srgbClr val="E00034"/>
                </a:solidFill>
                <a:latin typeface="SwissReSans" pitchFamily="34" charset="0"/>
              </a:rPr>
              <a:t>event</a:t>
            </a:r>
            <a:endParaRPr lang="en-US" dirty="0" err="1">
              <a:solidFill>
                <a:srgbClr val="E00034"/>
              </a:solidFill>
              <a:latin typeface="SwissReSans" pitchFamily="34" charset="0"/>
            </a:endParaRPr>
          </a:p>
        </p:txBody>
      </p:sp>
      <p:sp>
        <p:nvSpPr>
          <p:cNvPr id="30" name="Rectangle 29"/>
          <p:cNvSpPr/>
          <p:nvPr/>
        </p:nvSpPr>
        <p:spPr>
          <a:xfrm>
            <a:off x="3359023" y="5022502"/>
            <a:ext cx="2220688" cy="696886"/>
          </a:xfrm>
          <a:prstGeom prst="rect">
            <a:avLst/>
          </a:prstGeom>
          <a:solidFill>
            <a:srgbClr val="CCE4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1" name="Rectangle 30"/>
          <p:cNvSpPr/>
          <p:nvPr/>
        </p:nvSpPr>
        <p:spPr>
          <a:xfrm>
            <a:off x="1035694" y="5023525"/>
            <a:ext cx="2220688" cy="696886"/>
          </a:xfrm>
          <a:prstGeom prst="rect">
            <a:avLst/>
          </a:prstGeom>
          <a:solidFill>
            <a:srgbClr val="F9CC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2" name="Rectangle 31"/>
          <p:cNvSpPr/>
          <p:nvPr/>
        </p:nvSpPr>
        <p:spPr>
          <a:xfrm>
            <a:off x="5670651" y="5014784"/>
            <a:ext cx="2220688" cy="696886"/>
          </a:xfrm>
          <a:prstGeom prst="rect">
            <a:avLst/>
          </a:prstGeom>
          <a:solidFill>
            <a:srgbClr val="F9CCD6"/>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33" name="TextBox 32"/>
          <p:cNvSpPr txBox="1"/>
          <p:nvPr/>
        </p:nvSpPr>
        <p:spPr>
          <a:xfrm>
            <a:off x="1026370" y="4895278"/>
            <a:ext cx="2230012" cy="830997"/>
          </a:xfrm>
          <a:prstGeom prst="rect">
            <a:avLst/>
          </a:prstGeom>
          <a:noFill/>
        </p:spPr>
        <p:txBody>
          <a:bodyPr wrap="square" rtlCol="0">
            <a:spAutoFit/>
          </a:bodyPr>
          <a:lstStyle/>
          <a:p>
            <a:pPr algn="ctr"/>
            <a:r>
              <a:rPr lang="de-CH" sz="1200" dirty="0" err="1">
                <a:latin typeface="SwissReSans" pitchFamily="34" charset="0"/>
              </a:rPr>
              <a:t>Parametric</a:t>
            </a:r>
            <a:r>
              <a:rPr lang="de-CH" sz="1200" dirty="0">
                <a:latin typeface="SwissReSans" pitchFamily="34" charset="0"/>
              </a:rPr>
              <a:t> </a:t>
            </a:r>
            <a:r>
              <a:rPr lang="de-CH" sz="1200" dirty="0" err="1">
                <a:latin typeface="SwissReSans" pitchFamily="34" charset="0"/>
              </a:rPr>
              <a:t>insurance</a:t>
            </a:r>
            <a:r>
              <a:rPr lang="de-CH" sz="1200" dirty="0">
                <a:latin typeface="SwissReSans" pitchFamily="34" charset="0"/>
              </a:rPr>
              <a:t> </a:t>
            </a:r>
            <a:r>
              <a:rPr lang="de-CH" sz="1200" dirty="0" err="1">
                <a:latin typeface="SwissReSans" pitchFamily="34" charset="0"/>
              </a:rPr>
              <a:t>has</a:t>
            </a:r>
            <a:r>
              <a:rPr lang="de-CH" sz="1200" dirty="0">
                <a:latin typeface="SwissReSans" pitchFamily="34" charset="0"/>
              </a:rPr>
              <a:t> </a:t>
            </a:r>
            <a:r>
              <a:rPr lang="de-CH" sz="1200" dirty="0" err="1">
                <a:latin typeface="SwissReSans" pitchFamily="34" charset="0"/>
              </a:rPr>
              <a:t>little</a:t>
            </a:r>
            <a:r>
              <a:rPr lang="de-CH" sz="1200" dirty="0">
                <a:latin typeface="SwissReSans" pitchFamily="34" charset="0"/>
              </a:rPr>
              <a:t> </a:t>
            </a:r>
            <a:r>
              <a:rPr lang="de-CH" sz="1200" dirty="0" err="1">
                <a:latin typeface="SwissReSans" pitchFamily="34" charset="0"/>
              </a:rPr>
              <a:t>value</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t>
            </a:r>
            <a:r>
              <a:rPr lang="de-CH" sz="1200" dirty="0" err="1">
                <a:latin typeface="SwissReSans" pitchFamily="34" charset="0"/>
              </a:rPr>
              <a:t>access</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emergency</a:t>
            </a:r>
            <a:r>
              <a:rPr lang="de-CH" sz="1200" dirty="0">
                <a:latin typeface="SwissReSans" pitchFamily="34" charset="0"/>
              </a:rPr>
              <a:t> </a:t>
            </a:r>
            <a:r>
              <a:rPr lang="de-CH" sz="1200" dirty="0" err="1">
                <a:latin typeface="SwissReSans" pitchFamily="34" charset="0"/>
              </a:rPr>
              <a:t>measures</a:t>
            </a:r>
            <a:r>
              <a:rPr lang="de-CH" sz="1200" dirty="0">
                <a:latin typeface="SwissReSans" pitchFamily="34" charset="0"/>
              </a:rPr>
              <a:t> </a:t>
            </a:r>
            <a:r>
              <a:rPr lang="de-CH" sz="1200" dirty="0" err="1">
                <a:latin typeface="SwissReSans" pitchFamily="34" charset="0"/>
              </a:rPr>
              <a:t>does</a:t>
            </a:r>
            <a:r>
              <a:rPr lang="de-CH" sz="1200" dirty="0">
                <a:latin typeface="SwissReSans" pitchFamily="34" charset="0"/>
              </a:rPr>
              <a:t> not </a:t>
            </a:r>
            <a:r>
              <a:rPr lang="de-CH" sz="1200" dirty="0" err="1">
                <a:latin typeface="SwissReSans" pitchFamily="34" charset="0"/>
              </a:rPr>
              <a:t>depend</a:t>
            </a:r>
            <a:r>
              <a:rPr lang="de-CH" sz="1200" dirty="0">
                <a:latin typeface="SwissReSans" pitchFamily="34" charset="0"/>
              </a:rPr>
              <a:t> on cash</a:t>
            </a:r>
            <a:endParaRPr lang="en-US" sz="1200" dirty="0" err="1">
              <a:latin typeface="SwissReSans" pitchFamily="34" charset="0"/>
            </a:endParaRPr>
          </a:p>
        </p:txBody>
      </p:sp>
      <p:sp>
        <p:nvSpPr>
          <p:cNvPr id="34" name="TextBox 33"/>
          <p:cNvSpPr txBox="1"/>
          <p:nvPr/>
        </p:nvSpPr>
        <p:spPr>
          <a:xfrm>
            <a:off x="5654349" y="4880673"/>
            <a:ext cx="2230012" cy="830997"/>
          </a:xfrm>
          <a:prstGeom prst="rect">
            <a:avLst/>
          </a:prstGeom>
          <a:noFill/>
        </p:spPr>
        <p:txBody>
          <a:bodyPr wrap="square" rtlCol="0">
            <a:spAutoFit/>
          </a:bodyPr>
          <a:lstStyle/>
          <a:p>
            <a:pPr algn="ctr"/>
            <a:r>
              <a:rPr lang="de-CH" sz="1200" dirty="0" err="1">
                <a:latin typeface="SwissReSans" pitchFamily="34" charset="0"/>
              </a:rPr>
              <a:t>Parametric</a:t>
            </a:r>
            <a:r>
              <a:rPr lang="de-CH" sz="1200" dirty="0">
                <a:latin typeface="SwissReSans" pitchFamily="34" charset="0"/>
              </a:rPr>
              <a:t> </a:t>
            </a:r>
            <a:r>
              <a:rPr lang="de-CH" sz="1200" dirty="0" err="1">
                <a:latin typeface="SwissReSans" pitchFamily="34" charset="0"/>
              </a:rPr>
              <a:t>insurance</a:t>
            </a:r>
            <a:r>
              <a:rPr lang="de-CH" sz="1200" dirty="0">
                <a:latin typeface="SwissReSans" pitchFamily="34" charset="0"/>
              </a:rPr>
              <a:t> </a:t>
            </a:r>
            <a:r>
              <a:rPr lang="de-CH" sz="1200" dirty="0" err="1">
                <a:latin typeface="SwissReSans" pitchFamily="34" charset="0"/>
              </a:rPr>
              <a:t>has</a:t>
            </a:r>
            <a:r>
              <a:rPr lang="de-CH" sz="1200" dirty="0">
                <a:latin typeface="SwissReSans" pitchFamily="34" charset="0"/>
              </a:rPr>
              <a:t> </a:t>
            </a:r>
            <a:r>
              <a:rPr lang="de-CH" sz="1200" dirty="0" err="1">
                <a:latin typeface="SwissReSans" pitchFamily="34" charset="0"/>
              </a:rPr>
              <a:t>little</a:t>
            </a:r>
            <a:r>
              <a:rPr lang="de-CH" sz="1200" dirty="0">
                <a:latin typeface="SwissReSans" pitchFamily="34" charset="0"/>
              </a:rPr>
              <a:t> </a:t>
            </a:r>
            <a:r>
              <a:rPr lang="de-CH" sz="1200" dirty="0" err="1">
                <a:latin typeface="SwissReSans" pitchFamily="34" charset="0"/>
              </a:rPr>
              <a:t>value</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t>
            </a:r>
            <a:r>
              <a:rPr lang="de-CH" sz="1200" dirty="0" err="1">
                <a:latin typeface="SwissReSans" pitchFamily="34" charset="0"/>
              </a:rPr>
              <a:t>payout</a:t>
            </a:r>
            <a:r>
              <a:rPr lang="de-CH" sz="1200" dirty="0">
                <a:latin typeface="SwissReSans" pitchFamily="34" charset="0"/>
              </a:rPr>
              <a:t> </a:t>
            </a:r>
            <a:r>
              <a:rPr lang="de-CH" sz="1200" dirty="0" err="1">
                <a:latin typeface="SwissReSans" pitchFamily="34" charset="0"/>
              </a:rPr>
              <a:t>does</a:t>
            </a:r>
            <a:r>
              <a:rPr lang="de-CH" sz="1200" dirty="0">
                <a:latin typeface="SwissReSans" pitchFamily="34" charset="0"/>
              </a:rPr>
              <a:t> not </a:t>
            </a:r>
            <a:r>
              <a:rPr lang="de-CH" sz="1200" dirty="0" err="1">
                <a:latin typeface="SwissReSans" pitchFamily="34" charset="0"/>
              </a:rPr>
              <a:t>match</a:t>
            </a:r>
            <a:r>
              <a:rPr lang="de-CH" sz="1200" dirty="0">
                <a:latin typeface="SwissReSans" pitchFamily="34" charset="0"/>
              </a:rPr>
              <a:t> </a:t>
            </a:r>
            <a:r>
              <a:rPr lang="de-CH" sz="1200" dirty="0" err="1">
                <a:latin typeface="SwissReSans" pitchFamily="34" charset="0"/>
              </a:rPr>
              <a:t>amount</a:t>
            </a:r>
            <a:r>
              <a:rPr lang="de-CH" sz="1200" dirty="0">
                <a:latin typeface="SwissReSans" pitchFamily="34" charset="0"/>
              </a:rPr>
              <a:t> </a:t>
            </a:r>
            <a:r>
              <a:rPr lang="de-CH" sz="1200" dirty="0" err="1">
                <a:latin typeface="SwissReSans" pitchFamily="34" charset="0"/>
              </a:rPr>
              <a:t>needed</a:t>
            </a:r>
            <a:r>
              <a:rPr lang="de-CH" sz="1200" dirty="0">
                <a:latin typeface="SwissReSans" pitchFamily="34" charset="0"/>
              </a:rPr>
              <a:t> </a:t>
            </a:r>
            <a:r>
              <a:rPr lang="de-CH" sz="1200" dirty="0" err="1">
                <a:latin typeface="SwissReSans" pitchFamily="34" charset="0"/>
              </a:rPr>
              <a:t>for</a:t>
            </a:r>
            <a:r>
              <a:rPr lang="de-CH" sz="1200" dirty="0">
                <a:latin typeface="SwissReSans" pitchFamily="34" charset="0"/>
              </a:rPr>
              <a:t> </a:t>
            </a:r>
            <a:r>
              <a:rPr lang="de-CH" sz="1200" dirty="0" err="1">
                <a:latin typeface="SwissReSans" pitchFamily="34" charset="0"/>
              </a:rPr>
              <a:t>full</a:t>
            </a:r>
            <a:r>
              <a:rPr lang="de-CH" sz="1200" dirty="0">
                <a:latin typeface="SwissReSans" pitchFamily="34" charset="0"/>
              </a:rPr>
              <a:t> </a:t>
            </a:r>
            <a:r>
              <a:rPr lang="de-CH" sz="1200" dirty="0" err="1">
                <a:latin typeface="SwissReSans" pitchFamily="34" charset="0"/>
              </a:rPr>
              <a:t>recovery</a:t>
            </a:r>
            <a:endParaRPr lang="en-US" sz="1200" dirty="0" err="1">
              <a:latin typeface="SwissReSans" pitchFamily="34" charset="0"/>
            </a:endParaRPr>
          </a:p>
        </p:txBody>
      </p:sp>
      <p:sp>
        <p:nvSpPr>
          <p:cNvPr id="35" name="TextBox 34"/>
          <p:cNvSpPr txBox="1"/>
          <p:nvPr/>
        </p:nvSpPr>
        <p:spPr>
          <a:xfrm>
            <a:off x="3429000" y="4709222"/>
            <a:ext cx="2138438" cy="1015663"/>
          </a:xfrm>
          <a:prstGeom prst="rect">
            <a:avLst/>
          </a:prstGeom>
          <a:noFill/>
        </p:spPr>
        <p:txBody>
          <a:bodyPr wrap="square" rtlCol="0">
            <a:spAutoFit/>
          </a:bodyPr>
          <a:lstStyle/>
          <a:p>
            <a:pPr algn="ctr"/>
            <a:r>
              <a:rPr lang="de-CH" sz="1200" dirty="0" err="1">
                <a:latin typeface="SwissReSans" pitchFamily="34" charset="0"/>
              </a:rPr>
              <a:t>Parametric</a:t>
            </a:r>
            <a:br>
              <a:rPr lang="de-CH" sz="1200" dirty="0">
                <a:latin typeface="SwissReSans" pitchFamily="34" charset="0"/>
              </a:rPr>
            </a:br>
            <a:r>
              <a:rPr lang="de-CH" sz="1200" dirty="0" err="1">
                <a:latin typeface="SwissReSans" pitchFamily="34" charset="0"/>
              </a:rPr>
              <a:t>insurance</a:t>
            </a:r>
            <a:r>
              <a:rPr lang="de-CH" sz="1200" dirty="0">
                <a:latin typeface="SwissReSans" pitchFamily="34" charset="0"/>
              </a:rPr>
              <a:t> </a:t>
            </a:r>
            <a:r>
              <a:rPr lang="de-CH" sz="1200" dirty="0" err="1">
                <a:latin typeface="SwissReSans" pitchFamily="34" charset="0"/>
              </a:rPr>
              <a:t>has</a:t>
            </a:r>
            <a:r>
              <a:rPr lang="de-CH" sz="1200" dirty="0">
                <a:latin typeface="SwissReSans" pitchFamily="34" charset="0"/>
              </a:rPr>
              <a:t> </a:t>
            </a:r>
            <a:r>
              <a:rPr lang="de-CH" sz="1200" dirty="0" err="1">
                <a:latin typeface="SwissReSans" pitchFamily="34" charset="0"/>
              </a:rPr>
              <a:t>most</a:t>
            </a:r>
            <a:r>
              <a:rPr lang="de-CH" sz="1200" dirty="0">
                <a:latin typeface="SwissReSans" pitchFamily="34" charset="0"/>
              </a:rPr>
              <a:t> </a:t>
            </a:r>
            <a:r>
              <a:rPr lang="de-CH" sz="1200" dirty="0" err="1">
                <a:latin typeface="SwissReSans" pitchFamily="34" charset="0"/>
              </a:rPr>
              <a:t>value</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t>
            </a:r>
            <a:r>
              <a:rPr lang="de-CH" sz="1200" dirty="0" err="1">
                <a:latin typeface="SwissReSans" pitchFamily="34" charset="0"/>
              </a:rPr>
              <a:t>money</a:t>
            </a:r>
            <a:r>
              <a:rPr lang="de-CH" sz="1200" dirty="0">
                <a:latin typeface="SwissReSans" pitchFamily="34" charset="0"/>
              </a:rPr>
              <a:t> </a:t>
            </a:r>
            <a:r>
              <a:rPr lang="de-CH" sz="1200" dirty="0" err="1">
                <a:latin typeface="SwissReSans" pitchFamily="34" charset="0"/>
              </a:rPr>
              <a:t>can</a:t>
            </a:r>
            <a:r>
              <a:rPr lang="de-CH" sz="1200" dirty="0">
                <a:latin typeface="SwissReSans" pitchFamily="34" charset="0"/>
              </a:rPr>
              <a:t> </a:t>
            </a:r>
            <a:r>
              <a:rPr lang="de-CH" sz="1200" dirty="0" err="1">
                <a:latin typeface="SwissReSans" pitchFamily="34" charset="0"/>
              </a:rPr>
              <a:t>be</a:t>
            </a:r>
            <a:r>
              <a:rPr lang="de-CH" sz="1200" dirty="0">
                <a:latin typeface="SwissReSans" pitchFamily="34" charset="0"/>
              </a:rPr>
              <a:t> </a:t>
            </a:r>
            <a:r>
              <a:rPr lang="de-CH" sz="1200" dirty="0" err="1">
                <a:latin typeface="SwissReSans" pitchFamily="34" charset="0"/>
              </a:rPr>
              <a:t>channeled</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most</a:t>
            </a:r>
            <a:r>
              <a:rPr lang="de-CH" sz="1200" dirty="0">
                <a:latin typeface="SwissReSans" pitchFamily="34" charset="0"/>
              </a:rPr>
              <a:t> </a:t>
            </a:r>
            <a:r>
              <a:rPr lang="de-CH" sz="1200" dirty="0" err="1">
                <a:latin typeface="SwissReSans" pitchFamily="34" charset="0"/>
              </a:rPr>
              <a:t>effective</a:t>
            </a:r>
            <a:r>
              <a:rPr lang="de-CH" sz="1200" dirty="0">
                <a:latin typeface="SwissReSans" pitchFamily="34" charset="0"/>
              </a:rPr>
              <a:t> </a:t>
            </a:r>
            <a:r>
              <a:rPr lang="de-CH" sz="1200" dirty="0" err="1">
                <a:latin typeface="SwissReSans" pitchFamily="34" charset="0"/>
              </a:rPr>
              <a:t>usage</a:t>
            </a:r>
            <a:r>
              <a:rPr lang="de-CH" sz="1200" dirty="0">
                <a:latin typeface="SwissReSans" pitchFamily="34" charset="0"/>
              </a:rPr>
              <a:t> in </a:t>
            </a:r>
            <a:r>
              <a:rPr lang="de-CH" sz="1200" dirty="0" err="1">
                <a:latin typeface="SwissReSans" pitchFamily="34" charset="0"/>
              </a:rPr>
              <a:t>order</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resume</a:t>
            </a:r>
            <a:r>
              <a:rPr lang="de-CH" sz="1200" dirty="0">
                <a:latin typeface="SwissReSans" pitchFamily="34" charset="0"/>
              </a:rPr>
              <a:t> </a:t>
            </a:r>
            <a:r>
              <a:rPr lang="de-CH" sz="1200" dirty="0" err="1">
                <a:latin typeface="SwissReSans" pitchFamily="34" charset="0"/>
              </a:rPr>
              <a:t>operations</a:t>
            </a:r>
            <a:endParaRPr lang="en-US" sz="1200" dirty="0" err="1">
              <a:latin typeface="SwissReSans" pitchFamily="34" charset="0"/>
            </a:endParaRPr>
          </a:p>
        </p:txBody>
      </p:sp>
      <p:sp>
        <p:nvSpPr>
          <p:cNvPr id="36" name="Freeform 35"/>
          <p:cNvSpPr/>
          <p:nvPr/>
        </p:nvSpPr>
        <p:spPr>
          <a:xfrm>
            <a:off x="3349690" y="4655976"/>
            <a:ext cx="2239347" cy="1073020"/>
          </a:xfrm>
          <a:custGeom>
            <a:avLst/>
            <a:gdLst>
              <a:gd name="connsiteX0" fmla="*/ 1129004 w 2239347"/>
              <a:gd name="connsiteY0" fmla="*/ 0 h 1073020"/>
              <a:gd name="connsiteX1" fmla="*/ 9330 w 2239347"/>
              <a:gd name="connsiteY1" fmla="*/ 354563 h 1073020"/>
              <a:gd name="connsiteX2" fmla="*/ 0 w 2239347"/>
              <a:gd name="connsiteY2" fmla="*/ 1073020 h 1073020"/>
              <a:gd name="connsiteX3" fmla="*/ 2230016 w 2239347"/>
              <a:gd name="connsiteY3" fmla="*/ 1054359 h 1073020"/>
              <a:gd name="connsiteX4" fmla="*/ 2239347 w 2239347"/>
              <a:gd name="connsiteY4" fmla="*/ 373224 h 1073020"/>
              <a:gd name="connsiteX5" fmla="*/ 1129004 w 2239347"/>
              <a:gd name="connsiteY5" fmla="*/ 0 h 107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347" h="1073020">
                <a:moveTo>
                  <a:pt x="1129004" y="0"/>
                </a:moveTo>
                <a:lnTo>
                  <a:pt x="9330" y="354563"/>
                </a:lnTo>
                <a:lnTo>
                  <a:pt x="0" y="1073020"/>
                </a:lnTo>
                <a:lnTo>
                  <a:pt x="2230016" y="1054359"/>
                </a:lnTo>
                <a:lnTo>
                  <a:pt x="2239347" y="373224"/>
                </a:lnTo>
                <a:lnTo>
                  <a:pt x="1129004" y="0"/>
                </a:lnTo>
                <a:close/>
              </a:path>
            </a:pathLst>
          </a:custGeom>
          <a:noFill/>
          <a:ln w="38100">
            <a:solidFill>
              <a:srgbClr val="007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Tree>
    <p:extLst>
      <p:ext uri="{BB962C8B-B14F-4D97-AF65-F5344CB8AC3E}">
        <p14:creationId xmlns:p14="http://schemas.microsoft.com/office/powerpoint/2010/main" val="9500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Which Risk Pools Can Parametric Solutions Target?</a:t>
            </a:r>
          </a:p>
        </p:txBody>
      </p:sp>
      <p:sp>
        <p:nvSpPr>
          <p:cNvPr id="4" name="Slide Number Placeholder 3"/>
          <p:cNvSpPr>
            <a:spLocks noGrp="1"/>
          </p:cNvSpPr>
          <p:nvPr>
            <p:ph type="sldNum" sz="quarter" idx="12"/>
          </p:nvPr>
        </p:nvSpPr>
        <p:spPr/>
        <p:txBody>
          <a:bodyPr/>
          <a:lstStyle/>
          <a:p>
            <a:fld id="{5E4D2043-7E31-4A53-BD33-72A88E682172}" type="slidenum">
              <a:rPr lang="en-US" smtClean="0"/>
              <a:pPr/>
              <a:t>9</a:t>
            </a:fld>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6581" y="2174755"/>
            <a:ext cx="6425741" cy="4084674"/>
          </a:xfrm>
          <a:prstGeom prst="rect">
            <a:avLst/>
          </a:prstGeom>
          <a:noFill/>
        </p:spPr>
      </p:pic>
      <p:sp>
        <p:nvSpPr>
          <p:cNvPr id="6" name="TextBox 5"/>
          <p:cNvSpPr txBox="1"/>
          <p:nvPr/>
        </p:nvSpPr>
        <p:spPr>
          <a:xfrm>
            <a:off x="4581333" y="4385384"/>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7" name="TextBox 6"/>
          <p:cNvSpPr txBox="1"/>
          <p:nvPr/>
        </p:nvSpPr>
        <p:spPr>
          <a:xfrm>
            <a:off x="5193265" y="4385384"/>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8" name="TextBox 7"/>
          <p:cNvSpPr txBox="1"/>
          <p:nvPr/>
        </p:nvSpPr>
        <p:spPr>
          <a:xfrm>
            <a:off x="5805197" y="4385384"/>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9" name="TextBox 8"/>
          <p:cNvSpPr txBox="1"/>
          <p:nvPr/>
        </p:nvSpPr>
        <p:spPr>
          <a:xfrm>
            <a:off x="6417129" y="4385384"/>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0" name="TextBox 9"/>
          <p:cNvSpPr txBox="1"/>
          <p:nvPr/>
        </p:nvSpPr>
        <p:spPr>
          <a:xfrm>
            <a:off x="7029061" y="4385384"/>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1" name="TextBox 10"/>
          <p:cNvSpPr txBox="1"/>
          <p:nvPr/>
        </p:nvSpPr>
        <p:spPr>
          <a:xfrm>
            <a:off x="4575115" y="5022976"/>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2" name="TextBox 11"/>
          <p:cNvSpPr txBox="1"/>
          <p:nvPr/>
        </p:nvSpPr>
        <p:spPr>
          <a:xfrm>
            <a:off x="5187047" y="5022976"/>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3" name="TextBox 12"/>
          <p:cNvSpPr txBox="1"/>
          <p:nvPr/>
        </p:nvSpPr>
        <p:spPr>
          <a:xfrm>
            <a:off x="5798979" y="5022976"/>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4" name="TextBox 13"/>
          <p:cNvSpPr txBox="1"/>
          <p:nvPr/>
        </p:nvSpPr>
        <p:spPr>
          <a:xfrm>
            <a:off x="6410911" y="5022976"/>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5" name="TextBox 14"/>
          <p:cNvSpPr txBox="1"/>
          <p:nvPr/>
        </p:nvSpPr>
        <p:spPr>
          <a:xfrm>
            <a:off x="7022843" y="5022976"/>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6" name="TextBox 15"/>
          <p:cNvSpPr txBox="1"/>
          <p:nvPr/>
        </p:nvSpPr>
        <p:spPr>
          <a:xfrm>
            <a:off x="4578225" y="5651240"/>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7" name="TextBox 16"/>
          <p:cNvSpPr txBox="1"/>
          <p:nvPr/>
        </p:nvSpPr>
        <p:spPr>
          <a:xfrm>
            <a:off x="5190157" y="5651240"/>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8" name="TextBox 17"/>
          <p:cNvSpPr txBox="1"/>
          <p:nvPr/>
        </p:nvSpPr>
        <p:spPr>
          <a:xfrm>
            <a:off x="5802089" y="5651240"/>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19" name="TextBox 18"/>
          <p:cNvSpPr txBox="1"/>
          <p:nvPr/>
        </p:nvSpPr>
        <p:spPr>
          <a:xfrm>
            <a:off x="6414021" y="5651240"/>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20" name="TextBox 19"/>
          <p:cNvSpPr txBox="1"/>
          <p:nvPr/>
        </p:nvSpPr>
        <p:spPr>
          <a:xfrm>
            <a:off x="7025953" y="5651240"/>
            <a:ext cx="506870" cy="584775"/>
          </a:xfrm>
          <a:prstGeom prst="rect">
            <a:avLst/>
          </a:prstGeom>
          <a:noFill/>
        </p:spPr>
        <p:txBody>
          <a:bodyPr wrap="none" rtlCol="0">
            <a:spAutoFit/>
          </a:bodyPr>
          <a:lstStyle/>
          <a:p>
            <a:r>
              <a:rPr lang="de-CH" sz="3200" b="1" dirty="0">
                <a:solidFill>
                  <a:srgbClr val="00B050"/>
                </a:solidFill>
                <a:latin typeface="SwissReSans" pitchFamily="34" charset="0"/>
                <a:sym typeface="Wingdings" panose="05000000000000000000" pitchFamily="2" charset="2"/>
              </a:rPr>
              <a:t></a:t>
            </a:r>
            <a:endParaRPr lang="en-US" sz="3200" b="1" dirty="0" err="1">
              <a:solidFill>
                <a:srgbClr val="00B050"/>
              </a:solidFill>
              <a:latin typeface="SwissReSans" pitchFamily="34" charset="0"/>
            </a:endParaRPr>
          </a:p>
        </p:txBody>
      </p:sp>
      <p:sp>
        <p:nvSpPr>
          <p:cNvPr id="21" name="Rectangle 20"/>
          <p:cNvSpPr/>
          <p:nvPr/>
        </p:nvSpPr>
        <p:spPr>
          <a:xfrm>
            <a:off x="653141" y="1271144"/>
            <a:ext cx="3825553" cy="1754327"/>
          </a:xfrm>
          <a:prstGeom prst="rect">
            <a:avLst/>
          </a:prstGeom>
          <a:solidFill>
            <a:srgbClr val="CFDBF2"/>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SwissReSans" pitchFamily="34" charset="0"/>
            </a:endParaRPr>
          </a:p>
        </p:txBody>
      </p:sp>
      <p:sp>
        <p:nvSpPr>
          <p:cNvPr id="22" name="TextBox 21"/>
          <p:cNvSpPr txBox="1"/>
          <p:nvPr/>
        </p:nvSpPr>
        <p:spPr>
          <a:xfrm>
            <a:off x="653140" y="1271145"/>
            <a:ext cx="3825553" cy="1754326"/>
          </a:xfrm>
          <a:prstGeom prst="rect">
            <a:avLst/>
          </a:prstGeom>
          <a:noFill/>
        </p:spPr>
        <p:txBody>
          <a:bodyPr wrap="square" rtlCol="0">
            <a:spAutoFit/>
          </a:bodyPr>
          <a:lstStyle/>
          <a:p>
            <a:r>
              <a:rPr lang="de-CH" sz="1200" dirty="0">
                <a:latin typeface="SwissReSans" pitchFamily="34" charset="0"/>
              </a:rPr>
              <a:t>Due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very</a:t>
            </a:r>
            <a:r>
              <a:rPr lang="de-CH" sz="1200" dirty="0">
                <a:latin typeface="SwissReSans" pitchFamily="34" charset="0"/>
              </a:rPr>
              <a:t> </a:t>
            </a:r>
            <a:r>
              <a:rPr lang="de-CH" sz="1200" dirty="0" err="1">
                <a:latin typeface="SwissReSans" pitchFamily="34" charset="0"/>
              </a:rPr>
              <a:t>generic</a:t>
            </a:r>
            <a:r>
              <a:rPr lang="de-CH" sz="1200" dirty="0">
                <a:latin typeface="SwissReSans" pitchFamily="34" charset="0"/>
              </a:rPr>
              <a:t> </a:t>
            </a:r>
            <a:r>
              <a:rPr lang="de-CH" sz="1200" dirty="0" err="1">
                <a:latin typeface="SwissReSans" pitchFamily="34" charset="0"/>
              </a:rPr>
              <a:t>character</a:t>
            </a:r>
            <a:r>
              <a:rPr lang="de-CH" sz="1200" dirty="0">
                <a:latin typeface="SwissReSans" pitchFamily="34" charset="0"/>
              </a:rPr>
              <a:t> </a:t>
            </a:r>
            <a:r>
              <a:rPr lang="de-CH" sz="1200" dirty="0" err="1">
                <a:latin typeface="SwissReSans" pitchFamily="34" charset="0"/>
              </a:rPr>
              <a:t>of</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value</a:t>
            </a:r>
            <a:r>
              <a:rPr lang="de-CH" sz="1200" dirty="0">
                <a:latin typeface="SwissReSans" pitchFamily="34" charset="0"/>
              </a:rPr>
              <a:t> </a:t>
            </a:r>
            <a:r>
              <a:rPr lang="de-CH" sz="1200" dirty="0" err="1">
                <a:latin typeface="SwissReSans" pitchFamily="34" charset="0"/>
              </a:rPr>
              <a:t>proposition</a:t>
            </a:r>
            <a:r>
              <a:rPr lang="de-CH" sz="1200" dirty="0">
                <a:latin typeface="SwissReSans" pitchFamily="34" charset="0"/>
              </a:rPr>
              <a:t>, </a:t>
            </a:r>
            <a:r>
              <a:rPr lang="de-CH" sz="1200" dirty="0" err="1">
                <a:latin typeface="SwissReSans" pitchFamily="34" charset="0"/>
              </a:rPr>
              <a:t>there</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b="1" dirty="0">
                <a:latin typeface="SwissReSans" pitchFamily="34" charset="0"/>
              </a:rPr>
              <a:t>not a </a:t>
            </a:r>
            <a:r>
              <a:rPr lang="de-CH" sz="1200" b="1" dirty="0" err="1">
                <a:latin typeface="SwissReSans" pitchFamily="34" charset="0"/>
              </a:rPr>
              <a:t>single</a:t>
            </a:r>
            <a:r>
              <a:rPr lang="de-CH" sz="1200" b="1" dirty="0">
                <a:latin typeface="SwissReSans" pitchFamily="34" charset="0"/>
              </a:rPr>
              <a:t> </a:t>
            </a:r>
            <a:r>
              <a:rPr lang="de-CH" sz="1200" b="1" dirty="0" err="1">
                <a:latin typeface="SwissReSans" pitchFamily="34" charset="0"/>
              </a:rPr>
              <a:t>risk</a:t>
            </a:r>
            <a:r>
              <a:rPr lang="de-CH" sz="1200" b="1" dirty="0">
                <a:latin typeface="SwissReSans" pitchFamily="34" charset="0"/>
              </a:rPr>
              <a:t> </a:t>
            </a:r>
            <a:r>
              <a:rPr lang="de-CH" sz="1200" b="1" dirty="0" err="1">
                <a:latin typeface="SwissReSans" pitchFamily="34" charset="0"/>
              </a:rPr>
              <a:t>pool</a:t>
            </a:r>
            <a:r>
              <a:rPr lang="de-CH" sz="1200" b="1" dirty="0">
                <a:latin typeface="SwissReSans" pitchFamily="34" charset="0"/>
              </a:rPr>
              <a:t> </a:t>
            </a:r>
            <a:r>
              <a:rPr lang="de-CH" sz="1200" b="1" dirty="0" err="1">
                <a:latin typeface="SwissReSans" pitchFamily="34" charset="0"/>
              </a:rPr>
              <a:t>than</a:t>
            </a:r>
            <a:r>
              <a:rPr lang="de-CH" sz="1200" b="1" dirty="0">
                <a:latin typeface="SwissReSans" pitchFamily="34" charset="0"/>
              </a:rPr>
              <a:t> </a:t>
            </a:r>
            <a:r>
              <a:rPr lang="de-CH" sz="1200" b="1" dirty="0" err="1">
                <a:latin typeface="SwissReSans" pitchFamily="34" charset="0"/>
              </a:rPr>
              <a:t>can</a:t>
            </a:r>
            <a:r>
              <a:rPr lang="de-CH" sz="1200" b="1" dirty="0">
                <a:latin typeface="SwissReSans" pitchFamily="34" charset="0"/>
              </a:rPr>
              <a:t> </a:t>
            </a:r>
            <a:r>
              <a:rPr lang="de-CH" sz="1200" b="1" dirty="0" err="1">
                <a:latin typeface="SwissReSans" pitchFamily="34" charset="0"/>
              </a:rPr>
              <a:t>be</a:t>
            </a:r>
            <a:r>
              <a:rPr lang="de-CH" sz="1200" b="1" dirty="0">
                <a:latin typeface="SwissReSans" pitchFamily="34" charset="0"/>
              </a:rPr>
              <a:t> </a:t>
            </a:r>
            <a:r>
              <a:rPr lang="de-CH" sz="1200" b="1" dirty="0" err="1">
                <a:latin typeface="SwissReSans" pitchFamily="34" charset="0"/>
              </a:rPr>
              <a:t>excluded</a:t>
            </a:r>
            <a:r>
              <a:rPr lang="de-CH" sz="1200" dirty="0">
                <a:latin typeface="SwissReSans" pitchFamily="34" charset="0"/>
              </a:rPr>
              <a:t> </a:t>
            </a:r>
            <a:r>
              <a:rPr lang="de-CH" sz="1200" dirty="0" err="1">
                <a:latin typeface="SwissReSans" pitchFamily="34" charset="0"/>
              </a:rPr>
              <a:t>as</a:t>
            </a:r>
            <a:r>
              <a:rPr lang="de-CH" sz="1200" dirty="0">
                <a:latin typeface="SwissReSans" pitchFamily="34" charset="0"/>
              </a:rPr>
              <a:t> a </a:t>
            </a:r>
            <a:r>
              <a:rPr lang="de-CH" sz="1200" dirty="0" err="1">
                <a:latin typeface="SwissReSans" pitchFamily="34" charset="0"/>
              </a:rPr>
              <a:t>target</a:t>
            </a:r>
            <a:r>
              <a:rPr lang="de-CH" sz="1200" dirty="0">
                <a:latin typeface="SwissReSans" pitchFamily="34" charset="0"/>
              </a:rPr>
              <a:t> </a:t>
            </a:r>
            <a:r>
              <a:rPr lang="de-CH" sz="1200" dirty="0" err="1">
                <a:latin typeface="SwissReSans" pitchFamily="34" charset="0"/>
              </a:rPr>
              <a:t>from</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outset</a:t>
            </a:r>
            <a:r>
              <a:rPr lang="de-CH" sz="1200" dirty="0">
                <a:latin typeface="SwissReSans" pitchFamily="34" charset="0"/>
              </a:rPr>
              <a:t>. </a:t>
            </a:r>
            <a:r>
              <a:rPr lang="de-CH" sz="1200" dirty="0" err="1">
                <a:latin typeface="SwissReSans" pitchFamily="34" charset="0"/>
              </a:rPr>
              <a:t>Furthermore</a:t>
            </a:r>
            <a:r>
              <a:rPr lang="de-CH" sz="1200" dirty="0">
                <a:latin typeface="SwissReSans" pitchFamily="34" charset="0"/>
              </a:rPr>
              <a:t>, </a:t>
            </a:r>
            <a:r>
              <a:rPr lang="de-CH" sz="1200" dirty="0" err="1">
                <a:latin typeface="SwissReSans" pitchFamily="34" charset="0"/>
              </a:rPr>
              <a:t>there</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a:t>
            </a:r>
            <a:r>
              <a:rPr lang="de-CH" sz="1200" dirty="0" err="1">
                <a:latin typeface="SwissReSans" pitchFamily="34" charset="0"/>
              </a:rPr>
              <a:t>no</a:t>
            </a:r>
            <a:r>
              <a:rPr lang="de-CH" sz="1200" dirty="0">
                <a:latin typeface="SwissReSans" pitchFamily="34" charset="0"/>
              </a:rPr>
              <a:t> </a:t>
            </a:r>
            <a:r>
              <a:rPr lang="de-CH" sz="1200" dirty="0" err="1">
                <a:latin typeface="SwissReSans" pitchFamily="34" charset="0"/>
              </a:rPr>
              <a:t>risk</a:t>
            </a:r>
            <a:r>
              <a:rPr lang="de-CH" sz="1200" dirty="0">
                <a:latin typeface="SwissReSans" pitchFamily="34" charset="0"/>
              </a:rPr>
              <a:t> </a:t>
            </a:r>
            <a:r>
              <a:rPr lang="de-CH" sz="1200" dirty="0" err="1">
                <a:latin typeface="SwissReSans" pitchFamily="34" charset="0"/>
              </a:rPr>
              <a:t>size</a:t>
            </a:r>
            <a:r>
              <a:rPr lang="de-CH" sz="1200" dirty="0">
                <a:latin typeface="SwissReSans" pitchFamily="34" charset="0"/>
              </a:rPr>
              <a:t> </a:t>
            </a:r>
            <a:r>
              <a:rPr lang="de-CH" sz="1200" dirty="0" err="1">
                <a:latin typeface="SwissReSans" pitchFamily="34" charset="0"/>
              </a:rPr>
              <a:t>that</a:t>
            </a:r>
            <a:r>
              <a:rPr lang="de-CH" sz="1200" dirty="0">
                <a:latin typeface="SwissReSans" pitchFamily="34" charset="0"/>
              </a:rPr>
              <a:t> </a:t>
            </a:r>
            <a:r>
              <a:rPr lang="de-CH" sz="1200" dirty="0" err="1">
                <a:latin typeface="SwissReSans" pitchFamily="34" charset="0"/>
              </a:rPr>
              <a:t>would</a:t>
            </a:r>
            <a:r>
              <a:rPr lang="de-CH" sz="1200" dirty="0">
                <a:latin typeface="SwissReSans" pitchFamily="34" charset="0"/>
              </a:rPr>
              <a:t> </a:t>
            </a:r>
            <a:r>
              <a:rPr lang="de-CH" sz="1200" dirty="0" err="1">
                <a:latin typeface="SwissReSans" pitchFamily="34" charset="0"/>
              </a:rPr>
              <a:t>be</a:t>
            </a:r>
            <a:r>
              <a:rPr lang="de-CH" sz="1200" dirty="0">
                <a:latin typeface="SwissReSans" pitchFamily="34" charset="0"/>
              </a:rPr>
              <a:t> </a:t>
            </a:r>
            <a:r>
              <a:rPr lang="de-CH" sz="1200" dirty="0" err="1">
                <a:latin typeface="SwissReSans" pitchFamily="34" charset="0"/>
              </a:rPr>
              <a:t>particularly</a:t>
            </a:r>
            <a:r>
              <a:rPr lang="de-CH" sz="1200" dirty="0">
                <a:latin typeface="SwissReSans" pitchFamily="34" charset="0"/>
              </a:rPr>
              <a:t> </a:t>
            </a:r>
            <a:r>
              <a:rPr lang="de-CH" sz="1200" dirty="0" err="1">
                <a:latin typeface="SwissReSans" pitchFamily="34" charset="0"/>
              </a:rPr>
              <a:t>privileged</a:t>
            </a:r>
            <a:r>
              <a:rPr lang="de-CH" sz="1200" dirty="0">
                <a:latin typeface="SwissReSans" pitchFamily="34" charset="0"/>
              </a:rPr>
              <a:t>: </a:t>
            </a:r>
            <a:r>
              <a:rPr lang="de-CH" sz="1200" dirty="0" err="1">
                <a:latin typeface="SwissReSans" pitchFamily="34" charset="0"/>
              </a:rPr>
              <a:t>everything</a:t>
            </a:r>
            <a:r>
              <a:rPr lang="de-CH" sz="1200" dirty="0">
                <a:latin typeface="SwissReSans" pitchFamily="34" charset="0"/>
              </a:rPr>
              <a:t> </a:t>
            </a:r>
            <a:r>
              <a:rPr lang="de-CH" sz="1200" dirty="0" err="1">
                <a:latin typeface="SwissReSans" pitchFamily="34" charset="0"/>
              </a:rPr>
              <a:t>from</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micro</a:t>
            </a:r>
            <a:r>
              <a:rPr lang="de-CH" sz="1200" dirty="0">
                <a:latin typeface="SwissReSans" pitchFamily="34" charset="0"/>
              </a:rPr>
              <a:t> </a:t>
            </a:r>
            <a:r>
              <a:rPr lang="de-CH" sz="1200" dirty="0" err="1">
                <a:latin typeface="SwissReSans" pitchFamily="34" charset="0"/>
              </a:rPr>
              <a:t>insurance</a:t>
            </a:r>
            <a:r>
              <a:rPr lang="de-CH" sz="1200" dirty="0">
                <a:latin typeface="SwissReSans" pitchFamily="34" charset="0"/>
              </a:rPr>
              <a:t> </a:t>
            </a:r>
            <a:r>
              <a:rPr lang="de-CH" sz="1200" dirty="0" err="1">
                <a:latin typeface="SwissReSans" pitchFamily="34" charset="0"/>
              </a:rPr>
              <a:t>level</a:t>
            </a:r>
            <a:r>
              <a:rPr lang="de-CH" sz="1200" dirty="0">
                <a:latin typeface="SwissReSans" pitchFamily="34" charset="0"/>
              </a:rPr>
              <a:t> </a:t>
            </a:r>
            <a:r>
              <a:rPr lang="de-CH" sz="1200" dirty="0" err="1">
                <a:latin typeface="SwissReSans" pitchFamily="34" charset="0"/>
              </a:rPr>
              <a:t>to</a:t>
            </a:r>
            <a:r>
              <a:rPr lang="de-CH" sz="1200" dirty="0">
                <a:latin typeface="SwissReSans" pitchFamily="34" charset="0"/>
              </a:rPr>
              <a:t> large </a:t>
            </a:r>
            <a:r>
              <a:rPr lang="de-CH" sz="1200" dirty="0" err="1">
                <a:latin typeface="SwissReSans" pitchFamily="34" charset="0"/>
              </a:rPr>
              <a:t>property</a:t>
            </a:r>
            <a:r>
              <a:rPr lang="de-CH" sz="1200" dirty="0">
                <a:latin typeface="SwissReSans" pitchFamily="34" charset="0"/>
              </a:rPr>
              <a:t> </a:t>
            </a:r>
            <a:r>
              <a:rPr lang="de-CH" sz="1200" dirty="0" err="1">
                <a:latin typeface="SwissReSans" pitchFamily="34" charset="0"/>
              </a:rPr>
              <a:t>portfolios</a:t>
            </a:r>
            <a:r>
              <a:rPr lang="de-CH" sz="1200" dirty="0">
                <a:latin typeface="SwissReSans" pitchFamily="34" charset="0"/>
              </a:rPr>
              <a:t> </a:t>
            </a:r>
            <a:r>
              <a:rPr lang="de-CH" sz="1200" dirty="0" err="1">
                <a:latin typeface="SwissReSans" pitchFamily="34" charset="0"/>
              </a:rPr>
              <a:t>is</a:t>
            </a:r>
            <a:r>
              <a:rPr lang="de-CH" sz="1200" dirty="0">
                <a:latin typeface="SwissReSans" pitchFamily="34" charset="0"/>
              </a:rPr>
              <a:t> in </a:t>
            </a:r>
            <a:r>
              <a:rPr lang="de-CH" sz="1200" dirty="0" err="1">
                <a:latin typeface="SwissReSans" pitchFamily="34" charset="0"/>
              </a:rPr>
              <a:t>scope</a:t>
            </a:r>
            <a:r>
              <a:rPr lang="de-CH" sz="1200" dirty="0">
                <a:latin typeface="SwissReSans" pitchFamily="34" charset="0"/>
              </a:rPr>
              <a:t>. </a:t>
            </a:r>
            <a:r>
              <a:rPr lang="de-CH" sz="1200" dirty="0" err="1">
                <a:latin typeface="SwissReSans" pitchFamily="34" charset="0"/>
              </a:rPr>
              <a:t>However</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actual</a:t>
            </a:r>
            <a:r>
              <a:rPr lang="de-CH" sz="1200" dirty="0">
                <a:latin typeface="SwissReSans" pitchFamily="34" charset="0"/>
              </a:rPr>
              <a:t> </a:t>
            </a:r>
            <a:r>
              <a:rPr lang="de-CH" sz="1200" b="1" dirty="0" err="1">
                <a:latin typeface="SwissReSans" pitchFamily="34" charset="0"/>
              </a:rPr>
              <a:t>product</a:t>
            </a:r>
            <a:r>
              <a:rPr lang="de-CH" sz="1200" b="1" dirty="0">
                <a:latin typeface="SwissReSans" pitchFamily="34" charset="0"/>
              </a:rPr>
              <a:t> </a:t>
            </a:r>
            <a:r>
              <a:rPr lang="de-CH" sz="1200" b="1" dirty="0" err="1">
                <a:latin typeface="SwissReSans" pitchFamily="34" charset="0"/>
              </a:rPr>
              <a:t>as</a:t>
            </a:r>
            <a:r>
              <a:rPr lang="de-CH" sz="1200" b="1" dirty="0">
                <a:latin typeface="SwissReSans" pitchFamily="34" charset="0"/>
              </a:rPr>
              <a:t> </a:t>
            </a:r>
            <a:r>
              <a:rPr lang="de-CH" sz="1200" b="1" dirty="0" err="1">
                <a:latin typeface="SwissReSans" pitchFamily="34" charset="0"/>
              </a:rPr>
              <a:t>well</a:t>
            </a:r>
            <a:r>
              <a:rPr lang="de-CH" sz="1200" b="1" dirty="0">
                <a:latin typeface="SwissReSans" pitchFamily="34" charset="0"/>
              </a:rPr>
              <a:t> </a:t>
            </a:r>
            <a:r>
              <a:rPr lang="de-CH" sz="1200" b="1" dirty="0" err="1">
                <a:latin typeface="SwissReSans" pitchFamily="34" charset="0"/>
              </a:rPr>
              <a:t>as</a:t>
            </a:r>
            <a:r>
              <a:rPr lang="de-CH" sz="1200" b="1" dirty="0">
                <a:latin typeface="SwissReSans" pitchFamily="34" charset="0"/>
              </a:rPr>
              <a:t> </a:t>
            </a:r>
            <a:r>
              <a:rPr lang="de-CH" sz="1200" b="1" dirty="0" err="1">
                <a:latin typeface="SwissReSans" pitchFamily="34" charset="0"/>
              </a:rPr>
              <a:t>the</a:t>
            </a:r>
            <a:r>
              <a:rPr lang="de-CH" sz="1200" b="1" dirty="0">
                <a:latin typeface="SwissReSans" pitchFamily="34" charset="0"/>
              </a:rPr>
              <a:t> </a:t>
            </a:r>
            <a:r>
              <a:rPr lang="de-CH" sz="1200" b="1" dirty="0" err="1">
                <a:latin typeface="SwissReSans" pitchFamily="34" charset="0"/>
              </a:rPr>
              <a:t>distribution</a:t>
            </a:r>
            <a:r>
              <a:rPr lang="de-CH" sz="1200" b="1" dirty="0">
                <a:latin typeface="SwissReSans" pitchFamily="34" charset="0"/>
              </a:rPr>
              <a:t> </a:t>
            </a:r>
            <a:r>
              <a:rPr lang="de-CH" sz="1200" b="1" dirty="0" err="1">
                <a:latin typeface="SwissReSans" pitchFamily="34" charset="0"/>
              </a:rPr>
              <a:t>channel</a:t>
            </a:r>
            <a:r>
              <a:rPr lang="de-CH" sz="1200" b="1" dirty="0">
                <a:latin typeface="SwissReSans" pitchFamily="34" charset="0"/>
              </a:rPr>
              <a:t> will </a:t>
            </a:r>
            <a:r>
              <a:rPr lang="de-CH" sz="1200" b="1" dirty="0" err="1">
                <a:latin typeface="SwissReSans" pitchFamily="34" charset="0"/>
              </a:rPr>
              <a:t>have</a:t>
            </a:r>
            <a:r>
              <a:rPr lang="de-CH" sz="1200" b="1" dirty="0">
                <a:latin typeface="SwissReSans" pitchFamily="34" charset="0"/>
              </a:rPr>
              <a:t> </a:t>
            </a:r>
            <a:r>
              <a:rPr lang="de-CH" sz="1200" b="1" dirty="0" err="1">
                <a:latin typeface="SwissReSans" pitchFamily="34" charset="0"/>
              </a:rPr>
              <a:t>to</a:t>
            </a:r>
            <a:r>
              <a:rPr lang="de-CH" sz="1200" b="1" dirty="0">
                <a:latin typeface="SwissReSans" pitchFamily="34" charset="0"/>
              </a:rPr>
              <a:t> </a:t>
            </a:r>
            <a:r>
              <a:rPr lang="de-CH" sz="1200" b="1" dirty="0" err="1">
                <a:latin typeface="SwissReSans" pitchFamily="34" charset="0"/>
              </a:rPr>
              <a:t>be</a:t>
            </a:r>
            <a:r>
              <a:rPr lang="de-CH" sz="1200" b="1" dirty="0">
                <a:latin typeface="SwissReSans" pitchFamily="34" charset="0"/>
              </a:rPr>
              <a:t> </a:t>
            </a:r>
            <a:r>
              <a:rPr lang="de-CH" sz="1200" b="1" dirty="0" err="1">
                <a:latin typeface="SwissReSans" pitchFamily="34" charset="0"/>
              </a:rPr>
              <a:t>highly</a:t>
            </a:r>
            <a:r>
              <a:rPr lang="de-CH" sz="1200" b="1" dirty="0">
                <a:latin typeface="SwissReSans" pitchFamily="34" charset="0"/>
              </a:rPr>
              <a:t> </a:t>
            </a:r>
            <a:r>
              <a:rPr lang="de-CH" sz="1200" b="1" dirty="0" err="1">
                <a:latin typeface="SwissReSans" pitchFamily="34" charset="0"/>
              </a:rPr>
              <a:t>tailored</a:t>
            </a:r>
            <a:r>
              <a:rPr lang="de-CH" sz="1200" b="1" dirty="0">
                <a:latin typeface="SwissReSans" pitchFamily="34" charset="0"/>
              </a:rPr>
              <a:t> </a:t>
            </a:r>
            <a:r>
              <a:rPr lang="de-CH" sz="1200" dirty="0" err="1">
                <a:latin typeface="SwissReSans" pitchFamily="34" charset="0"/>
              </a:rPr>
              <a:t>to</a:t>
            </a:r>
            <a:r>
              <a:rPr lang="de-CH" sz="1200" dirty="0">
                <a:latin typeface="SwissReSans" pitchFamily="34" charset="0"/>
              </a:rPr>
              <a:t> </a:t>
            </a:r>
            <a:r>
              <a:rPr lang="de-CH" sz="1200" dirty="0" err="1">
                <a:latin typeface="SwissReSans" pitchFamily="34" charset="0"/>
              </a:rPr>
              <a:t>the</a:t>
            </a:r>
            <a:r>
              <a:rPr lang="de-CH" sz="1200" dirty="0">
                <a:latin typeface="SwissReSans" pitchFamily="34" charset="0"/>
              </a:rPr>
              <a:t> </a:t>
            </a:r>
            <a:r>
              <a:rPr lang="de-CH" sz="1200" dirty="0" err="1">
                <a:latin typeface="SwissReSans" pitchFamily="34" charset="0"/>
              </a:rPr>
              <a:t>specific</a:t>
            </a:r>
            <a:r>
              <a:rPr lang="de-CH" sz="1200" dirty="0">
                <a:latin typeface="SwissReSans" pitchFamily="34" charset="0"/>
              </a:rPr>
              <a:t> </a:t>
            </a:r>
            <a:r>
              <a:rPr lang="de-CH" sz="1200" dirty="0" err="1">
                <a:latin typeface="SwissReSans" pitchFamily="34" charset="0"/>
              </a:rPr>
              <a:t>target</a:t>
            </a:r>
            <a:r>
              <a:rPr lang="de-CH" sz="1200" dirty="0">
                <a:latin typeface="SwissReSans" pitchFamily="34" charset="0"/>
              </a:rPr>
              <a:t> </a:t>
            </a:r>
            <a:r>
              <a:rPr lang="de-CH" sz="1200" dirty="0" err="1">
                <a:latin typeface="SwissReSans" pitchFamily="34" charset="0"/>
              </a:rPr>
              <a:t>group</a:t>
            </a:r>
            <a:r>
              <a:rPr lang="de-CH" sz="1200" dirty="0">
                <a:latin typeface="SwissReSans" pitchFamily="34" charset="0"/>
              </a:rPr>
              <a:t>.</a:t>
            </a:r>
            <a:endParaRPr lang="en-US" sz="1200" dirty="0" err="1">
              <a:latin typeface="SwissReSans" pitchFamily="34" charset="0"/>
            </a:endParaRPr>
          </a:p>
        </p:txBody>
      </p:sp>
    </p:spTree>
    <p:extLst>
      <p:ext uri="{BB962C8B-B14F-4D97-AF65-F5344CB8AC3E}">
        <p14:creationId xmlns:p14="http://schemas.microsoft.com/office/powerpoint/2010/main" val="370536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SR1101"/>
  <p:tag name="PRESENTATIONSTYLE" val="0"/>
  <p:tag name="COLORPAIR" val="1"/>
  <p:tag name="LANGUAGE" val="1033"/>
  <p:tag name="CLASSIFICATION" val="0"/>
  <p:tag name="AIPLABEL" val="Internal"/>
</p:tagLst>
</file>

<file path=ppt/tags/tag1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1.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2.xml><?xml version="1.0" encoding="utf-8"?>
<p:tagLst xmlns:a="http://schemas.openxmlformats.org/drawingml/2006/main" xmlns:r="http://schemas.openxmlformats.org/officeDocument/2006/relationships" xmlns:p="http://schemas.openxmlformats.org/presentationml/2006/main">
  <p:tag name="SHAPETYPE" val="footer"/>
</p:tagLst>
</file>

<file path=ppt/tags/tag13.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1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8.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9.xml><?xml version="1.0" encoding="utf-8"?>
<p:tagLst xmlns:a="http://schemas.openxmlformats.org/drawingml/2006/main" xmlns:r="http://schemas.openxmlformats.org/officeDocument/2006/relationships" xmlns:p="http://schemas.openxmlformats.org/presentationml/2006/main">
  <p:tag name="SHAPETYPE" val="footer"/>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0.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2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2.xml><?xml version="1.0" encoding="utf-8"?>
<p:tagLst xmlns:a="http://schemas.openxmlformats.org/drawingml/2006/main" xmlns:r="http://schemas.openxmlformats.org/officeDocument/2006/relationships" xmlns:p="http://schemas.openxmlformats.org/presentationml/2006/main">
  <p:tag name="SHAPETYPE" val="Background"/>
</p:tagLst>
</file>

<file path=ppt/tags/tag2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5.xml><?xml version="1.0" encoding="utf-8"?>
<p:tagLst xmlns:a="http://schemas.openxmlformats.org/drawingml/2006/main" xmlns:r="http://schemas.openxmlformats.org/officeDocument/2006/relationships" xmlns:p="http://schemas.openxmlformats.org/presentationml/2006/main">
  <p:tag name="SHAPETYPE" val="footer"/>
</p:tagLst>
</file>

<file path=ppt/tags/tag26.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27.xml><?xml version="1.0" encoding="utf-8"?>
<p:tagLst xmlns:a="http://schemas.openxmlformats.org/drawingml/2006/main" xmlns:r="http://schemas.openxmlformats.org/officeDocument/2006/relationships" xmlns:p="http://schemas.openxmlformats.org/presentationml/2006/main">
  <p:tag name="SHAPETYPE" val="Background"/>
  <p:tag name="LOGOCOLORTAG" val="L"/>
  <p:tag name="FOOTERCOLORTAG" val="L"/>
  <p:tag name="SLIDENUMBERCOLORTAG" val="L"/>
  <p:tag name="TITLECOLORTAG" val="W"/>
  <p:tag name="PRESENTATIONSTYLE" val="0"/>
  <p:tag name="COLORPAIR" val="1"/>
  <p:tag name="NAME" val="545_Tornado"/>
  <p:tag name="CATEGORY" val="03 - Risks &amp; Catastrophes"/>
</p:tagLst>
</file>

<file path=ppt/tags/tag28.xml><?xml version="1.0" encoding="utf-8"?>
<p:tagLst xmlns:a="http://schemas.openxmlformats.org/drawingml/2006/main" xmlns:r="http://schemas.openxmlformats.org/officeDocument/2006/relationships" xmlns:p="http://schemas.openxmlformats.org/presentationml/2006/main">
  <p:tag name="SHAPETYPE" val="Logo"/>
  <p:tag name="COLORTAG" val="l"/>
  <p:tag name="LOGO" val="0"/>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xml><?xml version="1.0" encoding="utf-8"?>
<p:tagLst xmlns:a="http://schemas.openxmlformats.org/drawingml/2006/main" xmlns:r="http://schemas.openxmlformats.org/officeDocument/2006/relationships" xmlns:p="http://schemas.openxmlformats.org/presentationml/2006/main">
  <p:tag name="SHAPETYPE" val="Logo"/>
  <p:tag name="COLORTAG" val="L"/>
  <p:tag name="LOGOID" val="0"/>
</p:tagLst>
</file>

<file path=ppt/tags/tag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7.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9.xml><?xml version="1.0" encoding="utf-8"?>
<p:tagLst xmlns:a="http://schemas.openxmlformats.org/drawingml/2006/main" xmlns:r="http://schemas.openxmlformats.org/officeDocument/2006/relationships" xmlns:p="http://schemas.openxmlformats.org/presentationml/2006/main">
  <p:tag name="SHAPETYPE" val="Background"/>
</p:tagLst>
</file>

<file path=ppt/theme/theme1.xml><?xml version="1.0" encoding="utf-8"?>
<a:theme xmlns:a="http://schemas.openxmlformats.org/drawingml/2006/main" name="SwissR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Light"/>
        <a:ea typeface=""/>
        <a:cs typeface=""/>
      </a:majorFont>
      <a:minorFont>
        <a:latin typeface="SwissRe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spPr>
      <a:bodyPr rtlCol="0" anchor="ctr"/>
      <a:lstStyle>
        <a:defPPr algn="ctr">
          <a:defRPr dirty="0" err="1" smtClean="0">
            <a:latin typeface="SwissReSans"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latin typeface="SwissReSans"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44638B7F7A57439F77A80A993041FC" ma:contentTypeVersion="5" ma:contentTypeDescription="Create a new document." ma:contentTypeScope="" ma:versionID="18412fdaae20752c8817f519a50b47d7">
  <xsd:schema xmlns:xsd="http://www.w3.org/2001/XMLSchema" xmlns:xs="http://www.w3.org/2001/XMLSchema" xmlns:p="http://schemas.microsoft.com/office/2006/metadata/properties" xmlns:ns3="d59954da-2b4d-466f-82b2-c265d1a6a77f" xmlns:ns4="1b8054c4-1892-464b-897a-3e45ec2542b9" targetNamespace="http://schemas.microsoft.com/office/2006/metadata/properties" ma:root="true" ma:fieldsID="28b4fdfdcabc84f65f0042af7ad60b21" ns3:_="" ns4:_="">
    <xsd:import namespace="d59954da-2b4d-466f-82b2-c265d1a6a77f"/>
    <xsd:import namespace="1b8054c4-1892-464b-897a-3e45ec2542b9"/>
    <xsd:element name="properties">
      <xsd:complexType>
        <xsd:sequence>
          <xsd:element name="documentManagement">
            <xsd:complexType>
              <xsd:all>
                <xsd:element ref="ns3:Country" minOccurs="0"/>
                <xsd:element ref="ns3:Client" minOccurs="0"/>
                <xsd:element ref="ns3:private"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9954da-2b4d-466f-82b2-c265d1a6a77f" elementFormDefault="qualified">
    <xsd:import namespace="http://schemas.microsoft.com/office/2006/documentManagement/types"/>
    <xsd:import namespace="http://schemas.microsoft.com/office/infopath/2007/PartnerControls"/>
    <xsd:element name="Country" ma:index="8" nillable="true" ma:displayName="Country" ma:description="Country or applicable region" ma:internalName="Country">
      <xsd:simpleType>
        <xsd:restriction base="dms:Note">
          <xsd:maxLength value="255"/>
        </xsd:restriction>
      </xsd:simpleType>
    </xsd:element>
    <xsd:element name="Client" ma:index="9" nillable="true" ma:displayName="Client" ma:description="Client Name if applicable" ma:internalName="Client">
      <xsd:simpleType>
        <xsd:restriction base="dms:Text">
          <xsd:maxLength value="255"/>
        </xsd:restriction>
      </xsd:simpleType>
    </xsd:element>
    <xsd:element name="private" ma:index="10" nillable="true" ma:displayName="private" ma:default="0" ma:description="Is private?" ma:internalName="privat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b8054c4-1892-464b-897a-3e45ec2542b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lient xmlns="d59954da-2b4d-466f-82b2-c265d1a6a77f" xsi:nil="true"/>
    <private xmlns="d59954da-2b4d-466f-82b2-c265d1a6a77f">false</private>
    <Country xmlns="d59954da-2b4d-466f-82b2-c265d1a6a77f" xsi:nil="true"/>
  </documentManagement>
</p:properties>
</file>

<file path=customXml/itemProps1.xml><?xml version="1.0" encoding="utf-8"?>
<ds:datastoreItem xmlns:ds="http://schemas.openxmlformats.org/officeDocument/2006/customXml" ds:itemID="{F23F1E87-E24A-4631-81EC-0EDCF3F627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9954da-2b4d-466f-82b2-c265d1a6a77f"/>
    <ds:schemaRef ds:uri="1b8054c4-1892-464b-897a-3e45ec2542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445FD2-7245-42F4-A19C-B64CCA2F152F}">
  <ds:schemaRefs>
    <ds:schemaRef ds:uri="http://schemas.microsoft.com/sharepoint/v3/contenttype/forms"/>
  </ds:schemaRefs>
</ds:datastoreItem>
</file>

<file path=customXml/itemProps3.xml><?xml version="1.0" encoding="utf-8"?>
<ds:datastoreItem xmlns:ds="http://schemas.openxmlformats.org/officeDocument/2006/customXml" ds:itemID="{432BA82D-1A29-4A5A-94DE-22F9DBE15577}">
  <ds:schemaRefs>
    <ds:schemaRef ds:uri="http://schemas.microsoft.com/office/2006/metadata/properties"/>
    <ds:schemaRef ds:uri="http://schemas.microsoft.com/office/infopath/2007/PartnerControls"/>
    <ds:schemaRef ds:uri="d59954da-2b4d-466f-82b2-c265d1a6a77f"/>
  </ds:schemaRefs>
</ds:datastoreItem>
</file>

<file path=docProps/app.xml><?xml version="1.0" encoding="utf-8"?>
<Properties xmlns="http://schemas.openxmlformats.org/officeDocument/2006/extended-properties" xmlns:vt="http://schemas.openxmlformats.org/officeDocument/2006/docPropsVTypes">
  <Template/>
  <TotalTime>0</TotalTime>
  <Words>3649</Words>
  <Application>Microsoft Office PowerPoint</Application>
  <PresentationFormat>On-screen Show (4:3)</PresentationFormat>
  <Paragraphs>387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SwissRe</vt:lpstr>
      <vt:lpstr>Closing the Nat Cat protection gap Parametric Solutions August 2015</vt:lpstr>
      <vt:lpstr>Introduction </vt:lpstr>
      <vt:lpstr>Section I: Market Potential Analysis</vt:lpstr>
      <vt:lpstr>Executive Summary </vt:lpstr>
      <vt:lpstr>What is Parametric Insurance? </vt:lpstr>
      <vt:lpstr>What Is the Value Proposition of Parametric Nat Cat Insurance? </vt:lpstr>
      <vt:lpstr>Parametric vs. Traditional Insurance</vt:lpstr>
      <vt:lpstr>Value of Parametric Insurance in Disaster Recovery</vt:lpstr>
      <vt:lpstr>Which Risk Pools Can Parametric Solutions Target?</vt:lpstr>
      <vt:lpstr>Which Critical Aspects Do Parametric Solutions Target?</vt:lpstr>
      <vt:lpstr>Quantitative Market Potential Assessment</vt:lpstr>
      <vt:lpstr>Existing Market for Parametric Nat Cat Products</vt:lpstr>
      <vt:lpstr>Market Entry Hurdles for Parametric Products</vt:lpstr>
      <vt:lpstr>Swiss Re’s Market Access Channels</vt:lpstr>
      <vt:lpstr>Section II: Business Plan for Swiss Re Reinsurance</vt:lpstr>
      <vt:lpstr>Executive Summary</vt:lpstr>
      <vt:lpstr>Proposed Business Model for Reinsurance</vt:lpstr>
      <vt:lpstr>Value Proposition 2: Consulting</vt:lpstr>
      <vt:lpstr>Assessment of Swiss Re’s Current Consulting Capabilities</vt:lpstr>
      <vt:lpstr>Value Proposition 3: Infrastructure Rationale for Building a Platform</vt:lpstr>
      <vt:lpstr>Value Proposition 3: Infrastructure Integration of the “Platform” in the Overall Systems Landscape</vt:lpstr>
      <vt:lpstr>Proposed Timeline</vt:lpstr>
      <vt:lpstr>Proposed Resource Plan</vt:lpstr>
      <vt:lpstr>Business Projections</vt:lpstr>
      <vt:lpstr>Appendix</vt:lpstr>
      <vt:lpstr>Product Example (1/3): Employee Protection Policy for Large Corporates</vt:lpstr>
      <vt:lpstr>Product Example (2/3): BI Policy for Small Businesses</vt:lpstr>
      <vt:lpstr>Product Example (3/3): Mini Policy via Mobile Money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Solutions</dc:title>
  <dc:creator>Andreas Lindemuth</dc:creator>
  <cp:keywords>Parametric;Business Case;Value Proposition</cp:keywords>
  <cp:lastModifiedBy>Patrice Tscherrig</cp:lastModifiedBy>
  <cp:revision>365</cp:revision>
  <cp:lastPrinted>2015-02-26T15:16:22Z</cp:lastPrinted>
  <dcterms:created xsi:type="dcterms:W3CDTF">2013-09-03T11:34:14Z</dcterms:created>
  <dcterms:modified xsi:type="dcterms:W3CDTF">2021-06-08T10:05:03Z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0x0101004844638B7F7A57439F77A80A993041FC</vt:lpwstr>
  </property>
  <property fmtid="{D5CDD505-2E9C-101B-9397-08002B2CF9AE}" pid="3" name="IsMyDocuments">
    <vt:bool>true</vt:bool>
  </property>
  <property fmtid="{D5CDD505-2E9C-101B-9397-08002B2CF9AE}" pid="4" name="MSIP_Label_90c2fedb-0da6-4717-8531-d16a1b9930f4_Enabled">
    <vt:lpwstr>True</vt:lpwstr>
  </property>
  <property fmtid="{D5CDD505-2E9C-101B-9397-08002B2CF9AE}" pid="5" name="MSIP_Label_90c2fedb-0da6-4717-8531-d16a1b9930f4_SiteId">
    <vt:lpwstr>45597f60-6e37-4be7-acfb-4c9e23b261ea</vt:lpwstr>
  </property>
  <property fmtid="{D5CDD505-2E9C-101B-9397-08002B2CF9AE}" pid="6" name="MSIP_Label_90c2fedb-0da6-4717-8531-d16a1b9930f4_Owner">
    <vt:lpwstr>Patrice_Tscherrig@swissre.com</vt:lpwstr>
  </property>
  <property fmtid="{D5CDD505-2E9C-101B-9397-08002B2CF9AE}" pid="7" name="MSIP_Label_90c2fedb-0da6-4717-8531-d16a1b9930f4_SetDate">
    <vt:lpwstr>2020-08-25T08:18:49.0039386Z</vt:lpwstr>
  </property>
  <property fmtid="{D5CDD505-2E9C-101B-9397-08002B2CF9AE}" pid="8" name="MSIP_Label_90c2fedb-0da6-4717-8531-d16a1b9930f4_Name">
    <vt:lpwstr>Internal</vt:lpwstr>
  </property>
  <property fmtid="{D5CDD505-2E9C-101B-9397-08002B2CF9AE}" pid="9" name="MSIP_Label_90c2fedb-0da6-4717-8531-d16a1b9930f4_Application">
    <vt:lpwstr>Microsoft Azure Information Protection</vt:lpwstr>
  </property>
  <property fmtid="{D5CDD505-2E9C-101B-9397-08002B2CF9AE}" pid="10" name="MSIP_Label_90c2fedb-0da6-4717-8531-d16a1b9930f4_Extended_MSFT_Method">
    <vt:lpwstr>Automatic</vt:lpwstr>
  </property>
  <property fmtid="{D5CDD505-2E9C-101B-9397-08002B2CF9AE}" pid="11" name="Sensitivity">
    <vt:lpwstr>Internal</vt:lpwstr>
  </property>
</Properties>
</file>