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Lst>
  <p:sldIdLst>
    <p:sldId id="257" r:id="rId5"/>
    <p:sldId id="258" r:id="rId6"/>
    <p:sldId id="259" r:id="rId7"/>
    <p:sldId id="261" r:id="rId8"/>
    <p:sldId id="260" r:id="rId9"/>
    <p:sldId id="262" r:id="rId10"/>
    <p:sldId id="267" r:id="rId11"/>
    <p:sldId id="268" r:id="rId12"/>
    <p:sldId id="269" r:id="rId13"/>
    <p:sldId id="272" r:id="rId14"/>
    <p:sldId id="276" r:id="rId15"/>
    <p:sldId id="270" r:id="rId16"/>
    <p:sldId id="271" r:id="rId17"/>
    <p:sldId id="281" r:id="rId18"/>
    <p:sldId id="282" r:id="rId19"/>
    <p:sldId id="283" r:id="rId20"/>
    <p:sldId id="284" r:id="rId21"/>
    <p:sldId id="285" r:id="rId22"/>
    <p:sldId id="289"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hreh Soltani" initials="ZS" lastIdx="2" clrIdx="0">
    <p:extLst>
      <p:ext uri="{19B8F6BF-5375-455C-9EA6-DF929625EA0E}">
        <p15:presenceInfo xmlns:p15="http://schemas.microsoft.com/office/powerpoint/2012/main" userId="S::zsoltani@exponent.com::61bf8c54-f5b0-4780-95a5-74547233702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990033"/>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19" autoAdjust="0"/>
  </p:normalViewPr>
  <p:slideViewPr>
    <p:cSldViewPr snapToGrid="0">
      <p:cViewPr varScale="1">
        <p:scale>
          <a:sx n="103" d="100"/>
          <a:sy n="103" d="100"/>
        </p:scale>
        <p:origin x="120"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23T12:13:15.588" idx="1">
    <p:pos x="6179" y="556"/>
    <p:text>Add more detailed info regarding the</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B189-108F-4C2C-A9A1-AC4B303363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664764-C550-4F72-928F-1EEEE0E339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3871A9-0287-4EA3-9D58-554A7E3BF747}"/>
              </a:ext>
            </a:extLst>
          </p:cNvPr>
          <p:cNvSpPr>
            <a:spLocks noGrp="1"/>
          </p:cNvSpPr>
          <p:nvPr>
            <p:ph type="dt" sz="half" idx="10"/>
          </p:nvPr>
        </p:nvSpPr>
        <p:spPr/>
        <p:txBody>
          <a:bodyPr/>
          <a:lstStyle/>
          <a:p>
            <a:fld id="{ED291B17-9318-49DB-B28B-6E5994AE9581}" type="datetime1">
              <a:rPr lang="en-US" smtClean="0"/>
              <a:t>7/28/2021</a:t>
            </a:fld>
            <a:endParaRPr lang="en-US" dirty="0"/>
          </a:p>
        </p:txBody>
      </p:sp>
      <p:sp>
        <p:nvSpPr>
          <p:cNvPr id="5" name="Footer Placeholder 4">
            <a:extLst>
              <a:ext uri="{FF2B5EF4-FFF2-40B4-BE49-F238E27FC236}">
                <a16:creationId xmlns:a16="http://schemas.microsoft.com/office/drawing/2014/main" id="{7FDBB5A3-7E93-4FA3-B58D-C0D9CF3BD5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0FEAAD-437F-4E38-A933-943B67DE65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617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9BC5-9750-4FBC-A590-6452F3C0AC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C99F4B-A06C-4EA1-88A6-EEEFA56266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772D2-DA5D-49F7-9AA7-D1FCB0550CBF}"/>
              </a:ext>
            </a:extLst>
          </p:cNvPr>
          <p:cNvSpPr>
            <a:spLocks noGrp="1"/>
          </p:cNvSpPr>
          <p:nvPr>
            <p:ph type="dt" sz="half" idx="10"/>
          </p:nvPr>
        </p:nvSpPr>
        <p:spPr/>
        <p:txBody>
          <a:bodyPr/>
          <a:lstStyle/>
          <a:p>
            <a:fld id="{2CED4963-E985-44C4-B8C4-FDD613B7C2F8}" type="datetime1">
              <a:rPr lang="en-US" smtClean="0"/>
              <a:t>7/28/2021</a:t>
            </a:fld>
            <a:endParaRPr lang="en-US" dirty="0"/>
          </a:p>
        </p:txBody>
      </p:sp>
      <p:sp>
        <p:nvSpPr>
          <p:cNvPr id="5" name="Footer Placeholder 4">
            <a:extLst>
              <a:ext uri="{FF2B5EF4-FFF2-40B4-BE49-F238E27FC236}">
                <a16:creationId xmlns:a16="http://schemas.microsoft.com/office/drawing/2014/main" id="{9889F080-0B91-4948-B757-7347B81456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248D69-CED5-4B35-84EB-FE4B4479096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992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D7C22F-8BE0-4AC7-9B1A-9E34308591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B4275B-7325-4BA7-8B0A-0AD9FEBBC1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4914A-C639-4381-B570-C7F867256627}"/>
              </a:ext>
            </a:extLst>
          </p:cNvPr>
          <p:cNvSpPr>
            <a:spLocks noGrp="1"/>
          </p:cNvSpPr>
          <p:nvPr>
            <p:ph type="dt" sz="half" idx="10"/>
          </p:nvPr>
        </p:nvSpPr>
        <p:spPr/>
        <p:txBody>
          <a:bodyPr/>
          <a:lstStyle/>
          <a:p>
            <a:fld id="{ED291B17-9318-49DB-B28B-6E5994AE9581}" type="datetime1">
              <a:rPr lang="en-US" smtClean="0"/>
              <a:t>7/28/2021</a:t>
            </a:fld>
            <a:endParaRPr lang="en-US" dirty="0"/>
          </a:p>
        </p:txBody>
      </p:sp>
      <p:sp>
        <p:nvSpPr>
          <p:cNvPr id="5" name="Footer Placeholder 4">
            <a:extLst>
              <a:ext uri="{FF2B5EF4-FFF2-40B4-BE49-F238E27FC236}">
                <a16:creationId xmlns:a16="http://schemas.microsoft.com/office/drawing/2014/main" id="{22F5601B-F7A7-47A2-AEEC-7980FCB768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095940-65B0-4EBC-B6C6-9E73FCED080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1726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ED0D-D4FC-472A-A70F-1105E40ADC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BF83C7-8B89-497B-8C47-F177EA6111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08A55-38CE-4985-9603-EC1933461D06}"/>
              </a:ext>
            </a:extLst>
          </p:cNvPr>
          <p:cNvSpPr>
            <a:spLocks noGrp="1"/>
          </p:cNvSpPr>
          <p:nvPr>
            <p:ph type="dt" sz="half" idx="10"/>
          </p:nvPr>
        </p:nvSpPr>
        <p:spPr/>
        <p:txBody>
          <a:bodyPr/>
          <a:lstStyle/>
          <a:p>
            <a:fld id="{78DD82B9-B8EE-4375-B6FF-88FA6ABB15D9}" type="datetime1">
              <a:rPr lang="en-US" smtClean="0"/>
              <a:t>7/28/2021</a:t>
            </a:fld>
            <a:endParaRPr lang="en-US" dirty="0"/>
          </a:p>
        </p:txBody>
      </p:sp>
      <p:sp>
        <p:nvSpPr>
          <p:cNvPr id="5" name="Footer Placeholder 4">
            <a:extLst>
              <a:ext uri="{FF2B5EF4-FFF2-40B4-BE49-F238E27FC236}">
                <a16:creationId xmlns:a16="http://schemas.microsoft.com/office/drawing/2014/main" id="{6F49AB66-D0F5-4C5E-B642-D1283FD598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49C3DE-588B-4219-848B-D1DE73D89C2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6508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E0A0-CE4D-45F8-8E5D-C33A407354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BBF25-CAE4-4288-9772-C65ECADDDB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5983D-4B46-47C3-A545-F12A22796EDC}"/>
              </a:ext>
            </a:extLst>
          </p:cNvPr>
          <p:cNvSpPr>
            <a:spLocks noGrp="1"/>
          </p:cNvSpPr>
          <p:nvPr>
            <p:ph type="dt" sz="half" idx="10"/>
          </p:nvPr>
        </p:nvSpPr>
        <p:spPr/>
        <p:txBody>
          <a:bodyPr/>
          <a:lstStyle/>
          <a:p>
            <a:fld id="{B2497495-0637-405E-AE64-5CC7506D51F5}" type="datetime1">
              <a:rPr lang="en-US" smtClean="0"/>
              <a:t>7/28/2021</a:t>
            </a:fld>
            <a:endParaRPr lang="en-US" dirty="0"/>
          </a:p>
        </p:txBody>
      </p:sp>
      <p:sp>
        <p:nvSpPr>
          <p:cNvPr id="5" name="Footer Placeholder 4">
            <a:extLst>
              <a:ext uri="{FF2B5EF4-FFF2-40B4-BE49-F238E27FC236}">
                <a16:creationId xmlns:a16="http://schemas.microsoft.com/office/drawing/2014/main" id="{3EB58202-4DE2-4BD6-AE12-AAB7F8BCF9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96B4D6-D7CF-409D-8942-F7596C031C1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0793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775A-6515-44FD-B26E-66FE70DD7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D2BAA-0F8A-4688-B22C-16173B29F1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EB9FFA-D230-49A2-88BF-738ACE9E0F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8D29BD-6562-435A-8853-79CB775B6A7B}"/>
              </a:ext>
            </a:extLst>
          </p:cNvPr>
          <p:cNvSpPr>
            <a:spLocks noGrp="1"/>
          </p:cNvSpPr>
          <p:nvPr>
            <p:ph type="dt" sz="half" idx="10"/>
          </p:nvPr>
        </p:nvSpPr>
        <p:spPr/>
        <p:txBody>
          <a:bodyPr/>
          <a:lstStyle/>
          <a:p>
            <a:fld id="{7BFFD690-9426-415D-8B65-26881E07B2D4}" type="datetime1">
              <a:rPr lang="en-US" smtClean="0"/>
              <a:t>7/28/2021</a:t>
            </a:fld>
            <a:endParaRPr lang="en-US" dirty="0"/>
          </a:p>
        </p:txBody>
      </p:sp>
      <p:sp>
        <p:nvSpPr>
          <p:cNvPr id="6" name="Footer Placeholder 5">
            <a:extLst>
              <a:ext uri="{FF2B5EF4-FFF2-40B4-BE49-F238E27FC236}">
                <a16:creationId xmlns:a16="http://schemas.microsoft.com/office/drawing/2014/main" id="{6C571F64-B79B-46F1-A8EA-5D838ECE19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68D12F-6264-4D9D-9714-8F607A212B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463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FA68-46F6-4FCE-8810-6D87189A84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EF7663-F980-4373-836D-1F813A657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4564E-9FE9-4EF7-8420-723D7AA440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D9C692-B87F-4012-A6FB-C75FDA5DB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2EAA7A-4C64-4C6A-985B-8911BB1B76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C501EE-983F-4165-AE8B-87E69835EE6D}"/>
              </a:ext>
            </a:extLst>
          </p:cNvPr>
          <p:cNvSpPr>
            <a:spLocks noGrp="1"/>
          </p:cNvSpPr>
          <p:nvPr>
            <p:ph type="dt" sz="half" idx="10"/>
          </p:nvPr>
        </p:nvSpPr>
        <p:spPr/>
        <p:txBody>
          <a:bodyPr/>
          <a:lstStyle/>
          <a:p>
            <a:fld id="{04C4989A-474C-40DE-95B9-011C28B71673}" type="datetime1">
              <a:rPr lang="en-US" smtClean="0"/>
              <a:t>7/28/2021</a:t>
            </a:fld>
            <a:endParaRPr lang="en-US" dirty="0"/>
          </a:p>
        </p:txBody>
      </p:sp>
      <p:sp>
        <p:nvSpPr>
          <p:cNvPr id="8" name="Footer Placeholder 7">
            <a:extLst>
              <a:ext uri="{FF2B5EF4-FFF2-40B4-BE49-F238E27FC236}">
                <a16:creationId xmlns:a16="http://schemas.microsoft.com/office/drawing/2014/main" id="{C55914B5-9D37-41D8-919D-376389EB536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D2DAABA-A129-4140-99C2-0C9BA765997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916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0AB0-3D2C-40DC-A5C3-2F5B7E4495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4F1CAB-50D6-4FEA-8E94-4BC65311DC15}"/>
              </a:ext>
            </a:extLst>
          </p:cNvPr>
          <p:cNvSpPr>
            <a:spLocks noGrp="1"/>
          </p:cNvSpPr>
          <p:nvPr>
            <p:ph type="dt" sz="half" idx="10"/>
          </p:nvPr>
        </p:nvSpPr>
        <p:spPr/>
        <p:txBody>
          <a:bodyPr/>
          <a:lstStyle/>
          <a:p>
            <a:fld id="{5DB4ED54-5B5E-4A04-93D3-5772E3CE3818}" type="datetime1">
              <a:rPr lang="en-US" smtClean="0"/>
              <a:t>7/28/2021</a:t>
            </a:fld>
            <a:endParaRPr lang="en-US" dirty="0"/>
          </a:p>
        </p:txBody>
      </p:sp>
      <p:sp>
        <p:nvSpPr>
          <p:cNvPr id="4" name="Footer Placeholder 3">
            <a:extLst>
              <a:ext uri="{FF2B5EF4-FFF2-40B4-BE49-F238E27FC236}">
                <a16:creationId xmlns:a16="http://schemas.microsoft.com/office/drawing/2014/main" id="{00F94F10-ED70-424D-AC47-B0E65F52219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2FC1E1A-6101-49DE-8ED4-016F4496C6D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62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D3CB93-64C8-433D-A0EC-91FACB30E228}"/>
              </a:ext>
            </a:extLst>
          </p:cNvPr>
          <p:cNvSpPr>
            <a:spLocks noGrp="1"/>
          </p:cNvSpPr>
          <p:nvPr>
            <p:ph type="dt" sz="half" idx="10"/>
          </p:nvPr>
        </p:nvSpPr>
        <p:spPr/>
        <p:txBody>
          <a:bodyPr/>
          <a:lstStyle/>
          <a:p>
            <a:fld id="{4EDE50D6-574B-40AF-946F-D52A04ADE379}" type="datetime1">
              <a:rPr lang="en-US" smtClean="0"/>
              <a:t>7/28/2021</a:t>
            </a:fld>
            <a:endParaRPr lang="en-US" dirty="0"/>
          </a:p>
        </p:txBody>
      </p:sp>
      <p:sp>
        <p:nvSpPr>
          <p:cNvPr id="3" name="Footer Placeholder 2">
            <a:extLst>
              <a:ext uri="{FF2B5EF4-FFF2-40B4-BE49-F238E27FC236}">
                <a16:creationId xmlns:a16="http://schemas.microsoft.com/office/drawing/2014/main" id="{76DBC1FE-C96D-4CDC-B9DD-F43B044754E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B86A547-459E-4D6C-80BD-F2FA3E1F451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544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B517-B033-49E9-9459-24741A9FC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E43F85-CCD2-46F7-ACE0-D415157CFB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2D1DAF-3643-4E4D-8E00-3DA581A28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B83E0-30AA-4D70-A7FE-C72385E0DA21}"/>
              </a:ext>
            </a:extLst>
          </p:cNvPr>
          <p:cNvSpPr>
            <a:spLocks noGrp="1"/>
          </p:cNvSpPr>
          <p:nvPr>
            <p:ph type="dt" sz="half" idx="10"/>
          </p:nvPr>
        </p:nvSpPr>
        <p:spPr/>
        <p:txBody>
          <a:bodyPr/>
          <a:lstStyle/>
          <a:p>
            <a:fld id="{D82884F1-FFEA-405F-9602-3DCA865EDA4E}" type="datetime1">
              <a:rPr lang="en-US" smtClean="0"/>
              <a:t>7/28/2021</a:t>
            </a:fld>
            <a:endParaRPr lang="en-US" dirty="0"/>
          </a:p>
        </p:txBody>
      </p:sp>
      <p:sp>
        <p:nvSpPr>
          <p:cNvPr id="6" name="Footer Placeholder 5">
            <a:extLst>
              <a:ext uri="{FF2B5EF4-FFF2-40B4-BE49-F238E27FC236}">
                <a16:creationId xmlns:a16="http://schemas.microsoft.com/office/drawing/2014/main" id="{3CCBE149-9662-43CC-A470-915163CE9D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02ADEA-8433-4E73-BB9C-C70355773EA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7694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AA52-9BFE-475C-8ECE-6F36202F7A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E4809-D29C-484F-81DE-CEF5EDC53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BA9BF9-4928-4316-A364-38555D38A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A5D1E0-EEC2-4ADB-9FB9-B2848BA9D7A7}"/>
              </a:ext>
            </a:extLst>
          </p:cNvPr>
          <p:cNvSpPr>
            <a:spLocks noGrp="1"/>
          </p:cNvSpPr>
          <p:nvPr>
            <p:ph type="dt" sz="half" idx="10"/>
          </p:nvPr>
        </p:nvSpPr>
        <p:spPr/>
        <p:txBody>
          <a:bodyPr/>
          <a:lstStyle/>
          <a:p>
            <a:fld id="{7E18DB4A-8810-4A10-AD5C-D5E2C667F5B3}" type="datetime1">
              <a:rPr lang="en-US" smtClean="0"/>
              <a:t>7/28/2021</a:t>
            </a:fld>
            <a:endParaRPr lang="en-US" dirty="0"/>
          </a:p>
        </p:txBody>
      </p:sp>
      <p:sp>
        <p:nvSpPr>
          <p:cNvPr id="6" name="Footer Placeholder 5">
            <a:extLst>
              <a:ext uri="{FF2B5EF4-FFF2-40B4-BE49-F238E27FC236}">
                <a16:creationId xmlns:a16="http://schemas.microsoft.com/office/drawing/2014/main" id="{88806072-CF89-4BDF-A470-30F37E13852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F105B271-E060-4044-B5FC-18870EBBC85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940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A5F38-CD50-48CC-9D14-76800424B7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194CD3-53C0-48D8-94D4-32965292A4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37F42-42B7-4997-85E9-59E94D5CCA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7/28/2021</a:t>
            </a:fld>
            <a:endParaRPr lang="en-US" dirty="0"/>
          </a:p>
        </p:txBody>
      </p:sp>
      <p:sp>
        <p:nvSpPr>
          <p:cNvPr id="5" name="Footer Placeholder 4">
            <a:extLst>
              <a:ext uri="{FF2B5EF4-FFF2-40B4-BE49-F238E27FC236}">
                <a16:creationId xmlns:a16="http://schemas.microsoft.com/office/drawing/2014/main" id="{E8A91874-A13B-4594-9A2B-9C1661B72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8D7857D-AEE5-4589-88A5-67EC180C28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7625929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hyperlink" Target="http://jmcauley.ucsd.edu/data/amazon/"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8000"/>
            <a:lum/>
          </a:blip>
          <a:srcRect/>
          <a:stretch>
            <a:fillRect t="-6000" b="-6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617465" y="361123"/>
            <a:ext cx="5354198" cy="974660"/>
          </a:xfrm>
        </p:spPr>
        <p:txBody>
          <a:bodyPr>
            <a:normAutofit/>
          </a:bodyPr>
          <a:lstStyle/>
          <a:p>
            <a:pPr algn="ctr"/>
            <a:r>
              <a:rPr lang="en-US" dirty="0">
                <a:solidFill>
                  <a:schemeClr val="accent3">
                    <a:lumMod val="50000"/>
                  </a:schemeClr>
                </a:solidFill>
                <a:latin typeface="Times New Roman" panose="02020603050405020304" pitchFamily="18" charset="0"/>
                <a:cs typeface="Times New Roman" panose="02020603050405020304" pitchFamily="18" charset="0"/>
              </a:rPr>
              <a:t>Sentiment Analysis of Amazon Reviews </a:t>
            </a:r>
          </a:p>
          <a:p>
            <a:pPr algn="ctr"/>
            <a:r>
              <a:rPr lang="en-US" dirty="0">
                <a:solidFill>
                  <a:schemeClr val="accent3">
                    <a:lumMod val="50000"/>
                  </a:schemeClr>
                </a:solidFill>
                <a:latin typeface="Times New Roman" panose="02020603050405020304" pitchFamily="18" charset="0"/>
                <a:cs typeface="Times New Roman" panose="02020603050405020304" pitchFamily="18" charset="0"/>
              </a:rPr>
              <a:t>on Musical Instruments </a:t>
            </a:r>
          </a:p>
          <a:p>
            <a:pPr algn="ct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ct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ct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a:p>
            <a:pPr algn="ct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a:p>
            <a:pPr algn="ct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58B6F21-CAAB-4192-95DA-757834D23786}"/>
              </a:ext>
            </a:extLst>
          </p:cNvPr>
          <p:cNvSpPr/>
          <p:nvPr/>
        </p:nvSpPr>
        <p:spPr>
          <a:xfrm>
            <a:off x="7370282" y="2312620"/>
            <a:ext cx="3525397" cy="646331"/>
          </a:xfrm>
          <a:prstGeom prst="rect">
            <a:avLst/>
          </a:prstGeom>
        </p:spPr>
        <p:txBody>
          <a:bodyPr wrap="square">
            <a:spAutoFit/>
          </a:bodyPr>
          <a:lstStyle/>
          <a:p>
            <a:pPr algn="ctr"/>
            <a:r>
              <a:rPr lang="en-US" dirty="0">
                <a:solidFill>
                  <a:schemeClr val="accent3">
                    <a:lumMod val="50000"/>
                  </a:schemeClr>
                </a:solidFill>
                <a:latin typeface="Times New Roman" panose="02020603050405020304" pitchFamily="18" charset="0"/>
                <a:cs typeface="Times New Roman" panose="02020603050405020304" pitchFamily="18" charset="0"/>
              </a:rPr>
              <a:t>Mentor</a:t>
            </a:r>
          </a:p>
          <a:p>
            <a:pPr algn="ctr"/>
            <a:r>
              <a:rPr lang="en-US" dirty="0">
                <a:solidFill>
                  <a:schemeClr val="accent3">
                    <a:lumMod val="50000"/>
                  </a:schemeClr>
                </a:solidFill>
                <a:latin typeface="Times New Roman" panose="02020603050405020304" pitchFamily="18" charset="0"/>
                <a:cs typeface="Times New Roman" panose="02020603050405020304" pitchFamily="18" charset="0"/>
              </a:rPr>
              <a:t>Kevin Glynn</a:t>
            </a:r>
          </a:p>
        </p:txBody>
      </p:sp>
      <p:sp>
        <p:nvSpPr>
          <p:cNvPr id="8" name="Rectangle 7">
            <a:extLst>
              <a:ext uri="{FF2B5EF4-FFF2-40B4-BE49-F238E27FC236}">
                <a16:creationId xmlns:a16="http://schemas.microsoft.com/office/drawing/2014/main" id="{20B54DF8-4654-4676-9EBB-E44D7705729F}"/>
              </a:ext>
            </a:extLst>
          </p:cNvPr>
          <p:cNvSpPr/>
          <p:nvPr/>
        </p:nvSpPr>
        <p:spPr>
          <a:xfrm>
            <a:off x="7608980" y="1501036"/>
            <a:ext cx="3048000" cy="646331"/>
          </a:xfrm>
          <a:prstGeom prst="rect">
            <a:avLst/>
          </a:prstGeom>
        </p:spPr>
        <p:txBody>
          <a:bodyPr wrap="square">
            <a:spAutoFit/>
          </a:bodyPr>
          <a:lstStyle/>
          <a:p>
            <a:pPr algn="ctr"/>
            <a:r>
              <a:rPr lang="en-US" dirty="0">
                <a:solidFill>
                  <a:schemeClr val="accent3">
                    <a:lumMod val="50000"/>
                  </a:schemeClr>
                </a:solidFill>
                <a:latin typeface="Times New Roman" panose="02020603050405020304" pitchFamily="18" charset="0"/>
                <a:cs typeface="Times New Roman" panose="02020603050405020304" pitchFamily="18" charset="0"/>
              </a:rPr>
              <a:t>Student</a:t>
            </a:r>
          </a:p>
          <a:p>
            <a:pPr algn="ctr"/>
            <a:r>
              <a:rPr lang="en-US" dirty="0">
                <a:solidFill>
                  <a:schemeClr val="accent3">
                    <a:lumMod val="50000"/>
                  </a:schemeClr>
                </a:solidFill>
                <a:latin typeface="Times New Roman" panose="02020603050405020304" pitchFamily="18" charset="0"/>
                <a:cs typeface="Times New Roman" panose="02020603050405020304" pitchFamily="18" charset="0"/>
              </a:rPr>
              <a:t>Zohreh Soltani</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8DFA10-06E6-43D8-B0BD-AFE096641844}"/>
              </a:ext>
            </a:extLst>
          </p:cNvPr>
          <p:cNvSpPr/>
          <p:nvPr/>
        </p:nvSpPr>
        <p:spPr>
          <a:xfrm>
            <a:off x="328816" y="422306"/>
            <a:ext cx="3734356"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CLOSER LOOK AT REVIEWS</a:t>
            </a:r>
          </a:p>
        </p:txBody>
      </p:sp>
      <p:pic>
        <p:nvPicPr>
          <p:cNvPr id="4" name="Picture 3">
            <a:extLst>
              <a:ext uri="{FF2B5EF4-FFF2-40B4-BE49-F238E27FC236}">
                <a16:creationId xmlns:a16="http://schemas.microsoft.com/office/drawing/2014/main" id="{4E0349D0-25D6-427F-B2D2-060BC5B154FC}"/>
              </a:ext>
            </a:extLst>
          </p:cNvPr>
          <p:cNvPicPr>
            <a:picLocks noChangeAspect="1"/>
          </p:cNvPicPr>
          <p:nvPr/>
        </p:nvPicPr>
        <p:blipFill>
          <a:blip r:embed="rId3"/>
          <a:stretch>
            <a:fillRect/>
          </a:stretch>
        </p:blipFill>
        <p:spPr>
          <a:xfrm>
            <a:off x="1674643" y="1487295"/>
            <a:ext cx="8121434" cy="42933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02601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8DFA10-06E6-43D8-B0BD-AFE096641844}"/>
              </a:ext>
            </a:extLst>
          </p:cNvPr>
          <p:cNvSpPr/>
          <p:nvPr/>
        </p:nvSpPr>
        <p:spPr>
          <a:xfrm>
            <a:off x="328816" y="422306"/>
            <a:ext cx="409182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CLOSER LOOK AT REVIEWERS</a:t>
            </a:r>
          </a:p>
        </p:txBody>
      </p:sp>
      <p:sp>
        <p:nvSpPr>
          <p:cNvPr id="5" name="TextBox 4">
            <a:extLst>
              <a:ext uri="{FF2B5EF4-FFF2-40B4-BE49-F238E27FC236}">
                <a16:creationId xmlns:a16="http://schemas.microsoft.com/office/drawing/2014/main" id="{FD8CFE7B-0F13-447A-9579-38DE622385DD}"/>
              </a:ext>
            </a:extLst>
          </p:cNvPr>
          <p:cNvSpPr txBox="1"/>
          <p:nvPr/>
        </p:nvSpPr>
        <p:spPr>
          <a:xfrm>
            <a:off x="569167" y="1101012"/>
            <a:ext cx="2523511" cy="369332"/>
          </a:xfrm>
          <a:prstGeom prst="rect">
            <a:avLst/>
          </a:prstGeom>
          <a:noFill/>
        </p:spPr>
        <p:txBody>
          <a:bodyPr wrap="none" rtlCol="0">
            <a:spAutoFit/>
          </a:bodyPr>
          <a:lstStyle>
            <a:defPPr>
              <a:defRPr lang="en-US"/>
            </a:defPPr>
          </a:lstStyle>
          <a:p>
            <a:r>
              <a:rPr lang="en-US" i="1" dirty="0"/>
              <a:t>1-frequency of reviewers</a:t>
            </a:r>
          </a:p>
        </p:txBody>
      </p:sp>
      <p:pic>
        <p:nvPicPr>
          <p:cNvPr id="8" name="Picture 7">
            <a:extLst>
              <a:ext uri="{FF2B5EF4-FFF2-40B4-BE49-F238E27FC236}">
                <a16:creationId xmlns:a16="http://schemas.microsoft.com/office/drawing/2014/main" id="{B643096B-52AA-46F0-A793-BC8655BDEAAF}"/>
              </a:ext>
            </a:extLst>
          </p:cNvPr>
          <p:cNvPicPr>
            <a:picLocks noChangeAspect="1"/>
          </p:cNvPicPr>
          <p:nvPr/>
        </p:nvPicPr>
        <p:blipFill>
          <a:blip r:embed="rId3"/>
          <a:stretch>
            <a:fillRect/>
          </a:stretch>
        </p:blipFill>
        <p:spPr>
          <a:xfrm>
            <a:off x="569168" y="1545676"/>
            <a:ext cx="2855168" cy="1971593"/>
          </a:xfrm>
          <a:prstGeom prst="rect">
            <a:avLst/>
          </a:prstGeom>
        </p:spPr>
      </p:pic>
      <p:sp>
        <p:nvSpPr>
          <p:cNvPr id="9" name="Rectangle 8">
            <a:extLst>
              <a:ext uri="{FF2B5EF4-FFF2-40B4-BE49-F238E27FC236}">
                <a16:creationId xmlns:a16="http://schemas.microsoft.com/office/drawing/2014/main" id="{D56F1317-3054-4F0F-94EA-62D050A6F7E6}"/>
              </a:ext>
            </a:extLst>
          </p:cNvPr>
          <p:cNvSpPr/>
          <p:nvPr/>
        </p:nvSpPr>
        <p:spPr>
          <a:xfrm>
            <a:off x="1051313" y="2227782"/>
            <a:ext cx="1460754" cy="507831"/>
          </a:xfrm>
          <a:prstGeom prst="rect">
            <a:avLst/>
          </a:prstGeom>
          <a:noFill/>
          <a:ln>
            <a:noFill/>
          </a:ln>
          <a:effectLst/>
        </p:spPr>
        <p:txBody>
          <a:bodyPr vert="horz" wrap="square" lIns="0" tIns="0" rIns="0" bIns="0" numCol="1" anchor="ctr" anchorCtr="0" compatLnSpc="1">
            <a:prstTxWarp prst="textNoShape">
              <a:avLst/>
            </a:prstTxWarp>
            <a:spAutoFit/>
          </a:bodyPr>
          <a:lstStyle/>
          <a:p>
            <a:pPr fontAlgn="base">
              <a:spcBef>
                <a:spcPct val="0"/>
              </a:spcBef>
              <a:spcAft>
                <a:spcPct val="0"/>
              </a:spcAft>
            </a:pPr>
            <a:r>
              <a:rPr lang="en-US" sz="1100" dirty="0">
                <a:solidFill>
                  <a:schemeClr val="accent3">
                    <a:lumMod val="50000"/>
                  </a:schemeClr>
                </a:solidFill>
                <a:latin typeface="Times New Roman" panose="02020603050405020304" pitchFamily="18" charset="0"/>
                <a:cs typeface="Times New Roman" panose="02020603050405020304" pitchFamily="18" charset="0"/>
              </a:rPr>
              <a:t>Only 6 percent of reviewers have reviews more than 20.</a:t>
            </a:r>
          </a:p>
        </p:txBody>
      </p:sp>
      <p:sp>
        <p:nvSpPr>
          <p:cNvPr id="10" name="TextBox 9">
            <a:extLst>
              <a:ext uri="{FF2B5EF4-FFF2-40B4-BE49-F238E27FC236}">
                <a16:creationId xmlns:a16="http://schemas.microsoft.com/office/drawing/2014/main" id="{987CDACC-7861-4FB5-9477-EDC44408307D}"/>
              </a:ext>
            </a:extLst>
          </p:cNvPr>
          <p:cNvSpPr txBox="1"/>
          <p:nvPr/>
        </p:nvSpPr>
        <p:spPr>
          <a:xfrm>
            <a:off x="6497216" y="1105283"/>
            <a:ext cx="4264822" cy="646331"/>
          </a:xfrm>
          <a:prstGeom prst="rect">
            <a:avLst/>
          </a:prstGeom>
          <a:noFill/>
        </p:spPr>
        <p:txBody>
          <a:bodyPr wrap="none" rtlCol="0">
            <a:spAutoFit/>
          </a:bodyPr>
          <a:lstStyle/>
          <a:p>
            <a:r>
              <a:rPr lang="en-US" i="1" dirty="0"/>
              <a:t>2-Are frequent reviewers more discerning?</a:t>
            </a:r>
          </a:p>
          <a:p>
            <a:endParaRPr lang="en-US" dirty="0"/>
          </a:p>
        </p:txBody>
      </p:sp>
      <p:pic>
        <p:nvPicPr>
          <p:cNvPr id="12" name="Picture 11">
            <a:extLst>
              <a:ext uri="{FF2B5EF4-FFF2-40B4-BE49-F238E27FC236}">
                <a16:creationId xmlns:a16="http://schemas.microsoft.com/office/drawing/2014/main" id="{035FDC95-0771-42E5-8EFA-EFCA365F3AD2}"/>
              </a:ext>
            </a:extLst>
          </p:cNvPr>
          <p:cNvPicPr>
            <a:picLocks noChangeAspect="1"/>
          </p:cNvPicPr>
          <p:nvPr/>
        </p:nvPicPr>
        <p:blipFill>
          <a:blip r:embed="rId4"/>
          <a:stretch>
            <a:fillRect/>
          </a:stretch>
        </p:blipFill>
        <p:spPr>
          <a:xfrm>
            <a:off x="6855677" y="1545676"/>
            <a:ext cx="2870409" cy="1971594"/>
          </a:xfrm>
          <a:prstGeom prst="rect">
            <a:avLst/>
          </a:prstGeom>
        </p:spPr>
      </p:pic>
      <p:sp>
        <p:nvSpPr>
          <p:cNvPr id="13" name="TextBox 12">
            <a:extLst>
              <a:ext uri="{FF2B5EF4-FFF2-40B4-BE49-F238E27FC236}">
                <a16:creationId xmlns:a16="http://schemas.microsoft.com/office/drawing/2014/main" id="{6ABBD7FE-FFD5-491E-9880-9C793D1C1EC4}"/>
              </a:ext>
            </a:extLst>
          </p:cNvPr>
          <p:cNvSpPr txBox="1"/>
          <p:nvPr/>
        </p:nvSpPr>
        <p:spPr>
          <a:xfrm>
            <a:off x="517483" y="4000883"/>
            <a:ext cx="4176721" cy="646331"/>
          </a:xfrm>
          <a:prstGeom prst="rect">
            <a:avLst/>
          </a:prstGeom>
          <a:noFill/>
        </p:spPr>
        <p:txBody>
          <a:bodyPr wrap="none" rtlCol="0">
            <a:spAutoFit/>
          </a:bodyPr>
          <a:lstStyle/>
          <a:p>
            <a:r>
              <a:rPr lang="en-US" i="1" dirty="0"/>
              <a:t>3-Are frequent reviewers more verbose?¶</a:t>
            </a:r>
          </a:p>
          <a:p>
            <a:endParaRPr lang="en-US" dirty="0"/>
          </a:p>
        </p:txBody>
      </p:sp>
      <p:pic>
        <p:nvPicPr>
          <p:cNvPr id="14" name="Picture 13">
            <a:extLst>
              <a:ext uri="{FF2B5EF4-FFF2-40B4-BE49-F238E27FC236}">
                <a16:creationId xmlns:a16="http://schemas.microsoft.com/office/drawing/2014/main" id="{2440DD37-D355-4CD6-9034-0E761BEA9E9B}"/>
              </a:ext>
            </a:extLst>
          </p:cNvPr>
          <p:cNvPicPr>
            <a:picLocks noChangeAspect="1"/>
          </p:cNvPicPr>
          <p:nvPr/>
        </p:nvPicPr>
        <p:blipFill>
          <a:blip r:embed="rId5"/>
          <a:stretch>
            <a:fillRect/>
          </a:stretch>
        </p:blipFill>
        <p:spPr>
          <a:xfrm>
            <a:off x="569167" y="4569647"/>
            <a:ext cx="2880489" cy="1971111"/>
          </a:xfrm>
          <a:prstGeom prst="rect">
            <a:avLst/>
          </a:prstGeom>
        </p:spPr>
      </p:pic>
    </p:spTree>
    <p:extLst>
      <p:ext uri="{BB962C8B-B14F-4D97-AF65-F5344CB8AC3E}">
        <p14:creationId xmlns:p14="http://schemas.microsoft.com/office/powerpoint/2010/main" val="633477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99DCDF-5053-45F3-BDED-B9AE27467680}"/>
              </a:ext>
            </a:extLst>
          </p:cNvPr>
          <p:cNvSpPr/>
          <p:nvPr/>
        </p:nvSpPr>
        <p:spPr>
          <a:xfrm>
            <a:off x="383389" y="453838"/>
            <a:ext cx="5758692" cy="369332"/>
          </a:xfrm>
          <a:prstGeom prst="rect">
            <a:avLst/>
          </a:prstGeom>
        </p:spPr>
        <p:txBody>
          <a:bodyPr wrap="none">
            <a:spAutoFit/>
          </a:bodyPr>
          <a:lstStyle/>
          <a:p>
            <a:r>
              <a:rPr lang="en-US" b="1" dirty="0">
                <a:solidFill>
                  <a:srgbClr val="000000"/>
                </a:solidFill>
                <a:latin typeface="Helvetica Neue"/>
              </a:rPr>
              <a:t>DATA PROCESSING AND FEATURE ENGINEERING</a:t>
            </a:r>
            <a:endParaRPr lang="en-US" dirty="0"/>
          </a:p>
        </p:txBody>
      </p:sp>
      <p:sp>
        <p:nvSpPr>
          <p:cNvPr id="3" name="Rectangle 2">
            <a:extLst>
              <a:ext uri="{FF2B5EF4-FFF2-40B4-BE49-F238E27FC236}">
                <a16:creationId xmlns:a16="http://schemas.microsoft.com/office/drawing/2014/main" id="{63B0C4CD-CA29-44F2-9A76-3888D3CD0351}"/>
              </a:ext>
            </a:extLst>
          </p:cNvPr>
          <p:cNvSpPr/>
          <p:nvPr/>
        </p:nvSpPr>
        <p:spPr>
          <a:xfrm>
            <a:off x="845963" y="2045209"/>
            <a:ext cx="3857535" cy="2554545"/>
          </a:xfrm>
          <a:prstGeom prst="rect">
            <a:avLst/>
          </a:prstGeom>
        </p:spPr>
        <p:txBody>
          <a:bodyPr wrap="square">
            <a:spAutoFit/>
          </a:bodyPr>
          <a:lstStyle/>
          <a:p>
            <a:r>
              <a:rPr lang="en-US" sz="2000" dirty="0">
                <a:solidFill>
                  <a:schemeClr val="accent1">
                    <a:lumMod val="50000"/>
                  </a:schemeClr>
                </a:solidFill>
              </a:rPr>
              <a:t>def sentiments(rating):</a:t>
            </a:r>
          </a:p>
          <a:p>
            <a:r>
              <a:rPr lang="en-US" sz="2000" dirty="0">
                <a:solidFill>
                  <a:schemeClr val="accent1">
                    <a:lumMod val="50000"/>
                  </a:schemeClr>
                </a:solidFill>
              </a:rPr>
              <a:t>    if (rating == 5) or (rating == 4):</a:t>
            </a:r>
          </a:p>
          <a:p>
            <a:r>
              <a:rPr lang="en-US" sz="2000" dirty="0">
                <a:solidFill>
                  <a:schemeClr val="accent1">
                    <a:lumMod val="50000"/>
                  </a:schemeClr>
                </a:solidFill>
              </a:rPr>
              <a:t>        return 1</a:t>
            </a:r>
          </a:p>
          <a:p>
            <a:r>
              <a:rPr lang="en-US" sz="2000" dirty="0">
                <a:solidFill>
                  <a:schemeClr val="accent1">
                    <a:lumMod val="50000"/>
                  </a:schemeClr>
                </a:solidFill>
              </a:rPr>
              <a:t>    </a:t>
            </a:r>
            <a:r>
              <a:rPr lang="en-US" sz="2000" dirty="0" err="1">
                <a:solidFill>
                  <a:schemeClr val="accent1">
                    <a:lumMod val="50000"/>
                  </a:schemeClr>
                </a:solidFill>
              </a:rPr>
              <a:t>elif</a:t>
            </a:r>
            <a:r>
              <a:rPr lang="en-US" sz="2000" dirty="0">
                <a:solidFill>
                  <a:schemeClr val="accent1">
                    <a:lumMod val="50000"/>
                  </a:schemeClr>
                </a:solidFill>
              </a:rPr>
              <a:t> rating == 3:</a:t>
            </a:r>
          </a:p>
          <a:p>
            <a:r>
              <a:rPr lang="en-US" sz="2000" dirty="0">
                <a:solidFill>
                  <a:schemeClr val="accent1">
                    <a:lumMod val="50000"/>
                  </a:schemeClr>
                </a:solidFill>
              </a:rPr>
              <a:t>        return 0</a:t>
            </a:r>
          </a:p>
          <a:p>
            <a:r>
              <a:rPr lang="en-US" sz="2000" dirty="0">
                <a:solidFill>
                  <a:schemeClr val="accent1">
                    <a:lumMod val="50000"/>
                  </a:schemeClr>
                </a:solidFill>
              </a:rPr>
              <a:t>    </a:t>
            </a:r>
            <a:r>
              <a:rPr lang="en-US" sz="2000" dirty="0" err="1">
                <a:solidFill>
                  <a:schemeClr val="accent1">
                    <a:lumMod val="50000"/>
                  </a:schemeClr>
                </a:solidFill>
              </a:rPr>
              <a:t>elif</a:t>
            </a:r>
            <a:r>
              <a:rPr lang="en-US" sz="2000" dirty="0">
                <a:solidFill>
                  <a:schemeClr val="accent1">
                    <a:lumMod val="50000"/>
                  </a:schemeClr>
                </a:solidFill>
              </a:rPr>
              <a:t> (rating == 2) or (rating == 1):</a:t>
            </a:r>
          </a:p>
          <a:p>
            <a:r>
              <a:rPr lang="en-US" sz="2000" dirty="0">
                <a:solidFill>
                  <a:schemeClr val="accent1">
                    <a:lumMod val="50000"/>
                  </a:schemeClr>
                </a:solidFill>
              </a:rPr>
              <a:t>        return -1</a:t>
            </a:r>
          </a:p>
          <a:p>
            <a:r>
              <a:rPr lang="en-US" sz="2000" dirty="0">
                <a:solidFill>
                  <a:schemeClr val="accent1">
                    <a:lumMod val="50000"/>
                  </a:schemeClr>
                </a:solidFill>
              </a:rPr>
              <a:t> </a:t>
            </a:r>
          </a:p>
        </p:txBody>
      </p:sp>
      <p:pic>
        <p:nvPicPr>
          <p:cNvPr id="11" name="Picture 10">
            <a:extLst>
              <a:ext uri="{FF2B5EF4-FFF2-40B4-BE49-F238E27FC236}">
                <a16:creationId xmlns:a16="http://schemas.microsoft.com/office/drawing/2014/main" id="{FD79F33D-A222-497B-B933-C5BCE4E18F9F}"/>
              </a:ext>
            </a:extLst>
          </p:cNvPr>
          <p:cNvPicPr>
            <a:picLocks noChangeAspect="1"/>
          </p:cNvPicPr>
          <p:nvPr/>
        </p:nvPicPr>
        <p:blipFill>
          <a:blip r:embed="rId3"/>
          <a:stretch>
            <a:fillRect/>
          </a:stretch>
        </p:blipFill>
        <p:spPr>
          <a:xfrm>
            <a:off x="7304690" y="3868156"/>
            <a:ext cx="4225158" cy="2525509"/>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id="{74851409-F71B-4F8C-A2B3-9BA461898338}"/>
              </a:ext>
            </a:extLst>
          </p:cNvPr>
          <p:cNvSpPr txBox="1"/>
          <p:nvPr/>
        </p:nvSpPr>
        <p:spPr>
          <a:xfrm>
            <a:off x="662152" y="1135117"/>
            <a:ext cx="4225158"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3">
                    <a:lumMod val="50000"/>
                  </a:schemeClr>
                </a:solidFill>
              </a:rPr>
              <a:t>Labeling the  Dataset</a:t>
            </a:r>
          </a:p>
        </p:txBody>
      </p:sp>
      <p:pic>
        <p:nvPicPr>
          <p:cNvPr id="4" name="Picture 3">
            <a:extLst>
              <a:ext uri="{FF2B5EF4-FFF2-40B4-BE49-F238E27FC236}">
                <a16:creationId xmlns:a16="http://schemas.microsoft.com/office/drawing/2014/main" id="{764C01A7-F5D0-4736-8BBB-AE224EB7956D}"/>
              </a:ext>
            </a:extLst>
          </p:cNvPr>
          <p:cNvPicPr>
            <a:picLocks noChangeAspect="1"/>
          </p:cNvPicPr>
          <p:nvPr/>
        </p:nvPicPr>
        <p:blipFill>
          <a:blip r:embed="rId4"/>
          <a:stretch>
            <a:fillRect/>
          </a:stretch>
        </p:blipFill>
        <p:spPr>
          <a:xfrm>
            <a:off x="7304690" y="464335"/>
            <a:ext cx="4225158" cy="2856783"/>
          </a:xfrm>
          <a:prstGeom prst="rect">
            <a:avLst/>
          </a:prstGeom>
        </p:spPr>
      </p:pic>
    </p:spTree>
    <p:extLst>
      <p:ext uri="{BB962C8B-B14F-4D97-AF65-F5344CB8AC3E}">
        <p14:creationId xmlns:p14="http://schemas.microsoft.com/office/powerpoint/2010/main" val="1949505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37969F-8889-4E4A-8BA6-88A58810CE6A}"/>
              </a:ext>
            </a:extLst>
          </p:cNvPr>
          <p:cNvPicPr>
            <a:picLocks noChangeAspect="1"/>
          </p:cNvPicPr>
          <p:nvPr/>
        </p:nvPicPr>
        <p:blipFill>
          <a:blip r:embed="rId3"/>
          <a:stretch>
            <a:fillRect/>
          </a:stretch>
        </p:blipFill>
        <p:spPr>
          <a:xfrm>
            <a:off x="936407" y="1735521"/>
            <a:ext cx="2152650" cy="99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F9A0F363-43FA-4EAA-83A4-028CB022331D}"/>
              </a:ext>
            </a:extLst>
          </p:cNvPr>
          <p:cNvPicPr>
            <a:picLocks noChangeAspect="1"/>
          </p:cNvPicPr>
          <p:nvPr/>
        </p:nvPicPr>
        <p:blipFill>
          <a:blip r:embed="rId4"/>
          <a:stretch>
            <a:fillRect/>
          </a:stretch>
        </p:blipFill>
        <p:spPr>
          <a:xfrm>
            <a:off x="4690243" y="1420211"/>
            <a:ext cx="5133975" cy="312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307FE6BF-5B41-40DA-9406-7C07CEDC289B}"/>
              </a:ext>
            </a:extLst>
          </p:cNvPr>
          <p:cNvSpPr txBox="1"/>
          <p:nvPr/>
        </p:nvSpPr>
        <p:spPr>
          <a:xfrm>
            <a:off x="662152" y="520262"/>
            <a:ext cx="4225158"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3">
                    <a:lumMod val="50000"/>
                  </a:schemeClr>
                </a:solidFill>
              </a:rPr>
              <a:t>Handling the null values</a:t>
            </a:r>
          </a:p>
        </p:txBody>
      </p:sp>
      <p:sp>
        <p:nvSpPr>
          <p:cNvPr id="5" name="Arrow: Right 4">
            <a:extLst>
              <a:ext uri="{FF2B5EF4-FFF2-40B4-BE49-F238E27FC236}">
                <a16:creationId xmlns:a16="http://schemas.microsoft.com/office/drawing/2014/main" id="{3A48B5FF-27D4-477E-9F03-92DADE1DC7C2}"/>
              </a:ext>
            </a:extLst>
          </p:cNvPr>
          <p:cNvSpPr/>
          <p:nvPr/>
        </p:nvSpPr>
        <p:spPr>
          <a:xfrm>
            <a:off x="3529013" y="2046155"/>
            <a:ext cx="721273" cy="369332"/>
          </a:xfrm>
          <a:prstGeom prst="rightArrow">
            <a:avLst/>
          </a:prstGeom>
          <a:solidFill>
            <a:srgbClr val="7030A0"/>
          </a:solidFill>
          <a:ln w="3175">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106FAED-949C-409C-8768-B51CAE8B72B9}"/>
              </a:ext>
            </a:extLst>
          </p:cNvPr>
          <p:cNvSpPr/>
          <p:nvPr/>
        </p:nvSpPr>
        <p:spPr>
          <a:xfrm>
            <a:off x="662152" y="4791458"/>
            <a:ext cx="6096000" cy="677108"/>
          </a:xfrm>
          <a:prstGeom prst="rect">
            <a:avLst/>
          </a:prstGeom>
        </p:spPr>
        <p:txBody>
          <a:bodyPr>
            <a:spAutoFit/>
          </a:bodyPr>
          <a:lstStyle/>
          <a:p>
            <a:pPr marL="285750" indent="-285750">
              <a:buFont typeface="Arial" panose="020B0604020202020204" pitchFamily="34" charset="0"/>
              <a:buChar char="•"/>
            </a:pPr>
            <a:r>
              <a:rPr lang="en-US" dirty="0"/>
              <a:t> </a:t>
            </a:r>
            <a:r>
              <a:rPr lang="en-US" dirty="0">
                <a:solidFill>
                  <a:schemeClr val="accent3">
                    <a:lumMod val="50000"/>
                  </a:schemeClr>
                </a:solidFill>
              </a:rPr>
              <a:t>Remove any 'neutral' ratings equal to 3</a:t>
            </a:r>
          </a:p>
          <a:p>
            <a:r>
              <a:rPr lang="en-US" dirty="0">
                <a:solidFill>
                  <a:schemeClr val="accent3">
                    <a:lumMod val="50000"/>
                  </a:schemeClr>
                </a:solidFill>
              </a:rPr>
              <a:t>            </a:t>
            </a:r>
            <a:r>
              <a:rPr lang="en-US" sz="2000" dirty="0">
                <a:solidFill>
                  <a:schemeClr val="accent1">
                    <a:lumMod val="50000"/>
                  </a:schemeClr>
                </a:solidFill>
              </a:rPr>
              <a:t>df = df[df['overall'] != 3]</a:t>
            </a:r>
          </a:p>
        </p:txBody>
      </p:sp>
      <p:sp>
        <p:nvSpPr>
          <p:cNvPr id="7" name="Rectangle 6">
            <a:extLst>
              <a:ext uri="{FF2B5EF4-FFF2-40B4-BE49-F238E27FC236}">
                <a16:creationId xmlns:a16="http://schemas.microsoft.com/office/drawing/2014/main" id="{8D4AD59B-1962-48EB-8F21-92677EAEFEA5}"/>
              </a:ext>
            </a:extLst>
          </p:cNvPr>
          <p:cNvSpPr/>
          <p:nvPr/>
        </p:nvSpPr>
        <p:spPr>
          <a:xfrm>
            <a:off x="662152" y="5948019"/>
            <a:ext cx="5921878" cy="369332"/>
          </a:xfrm>
          <a:prstGeom prst="rect">
            <a:avLst/>
          </a:prstGeom>
        </p:spPr>
        <p:txBody>
          <a:bodyPr wrap="none">
            <a:spAutoFit/>
          </a:bodyPr>
          <a:lstStyle/>
          <a:p>
            <a:pPr marL="285750" indent="-285750">
              <a:buFont typeface="Arial" panose="020B0604020202020204" pitchFamily="34" charset="0"/>
              <a:buChar char="•"/>
            </a:pPr>
            <a:r>
              <a:rPr lang="en-US" dirty="0">
                <a:solidFill>
                  <a:schemeClr val="accent3">
                    <a:lumMod val="50000"/>
                  </a:schemeClr>
                </a:solidFill>
              </a:rPr>
              <a:t>to absolutely ensure  all data type in review Text are string</a:t>
            </a:r>
          </a:p>
        </p:txBody>
      </p:sp>
    </p:spTree>
    <p:extLst>
      <p:ext uri="{BB962C8B-B14F-4D97-AF65-F5344CB8AC3E}">
        <p14:creationId xmlns:p14="http://schemas.microsoft.com/office/powerpoint/2010/main" val="3359069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BB62A1-63CB-4E25-8B73-AD8BC3D95501}"/>
              </a:ext>
            </a:extLst>
          </p:cNvPr>
          <p:cNvSpPr/>
          <p:nvPr/>
        </p:nvSpPr>
        <p:spPr>
          <a:xfrm>
            <a:off x="356809" y="432394"/>
            <a:ext cx="334918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Calibri" panose="020F0502020204030204"/>
                <a:ea typeface="+mn-ea"/>
                <a:cs typeface="+mn-cs"/>
              </a:rPr>
              <a:t>SPLIT INTO TRAIN /TEST DATASET</a:t>
            </a:r>
          </a:p>
        </p:txBody>
      </p:sp>
      <p:pic>
        <p:nvPicPr>
          <p:cNvPr id="10" name="Picture 9">
            <a:extLst>
              <a:ext uri="{FF2B5EF4-FFF2-40B4-BE49-F238E27FC236}">
                <a16:creationId xmlns:a16="http://schemas.microsoft.com/office/drawing/2014/main" id="{0614B87E-D3EB-427C-9839-51F37B2466BE}"/>
              </a:ext>
            </a:extLst>
          </p:cNvPr>
          <p:cNvPicPr>
            <a:picLocks noChangeAspect="1"/>
          </p:cNvPicPr>
          <p:nvPr/>
        </p:nvPicPr>
        <p:blipFill>
          <a:blip r:embed="rId3"/>
          <a:stretch>
            <a:fillRect/>
          </a:stretch>
        </p:blipFill>
        <p:spPr>
          <a:xfrm>
            <a:off x="852681" y="959012"/>
            <a:ext cx="7724775" cy="2028825"/>
          </a:xfrm>
          <a:prstGeom prst="rect">
            <a:avLst/>
          </a:prstGeom>
          <a:ln>
            <a:noFill/>
          </a:ln>
          <a:effectLst>
            <a:outerShdw blurRad="190500" algn="tl" rotWithShape="0">
              <a:srgbClr val="000000">
                <a:alpha val="70000"/>
              </a:srgbClr>
            </a:outerShdw>
          </a:effectLst>
        </p:spPr>
      </p:pic>
      <p:sp>
        <p:nvSpPr>
          <p:cNvPr id="2" name="Rectangle 1">
            <a:extLst>
              <a:ext uri="{FF2B5EF4-FFF2-40B4-BE49-F238E27FC236}">
                <a16:creationId xmlns:a16="http://schemas.microsoft.com/office/drawing/2014/main" id="{3A5BB6AE-9AFE-4167-BD9F-001A6E1FC879}"/>
              </a:ext>
            </a:extLst>
          </p:cNvPr>
          <p:cNvSpPr/>
          <p:nvPr/>
        </p:nvSpPr>
        <p:spPr>
          <a:xfrm>
            <a:off x="356809" y="4117282"/>
            <a:ext cx="7051697" cy="203132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Step 1. Preprocess raw reviews to cleaned reviews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Step 2. Create BoW using CountVectorizer / Tfidfvectorizer in sklearn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Step 3. Transform review text to numerical representations (feature vectors)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Step 4. Fit feature vectors to supervised learning algorithm (e.g. Naive Bayes, Logistic regression,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rPr>
              <a:t>Step 5. Improve the model performance by Grid Search</a:t>
            </a:r>
          </a:p>
        </p:txBody>
      </p:sp>
      <p:sp>
        <p:nvSpPr>
          <p:cNvPr id="6" name="Rectangle 5">
            <a:extLst>
              <a:ext uri="{FF2B5EF4-FFF2-40B4-BE49-F238E27FC236}">
                <a16:creationId xmlns:a16="http://schemas.microsoft.com/office/drawing/2014/main" id="{42A70B02-CF7E-45CC-8C47-BDB0BB6BC30D}"/>
              </a:ext>
            </a:extLst>
          </p:cNvPr>
          <p:cNvSpPr/>
          <p:nvPr/>
        </p:nvSpPr>
        <p:spPr>
          <a:xfrm>
            <a:off x="356809" y="3436290"/>
            <a:ext cx="125707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Calibri" panose="020F0502020204030204"/>
                <a:ea typeface="+mn-ea"/>
                <a:cs typeface="+mn-cs"/>
              </a:rPr>
              <a:t>MODELING</a:t>
            </a:r>
          </a:p>
        </p:txBody>
      </p:sp>
      <p:cxnSp>
        <p:nvCxnSpPr>
          <p:cNvPr id="4" name="Straight Arrow Connector 3">
            <a:extLst>
              <a:ext uri="{FF2B5EF4-FFF2-40B4-BE49-F238E27FC236}">
                <a16:creationId xmlns:a16="http://schemas.microsoft.com/office/drawing/2014/main" id="{6BB888A5-3F3A-457C-B9E1-BEEF53234985}"/>
              </a:ext>
            </a:extLst>
          </p:cNvPr>
          <p:cNvCxnSpPr>
            <a:cxnSpLocks/>
          </p:cNvCxnSpPr>
          <p:nvPr/>
        </p:nvCxnSpPr>
        <p:spPr>
          <a:xfrm flipV="1">
            <a:off x="5309118" y="4329403"/>
            <a:ext cx="1324947"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 name="Rectangle 4">
            <a:extLst>
              <a:ext uri="{FF2B5EF4-FFF2-40B4-BE49-F238E27FC236}">
                <a16:creationId xmlns:a16="http://schemas.microsoft.com/office/drawing/2014/main" id="{4C921A34-DC3C-4AE8-8102-E85E61A0EB70}"/>
              </a:ext>
            </a:extLst>
          </p:cNvPr>
          <p:cNvSpPr/>
          <p:nvPr/>
        </p:nvSpPr>
        <p:spPr>
          <a:xfrm>
            <a:off x="7032172" y="3944682"/>
            <a:ext cx="6096000" cy="769441"/>
          </a:xfrm>
          <a:prstGeom prst="rect">
            <a:avLst/>
          </a:prstGeom>
        </p:spPr>
        <p:txBody>
          <a:bodyPr>
            <a:spAutoFit/>
          </a:bodyPr>
          <a:lstStyle/>
          <a:p>
            <a:pPr>
              <a:buFont typeface="+mj-lt"/>
              <a:buAutoNum type="arabicPeriod"/>
            </a:pPr>
            <a:r>
              <a:rPr lang="en-US" sz="1100" dirty="0">
                <a:solidFill>
                  <a:schemeClr val="accent3">
                    <a:lumMod val="50000"/>
                  </a:schemeClr>
                </a:solidFill>
                <a:latin typeface="Helvetica Neue"/>
              </a:rPr>
              <a:t>remove non-character such as digits and symbols</a:t>
            </a:r>
          </a:p>
          <a:p>
            <a:pPr>
              <a:buFont typeface="+mj-lt"/>
              <a:buAutoNum type="arabicPeriod"/>
            </a:pPr>
            <a:r>
              <a:rPr lang="en-US" sz="1100" dirty="0">
                <a:solidFill>
                  <a:schemeClr val="accent3">
                    <a:lumMod val="50000"/>
                  </a:schemeClr>
                </a:solidFill>
                <a:latin typeface="Helvetica Neue"/>
              </a:rPr>
              <a:t>convert to lower case</a:t>
            </a:r>
          </a:p>
          <a:p>
            <a:pPr>
              <a:buFont typeface="+mj-lt"/>
              <a:buAutoNum type="arabicPeriod"/>
            </a:pPr>
            <a:r>
              <a:rPr lang="en-US" sz="1100" dirty="0">
                <a:solidFill>
                  <a:schemeClr val="accent3">
                    <a:lumMod val="50000"/>
                  </a:schemeClr>
                </a:solidFill>
                <a:latin typeface="Helvetica Neue"/>
              </a:rPr>
              <a:t>remove stop words such as "the" and "and" if needed</a:t>
            </a:r>
          </a:p>
          <a:p>
            <a:pPr>
              <a:buFont typeface="+mj-lt"/>
              <a:buAutoNum type="arabicPeriod"/>
            </a:pPr>
            <a:r>
              <a:rPr lang="en-US" sz="1100" dirty="0">
                <a:solidFill>
                  <a:schemeClr val="accent3">
                    <a:lumMod val="50000"/>
                  </a:schemeClr>
                </a:solidFill>
                <a:latin typeface="Helvetica Neue"/>
              </a:rPr>
              <a:t>convert to root words by stemming if needed</a:t>
            </a:r>
            <a:endParaRPr lang="en-US" sz="1100" b="0" i="0" dirty="0">
              <a:solidFill>
                <a:schemeClr val="accent3">
                  <a:lumMod val="50000"/>
                </a:schemeClr>
              </a:solidFill>
              <a:effectLst/>
              <a:latin typeface="Helvetica Neue"/>
            </a:endParaRPr>
          </a:p>
        </p:txBody>
      </p:sp>
    </p:spTree>
    <p:extLst>
      <p:ext uri="{BB962C8B-B14F-4D97-AF65-F5344CB8AC3E}">
        <p14:creationId xmlns:p14="http://schemas.microsoft.com/office/powerpoint/2010/main" val="3660374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FEED0DC-7EE0-457B-8143-11EEDF181B0D}"/>
              </a:ext>
            </a:extLst>
          </p:cNvPr>
          <p:cNvSpPr/>
          <p:nvPr/>
        </p:nvSpPr>
        <p:spPr>
          <a:xfrm>
            <a:off x="356808" y="432394"/>
            <a:ext cx="4672392" cy="369332"/>
          </a:xfrm>
          <a:prstGeom prst="rect">
            <a:avLst/>
          </a:prstGeom>
        </p:spPr>
        <p:txBody>
          <a:bodyPr wrap="square">
            <a:spAutoFit/>
          </a:bodyPr>
          <a:lstStyle/>
          <a:p>
            <a:pPr algn="ctr"/>
            <a:r>
              <a:rPr lang="en-US" b="1" dirty="0"/>
              <a:t>CountVectorizer with Multinomial Naive Bayes</a:t>
            </a:r>
          </a:p>
        </p:txBody>
      </p:sp>
      <p:pic>
        <p:nvPicPr>
          <p:cNvPr id="15" name="Picture 14">
            <a:extLst>
              <a:ext uri="{FF2B5EF4-FFF2-40B4-BE49-F238E27FC236}">
                <a16:creationId xmlns:a16="http://schemas.microsoft.com/office/drawing/2014/main" id="{AA90968A-CFAF-44A5-935F-C1018C128D47}"/>
              </a:ext>
            </a:extLst>
          </p:cNvPr>
          <p:cNvPicPr>
            <a:picLocks noChangeAspect="1"/>
          </p:cNvPicPr>
          <p:nvPr/>
        </p:nvPicPr>
        <p:blipFill rotWithShape="1">
          <a:blip r:embed="rId3"/>
          <a:srcRect t="1265" r="2779" b="1265"/>
          <a:stretch/>
        </p:blipFill>
        <p:spPr>
          <a:xfrm>
            <a:off x="524107" y="1387509"/>
            <a:ext cx="3484100" cy="2288137"/>
          </a:xfrm>
          <a:prstGeom prst="rect">
            <a:avLst/>
          </a:prstGeom>
          <a:ln>
            <a:noFill/>
          </a:ln>
          <a:effectLst>
            <a:outerShdw blurRad="190500" algn="tl" rotWithShape="0">
              <a:srgbClr val="000000">
                <a:alpha val="70000"/>
              </a:srgbClr>
            </a:outerShdw>
          </a:effectLst>
        </p:spPr>
      </p:pic>
      <p:sp>
        <p:nvSpPr>
          <p:cNvPr id="16" name="Rectangle 15">
            <a:extLst>
              <a:ext uri="{FF2B5EF4-FFF2-40B4-BE49-F238E27FC236}">
                <a16:creationId xmlns:a16="http://schemas.microsoft.com/office/drawing/2014/main" id="{BEF0E122-3CB5-45EF-A08B-E442009ECF07}"/>
              </a:ext>
            </a:extLst>
          </p:cNvPr>
          <p:cNvSpPr/>
          <p:nvPr/>
        </p:nvSpPr>
        <p:spPr>
          <a:xfrm>
            <a:off x="6320461" y="418903"/>
            <a:ext cx="4672392" cy="369332"/>
          </a:xfrm>
          <a:prstGeom prst="rect">
            <a:avLst/>
          </a:prstGeom>
        </p:spPr>
        <p:txBody>
          <a:bodyPr wrap="square">
            <a:spAutoFit/>
          </a:bodyPr>
          <a:lstStyle/>
          <a:p>
            <a:r>
              <a:rPr lang="en-US" b="1" dirty="0"/>
              <a:t>Tfidfvectorizer with Logistic Regression</a:t>
            </a:r>
          </a:p>
        </p:txBody>
      </p:sp>
      <p:pic>
        <p:nvPicPr>
          <p:cNvPr id="17" name="Picture 16">
            <a:extLst>
              <a:ext uri="{FF2B5EF4-FFF2-40B4-BE49-F238E27FC236}">
                <a16:creationId xmlns:a16="http://schemas.microsoft.com/office/drawing/2014/main" id="{D8B21CE6-B032-473D-B179-508426675CC0}"/>
              </a:ext>
            </a:extLst>
          </p:cNvPr>
          <p:cNvPicPr>
            <a:picLocks noChangeAspect="1"/>
          </p:cNvPicPr>
          <p:nvPr/>
        </p:nvPicPr>
        <p:blipFill>
          <a:blip r:embed="rId4"/>
          <a:stretch>
            <a:fillRect/>
          </a:stretch>
        </p:blipFill>
        <p:spPr>
          <a:xfrm>
            <a:off x="6443527" y="1387509"/>
            <a:ext cx="3484100" cy="2316078"/>
          </a:xfrm>
          <a:prstGeom prst="rect">
            <a:avLst/>
          </a:prstGeom>
          <a:ln>
            <a:noFill/>
          </a:ln>
          <a:effectLst>
            <a:outerShdw blurRad="190500" algn="tl" rotWithShape="0">
              <a:srgbClr val="000000">
                <a:alpha val="70000"/>
              </a:srgbClr>
            </a:outerShdw>
          </a:effectLst>
        </p:spPr>
      </p:pic>
      <p:pic>
        <p:nvPicPr>
          <p:cNvPr id="18" name="Picture 17">
            <a:extLst>
              <a:ext uri="{FF2B5EF4-FFF2-40B4-BE49-F238E27FC236}">
                <a16:creationId xmlns:a16="http://schemas.microsoft.com/office/drawing/2014/main" id="{01113463-473E-43FD-A6A2-B37A8AEFCE4C}"/>
              </a:ext>
            </a:extLst>
          </p:cNvPr>
          <p:cNvPicPr>
            <a:picLocks noChangeAspect="1"/>
          </p:cNvPicPr>
          <p:nvPr/>
        </p:nvPicPr>
        <p:blipFill>
          <a:blip r:embed="rId5"/>
          <a:stretch>
            <a:fillRect/>
          </a:stretch>
        </p:blipFill>
        <p:spPr>
          <a:xfrm>
            <a:off x="6441743" y="4070746"/>
            <a:ext cx="3485884" cy="2368351"/>
          </a:xfrm>
          <a:prstGeom prst="rect">
            <a:avLst/>
          </a:prstGeom>
        </p:spPr>
      </p:pic>
      <p:sp>
        <p:nvSpPr>
          <p:cNvPr id="3" name="Rectangle 2">
            <a:extLst>
              <a:ext uri="{FF2B5EF4-FFF2-40B4-BE49-F238E27FC236}">
                <a16:creationId xmlns:a16="http://schemas.microsoft.com/office/drawing/2014/main" id="{F87FB041-A149-43E6-892F-9ABB5DFE847D}"/>
              </a:ext>
            </a:extLst>
          </p:cNvPr>
          <p:cNvSpPr/>
          <p:nvPr/>
        </p:nvSpPr>
        <p:spPr>
          <a:xfrm>
            <a:off x="1222260" y="3892097"/>
            <a:ext cx="2084225" cy="369332"/>
          </a:xfrm>
          <a:prstGeom prst="rect">
            <a:avLst/>
          </a:prstGeom>
        </p:spPr>
        <p:txBody>
          <a:bodyPr wrap="none">
            <a:spAutoFit/>
          </a:bodyPr>
          <a:lstStyle/>
          <a:p>
            <a:r>
              <a:rPr lang="en-US" dirty="0"/>
              <a:t>(Benchmark Model)</a:t>
            </a:r>
          </a:p>
        </p:txBody>
      </p:sp>
      <p:sp>
        <p:nvSpPr>
          <p:cNvPr id="20" name="Rectangle 19">
            <a:extLst>
              <a:ext uri="{FF2B5EF4-FFF2-40B4-BE49-F238E27FC236}">
                <a16:creationId xmlns:a16="http://schemas.microsoft.com/office/drawing/2014/main" id="{A504DCB0-1303-4DB7-9B95-F8DACB9312CF}"/>
              </a:ext>
            </a:extLst>
          </p:cNvPr>
          <p:cNvSpPr/>
          <p:nvPr/>
        </p:nvSpPr>
        <p:spPr>
          <a:xfrm>
            <a:off x="6188114" y="6439097"/>
            <a:ext cx="4226413" cy="369332"/>
          </a:xfrm>
          <a:prstGeom prst="rect">
            <a:avLst/>
          </a:prstGeom>
        </p:spPr>
        <p:txBody>
          <a:bodyPr wrap="none">
            <a:spAutoFit/>
          </a:bodyPr>
          <a:lstStyle/>
          <a:p>
            <a:r>
              <a:rPr lang="en-US" dirty="0"/>
              <a:t>(After Grid search hyper-parameter tuning</a:t>
            </a:r>
            <a:r>
              <a:rPr lang="en-US" b="1" dirty="0"/>
              <a:t>)</a:t>
            </a:r>
            <a:endParaRPr lang="en-US" dirty="0"/>
          </a:p>
        </p:txBody>
      </p:sp>
      <p:sp>
        <p:nvSpPr>
          <p:cNvPr id="4" name="Rectangle 3">
            <a:extLst>
              <a:ext uri="{FF2B5EF4-FFF2-40B4-BE49-F238E27FC236}">
                <a16:creationId xmlns:a16="http://schemas.microsoft.com/office/drawing/2014/main" id="{1F2FDA17-3B87-4972-B90B-D1DEE6F066CC}"/>
              </a:ext>
            </a:extLst>
          </p:cNvPr>
          <p:cNvSpPr/>
          <p:nvPr/>
        </p:nvSpPr>
        <p:spPr>
          <a:xfrm>
            <a:off x="6533147" y="1600200"/>
            <a:ext cx="1383632" cy="26469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B23E4E-43DB-4DED-BA44-F9AE476C9FBC}"/>
              </a:ext>
            </a:extLst>
          </p:cNvPr>
          <p:cNvSpPr/>
          <p:nvPr/>
        </p:nvSpPr>
        <p:spPr>
          <a:xfrm>
            <a:off x="705852" y="1620252"/>
            <a:ext cx="1383632" cy="26469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6944A2-5CA1-4542-A45B-B593C0D893D4}"/>
              </a:ext>
            </a:extLst>
          </p:cNvPr>
          <p:cNvSpPr/>
          <p:nvPr/>
        </p:nvSpPr>
        <p:spPr>
          <a:xfrm>
            <a:off x="6533147" y="4334173"/>
            <a:ext cx="1383632" cy="264695"/>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223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17248F-BC24-4750-88DA-C3AD244521BB}"/>
              </a:ext>
            </a:extLst>
          </p:cNvPr>
          <p:cNvSpPr/>
          <p:nvPr/>
        </p:nvSpPr>
        <p:spPr>
          <a:xfrm>
            <a:off x="268576" y="849803"/>
            <a:ext cx="4672392" cy="369332"/>
          </a:xfrm>
          <a:prstGeom prst="rect">
            <a:avLst/>
          </a:prstGeom>
        </p:spPr>
        <p:txBody>
          <a:bodyPr wrap="square">
            <a:spAutoFit/>
          </a:bodyPr>
          <a:lstStyle/>
          <a:p>
            <a:r>
              <a:rPr lang="en-US" b="1" dirty="0"/>
              <a:t> Word2Vec</a:t>
            </a:r>
          </a:p>
        </p:txBody>
      </p:sp>
      <p:sp>
        <p:nvSpPr>
          <p:cNvPr id="2" name="Rectangle 1">
            <a:extLst>
              <a:ext uri="{FF2B5EF4-FFF2-40B4-BE49-F238E27FC236}">
                <a16:creationId xmlns:a16="http://schemas.microsoft.com/office/drawing/2014/main" id="{C1A0A181-B1FF-4570-B7BD-E0A8323E0E7C}"/>
              </a:ext>
            </a:extLst>
          </p:cNvPr>
          <p:cNvSpPr/>
          <p:nvPr/>
        </p:nvSpPr>
        <p:spPr>
          <a:xfrm>
            <a:off x="437392" y="1221082"/>
            <a:ext cx="9007151" cy="2462213"/>
          </a:xfrm>
          <a:prstGeom prst="rect">
            <a:avLst/>
          </a:prstGeom>
        </p:spPr>
        <p:txBody>
          <a:bodyPr wrap="square">
            <a:spAutoFit/>
          </a:bodyPr>
          <a:lstStyle/>
          <a:p>
            <a:r>
              <a:rPr lang="en-US" sz="1400" dirty="0">
                <a:solidFill>
                  <a:srgbClr val="000000"/>
                </a:solidFill>
                <a:cs typeface="Times New Roman" panose="02020603050405020304" pitchFamily="18" charset="0"/>
              </a:rPr>
              <a:t>Another common approach of word embedding is prediction based embedding, such as Word2Vec model. In gist, Word2Vec is a combination of two techniques: Continuous Bag of Words (</a:t>
            </a:r>
            <a:r>
              <a:rPr lang="en-US" sz="1400" dirty="0" err="1">
                <a:solidFill>
                  <a:srgbClr val="000000"/>
                </a:solidFill>
                <a:cs typeface="Times New Roman" panose="02020603050405020304" pitchFamily="18" charset="0"/>
              </a:rPr>
              <a:t>CBoW</a:t>
            </a:r>
            <a:r>
              <a:rPr lang="en-US" sz="1400" dirty="0">
                <a:solidFill>
                  <a:srgbClr val="000000"/>
                </a:solidFill>
                <a:cs typeface="Times New Roman" panose="02020603050405020304" pitchFamily="18" charset="0"/>
              </a:rPr>
              <a:t>) and skip-gram model. Both are shallow neural networks which learn weights for word vector representations.</a:t>
            </a:r>
          </a:p>
          <a:p>
            <a:endParaRPr lang="en-US" sz="1400" dirty="0">
              <a:solidFill>
                <a:srgbClr val="000000"/>
              </a:solidFill>
              <a:cs typeface="Times New Roman" panose="02020603050405020304" pitchFamily="18" charset="0"/>
            </a:endParaRPr>
          </a:p>
          <a:p>
            <a:r>
              <a:rPr lang="en-US" sz="1400" dirty="0">
                <a:solidFill>
                  <a:srgbClr val="000000"/>
                </a:solidFill>
                <a:cs typeface="Times New Roman" panose="02020603050405020304" pitchFamily="18" charset="0"/>
              </a:rPr>
              <a:t>In this part, we will train Word2Vec model to create our own word vector representations using genism library. Then we fit the feature vectors of the reviews to Random Forest Classifier. Here's the workflow of this part.</a:t>
            </a:r>
          </a:p>
          <a:p>
            <a:endParaRPr lang="en-US" sz="1400" dirty="0">
              <a:solidFill>
                <a:srgbClr val="000000"/>
              </a:solidFill>
              <a:cs typeface="Times New Roman" panose="02020603050405020304" pitchFamily="18" charset="0"/>
            </a:endParaRPr>
          </a:p>
          <a:p>
            <a:r>
              <a:rPr lang="en-US" sz="1400" dirty="0">
                <a:solidFill>
                  <a:srgbClr val="000000"/>
                </a:solidFill>
                <a:cs typeface="Times New Roman" panose="02020603050405020304" pitchFamily="18" charset="0"/>
              </a:rPr>
              <a:t>Step 1. Parse review text to sentences (Word2Vec model takes a list of sentences as inputs)</a:t>
            </a:r>
          </a:p>
          <a:p>
            <a:r>
              <a:rPr lang="en-US" sz="1400" dirty="0">
                <a:solidFill>
                  <a:srgbClr val="000000"/>
                </a:solidFill>
                <a:cs typeface="Times New Roman" panose="02020603050405020304" pitchFamily="18" charset="0"/>
              </a:rPr>
              <a:t>Step 2. Create vocabulary list using Word2Vec model</a:t>
            </a:r>
          </a:p>
          <a:p>
            <a:r>
              <a:rPr lang="en-US" sz="1400" dirty="0">
                <a:solidFill>
                  <a:srgbClr val="000000"/>
                </a:solidFill>
                <a:cs typeface="Times New Roman" panose="02020603050405020304" pitchFamily="18" charset="0"/>
              </a:rPr>
              <a:t>Step 3. Transform each review into numerical representation by computing average feature vectors of words therein</a:t>
            </a:r>
          </a:p>
          <a:p>
            <a:r>
              <a:rPr lang="en-US" sz="1400" dirty="0">
                <a:solidFill>
                  <a:srgbClr val="000000"/>
                </a:solidFill>
                <a:cs typeface="Times New Roman" panose="02020603050405020304" pitchFamily="18" charset="0"/>
              </a:rPr>
              <a:t>Step 4. Fit the average feature vectors to Random Forest Classifier</a:t>
            </a:r>
            <a:endParaRPr lang="en-US" sz="1400" b="0" i="0" dirty="0">
              <a:solidFill>
                <a:srgbClr val="000000"/>
              </a:solidFill>
              <a:effectLst/>
              <a:cs typeface="Times New Roman" panose="02020603050405020304" pitchFamily="18" charset="0"/>
            </a:endParaRPr>
          </a:p>
        </p:txBody>
      </p:sp>
      <p:sp>
        <p:nvSpPr>
          <p:cNvPr id="4" name="TextBox 3">
            <a:extLst>
              <a:ext uri="{FF2B5EF4-FFF2-40B4-BE49-F238E27FC236}">
                <a16:creationId xmlns:a16="http://schemas.microsoft.com/office/drawing/2014/main" id="{560BD47E-4E2E-4339-98BF-2B5855811407}"/>
              </a:ext>
            </a:extLst>
          </p:cNvPr>
          <p:cNvSpPr txBox="1"/>
          <p:nvPr/>
        </p:nvSpPr>
        <p:spPr>
          <a:xfrm>
            <a:off x="5467737" y="5999010"/>
            <a:ext cx="4366726" cy="369332"/>
          </a:xfrm>
          <a:prstGeom prst="rect">
            <a:avLst/>
          </a:prstGeom>
          <a:noFill/>
        </p:spPr>
        <p:txBody>
          <a:bodyPr wrap="square" rtlCol="0">
            <a:spAutoFit/>
          </a:bodyPr>
          <a:lstStyle/>
          <a:p>
            <a:r>
              <a:rPr lang="en-US" dirty="0"/>
              <a:t> </a:t>
            </a:r>
            <a:r>
              <a:rPr lang="en-US" sz="1200" dirty="0"/>
              <a:t>RandomForestClassifier after under sampling the majority class</a:t>
            </a:r>
            <a:endParaRPr lang="en-US" dirty="0"/>
          </a:p>
        </p:txBody>
      </p:sp>
      <p:sp>
        <p:nvSpPr>
          <p:cNvPr id="6" name="TextBox 5">
            <a:extLst>
              <a:ext uri="{FF2B5EF4-FFF2-40B4-BE49-F238E27FC236}">
                <a16:creationId xmlns:a16="http://schemas.microsoft.com/office/drawing/2014/main" id="{1373A466-050E-4F28-90FF-0E868AB08FA2}"/>
              </a:ext>
            </a:extLst>
          </p:cNvPr>
          <p:cNvSpPr txBox="1"/>
          <p:nvPr/>
        </p:nvSpPr>
        <p:spPr>
          <a:xfrm>
            <a:off x="889518" y="6073839"/>
            <a:ext cx="4366726" cy="369332"/>
          </a:xfrm>
          <a:prstGeom prst="rect">
            <a:avLst/>
          </a:prstGeom>
          <a:noFill/>
        </p:spPr>
        <p:txBody>
          <a:bodyPr wrap="square" rtlCol="0">
            <a:spAutoFit/>
          </a:bodyPr>
          <a:lstStyle/>
          <a:p>
            <a:r>
              <a:rPr lang="en-US" dirty="0"/>
              <a:t> </a:t>
            </a:r>
            <a:r>
              <a:rPr lang="en-US" sz="1200" dirty="0" err="1"/>
              <a:t>RandomForestClassifier</a:t>
            </a:r>
            <a:r>
              <a:rPr lang="en-US" sz="1200" dirty="0"/>
              <a:t> before under sampling the majority class</a:t>
            </a:r>
            <a:endParaRPr lang="en-US" dirty="0"/>
          </a:p>
        </p:txBody>
      </p:sp>
      <p:pic>
        <p:nvPicPr>
          <p:cNvPr id="3" name="Picture 2">
            <a:extLst>
              <a:ext uri="{FF2B5EF4-FFF2-40B4-BE49-F238E27FC236}">
                <a16:creationId xmlns:a16="http://schemas.microsoft.com/office/drawing/2014/main" id="{93D8F342-41D6-44E6-990A-299BFBF0DF96}"/>
              </a:ext>
            </a:extLst>
          </p:cNvPr>
          <p:cNvPicPr>
            <a:picLocks noChangeAspect="1"/>
          </p:cNvPicPr>
          <p:nvPr/>
        </p:nvPicPr>
        <p:blipFill rotWithShape="1">
          <a:blip r:embed="rId3"/>
          <a:srcRect l="5552" r="5730"/>
          <a:stretch/>
        </p:blipFill>
        <p:spPr>
          <a:xfrm>
            <a:off x="1278294" y="3883089"/>
            <a:ext cx="3135086" cy="2190750"/>
          </a:xfrm>
          <a:prstGeom prst="rect">
            <a:avLst/>
          </a:prstGeom>
        </p:spPr>
      </p:pic>
      <p:pic>
        <p:nvPicPr>
          <p:cNvPr id="7" name="Picture 6">
            <a:extLst>
              <a:ext uri="{FF2B5EF4-FFF2-40B4-BE49-F238E27FC236}">
                <a16:creationId xmlns:a16="http://schemas.microsoft.com/office/drawing/2014/main" id="{69F87C1D-3ACC-4341-B3CC-CB23CC149A2B}"/>
              </a:ext>
            </a:extLst>
          </p:cNvPr>
          <p:cNvPicPr>
            <a:picLocks noChangeAspect="1"/>
          </p:cNvPicPr>
          <p:nvPr/>
        </p:nvPicPr>
        <p:blipFill>
          <a:blip r:embed="rId4"/>
          <a:stretch>
            <a:fillRect/>
          </a:stretch>
        </p:blipFill>
        <p:spPr>
          <a:xfrm>
            <a:off x="5958373" y="3957917"/>
            <a:ext cx="3036338" cy="2041093"/>
          </a:xfrm>
          <a:prstGeom prst="rect">
            <a:avLst/>
          </a:prstGeom>
        </p:spPr>
      </p:pic>
      <p:sp>
        <p:nvSpPr>
          <p:cNvPr id="10" name="TextBox 9">
            <a:extLst>
              <a:ext uri="{FF2B5EF4-FFF2-40B4-BE49-F238E27FC236}">
                <a16:creationId xmlns:a16="http://schemas.microsoft.com/office/drawing/2014/main" id="{3B8D5506-64EF-40F1-BAF4-A717AB3F2F57}"/>
              </a:ext>
            </a:extLst>
          </p:cNvPr>
          <p:cNvSpPr txBox="1"/>
          <p:nvPr/>
        </p:nvSpPr>
        <p:spPr>
          <a:xfrm>
            <a:off x="4465087" y="4458179"/>
            <a:ext cx="1441579" cy="307777"/>
          </a:xfrm>
          <a:prstGeom prst="rect">
            <a:avLst/>
          </a:prstGeom>
          <a:noFill/>
        </p:spPr>
        <p:txBody>
          <a:bodyPr wrap="square" rtlCol="0">
            <a:spAutoFit/>
          </a:bodyPr>
          <a:lstStyle/>
          <a:p>
            <a:r>
              <a:rPr lang="en-US" sz="1400" dirty="0"/>
              <a:t>Under sampling</a:t>
            </a:r>
          </a:p>
        </p:txBody>
      </p:sp>
      <p:sp>
        <p:nvSpPr>
          <p:cNvPr id="13" name="Arrow: Right 12">
            <a:extLst>
              <a:ext uri="{FF2B5EF4-FFF2-40B4-BE49-F238E27FC236}">
                <a16:creationId xmlns:a16="http://schemas.microsoft.com/office/drawing/2014/main" id="{965AB9BF-1376-4AB1-B7BF-58F6792BEA82}"/>
              </a:ext>
            </a:extLst>
          </p:cNvPr>
          <p:cNvSpPr/>
          <p:nvPr/>
        </p:nvSpPr>
        <p:spPr>
          <a:xfrm>
            <a:off x="4697648" y="4784507"/>
            <a:ext cx="976457" cy="459625"/>
          </a:xfrm>
          <a:prstGeom prst="rightArrow">
            <a:avLst/>
          </a:prstGeom>
          <a:solidFill>
            <a:srgbClr val="7030A0"/>
          </a:solidFill>
          <a:ln w="3175">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66018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FEED0DC-7EE0-457B-8143-11EEDF181B0D}"/>
              </a:ext>
            </a:extLst>
          </p:cNvPr>
          <p:cNvSpPr/>
          <p:nvPr/>
        </p:nvSpPr>
        <p:spPr>
          <a:xfrm>
            <a:off x="356808" y="432394"/>
            <a:ext cx="4672392" cy="369332"/>
          </a:xfrm>
          <a:prstGeom prst="rect">
            <a:avLst/>
          </a:prstGeom>
        </p:spPr>
        <p:txBody>
          <a:bodyPr wrap="square">
            <a:spAutoFit/>
          </a:bodyPr>
          <a:lstStyle/>
          <a:p>
            <a:r>
              <a:rPr lang="en-US" b="1" dirty="0" err="1"/>
              <a:t>BalancedRandomForestClassifier</a:t>
            </a:r>
            <a:endParaRPr lang="en-US" b="1" dirty="0"/>
          </a:p>
        </p:txBody>
      </p:sp>
      <p:sp>
        <p:nvSpPr>
          <p:cNvPr id="14" name="Arrow: Right 13">
            <a:extLst>
              <a:ext uri="{FF2B5EF4-FFF2-40B4-BE49-F238E27FC236}">
                <a16:creationId xmlns:a16="http://schemas.microsoft.com/office/drawing/2014/main" id="{F95A7330-A8CD-44FB-852E-A97B30D96132}"/>
              </a:ext>
            </a:extLst>
          </p:cNvPr>
          <p:cNvSpPr/>
          <p:nvPr/>
        </p:nvSpPr>
        <p:spPr>
          <a:xfrm>
            <a:off x="4540971" y="2366962"/>
            <a:ext cx="976457" cy="459625"/>
          </a:xfrm>
          <a:prstGeom prst="rightArrow">
            <a:avLst/>
          </a:prstGeom>
          <a:solidFill>
            <a:srgbClr val="7030A0"/>
          </a:solidFill>
          <a:ln w="3175">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B4D3739-1F0E-464C-AECA-679A84339137}"/>
              </a:ext>
            </a:extLst>
          </p:cNvPr>
          <p:cNvPicPr>
            <a:picLocks noChangeAspect="1"/>
          </p:cNvPicPr>
          <p:nvPr/>
        </p:nvPicPr>
        <p:blipFill rotWithShape="1">
          <a:blip r:embed="rId3"/>
          <a:srcRect r="16108"/>
          <a:stretch/>
        </p:blipFill>
        <p:spPr>
          <a:xfrm>
            <a:off x="634194" y="1380053"/>
            <a:ext cx="3450082" cy="2343150"/>
          </a:xfrm>
          <a:prstGeom prst="rect">
            <a:avLst/>
          </a:prstGeom>
        </p:spPr>
      </p:pic>
      <p:pic>
        <p:nvPicPr>
          <p:cNvPr id="4" name="Picture 3">
            <a:extLst>
              <a:ext uri="{FF2B5EF4-FFF2-40B4-BE49-F238E27FC236}">
                <a16:creationId xmlns:a16="http://schemas.microsoft.com/office/drawing/2014/main" id="{DCE470B7-DF25-4122-AB2D-4FCB08895CFC}"/>
              </a:ext>
            </a:extLst>
          </p:cNvPr>
          <p:cNvPicPr>
            <a:picLocks noChangeAspect="1"/>
          </p:cNvPicPr>
          <p:nvPr/>
        </p:nvPicPr>
        <p:blipFill>
          <a:blip r:embed="rId4"/>
          <a:stretch>
            <a:fillRect/>
          </a:stretch>
        </p:blipFill>
        <p:spPr>
          <a:xfrm>
            <a:off x="5880817" y="1330126"/>
            <a:ext cx="3543397" cy="2393077"/>
          </a:xfrm>
          <a:prstGeom prst="rect">
            <a:avLst/>
          </a:prstGeom>
        </p:spPr>
      </p:pic>
      <p:sp>
        <p:nvSpPr>
          <p:cNvPr id="9" name="TextBox 8">
            <a:extLst>
              <a:ext uri="{FF2B5EF4-FFF2-40B4-BE49-F238E27FC236}">
                <a16:creationId xmlns:a16="http://schemas.microsoft.com/office/drawing/2014/main" id="{2089A7B5-2493-4F9B-BC63-ABE7A1132F00}"/>
              </a:ext>
            </a:extLst>
          </p:cNvPr>
          <p:cNvSpPr txBox="1"/>
          <p:nvPr/>
        </p:nvSpPr>
        <p:spPr>
          <a:xfrm>
            <a:off x="509641" y="3803052"/>
            <a:ext cx="3287918" cy="369332"/>
          </a:xfrm>
          <a:prstGeom prst="rect">
            <a:avLst/>
          </a:prstGeom>
          <a:noFill/>
        </p:spPr>
        <p:txBody>
          <a:bodyPr wrap="square" rtlCol="0">
            <a:spAutoFit/>
          </a:bodyPr>
          <a:lstStyle/>
          <a:p>
            <a:r>
              <a:rPr lang="en-US" dirty="0"/>
              <a:t> </a:t>
            </a:r>
            <a:r>
              <a:rPr lang="en-US" sz="1200" dirty="0" err="1"/>
              <a:t>RandomForestClassifier</a:t>
            </a:r>
            <a:r>
              <a:rPr lang="en-US" sz="1200" dirty="0"/>
              <a:t> before resampling</a:t>
            </a:r>
            <a:endParaRPr lang="en-US" dirty="0"/>
          </a:p>
        </p:txBody>
      </p:sp>
      <p:sp>
        <p:nvSpPr>
          <p:cNvPr id="10" name="TextBox 9">
            <a:extLst>
              <a:ext uri="{FF2B5EF4-FFF2-40B4-BE49-F238E27FC236}">
                <a16:creationId xmlns:a16="http://schemas.microsoft.com/office/drawing/2014/main" id="{25B135C4-D49E-4D08-8F2F-1C1E0B53CAFE}"/>
              </a:ext>
            </a:extLst>
          </p:cNvPr>
          <p:cNvSpPr txBox="1"/>
          <p:nvPr/>
        </p:nvSpPr>
        <p:spPr>
          <a:xfrm>
            <a:off x="6394149" y="3807763"/>
            <a:ext cx="3287918" cy="369332"/>
          </a:xfrm>
          <a:prstGeom prst="rect">
            <a:avLst/>
          </a:prstGeom>
          <a:noFill/>
        </p:spPr>
        <p:txBody>
          <a:bodyPr wrap="square" rtlCol="0">
            <a:spAutoFit/>
          </a:bodyPr>
          <a:lstStyle/>
          <a:p>
            <a:r>
              <a:rPr lang="en-US" dirty="0"/>
              <a:t> </a:t>
            </a:r>
            <a:r>
              <a:rPr lang="en-US" sz="1200" dirty="0" err="1"/>
              <a:t>RandomForestClassifier</a:t>
            </a:r>
            <a:r>
              <a:rPr lang="en-US" sz="1200" dirty="0"/>
              <a:t> after  resampling</a:t>
            </a:r>
            <a:endParaRPr lang="en-US" dirty="0"/>
          </a:p>
        </p:txBody>
      </p:sp>
      <p:sp>
        <p:nvSpPr>
          <p:cNvPr id="12" name="TextBox 11">
            <a:extLst>
              <a:ext uri="{FF2B5EF4-FFF2-40B4-BE49-F238E27FC236}">
                <a16:creationId xmlns:a16="http://schemas.microsoft.com/office/drawing/2014/main" id="{E99173BD-52DF-4202-A74F-FA8C4283FFF1}"/>
              </a:ext>
            </a:extLst>
          </p:cNvPr>
          <p:cNvSpPr txBox="1"/>
          <p:nvPr/>
        </p:nvSpPr>
        <p:spPr>
          <a:xfrm>
            <a:off x="4308409" y="2059185"/>
            <a:ext cx="1441579" cy="307777"/>
          </a:xfrm>
          <a:prstGeom prst="rect">
            <a:avLst/>
          </a:prstGeom>
          <a:noFill/>
        </p:spPr>
        <p:txBody>
          <a:bodyPr wrap="square" rtlCol="0">
            <a:spAutoFit/>
          </a:bodyPr>
          <a:lstStyle/>
          <a:p>
            <a:r>
              <a:rPr lang="en-US" sz="1400" dirty="0"/>
              <a:t>Under sampling</a:t>
            </a:r>
          </a:p>
        </p:txBody>
      </p:sp>
    </p:spTree>
    <p:extLst>
      <p:ext uri="{BB962C8B-B14F-4D97-AF65-F5344CB8AC3E}">
        <p14:creationId xmlns:p14="http://schemas.microsoft.com/office/powerpoint/2010/main" val="1208590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FEED0DC-7EE0-457B-8143-11EEDF181B0D}"/>
              </a:ext>
            </a:extLst>
          </p:cNvPr>
          <p:cNvSpPr/>
          <p:nvPr/>
        </p:nvSpPr>
        <p:spPr>
          <a:xfrm>
            <a:off x="356808" y="432394"/>
            <a:ext cx="467239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XGBoost</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Classifier</a:t>
            </a:r>
          </a:p>
        </p:txBody>
      </p:sp>
      <p:pic>
        <p:nvPicPr>
          <p:cNvPr id="2" name="Picture 1">
            <a:extLst>
              <a:ext uri="{FF2B5EF4-FFF2-40B4-BE49-F238E27FC236}">
                <a16:creationId xmlns:a16="http://schemas.microsoft.com/office/drawing/2014/main" id="{863F38AD-953A-495A-B17A-AE2F86E1BFAE}"/>
              </a:ext>
            </a:extLst>
          </p:cNvPr>
          <p:cNvPicPr>
            <a:picLocks noChangeAspect="1"/>
          </p:cNvPicPr>
          <p:nvPr/>
        </p:nvPicPr>
        <p:blipFill>
          <a:blip r:embed="rId3"/>
          <a:srcRect/>
          <a:stretch/>
        </p:blipFill>
        <p:spPr>
          <a:xfrm>
            <a:off x="573385" y="1492852"/>
            <a:ext cx="3216314" cy="2171700"/>
          </a:xfrm>
          <a:prstGeom prst="rect">
            <a:avLst/>
          </a:prstGeom>
        </p:spPr>
      </p:pic>
      <p:pic>
        <p:nvPicPr>
          <p:cNvPr id="5" name="Picture 4">
            <a:extLst>
              <a:ext uri="{FF2B5EF4-FFF2-40B4-BE49-F238E27FC236}">
                <a16:creationId xmlns:a16="http://schemas.microsoft.com/office/drawing/2014/main" id="{B41881F1-DEF4-461B-AC68-C6FB8565D473}"/>
              </a:ext>
            </a:extLst>
          </p:cNvPr>
          <p:cNvPicPr>
            <a:picLocks noChangeAspect="1"/>
          </p:cNvPicPr>
          <p:nvPr/>
        </p:nvPicPr>
        <p:blipFill>
          <a:blip r:embed="rId4"/>
          <a:srcRect/>
          <a:stretch/>
        </p:blipFill>
        <p:spPr>
          <a:xfrm>
            <a:off x="5891188" y="1401088"/>
            <a:ext cx="3264791" cy="2219325"/>
          </a:xfrm>
          <a:prstGeom prst="rect">
            <a:avLst/>
          </a:prstGeom>
        </p:spPr>
      </p:pic>
      <p:sp>
        <p:nvSpPr>
          <p:cNvPr id="14" name="Arrow: Right 13">
            <a:extLst>
              <a:ext uri="{FF2B5EF4-FFF2-40B4-BE49-F238E27FC236}">
                <a16:creationId xmlns:a16="http://schemas.microsoft.com/office/drawing/2014/main" id="{F95A7330-A8CD-44FB-852E-A97B30D96132}"/>
              </a:ext>
            </a:extLst>
          </p:cNvPr>
          <p:cNvSpPr/>
          <p:nvPr/>
        </p:nvSpPr>
        <p:spPr>
          <a:xfrm>
            <a:off x="4307927" y="2394036"/>
            <a:ext cx="721273" cy="369332"/>
          </a:xfrm>
          <a:prstGeom prst="rightArrow">
            <a:avLst/>
          </a:prstGeom>
          <a:solidFill>
            <a:srgbClr val="7030A0"/>
          </a:solidFill>
          <a:ln w="3175">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6730AAD-1AF8-4C7D-975E-C6824B65300D}"/>
              </a:ext>
            </a:extLst>
          </p:cNvPr>
          <p:cNvSpPr txBox="1"/>
          <p:nvPr/>
        </p:nvSpPr>
        <p:spPr>
          <a:xfrm>
            <a:off x="770898" y="3793698"/>
            <a:ext cx="3287918" cy="276999"/>
          </a:xfrm>
          <a:prstGeom prst="rect">
            <a:avLst/>
          </a:prstGeom>
          <a:noFill/>
        </p:spPr>
        <p:txBody>
          <a:bodyPr wrap="square" rtlCol="0">
            <a:spAutoFit/>
          </a:bodyPr>
          <a:lstStyle/>
          <a:p>
            <a:r>
              <a:rPr lang="en-US" sz="1200" dirty="0"/>
              <a:t> </a:t>
            </a:r>
            <a:r>
              <a:rPr lang="en-US" sz="1200" dirty="0" err="1"/>
              <a:t>XGBoost</a:t>
            </a:r>
            <a:r>
              <a:rPr lang="en-US" sz="1200" dirty="0"/>
              <a:t> classifier before resampling</a:t>
            </a:r>
            <a:endParaRPr lang="en-US" dirty="0"/>
          </a:p>
        </p:txBody>
      </p:sp>
      <p:sp>
        <p:nvSpPr>
          <p:cNvPr id="7" name="TextBox 6">
            <a:extLst>
              <a:ext uri="{FF2B5EF4-FFF2-40B4-BE49-F238E27FC236}">
                <a16:creationId xmlns:a16="http://schemas.microsoft.com/office/drawing/2014/main" id="{088C0429-8F6D-487C-AC94-98CA8615A76E}"/>
              </a:ext>
            </a:extLst>
          </p:cNvPr>
          <p:cNvSpPr txBox="1"/>
          <p:nvPr/>
        </p:nvSpPr>
        <p:spPr>
          <a:xfrm>
            <a:off x="5891189" y="3793697"/>
            <a:ext cx="3287918" cy="276999"/>
          </a:xfrm>
          <a:prstGeom prst="rect">
            <a:avLst/>
          </a:prstGeom>
          <a:noFill/>
        </p:spPr>
        <p:txBody>
          <a:bodyPr wrap="square" rtlCol="0">
            <a:spAutoFit/>
          </a:bodyPr>
          <a:lstStyle/>
          <a:p>
            <a:r>
              <a:rPr lang="en-US" sz="1200" dirty="0"/>
              <a:t> </a:t>
            </a:r>
            <a:r>
              <a:rPr lang="en-US" sz="1200" dirty="0" err="1"/>
              <a:t>XGBoost</a:t>
            </a:r>
            <a:r>
              <a:rPr lang="en-US" sz="1200" dirty="0"/>
              <a:t> classifier after resampling</a:t>
            </a:r>
            <a:endParaRPr lang="en-US" dirty="0"/>
          </a:p>
        </p:txBody>
      </p:sp>
      <p:sp>
        <p:nvSpPr>
          <p:cNvPr id="8" name="TextBox 7">
            <a:extLst>
              <a:ext uri="{FF2B5EF4-FFF2-40B4-BE49-F238E27FC236}">
                <a16:creationId xmlns:a16="http://schemas.microsoft.com/office/drawing/2014/main" id="{37C383D3-DC03-45FC-9A58-C5E374927B2C}"/>
              </a:ext>
            </a:extLst>
          </p:cNvPr>
          <p:cNvSpPr txBox="1"/>
          <p:nvPr/>
        </p:nvSpPr>
        <p:spPr>
          <a:xfrm>
            <a:off x="4119654" y="1989934"/>
            <a:ext cx="1441579" cy="307777"/>
          </a:xfrm>
          <a:prstGeom prst="rect">
            <a:avLst/>
          </a:prstGeom>
          <a:noFill/>
        </p:spPr>
        <p:txBody>
          <a:bodyPr wrap="square" rtlCol="0">
            <a:spAutoFit/>
          </a:bodyPr>
          <a:lstStyle/>
          <a:p>
            <a:r>
              <a:rPr lang="en-US" sz="1400" dirty="0"/>
              <a:t>Under sampling</a:t>
            </a:r>
          </a:p>
        </p:txBody>
      </p:sp>
    </p:spTree>
    <p:extLst>
      <p:ext uri="{BB962C8B-B14F-4D97-AF65-F5344CB8AC3E}">
        <p14:creationId xmlns:p14="http://schemas.microsoft.com/office/powerpoint/2010/main" val="2541562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FEED0DC-7EE0-457B-8143-11EEDF181B0D}"/>
              </a:ext>
            </a:extLst>
          </p:cNvPr>
          <p:cNvSpPr/>
          <p:nvPr/>
        </p:nvSpPr>
        <p:spPr>
          <a:xfrm>
            <a:off x="356808" y="432394"/>
            <a:ext cx="467239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Word Cloud</a:t>
            </a:r>
          </a:p>
        </p:txBody>
      </p:sp>
      <p:pic>
        <p:nvPicPr>
          <p:cNvPr id="3" name="Picture 2">
            <a:extLst>
              <a:ext uri="{FF2B5EF4-FFF2-40B4-BE49-F238E27FC236}">
                <a16:creationId xmlns:a16="http://schemas.microsoft.com/office/drawing/2014/main" id="{419B879F-545F-4B79-B8D5-41A7FDF32182}"/>
              </a:ext>
            </a:extLst>
          </p:cNvPr>
          <p:cNvPicPr>
            <a:picLocks noChangeAspect="1"/>
          </p:cNvPicPr>
          <p:nvPr/>
        </p:nvPicPr>
        <p:blipFill>
          <a:blip r:embed="rId3"/>
          <a:stretch>
            <a:fillRect/>
          </a:stretch>
        </p:blipFill>
        <p:spPr>
          <a:xfrm>
            <a:off x="356808" y="1315616"/>
            <a:ext cx="5129946" cy="3312086"/>
          </a:xfrm>
          <a:prstGeom prst="rect">
            <a:avLst/>
          </a:prstGeom>
        </p:spPr>
      </p:pic>
      <p:pic>
        <p:nvPicPr>
          <p:cNvPr id="4" name="Picture 3">
            <a:extLst>
              <a:ext uri="{FF2B5EF4-FFF2-40B4-BE49-F238E27FC236}">
                <a16:creationId xmlns:a16="http://schemas.microsoft.com/office/drawing/2014/main" id="{ADCAC27B-5B84-47DA-9010-BB42808BE239}"/>
              </a:ext>
            </a:extLst>
          </p:cNvPr>
          <p:cNvPicPr>
            <a:picLocks noChangeAspect="1"/>
          </p:cNvPicPr>
          <p:nvPr/>
        </p:nvPicPr>
        <p:blipFill>
          <a:blip r:embed="rId4"/>
          <a:stretch>
            <a:fillRect/>
          </a:stretch>
        </p:blipFill>
        <p:spPr>
          <a:xfrm>
            <a:off x="6037583" y="1315616"/>
            <a:ext cx="5047184" cy="3285751"/>
          </a:xfrm>
          <a:prstGeom prst="rect">
            <a:avLst/>
          </a:prstGeom>
        </p:spPr>
      </p:pic>
    </p:spTree>
    <p:extLst>
      <p:ext uri="{BB962C8B-B14F-4D97-AF65-F5344CB8AC3E}">
        <p14:creationId xmlns:p14="http://schemas.microsoft.com/office/powerpoint/2010/main" val="152975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6000" b="-6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A62AF1-B550-471D-B9BE-C8C8B475F5CE}"/>
              </a:ext>
            </a:extLst>
          </p:cNvPr>
          <p:cNvSpPr/>
          <p:nvPr/>
        </p:nvSpPr>
        <p:spPr>
          <a:xfrm>
            <a:off x="470053" y="523156"/>
            <a:ext cx="19192177" cy="2308324"/>
          </a:xfrm>
          <a:prstGeom prst="rect">
            <a:avLst/>
          </a:prstGeom>
        </p:spPr>
        <p:txBody>
          <a:bodyPr wrap="none">
            <a:spAutoFit/>
          </a:bodyPr>
          <a:lstStyle/>
          <a:p>
            <a:r>
              <a:rPr lang="en-US" b="1" dirty="0">
                <a:solidFill>
                  <a:srgbClr val="000000"/>
                </a:solidFill>
                <a:latin typeface="Helvetica Neue"/>
              </a:rPr>
              <a:t>BUSINESS PROBLEM</a:t>
            </a:r>
          </a:p>
          <a:p>
            <a:endParaRPr lang="en-US" b="1" dirty="0">
              <a:solidFill>
                <a:srgbClr val="000000"/>
              </a:solidFill>
              <a:latin typeface="Helvetica Neue"/>
            </a:endParaRPr>
          </a:p>
          <a:p>
            <a:endParaRPr lang="en-US" b="1" dirty="0">
              <a:solidFill>
                <a:srgbClr val="000000"/>
              </a:solidFill>
              <a:latin typeface="Helvetica Neue"/>
            </a:endParaRPr>
          </a:p>
          <a:p>
            <a:pPr marL="285750" indent="-285750">
              <a:buFont typeface="Arial" panose="020B0604020202020204" pitchFamily="34" charset="0"/>
              <a:buChar char="•"/>
            </a:pPr>
            <a:r>
              <a:rPr lang="en-US" b="1" dirty="0">
                <a:solidFill>
                  <a:srgbClr val="000000"/>
                </a:solidFill>
                <a:latin typeface="Helvetica Neue"/>
              </a:rPr>
              <a:t> </a:t>
            </a:r>
            <a:r>
              <a:rPr lang="en-US" dirty="0">
                <a:solidFill>
                  <a:schemeClr val="bg2">
                    <a:lumMod val="25000"/>
                  </a:schemeClr>
                </a:solidFill>
                <a:latin typeface="Helvetica Neue"/>
              </a:rPr>
              <a:t>Which products should be kept, dropped from Amazon’s product roster </a:t>
            </a:r>
          </a:p>
          <a:p>
            <a:pPr marL="285750" indent="-285750">
              <a:buFont typeface="Arial" panose="020B0604020202020204" pitchFamily="34" charset="0"/>
              <a:buChar char="•"/>
            </a:pPr>
            <a:endParaRPr lang="en-US" dirty="0">
              <a:solidFill>
                <a:schemeClr val="bg2">
                  <a:lumMod val="25000"/>
                </a:schemeClr>
              </a:solidFill>
              <a:latin typeface="Helvetica Neue"/>
            </a:endParaRPr>
          </a:p>
          <a:p>
            <a:pPr marL="285750" indent="-285750">
              <a:buFont typeface="Arial" panose="020B0604020202020204" pitchFamily="34" charset="0"/>
              <a:buChar char="•"/>
            </a:pPr>
            <a:r>
              <a:rPr lang="en-US" dirty="0">
                <a:solidFill>
                  <a:schemeClr val="bg2">
                    <a:lumMod val="25000"/>
                  </a:schemeClr>
                </a:solidFill>
                <a:latin typeface="Helvetica Neue"/>
              </a:rPr>
              <a:t>Can we associate positive and negative words/sentiments for each product in Amazon’s Catalog by using Sentiment analysis, can we predict scores for reviews based on certain words</a:t>
            </a:r>
          </a:p>
          <a:p>
            <a:pPr marL="285750" indent="-285750">
              <a:buFont typeface="Arial" panose="020B0604020202020204" pitchFamily="34" charset="0"/>
              <a:buChar char="•"/>
            </a:pPr>
            <a:endParaRPr lang="en-US" dirty="0">
              <a:solidFill>
                <a:schemeClr val="bg2">
                  <a:lumMod val="25000"/>
                </a:schemeClr>
              </a:solidFill>
              <a:latin typeface="Helvetica Neue"/>
            </a:endParaRPr>
          </a:p>
          <a:p>
            <a:pPr marL="285750" indent="-285750">
              <a:buFont typeface="Arial" panose="020B0604020202020204" pitchFamily="34" charset="0"/>
              <a:buChar char="•"/>
            </a:pPr>
            <a:r>
              <a:rPr lang="en-US" dirty="0">
                <a:solidFill>
                  <a:schemeClr val="bg2">
                    <a:lumMod val="25000"/>
                  </a:schemeClr>
                </a:solidFill>
                <a:latin typeface="Helvetica Neue"/>
              </a:rPr>
              <a:t>Can we predict scores for reviews based on certain words</a:t>
            </a:r>
          </a:p>
        </p:txBody>
      </p:sp>
      <p:sp>
        <p:nvSpPr>
          <p:cNvPr id="8" name="Rectangle 7">
            <a:extLst>
              <a:ext uri="{FF2B5EF4-FFF2-40B4-BE49-F238E27FC236}">
                <a16:creationId xmlns:a16="http://schemas.microsoft.com/office/drawing/2014/main" id="{97810FED-FB60-416F-9893-DFA258221971}"/>
              </a:ext>
            </a:extLst>
          </p:cNvPr>
          <p:cNvSpPr/>
          <p:nvPr/>
        </p:nvSpPr>
        <p:spPr>
          <a:xfrm>
            <a:off x="667526" y="3795177"/>
            <a:ext cx="2481770" cy="461665"/>
          </a:xfrm>
          <a:prstGeom prst="rect">
            <a:avLst/>
          </a:prstGeom>
        </p:spPr>
        <p:txBody>
          <a:bodyPr wrap="none">
            <a:spAutoFit/>
          </a:bodyPr>
          <a:lstStyle/>
          <a:p>
            <a:r>
              <a:rPr lang="en-US" sz="2400" dirty="0">
                <a:solidFill>
                  <a:schemeClr val="accent3">
                    <a:lumMod val="50000"/>
                  </a:schemeClr>
                </a:solidFill>
                <a:latin typeface="Times New Roman" panose="02020603050405020304" pitchFamily="18" charset="0"/>
                <a:cs typeface="Times New Roman" panose="02020603050405020304" pitchFamily="18" charset="0"/>
              </a:rPr>
              <a:t>Source of the Data</a:t>
            </a:r>
            <a:endParaRPr lang="en-US" dirty="0"/>
          </a:p>
        </p:txBody>
      </p:sp>
      <p:sp>
        <p:nvSpPr>
          <p:cNvPr id="9" name="Rectangle 8">
            <a:extLst>
              <a:ext uri="{FF2B5EF4-FFF2-40B4-BE49-F238E27FC236}">
                <a16:creationId xmlns:a16="http://schemas.microsoft.com/office/drawing/2014/main" id="{B4F4D218-7A6D-4209-85AA-6D7AFD48CC96}"/>
              </a:ext>
            </a:extLst>
          </p:cNvPr>
          <p:cNvSpPr/>
          <p:nvPr/>
        </p:nvSpPr>
        <p:spPr>
          <a:xfrm>
            <a:off x="580012" y="4489240"/>
            <a:ext cx="4245586" cy="369332"/>
          </a:xfrm>
          <a:prstGeom prst="rect">
            <a:avLst/>
          </a:prstGeom>
        </p:spPr>
        <p:txBody>
          <a:bodyPr wrap="none">
            <a:spAutoFit/>
          </a:bodyPr>
          <a:lstStyle/>
          <a:p>
            <a:r>
              <a:rPr lang="en-US" b="0" i="0" dirty="0">
                <a:solidFill>
                  <a:srgbClr val="000000"/>
                </a:solidFill>
                <a:effectLst/>
                <a:latin typeface="Helvetica Neue"/>
              </a:rPr>
              <a:t> </a:t>
            </a:r>
            <a:r>
              <a:rPr lang="en-US" b="0" i="0" u="sng" dirty="0">
                <a:solidFill>
                  <a:srgbClr val="1A466C"/>
                </a:solidFill>
                <a:effectLst/>
                <a:latin typeface="Helvetica Neue"/>
                <a:hlinkClick r:id="rId3"/>
              </a:rPr>
              <a:t>http://jmcauley.ucsd.edu/data/amazon/</a:t>
            </a:r>
            <a:r>
              <a:rPr lang="en-US" b="0" i="0" dirty="0">
                <a:solidFill>
                  <a:srgbClr val="000000"/>
                </a:solidFill>
                <a:effectLst/>
                <a:latin typeface="Helvetica Neue"/>
              </a:rPr>
              <a:t> </a:t>
            </a:r>
            <a:endParaRPr lang="en-US" dirty="0"/>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FEED0DC-7EE0-457B-8143-11EEDF181B0D}"/>
              </a:ext>
            </a:extLst>
          </p:cNvPr>
          <p:cNvSpPr/>
          <p:nvPr/>
        </p:nvSpPr>
        <p:spPr>
          <a:xfrm>
            <a:off x="366138" y="329757"/>
            <a:ext cx="10252099"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cs typeface="Calibri" panose="020F0502020204030204" pitchFamily="34" charset="0"/>
              </a:rPr>
              <a:t>Limitation and Improvements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cs typeface="Calibri" panose="020F0502020204030204" pitchFamily="34" charset="0"/>
              </a:rPr>
              <a:t>1- The correction method for the imbalanced data did not help as much as expected. The other methods than under sampling should be tried. Or more sample has to be collected if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dirty="0">
              <a:ln>
                <a:noFill/>
              </a:ln>
              <a:solidFill>
                <a:prstClr val="black"/>
              </a:solidFill>
              <a:effectLst/>
              <a:uLnTx/>
              <a:uFillTx/>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cs typeface="Calibri" panose="020F0502020204030204" pitchFamily="34" charset="0"/>
              </a:rPr>
              <a:t>2- Using Deep Learning algorithm also can result in the better predictive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dirty="0">
              <a:ln>
                <a:noFill/>
              </a:ln>
              <a:solidFill>
                <a:prstClr val="black"/>
              </a:solidFill>
              <a:effectLst/>
              <a:uLnTx/>
              <a:uFillTx/>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cs typeface="Calibri" panose="020F0502020204030204" pitchFamily="34" charset="0"/>
              </a:rPr>
              <a:t>3- Word </a:t>
            </a:r>
            <a:r>
              <a:rPr lang="en-US">
                <a:solidFill>
                  <a:prstClr val="black"/>
                </a:solidFill>
                <a:cs typeface="Calibri" panose="020F0502020204030204" pitchFamily="34" charset="0"/>
              </a:rPr>
              <a:t>Cloud with </a:t>
            </a:r>
            <a:r>
              <a:rPr lang="en-US" dirty="0">
                <a:solidFill>
                  <a:prstClr val="black"/>
                </a:solidFill>
                <a:cs typeface="Calibri" panose="020F0502020204030204" pitchFamily="34" charset="0"/>
              </a:rPr>
              <a:t>limited number of words can be of value to show the difference between the common word in different sentiments clearer.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cs typeface="Calibri" panose="020F0502020204030204" pitchFamily="34" charset="0"/>
            </a:endParaRPr>
          </a:p>
        </p:txBody>
      </p:sp>
    </p:spTree>
    <p:extLst>
      <p:ext uri="{BB962C8B-B14F-4D97-AF65-F5344CB8AC3E}">
        <p14:creationId xmlns:p14="http://schemas.microsoft.com/office/powerpoint/2010/main" val="103938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A62AF1-B550-471D-B9BE-C8C8B475F5CE}"/>
              </a:ext>
            </a:extLst>
          </p:cNvPr>
          <p:cNvSpPr/>
          <p:nvPr/>
        </p:nvSpPr>
        <p:spPr>
          <a:xfrm>
            <a:off x="296632" y="491625"/>
            <a:ext cx="10869258" cy="1938992"/>
          </a:xfrm>
          <a:prstGeom prst="rect">
            <a:avLst/>
          </a:prstGeom>
        </p:spPr>
        <p:txBody>
          <a:bodyPr wrap="none">
            <a:spAutoFit/>
          </a:bodyPr>
          <a:lstStyle/>
          <a:p>
            <a:r>
              <a:rPr lang="en-US" sz="2000" b="1" dirty="0">
                <a:solidFill>
                  <a:srgbClr val="000000"/>
                </a:solidFill>
                <a:latin typeface="Helvetica Neue"/>
              </a:rPr>
              <a:t>ASSUMPTION</a:t>
            </a:r>
          </a:p>
          <a:p>
            <a:endParaRPr lang="en-US" b="1" dirty="0">
              <a:solidFill>
                <a:srgbClr val="000000"/>
              </a:solidFill>
              <a:latin typeface="Helvetica Neue"/>
            </a:endParaRPr>
          </a:p>
          <a:p>
            <a:endParaRPr lang="en-US" b="1" dirty="0">
              <a:solidFill>
                <a:srgbClr val="000000"/>
              </a:solidFill>
              <a:latin typeface="Helvetica Neue"/>
            </a:endParaRPr>
          </a:p>
          <a:p>
            <a:pPr marL="285750" indent="-285750">
              <a:buFont typeface="Arial" panose="020B0604020202020204" pitchFamily="34" charset="0"/>
              <a:buChar char="•"/>
            </a:pPr>
            <a:r>
              <a:rPr lang="en-US" sz="1600" dirty="0">
                <a:solidFill>
                  <a:schemeClr val="bg2">
                    <a:lumMod val="25000"/>
                  </a:schemeClr>
                </a:solidFill>
                <a:latin typeface="Helvetica Neue"/>
              </a:rPr>
              <a:t>We’re assuming that sample size of 10K examples are sufficient to represent the entire population of sales/reviews</a:t>
            </a:r>
          </a:p>
          <a:p>
            <a:pPr marL="285750" indent="-285750">
              <a:buFont typeface="Arial" panose="020B0604020202020204" pitchFamily="34" charset="0"/>
              <a:buChar char="•"/>
            </a:pPr>
            <a:endParaRPr lang="en-US" sz="1600" dirty="0">
              <a:solidFill>
                <a:schemeClr val="bg2">
                  <a:lumMod val="25000"/>
                </a:schemeClr>
              </a:solidFill>
              <a:latin typeface="Helvetica Neue"/>
            </a:endParaRPr>
          </a:p>
          <a:p>
            <a:pPr marL="285750" indent="-285750">
              <a:buFont typeface="Arial" panose="020B0604020202020204" pitchFamily="34" charset="0"/>
              <a:buChar char="•"/>
            </a:pPr>
            <a:r>
              <a:rPr lang="en-US" sz="1600" dirty="0">
                <a:solidFill>
                  <a:schemeClr val="bg2">
                    <a:lumMod val="25000"/>
                  </a:schemeClr>
                </a:solidFill>
                <a:latin typeface="Helvetica Neue"/>
              </a:rPr>
              <a:t>We’re assuming that the information in the text reviews of each product is rich enough to train a sentiment analysis </a:t>
            </a:r>
          </a:p>
          <a:p>
            <a:r>
              <a:rPr lang="en-US" sz="1600" dirty="0">
                <a:solidFill>
                  <a:schemeClr val="bg2">
                    <a:lumMod val="25000"/>
                  </a:schemeClr>
                </a:solidFill>
                <a:latin typeface="Helvetica Neue"/>
              </a:rPr>
              <a:t>     classifier with accuracy (hopefully) &gt; 70%</a:t>
            </a:r>
          </a:p>
        </p:txBody>
      </p:sp>
    </p:spTree>
    <p:extLst>
      <p:ext uri="{BB962C8B-B14F-4D97-AF65-F5344CB8AC3E}">
        <p14:creationId xmlns:p14="http://schemas.microsoft.com/office/powerpoint/2010/main" val="4155340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2B4EB6-7D3B-40FD-A088-FB56C4C4E0F1}"/>
              </a:ext>
            </a:extLst>
          </p:cNvPr>
          <p:cNvSpPr/>
          <p:nvPr/>
        </p:nvSpPr>
        <p:spPr>
          <a:xfrm>
            <a:off x="412674" y="534173"/>
            <a:ext cx="2015216" cy="738664"/>
          </a:xfrm>
          <a:prstGeom prst="rect">
            <a:avLst/>
          </a:prstGeom>
        </p:spPr>
        <p:txBody>
          <a:bodyPr wrap="none">
            <a:spAutoFit/>
          </a:bodyPr>
          <a:lstStyle/>
          <a:p>
            <a:r>
              <a:rPr lang="en-US" b="1" dirty="0">
                <a:solidFill>
                  <a:srgbClr val="000000"/>
                </a:solidFill>
                <a:latin typeface="Helvetica Neue"/>
              </a:rPr>
              <a:t>DATASET</a:t>
            </a:r>
          </a:p>
          <a:p>
            <a:endParaRPr lang="en-US" b="1" dirty="0">
              <a:solidFill>
                <a:srgbClr val="000000"/>
              </a:solidFill>
              <a:latin typeface="Helvetica Neue"/>
            </a:endParaRPr>
          </a:p>
        </p:txBody>
      </p:sp>
      <p:pic>
        <p:nvPicPr>
          <p:cNvPr id="3" name="Picture 2">
            <a:extLst>
              <a:ext uri="{FF2B5EF4-FFF2-40B4-BE49-F238E27FC236}">
                <a16:creationId xmlns:a16="http://schemas.microsoft.com/office/drawing/2014/main" id="{F1847B16-5374-4EC9-9C4D-D80062CD08F5}"/>
              </a:ext>
            </a:extLst>
          </p:cNvPr>
          <p:cNvPicPr>
            <a:picLocks noChangeAspect="1"/>
          </p:cNvPicPr>
          <p:nvPr/>
        </p:nvPicPr>
        <p:blipFill>
          <a:blip r:embed="rId3"/>
          <a:stretch>
            <a:fillRect/>
          </a:stretch>
        </p:blipFill>
        <p:spPr>
          <a:xfrm>
            <a:off x="412674" y="1050667"/>
            <a:ext cx="8799832" cy="2378333"/>
          </a:xfrm>
          <a:prstGeom prst="rect">
            <a:avLst/>
          </a:prstGeom>
          <a:ln>
            <a:noFill/>
          </a:ln>
          <a:effectLst>
            <a:outerShdw blurRad="190500" algn="tl" rotWithShape="0">
              <a:srgbClr val="000000">
                <a:alpha val="70000"/>
              </a:srgbClr>
            </a:outerShdw>
          </a:effectLst>
        </p:spPr>
      </p:pic>
      <p:sp>
        <p:nvSpPr>
          <p:cNvPr id="5" name="Rectangle 4">
            <a:extLst>
              <a:ext uri="{FF2B5EF4-FFF2-40B4-BE49-F238E27FC236}">
                <a16:creationId xmlns:a16="http://schemas.microsoft.com/office/drawing/2014/main" id="{D49B838C-FF1E-4C00-87A3-390D1F212054}"/>
              </a:ext>
            </a:extLst>
          </p:cNvPr>
          <p:cNvSpPr/>
          <p:nvPr/>
        </p:nvSpPr>
        <p:spPr>
          <a:xfrm>
            <a:off x="293783" y="3908586"/>
            <a:ext cx="7362940" cy="2585323"/>
          </a:xfrm>
          <a:prstGeom prst="rect">
            <a:avLst/>
          </a:prstGeom>
        </p:spPr>
        <p:txBody>
          <a:bodyPr wrap="square">
            <a:spAutoFit/>
          </a:bodyPr>
          <a:lstStyle/>
          <a:p>
            <a:pPr marL="342900" indent="-342900">
              <a:buFont typeface="+mj-lt"/>
              <a:buAutoNum type="arabicPeriod"/>
            </a:pPr>
            <a:r>
              <a:rPr lang="en-US" dirty="0" err="1">
                <a:solidFill>
                  <a:schemeClr val="accent3">
                    <a:lumMod val="50000"/>
                  </a:schemeClr>
                </a:solidFill>
              </a:rPr>
              <a:t>ReviewerID</a:t>
            </a:r>
            <a:r>
              <a:rPr lang="en-US" dirty="0">
                <a:solidFill>
                  <a:schemeClr val="accent3">
                    <a:lumMod val="50000"/>
                  </a:schemeClr>
                </a:solidFill>
              </a:rPr>
              <a:t> - ID of the reviewer, e.g. A2SUAM1J3GNN3B</a:t>
            </a:r>
            <a:r>
              <a:rPr lang="en-US" dirty="0">
                <a:solidFill>
                  <a:schemeClr val="accent3">
                    <a:lumMod val="50000"/>
                  </a:schemeClr>
                </a:solidFill>
                <a:sym typeface="Wingdings" panose="05000000000000000000" pitchFamily="2" charset="2"/>
              </a:rPr>
              <a:t>  </a:t>
            </a:r>
            <a:r>
              <a:rPr lang="en-US" b="1" i="1" dirty="0">
                <a:solidFill>
                  <a:schemeClr val="accent3">
                    <a:lumMod val="50000"/>
                  </a:schemeClr>
                </a:solidFill>
                <a:sym typeface="Wingdings" panose="05000000000000000000" pitchFamily="2" charset="2"/>
              </a:rPr>
              <a:t>Object</a:t>
            </a:r>
            <a:endParaRPr lang="en-US" b="1" i="1" dirty="0">
              <a:solidFill>
                <a:schemeClr val="accent3">
                  <a:lumMod val="50000"/>
                </a:schemeClr>
              </a:solidFill>
            </a:endParaRPr>
          </a:p>
          <a:p>
            <a:pPr marL="342900" indent="-342900">
              <a:buFont typeface="+mj-lt"/>
              <a:buAutoNum type="arabicPeriod"/>
            </a:pPr>
            <a:r>
              <a:rPr lang="en-US" dirty="0">
                <a:solidFill>
                  <a:schemeClr val="accent3">
                    <a:lumMod val="50000"/>
                  </a:schemeClr>
                </a:solidFill>
              </a:rPr>
              <a:t>Asin - ID of the product, e.g. 0000013714</a:t>
            </a:r>
            <a:r>
              <a:rPr lang="en-US" dirty="0">
                <a:solidFill>
                  <a:schemeClr val="accent3">
                    <a:lumMod val="50000"/>
                  </a:schemeClr>
                </a:solidFill>
                <a:sym typeface="Wingdings" panose="05000000000000000000" pitchFamily="2" charset="2"/>
              </a:rPr>
              <a:t>   </a:t>
            </a:r>
            <a:r>
              <a:rPr lang="en-US" b="1" i="1" dirty="0">
                <a:solidFill>
                  <a:schemeClr val="accent3">
                    <a:lumMod val="50000"/>
                  </a:schemeClr>
                </a:solidFill>
                <a:sym typeface="Wingdings" panose="05000000000000000000" pitchFamily="2" charset="2"/>
              </a:rPr>
              <a:t>Object</a:t>
            </a:r>
            <a:endParaRPr lang="en-US" b="1" i="1" dirty="0">
              <a:solidFill>
                <a:schemeClr val="accent3">
                  <a:lumMod val="50000"/>
                </a:schemeClr>
              </a:solidFill>
            </a:endParaRPr>
          </a:p>
          <a:p>
            <a:pPr marL="342900" indent="-342900">
              <a:buFont typeface="+mj-lt"/>
              <a:buAutoNum type="arabicPeriod"/>
            </a:pPr>
            <a:r>
              <a:rPr lang="en-US" dirty="0">
                <a:solidFill>
                  <a:schemeClr val="accent3">
                    <a:lumMod val="50000"/>
                  </a:schemeClr>
                </a:solidFill>
              </a:rPr>
              <a:t>Reviewer Name - name of the reviewer</a:t>
            </a:r>
            <a:r>
              <a:rPr lang="en-US" dirty="0">
                <a:solidFill>
                  <a:schemeClr val="accent3">
                    <a:lumMod val="50000"/>
                  </a:schemeClr>
                </a:solidFill>
                <a:sym typeface="Wingdings" panose="05000000000000000000" pitchFamily="2" charset="2"/>
              </a:rPr>
              <a:t>   </a:t>
            </a:r>
            <a:r>
              <a:rPr lang="en-US" b="1" i="1" dirty="0">
                <a:solidFill>
                  <a:schemeClr val="accent3">
                    <a:lumMod val="50000"/>
                  </a:schemeClr>
                </a:solidFill>
                <a:sym typeface="Wingdings" panose="05000000000000000000" pitchFamily="2" charset="2"/>
              </a:rPr>
              <a:t>Object</a:t>
            </a:r>
            <a:endParaRPr lang="en-US" b="1" i="1" dirty="0">
              <a:solidFill>
                <a:schemeClr val="accent3">
                  <a:lumMod val="50000"/>
                </a:schemeClr>
              </a:solidFill>
            </a:endParaRPr>
          </a:p>
          <a:p>
            <a:pPr marL="342900" indent="-342900">
              <a:buFont typeface="+mj-lt"/>
              <a:buAutoNum type="arabicPeriod"/>
            </a:pPr>
            <a:r>
              <a:rPr lang="en-US" dirty="0">
                <a:solidFill>
                  <a:schemeClr val="accent3">
                    <a:lumMod val="50000"/>
                  </a:schemeClr>
                </a:solidFill>
              </a:rPr>
              <a:t>Helpful - helpfulness rating of the review, e.g. 2/3</a:t>
            </a:r>
            <a:r>
              <a:rPr lang="en-US" dirty="0">
                <a:solidFill>
                  <a:schemeClr val="accent3">
                    <a:lumMod val="50000"/>
                  </a:schemeClr>
                </a:solidFill>
                <a:sym typeface="Wingdings" panose="05000000000000000000" pitchFamily="2" charset="2"/>
              </a:rPr>
              <a:t>   </a:t>
            </a:r>
            <a:r>
              <a:rPr lang="en-US" b="1" i="1" dirty="0">
                <a:solidFill>
                  <a:schemeClr val="accent3">
                    <a:lumMod val="50000"/>
                  </a:schemeClr>
                </a:solidFill>
                <a:sym typeface="Wingdings" panose="05000000000000000000" pitchFamily="2" charset="2"/>
              </a:rPr>
              <a:t>Object</a:t>
            </a:r>
            <a:endParaRPr lang="en-US" b="1" i="1" dirty="0">
              <a:solidFill>
                <a:schemeClr val="accent3">
                  <a:lumMod val="50000"/>
                </a:schemeClr>
              </a:solidFill>
            </a:endParaRPr>
          </a:p>
          <a:p>
            <a:pPr marL="342900" indent="-342900">
              <a:buFont typeface="+mj-lt"/>
              <a:buAutoNum type="arabicPeriod"/>
            </a:pPr>
            <a:r>
              <a:rPr lang="en-US" dirty="0">
                <a:solidFill>
                  <a:schemeClr val="accent3">
                    <a:lumMod val="50000"/>
                  </a:schemeClr>
                </a:solidFill>
              </a:rPr>
              <a:t>Review Text - text of the review </a:t>
            </a:r>
            <a:r>
              <a:rPr lang="en-US" dirty="0">
                <a:solidFill>
                  <a:schemeClr val="accent3">
                    <a:lumMod val="50000"/>
                  </a:schemeClr>
                </a:solidFill>
                <a:sym typeface="Wingdings" panose="05000000000000000000" pitchFamily="2" charset="2"/>
              </a:rPr>
              <a:t>  </a:t>
            </a:r>
            <a:r>
              <a:rPr lang="en-US" b="1" i="1" dirty="0">
                <a:solidFill>
                  <a:schemeClr val="accent3">
                    <a:lumMod val="50000"/>
                  </a:schemeClr>
                </a:solidFill>
                <a:sym typeface="Wingdings" panose="05000000000000000000" pitchFamily="2" charset="2"/>
              </a:rPr>
              <a:t>Object</a:t>
            </a:r>
            <a:endParaRPr lang="en-US" b="1" i="1" dirty="0">
              <a:solidFill>
                <a:schemeClr val="accent3">
                  <a:lumMod val="50000"/>
                </a:schemeClr>
              </a:solidFill>
            </a:endParaRPr>
          </a:p>
          <a:p>
            <a:pPr marL="342900" indent="-342900">
              <a:buFont typeface="+mj-lt"/>
              <a:buAutoNum type="arabicPeriod"/>
            </a:pPr>
            <a:r>
              <a:rPr lang="en-US" dirty="0">
                <a:solidFill>
                  <a:schemeClr val="accent3">
                    <a:lumMod val="50000"/>
                  </a:schemeClr>
                </a:solidFill>
              </a:rPr>
              <a:t>Overall - rating of the product </a:t>
            </a:r>
            <a:r>
              <a:rPr lang="en-US" dirty="0">
                <a:solidFill>
                  <a:schemeClr val="accent3">
                    <a:lumMod val="50000"/>
                  </a:schemeClr>
                </a:solidFill>
                <a:sym typeface="Wingdings" panose="05000000000000000000" pitchFamily="2" charset="2"/>
              </a:rPr>
              <a:t>  </a:t>
            </a:r>
            <a:r>
              <a:rPr lang="en-US" b="1" i="1" dirty="0">
                <a:solidFill>
                  <a:schemeClr val="accent3">
                    <a:lumMod val="50000"/>
                  </a:schemeClr>
                </a:solidFill>
                <a:sym typeface="Wingdings" panose="05000000000000000000" pitchFamily="2" charset="2"/>
              </a:rPr>
              <a:t>int64</a:t>
            </a:r>
            <a:endParaRPr lang="en-US" b="1" i="1" dirty="0">
              <a:solidFill>
                <a:schemeClr val="accent3">
                  <a:lumMod val="50000"/>
                </a:schemeClr>
              </a:solidFill>
            </a:endParaRPr>
          </a:p>
          <a:p>
            <a:pPr marL="342900" indent="-342900">
              <a:buFont typeface="+mj-lt"/>
              <a:buAutoNum type="arabicPeriod"/>
            </a:pPr>
            <a:r>
              <a:rPr lang="en-US" dirty="0">
                <a:solidFill>
                  <a:schemeClr val="accent3">
                    <a:lumMod val="50000"/>
                  </a:schemeClr>
                </a:solidFill>
              </a:rPr>
              <a:t>Summary - summary of the review</a:t>
            </a:r>
            <a:r>
              <a:rPr lang="en-US" dirty="0">
                <a:solidFill>
                  <a:schemeClr val="accent3">
                    <a:lumMod val="50000"/>
                  </a:schemeClr>
                </a:solidFill>
                <a:sym typeface="Wingdings" panose="05000000000000000000" pitchFamily="2" charset="2"/>
              </a:rPr>
              <a:t>   </a:t>
            </a:r>
            <a:r>
              <a:rPr lang="en-US" b="1" i="1" dirty="0">
                <a:solidFill>
                  <a:schemeClr val="accent3">
                    <a:lumMod val="50000"/>
                  </a:schemeClr>
                </a:solidFill>
                <a:sym typeface="Wingdings" panose="05000000000000000000" pitchFamily="2" charset="2"/>
              </a:rPr>
              <a:t>object</a:t>
            </a:r>
            <a:endParaRPr lang="en-US" b="1" i="1" dirty="0">
              <a:solidFill>
                <a:schemeClr val="accent3">
                  <a:lumMod val="50000"/>
                </a:schemeClr>
              </a:solidFill>
            </a:endParaRPr>
          </a:p>
          <a:p>
            <a:pPr marL="342900" indent="-342900">
              <a:buFont typeface="+mj-lt"/>
              <a:buAutoNum type="arabicPeriod"/>
            </a:pPr>
            <a:r>
              <a:rPr lang="en-US" dirty="0">
                <a:solidFill>
                  <a:schemeClr val="accent3">
                    <a:lumMod val="50000"/>
                  </a:schemeClr>
                </a:solidFill>
              </a:rPr>
              <a:t>Unix Review Time - time of the review (</a:t>
            </a:r>
            <a:r>
              <a:rPr lang="en-US" dirty="0" err="1">
                <a:solidFill>
                  <a:schemeClr val="accent3">
                    <a:lumMod val="50000"/>
                  </a:schemeClr>
                </a:solidFill>
              </a:rPr>
              <a:t>unix</a:t>
            </a:r>
            <a:r>
              <a:rPr lang="en-US" dirty="0">
                <a:solidFill>
                  <a:schemeClr val="accent3">
                    <a:lumMod val="50000"/>
                  </a:schemeClr>
                </a:solidFill>
              </a:rPr>
              <a:t> time)</a:t>
            </a:r>
            <a:r>
              <a:rPr lang="en-US" dirty="0">
                <a:solidFill>
                  <a:schemeClr val="accent3">
                    <a:lumMod val="50000"/>
                  </a:schemeClr>
                </a:solidFill>
                <a:sym typeface="Wingdings" panose="05000000000000000000" pitchFamily="2" charset="2"/>
              </a:rPr>
              <a:t>  </a:t>
            </a:r>
            <a:r>
              <a:rPr lang="en-US" b="1" i="1" dirty="0">
                <a:solidFill>
                  <a:schemeClr val="accent3">
                    <a:lumMod val="50000"/>
                  </a:schemeClr>
                </a:solidFill>
                <a:sym typeface="Wingdings" panose="05000000000000000000" pitchFamily="2" charset="2"/>
              </a:rPr>
              <a:t>int64</a:t>
            </a:r>
            <a:endParaRPr lang="en-US" b="1" i="1" dirty="0">
              <a:solidFill>
                <a:schemeClr val="accent3">
                  <a:lumMod val="50000"/>
                </a:schemeClr>
              </a:solidFill>
            </a:endParaRPr>
          </a:p>
          <a:p>
            <a:pPr marL="342900" indent="-342900">
              <a:buFont typeface="+mj-lt"/>
              <a:buAutoNum type="arabicPeriod"/>
            </a:pPr>
            <a:r>
              <a:rPr lang="en-US" dirty="0">
                <a:solidFill>
                  <a:schemeClr val="accent3">
                    <a:lumMod val="50000"/>
                  </a:schemeClr>
                </a:solidFill>
              </a:rPr>
              <a:t>Review Time - time of the review (raw)</a:t>
            </a:r>
            <a:r>
              <a:rPr lang="en-US" dirty="0">
                <a:solidFill>
                  <a:schemeClr val="accent3">
                    <a:lumMod val="50000"/>
                  </a:schemeClr>
                </a:solidFill>
                <a:sym typeface="Wingdings" panose="05000000000000000000" pitchFamily="2" charset="2"/>
              </a:rPr>
              <a:t>   </a:t>
            </a:r>
            <a:r>
              <a:rPr lang="en-US" b="1" i="1" dirty="0">
                <a:solidFill>
                  <a:schemeClr val="accent3">
                    <a:lumMod val="50000"/>
                  </a:schemeClr>
                </a:solidFill>
                <a:sym typeface="Wingdings" panose="05000000000000000000" pitchFamily="2" charset="2"/>
              </a:rPr>
              <a:t>object</a:t>
            </a:r>
            <a:endParaRPr lang="en-US" b="1" i="1" dirty="0">
              <a:solidFill>
                <a:schemeClr val="accent3">
                  <a:lumMod val="50000"/>
                </a:schemeClr>
              </a:solidFill>
            </a:endParaRPr>
          </a:p>
        </p:txBody>
      </p:sp>
    </p:spTree>
    <p:extLst>
      <p:ext uri="{BB962C8B-B14F-4D97-AF65-F5344CB8AC3E}">
        <p14:creationId xmlns:p14="http://schemas.microsoft.com/office/powerpoint/2010/main" val="329718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E1EB51-E79E-4942-A019-6320FF91782F}"/>
              </a:ext>
            </a:extLst>
          </p:cNvPr>
          <p:cNvPicPr>
            <a:picLocks noChangeAspect="1"/>
          </p:cNvPicPr>
          <p:nvPr/>
        </p:nvPicPr>
        <p:blipFill>
          <a:blip r:embed="rId3"/>
          <a:stretch>
            <a:fillRect/>
          </a:stretch>
        </p:blipFill>
        <p:spPr>
          <a:xfrm>
            <a:off x="5495826" y="3028787"/>
            <a:ext cx="4157221" cy="3150486"/>
          </a:xfrm>
          <a:prstGeom prst="rect">
            <a:avLst/>
          </a:prstGeom>
          <a:ln>
            <a:noFill/>
          </a:ln>
          <a:effectLst>
            <a:outerShdw blurRad="190500" algn="tl" rotWithShape="0">
              <a:srgbClr val="000000">
                <a:alpha val="70000"/>
              </a:srgbClr>
            </a:outerShdw>
          </a:effectLst>
        </p:spPr>
      </p:pic>
      <p:sp>
        <p:nvSpPr>
          <p:cNvPr id="3" name="Rectangle 2">
            <a:extLst>
              <a:ext uri="{FF2B5EF4-FFF2-40B4-BE49-F238E27FC236}">
                <a16:creationId xmlns:a16="http://schemas.microsoft.com/office/drawing/2014/main" id="{C0EA53BF-7680-44B4-9ACE-46A8C5854AEC}"/>
              </a:ext>
            </a:extLst>
          </p:cNvPr>
          <p:cNvSpPr/>
          <p:nvPr/>
        </p:nvSpPr>
        <p:spPr>
          <a:xfrm>
            <a:off x="503102" y="534173"/>
            <a:ext cx="6149945" cy="400110"/>
          </a:xfrm>
          <a:prstGeom prst="rect">
            <a:avLst/>
          </a:prstGeom>
        </p:spPr>
        <p:txBody>
          <a:bodyPr wrap="none">
            <a:spAutoFit/>
          </a:bodyPr>
          <a:lstStyle/>
          <a:p>
            <a:r>
              <a:rPr lang="en-US" b="1" dirty="0">
                <a:solidFill>
                  <a:srgbClr val="000000"/>
                </a:solidFill>
                <a:latin typeface="Helvetica Neue"/>
              </a:rPr>
              <a:t> EXPLORATORY DATA ANALYSIS</a:t>
            </a:r>
          </a:p>
        </p:txBody>
      </p:sp>
      <p:sp>
        <p:nvSpPr>
          <p:cNvPr id="2" name="Rectangle 1">
            <a:extLst>
              <a:ext uri="{FF2B5EF4-FFF2-40B4-BE49-F238E27FC236}">
                <a16:creationId xmlns:a16="http://schemas.microsoft.com/office/drawing/2014/main" id="{4AA95058-05D5-4757-8B74-85D5EB791F63}"/>
              </a:ext>
            </a:extLst>
          </p:cNvPr>
          <p:cNvSpPr>
            <a:spLocks noChangeArrowheads="1"/>
          </p:cNvSpPr>
          <p:nvPr/>
        </p:nvSpPr>
        <p:spPr bwMode="auto">
          <a:xfrm>
            <a:off x="392555" y="1195893"/>
            <a:ext cx="5995231" cy="1384995"/>
          </a:xfrm>
          <a:prstGeom prst="rect">
            <a:avLst/>
          </a:prstGeom>
          <a:noFill/>
          <a:ln>
            <a:noFill/>
          </a:ln>
          <a:effectLst/>
        </p:spPr>
        <p:txBody>
          <a:bodyPr vert="horz" wrap="non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bg2">
                    <a:lumMod val="25000"/>
                  </a:schemeClr>
                </a:solidFill>
                <a:latin typeface="Helvetica Neue"/>
              </a:rPr>
              <a:t>Total number of reviews: 10261</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bg2">
                    <a:lumMod val="25000"/>
                  </a:schemeClr>
                </a:solidFill>
                <a:latin typeface="Helvetica Neue"/>
              </a:rPr>
              <a:t>Total number of unique products: 900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bg2">
                    <a:lumMod val="25000"/>
                  </a:schemeClr>
                </a:solidFill>
                <a:latin typeface="Helvetica Neue"/>
              </a:rPr>
              <a:t>Percentage of reviews with neutral sentiment : 7.52%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bg2">
                    <a:lumMod val="25000"/>
                  </a:schemeClr>
                </a:solidFill>
                <a:latin typeface="Helvetica Neue"/>
              </a:rPr>
              <a:t>Percentage of reviews with positive sentiment : 87.93%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bg2">
                    <a:lumMod val="25000"/>
                  </a:schemeClr>
                </a:solidFill>
                <a:latin typeface="Helvetica Neue"/>
              </a:rPr>
              <a:t>Percentage of reviews with negative sentiment : 4.55% </a:t>
            </a:r>
          </a:p>
        </p:txBody>
      </p:sp>
      <p:sp>
        <p:nvSpPr>
          <p:cNvPr id="4" name="Rectangle 3">
            <a:extLst>
              <a:ext uri="{FF2B5EF4-FFF2-40B4-BE49-F238E27FC236}">
                <a16:creationId xmlns:a16="http://schemas.microsoft.com/office/drawing/2014/main" id="{4CBC62AB-2A6A-4531-B966-FDA45FD2F8BC}"/>
              </a:ext>
            </a:extLst>
          </p:cNvPr>
          <p:cNvSpPr/>
          <p:nvPr/>
        </p:nvSpPr>
        <p:spPr>
          <a:xfrm>
            <a:off x="9893149" y="373875"/>
            <a:ext cx="1795748" cy="3416320"/>
          </a:xfrm>
          <a:prstGeom prst="rect">
            <a:avLst/>
          </a:prstGeom>
          <a:ln w="3175">
            <a:noFill/>
          </a:ln>
        </p:spPr>
        <p:txBody>
          <a:bodyPr wrap="square">
            <a:spAutoFit/>
          </a:bodyPr>
          <a:lstStyle/>
          <a:p>
            <a:r>
              <a:rPr lang="en-US" b="1" u="sng" dirty="0">
                <a:solidFill>
                  <a:schemeClr val="accent3">
                    <a:lumMod val="50000"/>
                  </a:schemeClr>
                </a:solidFill>
                <a:latin typeface="Times New Roman" panose="02020603050405020304" pitchFamily="18" charset="0"/>
                <a:cs typeface="Times New Roman" panose="02020603050405020304" pitchFamily="18" charset="0"/>
              </a:rPr>
              <a:t>Year	overall</a:t>
            </a:r>
          </a:p>
          <a:p>
            <a:r>
              <a:rPr lang="en-US" b="1" dirty="0">
                <a:solidFill>
                  <a:schemeClr val="accent3">
                    <a:lumMod val="50000"/>
                  </a:schemeClr>
                </a:solidFill>
                <a:latin typeface="Times New Roman" panose="02020603050405020304" pitchFamily="18" charset="0"/>
                <a:cs typeface="Times New Roman" panose="02020603050405020304" pitchFamily="18" charset="0"/>
              </a:rPr>
              <a:t>2004	4.857</a:t>
            </a:r>
          </a:p>
          <a:p>
            <a:r>
              <a:rPr lang="en-US" b="1" dirty="0">
                <a:solidFill>
                  <a:schemeClr val="accent3">
                    <a:lumMod val="50000"/>
                  </a:schemeClr>
                </a:solidFill>
                <a:latin typeface="Times New Roman" panose="02020603050405020304" pitchFamily="18" charset="0"/>
                <a:cs typeface="Times New Roman" panose="02020603050405020304" pitchFamily="18" charset="0"/>
              </a:rPr>
              <a:t>2005	4.750</a:t>
            </a:r>
          </a:p>
          <a:p>
            <a:r>
              <a:rPr lang="en-US" b="1" dirty="0">
                <a:solidFill>
                  <a:schemeClr val="accent3">
                    <a:lumMod val="50000"/>
                  </a:schemeClr>
                </a:solidFill>
                <a:latin typeface="Times New Roman" panose="02020603050405020304" pitchFamily="18" charset="0"/>
                <a:cs typeface="Times New Roman" panose="02020603050405020304" pitchFamily="18" charset="0"/>
              </a:rPr>
              <a:t>2006	4.200</a:t>
            </a:r>
          </a:p>
          <a:p>
            <a:r>
              <a:rPr lang="en-US" b="1" dirty="0">
                <a:solidFill>
                  <a:schemeClr val="accent3">
                    <a:lumMod val="50000"/>
                  </a:schemeClr>
                </a:solidFill>
                <a:latin typeface="Times New Roman" panose="02020603050405020304" pitchFamily="18" charset="0"/>
                <a:cs typeface="Times New Roman" panose="02020603050405020304" pitchFamily="18" charset="0"/>
              </a:rPr>
              <a:t>2007	4.636</a:t>
            </a:r>
          </a:p>
          <a:p>
            <a:r>
              <a:rPr lang="en-US" b="1" dirty="0">
                <a:solidFill>
                  <a:schemeClr val="accent3">
                    <a:lumMod val="50000"/>
                  </a:schemeClr>
                </a:solidFill>
                <a:latin typeface="Times New Roman" panose="02020603050405020304" pitchFamily="18" charset="0"/>
                <a:cs typeface="Times New Roman" panose="02020603050405020304" pitchFamily="18" charset="0"/>
              </a:rPr>
              <a:t>2008	4.397</a:t>
            </a:r>
          </a:p>
          <a:p>
            <a:r>
              <a:rPr lang="en-US" b="1" dirty="0">
                <a:solidFill>
                  <a:schemeClr val="accent3">
                    <a:lumMod val="50000"/>
                  </a:schemeClr>
                </a:solidFill>
                <a:latin typeface="Times New Roman" panose="02020603050405020304" pitchFamily="18" charset="0"/>
                <a:cs typeface="Times New Roman" panose="02020603050405020304" pitchFamily="18" charset="0"/>
              </a:rPr>
              <a:t>2009	4.500</a:t>
            </a:r>
          </a:p>
          <a:p>
            <a:r>
              <a:rPr lang="en-US" b="1" dirty="0">
                <a:solidFill>
                  <a:schemeClr val="accent3">
                    <a:lumMod val="50000"/>
                  </a:schemeClr>
                </a:solidFill>
                <a:latin typeface="Times New Roman" panose="02020603050405020304" pitchFamily="18" charset="0"/>
                <a:cs typeface="Times New Roman" panose="02020603050405020304" pitchFamily="18" charset="0"/>
              </a:rPr>
              <a:t>2010	4.491</a:t>
            </a:r>
          </a:p>
          <a:p>
            <a:r>
              <a:rPr lang="en-US" b="1" dirty="0">
                <a:solidFill>
                  <a:schemeClr val="accent3">
                    <a:lumMod val="50000"/>
                  </a:schemeClr>
                </a:solidFill>
                <a:latin typeface="Times New Roman" panose="02020603050405020304" pitchFamily="18" charset="0"/>
                <a:cs typeface="Times New Roman" panose="02020603050405020304" pitchFamily="18" charset="0"/>
              </a:rPr>
              <a:t>2011	4.487</a:t>
            </a:r>
          </a:p>
          <a:p>
            <a:r>
              <a:rPr lang="en-US" b="1" dirty="0">
                <a:solidFill>
                  <a:schemeClr val="accent3">
                    <a:lumMod val="50000"/>
                  </a:schemeClr>
                </a:solidFill>
                <a:latin typeface="Times New Roman" panose="02020603050405020304" pitchFamily="18" charset="0"/>
                <a:cs typeface="Times New Roman" panose="02020603050405020304" pitchFamily="18" charset="0"/>
              </a:rPr>
              <a:t>2012	4.514</a:t>
            </a:r>
          </a:p>
          <a:p>
            <a:r>
              <a:rPr lang="en-US" b="1" dirty="0">
                <a:solidFill>
                  <a:schemeClr val="accent3">
                    <a:lumMod val="50000"/>
                  </a:schemeClr>
                </a:solidFill>
                <a:latin typeface="Times New Roman" panose="02020603050405020304" pitchFamily="18" charset="0"/>
                <a:cs typeface="Times New Roman" panose="02020603050405020304" pitchFamily="18" charset="0"/>
              </a:rPr>
              <a:t>2013	4.492</a:t>
            </a:r>
          </a:p>
          <a:p>
            <a:r>
              <a:rPr lang="en-US" b="1" dirty="0">
                <a:solidFill>
                  <a:schemeClr val="accent3">
                    <a:lumMod val="50000"/>
                  </a:schemeClr>
                </a:solidFill>
                <a:latin typeface="Times New Roman" panose="02020603050405020304" pitchFamily="18" charset="0"/>
                <a:cs typeface="Times New Roman" panose="02020603050405020304" pitchFamily="18" charset="0"/>
              </a:rPr>
              <a:t>2014	4.465</a:t>
            </a:r>
          </a:p>
        </p:txBody>
      </p:sp>
      <p:sp>
        <p:nvSpPr>
          <p:cNvPr id="5" name="Rectangle 4">
            <a:extLst>
              <a:ext uri="{FF2B5EF4-FFF2-40B4-BE49-F238E27FC236}">
                <a16:creationId xmlns:a16="http://schemas.microsoft.com/office/drawing/2014/main" id="{6DDBCB1C-C73C-4756-A1AF-5E0E529535E7}"/>
              </a:ext>
            </a:extLst>
          </p:cNvPr>
          <p:cNvSpPr/>
          <p:nvPr/>
        </p:nvSpPr>
        <p:spPr>
          <a:xfrm>
            <a:off x="12192000" y="414234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CB73BCC-F546-44B4-875A-A9E3B84E9351}"/>
              </a:ext>
            </a:extLst>
          </p:cNvPr>
          <p:cNvPicPr>
            <a:picLocks noChangeAspect="1"/>
          </p:cNvPicPr>
          <p:nvPr/>
        </p:nvPicPr>
        <p:blipFill>
          <a:blip r:embed="rId4"/>
          <a:stretch>
            <a:fillRect/>
          </a:stretch>
        </p:blipFill>
        <p:spPr>
          <a:xfrm>
            <a:off x="402273" y="3028787"/>
            <a:ext cx="4524057" cy="30979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39822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E792A2-00F0-4343-AEC2-790BBC78707E}"/>
              </a:ext>
            </a:extLst>
          </p:cNvPr>
          <p:cNvSpPr/>
          <p:nvPr/>
        </p:nvSpPr>
        <p:spPr>
          <a:xfrm>
            <a:off x="8926830" y="107871"/>
            <a:ext cx="2948940" cy="3970318"/>
          </a:xfrm>
          <a:prstGeom prst="rect">
            <a:avLst/>
          </a:prstGeom>
        </p:spPr>
        <p:txBody>
          <a:bodyPr wrap="square">
            <a:spAutoFit/>
          </a:bodyPr>
          <a:lstStyle/>
          <a:p>
            <a:endParaRPr lang="en-US" dirty="0"/>
          </a:p>
          <a:p>
            <a:r>
              <a:rPr lang="en-US" dirty="0"/>
              <a:t>	</a:t>
            </a:r>
            <a:r>
              <a:rPr lang="en-US" b="1" dirty="0">
                <a:solidFill>
                  <a:schemeClr val="accent3">
                    <a:lumMod val="50000"/>
                  </a:schemeClr>
                </a:solidFill>
                <a:latin typeface="Times New Roman" panose="02020603050405020304" pitchFamily="18" charset="0"/>
                <a:cs typeface="Times New Roman" panose="02020603050405020304" pitchFamily="18" charset="0"/>
              </a:rPr>
              <a:t>Year    Number Of</a:t>
            </a:r>
          </a:p>
          <a:p>
            <a:r>
              <a:rPr lang="en-US" b="1" dirty="0">
                <a:solidFill>
                  <a:schemeClr val="accent3">
                    <a:lumMod val="50000"/>
                  </a:schemeClr>
                </a:solidFill>
                <a:latin typeface="Times New Roman" panose="02020603050405020304" pitchFamily="18" charset="0"/>
                <a:cs typeface="Times New Roman" panose="02020603050405020304" pitchFamily="18" charset="0"/>
              </a:rPr>
              <a:t>                            Reviews</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2004	7</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2005	4</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2006	10</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2007	22</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2008	63</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2009	128</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2010	350</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2011	1007</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2012	1936</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2013	4055</a:t>
            </a:r>
          </a:p>
          <a:p>
            <a:r>
              <a:rPr lang="en-US" b="1" dirty="0">
                <a:solidFill>
                  <a:schemeClr val="accent3">
                    <a:lumMod val="50000"/>
                  </a:schemeClr>
                </a:solidFill>
                <a:latin typeface="Times New Roman" panose="02020603050405020304" pitchFamily="18" charset="0"/>
                <a:cs typeface="Times New Roman" panose="02020603050405020304" pitchFamily="18" charset="0"/>
              </a:rPr>
              <a:t>	2014	2679</a:t>
            </a:r>
          </a:p>
        </p:txBody>
      </p:sp>
      <p:pic>
        <p:nvPicPr>
          <p:cNvPr id="6" name="Picture 5">
            <a:extLst>
              <a:ext uri="{FF2B5EF4-FFF2-40B4-BE49-F238E27FC236}">
                <a16:creationId xmlns:a16="http://schemas.microsoft.com/office/drawing/2014/main" id="{4F086317-083E-491E-B271-D3EF5BE0A2EC}"/>
              </a:ext>
            </a:extLst>
          </p:cNvPr>
          <p:cNvPicPr>
            <a:picLocks noChangeAspect="1"/>
          </p:cNvPicPr>
          <p:nvPr/>
        </p:nvPicPr>
        <p:blipFill>
          <a:blip r:embed="rId3"/>
          <a:stretch>
            <a:fillRect/>
          </a:stretch>
        </p:blipFill>
        <p:spPr>
          <a:xfrm>
            <a:off x="1041082" y="3429000"/>
            <a:ext cx="3690937" cy="3056392"/>
          </a:xfrm>
          <a:prstGeom prst="rect">
            <a:avLst/>
          </a:prstGeom>
        </p:spPr>
      </p:pic>
      <p:pic>
        <p:nvPicPr>
          <p:cNvPr id="7" name="Picture 6">
            <a:extLst>
              <a:ext uri="{FF2B5EF4-FFF2-40B4-BE49-F238E27FC236}">
                <a16:creationId xmlns:a16="http://schemas.microsoft.com/office/drawing/2014/main" id="{51C1795E-15EF-4A49-907C-AA19B25E9068}"/>
              </a:ext>
            </a:extLst>
          </p:cNvPr>
          <p:cNvPicPr>
            <a:picLocks noChangeAspect="1"/>
          </p:cNvPicPr>
          <p:nvPr/>
        </p:nvPicPr>
        <p:blipFill>
          <a:blip r:embed="rId4"/>
          <a:stretch>
            <a:fillRect/>
          </a:stretch>
        </p:blipFill>
        <p:spPr>
          <a:xfrm>
            <a:off x="5301188" y="3429000"/>
            <a:ext cx="4117132" cy="2964335"/>
          </a:xfrm>
          <a:prstGeom prst="rect">
            <a:avLst/>
          </a:prstGeom>
        </p:spPr>
      </p:pic>
      <p:sp>
        <p:nvSpPr>
          <p:cNvPr id="8" name="Rectangle 7">
            <a:extLst>
              <a:ext uri="{FF2B5EF4-FFF2-40B4-BE49-F238E27FC236}">
                <a16:creationId xmlns:a16="http://schemas.microsoft.com/office/drawing/2014/main" id="{8C29AACF-8992-4BAA-9459-3C7B04360C26}"/>
              </a:ext>
            </a:extLst>
          </p:cNvPr>
          <p:cNvSpPr/>
          <p:nvPr/>
        </p:nvSpPr>
        <p:spPr>
          <a:xfrm>
            <a:off x="9819322" y="4220099"/>
            <a:ext cx="2663191" cy="2031325"/>
          </a:xfrm>
          <a:prstGeom prst="rect">
            <a:avLst/>
          </a:prstGeom>
        </p:spPr>
        <p:txBody>
          <a:bodyPr wrap="square">
            <a:spAutoFit/>
          </a:bodyPr>
          <a:lstStyle/>
          <a:p>
            <a:r>
              <a:rPr lang="en-US" b="1" dirty="0">
                <a:solidFill>
                  <a:schemeClr val="accent3">
                    <a:lumMod val="50000"/>
                  </a:schemeClr>
                </a:solidFill>
                <a:latin typeface="Times New Roman" panose="02020603050405020304" pitchFamily="18" charset="0"/>
                <a:cs typeface="Times New Roman" panose="02020603050405020304" pitchFamily="18" charset="0"/>
              </a:rPr>
              <a:t>Month	Number Of</a:t>
            </a:r>
          </a:p>
          <a:p>
            <a:r>
              <a:rPr lang="en-US" b="1" dirty="0">
                <a:solidFill>
                  <a:schemeClr val="accent3">
                    <a:lumMod val="50000"/>
                  </a:schemeClr>
                </a:solidFill>
                <a:latin typeface="Times New Roman" panose="02020603050405020304" pitchFamily="18" charset="0"/>
                <a:cs typeface="Times New Roman" panose="02020603050405020304" pitchFamily="18" charset="0"/>
              </a:rPr>
              <a:t>	Reviews</a:t>
            </a:r>
          </a:p>
          <a:p>
            <a:r>
              <a:rPr lang="en-US" b="1" dirty="0">
                <a:solidFill>
                  <a:schemeClr val="accent3">
                    <a:lumMod val="50000"/>
                  </a:schemeClr>
                </a:solidFill>
                <a:latin typeface="Times New Roman" panose="02020603050405020304" pitchFamily="18" charset="0"/>
                <a:cs typeface="Times New Roman" panose="02020603050405020304" pitchFamily="18" charset="0"/>
              </a:rPr>
              <a:t>January   1266</a:t>
            </a:r>
          </a:p>
          <a:p>
            <a:r>
              <a:rPr lang="en-US" b="1" dirty="0">
                <a:solidFill>
                  <a:schemeClr val="accent3">
                    <a:lumMod val="50000"/>
                  </a:schemeClr>
                </a:solidFill>
                <a:latin typeface="Times New Roman" panose="02020603050405020304" pitchFamily="18" charset="0"/>
                <a:cs typeface="Times New Roman" panose="02020603050405020304" pitchFamily="18" charset="0"/>
              </a:rPr>
              <a:t>February 1063</a:t>
            </a:r>
          </a:p>
          <a:p>
            <a:r>
              <a:rPr lang="en-US" b="1" dirty="0">
                <a:solidFill>
                  <a:schemeClr val="accent3">
                    <a:lumMod val="50000"/>
                  </a:schemeClr>
                </a:solidFill>
                <a:latin typeface="Times New Roman" panose="02020603050405020304" pitchFamily="18" charset="0"/>
                <a:cs typeface="Times New Roman" panose="02020603050405020304" pitchFamily="18" charset="0"/>
              </a:rPr>
              <a:t>March	1043</a:t>
            </a:r>
          </a:p>
          <a:p>
            <a:r>
              <a:rPr lang="en-US" b="1" dirty="0">
                <a:solidFill>
                  <a:schemeClr val="accent3">
                    <a:lumMod val="50000"/>
                  </a:schemeClr>
                </a:solidFill>
                <a:latin typeface="Times New Roman" panose="02020603050405020304" pitchFamily="18" charset="0"/>
                <a:cs typeface="Times New Roman" panose="02020603050405020304" pitchFamily="18" charset="0"/>
              </a:rPr>
              <a:t>April	922</a:t>
            </a:r>
          </a:p>
          <a:p>
            <a:r>
              <a:rPr lang="en-US" b="1" dirty="0">
                <a:solidFill>
                  <a:schemeClr val="accent3">
                    <a:lumMod val="50000"/>
                  </a:schemeClr>
                </a:solidFill>
                <a:latin typeface="Times New Roman" panose="02020603050405020304" pitchFamily="18" charset="0"/>
                <a:cs typeface="Times New Roman" panose="02020603050405020304" pitchFamily="18" charset="0"/>
              </a:rPr>
              <a:t>May	851</a:t>
            </a:r>
          </a:p>
        </p:txBody>
      </p:sp>
      <p:sp>
        <p:nvSpPr>
          <p:cNvPr id="2" name="Rectangle 1">
            <a:extLst>
              <a:ext uri="{FF2B5EF4-FFF2-40B4-BE49-F238E27FC236}">
                <a16:creationId xmlns:a16="http://schemas.microsoft.com/office/drawing/2014/main" id="{9F2A1895-97CC-4D49-8A9D-0F565335D118}"/>
              </a:ext>
            </a:extLst>
          </p:cNvPr>
          <p:cNvSpPr/>
          <p:nvPr/>
        </p:nvSpPr>
        <p:spPr>
          <a:xfrm>
            <a:off x="461211" y="475774"/>
            <a:ext cx="7876674" cy="2308324"/>
          </a:xfrm>
          <a:prstGeom prst="rect">
            <a:avLst/>
          </a:prstGeom>
        </p:spPr>
        <p:txBody>
          <a:bodyPr wrap="square">
            <a:spAutoFit/>
          </a:bodyPr>
          <a:lstStyle/>
          <a:p>
            <a:r>
              <a:rPr lang="en-US" sz="1600" dirty="0"/>
              <a:t>1. As the analysis indicates, products had the highest scores in 2004 and 2005. The highest number of reviews were received from the customers in 2013. This could be due to the highest sale or promotions /incentives for the reviews written in latter years especially in 2013.</a:t>
            </a:r>
          </a:p>
          <a:p>
            <a:endParaRPr lang="en-US" sz="1600" dirty="0"/>
          </a:p>
          <a:p>
            <a:r>
              <a:rPr lang="en-US" sz="1600" dirty="0"/>
              <a:t>2.  During a year, the first three months of the year have more reviews written on products. This could be resulted from the highest sale in the last months of the year such as November and December. However, this dataset does not include the sale data to analyze this correlation.</a:t>
            </a:r>
          </a:p>
        </p:txBody>
      </p:sp>
    </p:spTree>
    <p:extLst>
      <p:ext uri="{BB962C8B-B14F-4D97-AF65-F5344CB8AC3E}">
        <p14:creationId xmlns:p14="http://schemas.microsoft.com/office/powerpoint/2010/main" val="109692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3E02DE-C550-4596-A7E6-5BE5AC8DFE33}"/>
              </a:ext>
            </a:extLst>
          </p:cNvPr>
          <p:cNvSpPr>
            <a:spLocks noChangeArrowheads="1"/>
          </p:cNvSpPr>
          <p:nvPr/>
        </p:nvSpPr>
        <p:spPr bwMode="auto">
          <a:xfrm>
            <a:off x="280305" y="884009"/>
            <a:ext cx="6341480" cy="1384995"/>
          </a:xfrm>
          <a:prstGeom prst="rect">
            <a:avLst/>
          </a:prstGeom>
          <a:noFill/>
          <a:ln>
            <a:noFill/>
          </a:ln>
          <a:effectLst/>
        </p:spPr>
        <p:txBody>
          <a:bodyPr vert="horz" wrap="none" lIns="0" tIns="0" rIns="0" bIns="0" numCol="1" anchor="ctr" anchorCtr="0" compatLnSpc="1">
            <a:prstTxWarp prst="textNoShape">
              <a:avLst/>
            </a:prstTxWarp>
            <a:spAutoFit/>
          </a:bodyPr>
          <a:lstStyle/>
          <a:p>
            <a:pPr marL="285750" marR="0" lvl="0" indent="-285750" fontAlgn="base">
              <a:lnSpc>
                <a:spcPct val="100000"/>
              </a:lnSpc>
              <a:spcBef>
                <a:spcPct val="0"/>
              </a:spcBef>
              <a:spcAft>
                <a:spcPct val="0"/>
              </a:spcAft>
              <a:buClrTx/>
              <a:buSzTx/>
              <a:buFont typeface="Arial" panose="020B0604020202020204" pitchFamily="34" charset="0"/>
              <a:buChar char="•"/>
              <a:tabLst/>
            </a:pPr>
            <a:endParaRPr lang="en-US" altLang="en-US" dirty="0">
              <a:solidFill>
                <a:schemeClr val="accent3">
                  <a:lumMod val="50000"/>
                </a:schemeClr>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Arial" panose="020B0604020202020204" pitchFamily="34" charset="0"/>
              <a:buChar char="•"/>
            </a:pPr>
            <a:r>
              <a:rPr lang="en-US" altLang="en-US" dirty="0">
                <a:solidFill>
                  <a:schemeClr val="bg2">
                    <a:lumMod val="25000"/>
                  </a:schemeClr>
                </a:solidFill>
                <a:latin typeface="Helvetica Neue"/>
              </a:rPr>
              <a:t>The number of unique </a:t>
            </a:r>
            <a:r>
              <a:rPr lang="en-US" altLang="en-US" dirty="0" err="1">
                <a:solidFill>
                  <a:schemeClr val="bg2">
                    <a:lumMod val="25000"/>
                  </a:schemeClr>
                </a:solidFill>
                <a:latin typeface="Helvetica Neue"/>
              </a:rPr>
              <a:t>asins</a:t>
            </a:r>
            <a:r>
              <a:rPr lang="en-US" altLang="en-US" dirty="0">
                <a:solidFill>
                  <a:schemeClr val="bg2">
                    <a:lumMod val="25000"/>
                  </a:schemeClr>
                </a:solidFill>
                <a:latin typeface="Helvetica Neue"/>
              </a:rPr>
              <a:t> (product ID): 900 </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dirty="0">
                <a:solidFill>
                  <a:schemeClr val="bg2">
                    <a:lumMod val="25000"/>
                  </a:schemeClr>
                </a:solidFill>
                <a:latin typeface="Helvetica Neue"/>
              </a:rPr>
              <a:t>5 is the minimum count of reviews received by products </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dirty="0">
                <a:solidFill>
                  <a:schemeClr val="bg2">
                    <a:lumMod val="25000"/>
                  </a:schemeClr>
                </a:solidFill>
                <a:latin typeface="Helvetica Neue"/>
              </a:rPr>
              <a:t>163 is the maximum count of reviews received by products </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dirty="0">
                <a:solidFill>
                  <a:schemeClr val="bg2">
                    <a:lumMod val="25000"/>
                  </a:schemeClr>
                </a:solidFill>
                <a:latin typeface="Helvetica Neue"/>
              </a:rPr>
              <a:t>The average count of reviews received by products: 11.40 </a:t>
            </a:r>
          </a:p>
        </p:txBody>
      </p:sp>
      <p:sp>
        <p:nvSpPr>
          <p:cNvPr id="4" name="Rectangle 3">
            <a:extLst>
              <a:ext uri="{FF2B5EF4-FFF2-40B4-BE49-F238E27FC236}">
                <a16:creationId xmlns:a16="http://schemas.microsoft.com/office/drawing/2014/main" id="{CB5E55E6-BACC-48C6-8C4B-D93851AC8F12}"/>
              </a:ext>
            </a:extLst>
          </p:cNvPr>
          <p:cNvSpPr/>
          <p:nvPr/>
        </p:nvSpPr>
        <p:spPr>
          <a:xfrm>
            <a:off x="380515" y="422344"/>
            <a:ext cx="3934731" cy="400110"/>
          </a:xfrm>
          <a:prstGeom prst="rect">
            <a:avLst/>
          </a:prstGeom>
        </p:spPr>
        <p:txBody>
          <a:bodyPr wrap="none">
            <a:spAutoFit/>
          </a:bodyPr>
          <a:lstStyle/>
          <a:p>
            <a:r>
              <a:rPr lang="en-US" b="1" dirty="0">
                <a:solidFill>
                  <a:srgbClr val="000000"/>
                </a:solidFill>
                <a:latin typeface="Helvetica Neue"/>
              </a:rPr>
              <a:t>CLOSER LOOK AT PRODUCTS</a:t>
            </a:r>
          </a:p>
        </p:txBody>
      </p:sp>
      <p:pic>
        <p:nvPicPr>
          <p:cNvPr id="5" name="Picture 4">
            <a:extLst>
              <a:ext uri="{FF2B5EF4-FFF2-40B4-BE49-F238E27FC236}">
                <a16:creationId xmlns:a16="http://schemas.microsoft.com/office/drawing/2014/main" id="{6630407A-BEB8-4664-B669-E4C9743C2733}"/>
              </a:ext>
            </a:extLst>
          </p:cNvPr>
          <p:cNvPicPr>
            <a:picLocks noChangeAspect="1"/>
          </p:cNvPicPr>
          <p:nvPr/>
        </p:nvPicPr>
        <p:blipFill>
          <a:blip r:embed="rId3"/>
          <a:stretch>
            <a:fillRect/>
          </a:stretch>
        </p:blipFill>
        <p:spPr>
          <a:xfrm>
            <a:off x="4972609" y="2361337"/>
            <a:ext cx="7050299" cy="4411826"/>
          </a:xfrm>
          <a:prstGeom prst="rect">
            <a:avLst/>
          </a:prstGeom>
          <a:ln>
            <a:noFill/>
          </a:ln>
          <a:effectLst>
            <a:outerShdw blurRad="190500" algn="tl" rotWithShape="0">
              <a:srgbClr val="000000">
                <a:alpha val="70000"/>
              </a:srgbClr>
            </a:outerShdw>
          </a:effectLst>
        </p:spPr>
      </p:pic>
      <p:sp>
        <p:nvSpPr>
          <p:cNvPr id="6" name="Rectangle 2">
            <a:extLst>
              <a:ext uri="{FF2B5EF4-FFF2-40B4-BE49-F238E27FC236}">
                <a16:creationId xmlns:a16="http://schemas.microsoft.com/office/drawing/2014/main" id="{18C3D673-B1B7-4B95-B3CA-25600A4261E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B419563F-7EF2-4456-B91E-2A300B89520A}"/>
              </a:ext>
            </a:extLst>
          </p:cNvPr>
          <p:cNvSpPr/>
          <p:nvPr/>
        </p:nvSpPr>
        <p:spPr>
          <a:xfrm>
            <a:off x="621424" y="2989065"/>
            <a:ext cx="2566728" cy="2308324"/>
          </a:xfrm>
          <a:prstGeom prst="rect">
            <a:avLst/>
          </a:prstGeom>
        </p:spPr>
        <p:txBody>
          <a:bodyPr wrap="square">
            <a:spAutoFit/>
          </a:bodyPr>
          <a:lstStyle/>
          <a:p>
            <a:r>
              <a:rPr lang="en-US" b="1" dirty="0">
                <a:solidFill>
                  <a:schemeClr val="accent3">
                    <a:lumMod val="50000"/>
                  </a:schemeClr>
                </a:solidFill>
                <a:latin typeface="Times New Roman" panose="02020603050405020304" pitchFamily="18" charset="0"/>
                <a:cs typeface="Times New Roman" panose="02020603050405020304" pitchFamily="18" charset="0"/>
              </a:rPr>
              <a:t>count    900.00</a:t>
            </a:r>
          </a:p>
          <a:p>
            <a:r>
              <a:rPr lang="en-US" b="1" dirty="0">
                <a:solidFill>
                  <a:schemeClr val="accent3">
                    <a:lumMod val="50000"/>
                  </a:schemeClr>
                </a:solidFill>
                <a:latin typeface="Times New Roman" panose="02020603050405020304" pitchFamily="18" charset="0"/>
                <a:cs typeface="Times New Roman" panose="02020603050405020304" pitchFamily="18" charset="0"/>
              </a:rPr>
              <a:t>mean      11.40</a:t>
            </a:r>
          </a:p>
          <a:p>
            <a:r>
              <a:rPr lang="en-US" b="1" dirty="0">
                <a:solidFill>
                  <a:schemeClr val="accent3">
                    <a:lumMod val="50000"/>
                  </a:schemeClr>
                </a:solidFill>
                <a:latin typeface="Times New Roman" panose="02020603050405020304" pitchFamily="18" charset="0"/>
                <a:cs typeface="Times New Roman" panose="02020603050405020304" pitchFamily="18" charset="0"/>
              </a:rPr>
              <a:t>std       12.933</a:t>
            </a:r>
          </a:p>
          <a:p>
            <a:r>
              <a:rPr lang="en-US" b="1" dirty="0">
                <a:solidFill>
                  <a:schemeClr val="accent3">
                    <a:lumMod val="50000"/>
                  </a:schemeClr>
                </a:solidFill>
                <a:latin typeface="Times New Roman" panose="02020603050405020304" pitchFamily="18" charset="0"/>
                <a:cs typeface="Times New Roman" panose="02020603050405020304" pitchFamily="18" charset="0"/>
              </a:rPr>
              <a:t>min        5</a:t>
            </a:r>
          </a:p>
          <a:p>
            <a:r>
              <a:rPr lang="en-US" b="1" dirty="0">
                <a:solidFill>
                  <a:schemeClr val="accent3">
                    <a:lumMod val="50000"/>
                  </a:schemeClr>
                </a:solidFill>
                <a:latin typeface="Times New Roman" panose="02020603050405020304" pitchFamily="18" charset="0"/>
                <a:cs typeface="Times New Roman" panose="02020603050405020304" pitchFamily="18" charset="0"/>
              </a:rPr>
              <a:t>25%        6</a:t>
            </a:r>
          </a:p>
          <a:p>
            <a:r>
              <a:rPr lang="en-US" b="1" dirty="0">
                <a:solidFill>
                  <a:schemeClr val="accent3">
                    <a:lumMod val="50000"/>
                  </a:schemeClr>
                </a:solidFill>
                <a:latin typeface="Times New Roman" panose="02020603050405020304" pitchFamily="18" charset="0"/>
                <a:cs typeface="Times New Roman" panose="02020603050405020304" pitchFamily="18" charset="0"/>
              </a:rPr>
              <a:t>50%        8</a:t>
            </a:r>
          </a:p>
          <a:p>
            <a:r>
              <a:rPr lang="en-US" b="1" dirty="0">
                <a:solidFill>
                  <a:schemeClr val="accent3">
                    <a:lumMod val="50000"/>
                  </a:schemeClr>
                </a:solidFill>
                <a:latin typeface="Times New Roman" panose="02020603050405020304" pitchFamily="18" charset="0"/>
                <a:cs typeface="Times New Roman" panose="02020603050405020304" pitchFamily="18" charset="0"/>
              </a:rPr>
              <a:t>75%       12</a:t>
            </a:r>
          </a:p>
          <a:p>
            <a:r>
              <a:rPr lang="en-US" b="1" dirty="0">
                <a:solidFill>
                  <a:schemeClr val="accent3">
                    <a:lumMod val="50000"/>
                  </a:schemeClr>
                </a:solidFill>
                <a:latin typeface="Times New Roman" panose="02020603050405020304" pitchFamily="18" charset="0"/>
                <a:cs typeface="Times New Roman" panose="02020603050405020304" pitchFamily="18" charset="0"/>
              </a:rPr>
              <a:t>max      163</a:t>
            </a:r>
          </a:p>
        </p:txBody>
      </p:sp>
      <p:sp>
        <p:nvSpPr>
          <p:cNvPr id="9" name="Rectangle 8">
            <a:extLst>
              <a:ext uri="{FF2B5EF4-FFF2-40B4-BE49-F238E27FC236}">
                <a16:creationId xmlns:a16="http://schemas.microsoft.com/office/drawing/2014/main" id="{6A6BA60E-9DBC-40B7-BFC3-ECBB2350F5D9}"/>
              </a:ext>
            </a:extLst>
          </p:cNvPr>
          <p:cNvSpPr/>
          <p:nvPr/>
        </p:nvSpPr>
        <p:spPr>
          <a:xfrm>
            <a:off x="380515" y="2619733"/>
            <a:ext cx="3313728" cy="369332"/>
          </a:xfrm>
          <a:prstGeom prst="rect">
            <a:avLst/>
          </a:prstGeom>
        </p:spPr>
        <p:txBody>
          <a:bodyPr wrap="none">
            <a:spAutoFit/>
          </a:bodyPr>
          <a:lstStyle/>
          <a:p>
            <a:r>
              <a:rPr lang="en-US" dirty="0">
                <a:solidFill>
                  <a:schemeClr val="accent3">
                    <a:lumMod val="50000"/>
                  </a:schemeClr>
                </a:solidFill>
                <a:latin typeface="Times New Roman" panose="02020603050405020304" pitchFamily="18" charset="0"/>
                <a:cs typeface="Times New Roman" panose="02020603050405020304" pitchFamily="18" charset="0"/>
              </a:rPr>
              <a:t>Statistics of Reviews for Products</a:t>
            </a:r>
          </a:p>
        </p:txBody>
      </p:sp>
    </p:spTree>
    <p:extLst>
      <p:ext uri="{BB962C8B-B14F-4D97-AF65-F5344CB8AC3E}">
        <p14:creationId xmlns:p14="http://schemas.microsoft.com/office/powerpoint/2010/main" val="254940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55886FF-9C12-411C-AB11-0AB9048524DD}"/>
              </a:ext>
            </a:extLst>
          </p:cNvPr>
          <p:cNvPicPr>
            <a:picLocks noChangeAspect="1"/>
          </p:cNvPicPr>
          <p:nvPr/>
        </p:nvPicPr>
        <p:blipFill>
          <a:blip r:embed="rId3"/>
          <a:stretch>
            <a:fillRect/>
          </a:stretch>
        </p:blipFill>
        <p:spPr>
          <a:xfrm>
            <a:off x="1892897" y="92612"/>
            <a:ext cx="8406206" cy="6672775"/>
          </a:xfrm>
          <a:prstGeom prst="rect">
            <a:avLst/>
          </a:prstGeom>
        </p:spPr>
      </p:pic>
      <p:sp>
        <p:nvSpPr>
          <p:cNvPr id="3" name="Rectangle 2">
            <a:extLst>
              <a:ext uri="{FF2B5EF4-FFF2-40B4-BE49-F238E27FC236}">
                <a16:creationId xmlns:a16="http://schemas.microsoft.com/office/drawing/2014/main" id="{9E75361E-EAAB-49B8-BE71-48691E80B8A0}"/>
              </a:ext>
            </a:extLst>
          </p:cNvPr>
          <p:cNvSpPr/>
          <p:nvPr/>
        </p:nvSpPr>
        <p:spPr>
          <a:xfrm>
            <a:off x="4538302" y="1997125"/>
            <a:ext cx="3770125" cy="707886"/>
          </a:xfrm>
          <a:prstGeom prst="rect">
            <a:avLst/>
          </a:prstGeom>
          <a:no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000" b="1" i="1" dirty="0">
                <a:solidFill>
                  <a:schemeClr val="accent1">
                    <a:lumMod val="75000"/>
                  </a:schemeClr>
                </a:solidFill>
                <a:latin typeface="Times New Roman" panose="02020603050405020304" pitchFamily="18" charset="0"/>
                <a:cs typeface="Times New Roman" panose="02020603050405020304" pitchFamily="18" charset="0"/>
              </a:rPr>
              <a:t>Almost 90 pct. of products have less than 20 reviews</a:t>
            </a:r>
            <a:endParaRPr lang="en-US" sz="2000" b="1" i="1" dirty="0">
              <a:solidFill>
                <a:schemeClr val="accent1">
                  <a:lumMod val="75000"/>
                </a:schemeClr>
              </a:solidFill>
            </a:endParaRPr>
          </a:p>
        </p:txBody>
      </p:sp>
      <p:cxnSp>
        <p:nvCxnSpPr>
          <p:cNvPr id="5" name="Straight Arrow Connector 4">
            <a:extLst>
              <a:ext uri="{FF2B5EF4-FFF2-40B4-BE49-F238E27FC236}">
                <a16:creationId xmlns:a16="http://schemas.microsoft.com/office/drawing/2014/main" id="{F947839F-E252-45EB-A76A-2B1A18EF2D50}"/>
              </a:ext>
            </a:extLst>
          </p:cNvPr>
          <p:cNvCxnSpPr>
            <a:cxnSpLocks/>
          </p:cNvCxnSpPr>
          <p:nvPr/>
        </p:nvCxnSpPr>
        <p:spPr>
          <a:xfrm flipH="1">
            <a:off x="3211830" y="2643456"/>
            <a:ext cx="1552576" cy="2191434"/>
          </a:xfrm>
          <a:prstGeom prst="straightConnector1">
            <a:avLst/>
          </a:prstGeom>
          <a:ln w="57150">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734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6000" b="-6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8DFA10-06E6-43D8-B0BD-AFE096641844}"/>
              </a:ext>
            </a:extLst>
          </p:cNvPr>
          <p:cNvSpPr/>
          <p:nvPr/>
        </p:nvSpPr>
        <p:spPr>
          <a:xfrm>
            <a:off x="328816" y="422306"/>
            <a:ext cx="3734356"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CLOSER LOOK AT REVIEWS</a:t>
            </a:r>
          </a:p>
        </p:txBody>
      </p:sp>
      <p:pic>
        <p:nvPicPr>
          <p:cNvPr id="8" name="Picture 7">
            <a:extLst>
              <a:ext uri="{FF2B5EF4-FFF2-40B4-BE49-F238E27FC236}">
                <a16:creationId xmlns:a16="http://schemas.microsoft.com/office/drawing/2014/main" id="{2F4CC404-5D4F-4E65-A08D-958C65A919C4}"/>
              </a:ext>
            </a:extLst>
          </p:cNvPr>
          <p:cNvPicPr>
            <a:picLocks noChangeAspect="1"/>
          </p:cNvPicPr>
          <p:nvPr/>
        </p:nvPicPr>
        <p:blipFill>
          <a:blip r:embed="rId3"/>
          <a:stretch>
            <a:fillRect/>
          </a:stretch>
        </p:blipFill>
        <p:spPr>
          <a:xfrm>
            <a:off x="670251" y="1304925"/>
            <a:ext cx="7724775" cy="4248150"/>
          </a:xfrm>
          <a:prstGeom prst="rect">
            <a:avLst/>
          </a:prstGeom>
        </p:spPr>
      </p:pic>
      <p:pic>
        <p:nvPicPr>
          <p:cNvPr id="4" name="Picture 3">
            <a:extLst>
              <a:ext uri="{FF2B5EF4-FFF2-40B4-BE49-F238E27FC236}">
                <a16:creationId xmlns:a16="http://schemas.microsoft.com/office/drawing/2014/main" id="{41FB20CC-7E72-405D-8B52-5E2FBE33164B}"/>
              </a:ext>
            </a:extLst>
          </p:cNvPr>
          <p:cNvPicPr>
            <a:picLocks noChangeAspect="1"/>
          </p:cNvPicPr>
          <p:nvPr/>
        </p:nvPicPr>
        <p:blipFill>
          <a:blip r:embed="rId4"/>
          <a:stretch>
            <a:fillRect/>
          </a:stretch>
        </p:blipFill>
        <p:spPr>
          <a:xfrm>
            <a:off x="8595340" y="1304925"/>
            <a:ext cx="3324225" cy="2257425"/>
          </a:xfrm>
          <a:prstGeom prst="rect">
            <a:avLst/>
          </a:prstGeom>
        </p:spPr>
      </p:pic>
      <p:sp>
        <p:nvSpPr>
          <p:cNvPr id="3" name="Rectangle 2">
            <a:extLst>
              <a:ext uri="{FF2B5EF4-FFF2-40B4-BE49-F238E27FC236}">
                <a16:creationId xmlns:a16="http://schemas.microsoft.com/office/drawing/2014/main" id="{3B2F5360-00C8-45EA-8B37-6EF4360F8ECC}"/>
              </a:ext>
            </a:extLst>
          </p:cNvPr>
          <p:cNvSpPr/>
          <p:nvPr/>
        </p:nvSpPr>
        <p:spPr>
          <a:xfrm>
            <a:off x="8595340" y="3777191"/>
            <a:ext cx="3054222" cy="1384995"/>
          </a:xfrm>
          <a:prstGeom prst="rect">
            <a:avLst/>
          </a:prstGeom>
          <a:noFill/>
          <a:ln>
            <a:noFill/>
          </a:ln>
          <a:effectLst/>
        </p:spPr>
        <p:txBody>
          <a:bodyPr vert="horz" wrap="square" lIns="0" tIns="0" rIns="0" bIns="0" numCol="1" anchor="ctr" anchorCtr="0" compatLnSpc="1">
            <a:prstTxWarp prst="textNoShape">
              <a:avLst/>
            </a:prstTxWarp>
            <a:spAutoFit/>
          </a:bodyPr>
          <a:lstStyle/>
          <a:p>
            <a:pPr marL="285750" indent="-285750" algn="just" fontAlgn="base">
              <a:spcBef>
                <a:spcPct val="0"/>
              </a:spcBef>
              <a:spcAft>
                <a:spcPct val="0"/>
              </a:spcAft>
              <a:buFont typeface="Arial" panose="020B0604020202020204" pitchFamily="34" charset="0"/>
              <a:buChar char="•"/>
            </a:pPr>
            <a:r>
              <a:rPr lang="en-US" dirty="0">
                <a:solidFill>
                  <a:schemeClr val="accent3">
                    <a:lumMod val="50000"/>
                  </a:schemeClr>
                </a:solidFill>
                <a:latin typeface="Times New Roman" panose="02020603050405020304" pitchFamily="18" charset="0"/>
                <a:cs typeface="Times New Roman" panose="02020603050405020304" pitchFamily="18" charset="0"/>
              </a:rPr>
              <a:t>5-star reviews had the lowest median word count (50 words), while 1-star reviews had the largest median word count (73 words)</a:t>
            </a:r>
          </a:p>
        </p:txBody>
      </p:sp>
    </p:spTree>
    <p:extLst>
      <p:ext uri="{BB962C8B-B14F-4D97-AF65-F5344CB8AC3E}">
        <p14:creationId xmlns:p14="http://schemas.microsoft.com/office/powerpoint/2010/main" val="110205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08ca1bdc-782f-4cec-afc8-4640e0df0a4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22905B8825E374D8B2514A2839C7417" ma:contentTypeVersion="4" ma:contentTypeDescription="Create a new document." ma:contentTypeScope="" ma:versionID="b399f7f14c79401b321ec3c2fcf6c5e5">
  <xsd:schema xmlns:xsd="http://www.w3.org/2001/XMLSchema" xmlns:xs="http://www.w3.org/2001/XMLSchema" xmlns:p="http://schemas.microsoft.com/office/2006/metadata/properties" xmlns:ns3="08ca1bdc-782f-4cec-afc8-4640e0df0a4b" targetNamespace="http://schemas.microsoft.com/office/2006/metadata/properties" ma:root="true" ma:fieldsID="52410cb35410a05c93070d33d30e8692" ns3:_="">
    <xsd:import namespace="08ca1bdc-782f-4cec-afc8-4640e0df0a4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ca1bdc-782f-4cec-afc8-4640e0df0a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08ca1bdc-782f-4cec-afc8-4640e0df0a4b"/>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http://purl.org/dc/dcmitype/"/>
    <ds:schemaRef ds:uri="http://www.w3.org/XML/1998/namespace"/>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F5860323-85F2-4C9E-B175-79150267E3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ca1bdc-782f-4cec-afc8-4640e0df0a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7304</TotalTime>
  <Words>1130</Words>
  <Application>Microsoft Office PowerPoint</Application>
  <PresentationFormat>Widescreen</PresentationFormat>
  <Paragraphs>159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Zohreh Soltani</dc:creator>
  <cp:lastModifiedBy>Zohreh Soltani</cp:lastModifiedBy>
  <cp:revision>43</cp:revision>
  <dcterms:created xsi:type="dcterms:W3CDTF">2021-06-21T16:13:56Z</dcterms:created>
  <dcterms:modified xsi:type="dcterms:W3CDTF">2021-07-28T19:52:21Z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0x010100122905B8825E374D8B2514A2839C7417</vt:lpwstr>
  </property>
</Properties>
</file>