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7" r:id="rId5"/>
    <p:sldId id="258" r:id="rId6"/>
    <p:sldId id="259" r:id="rId7"/>
    <p:sldId id="260" r:id="rId8"/>
    <p:sldId id="265" r:id="rId9"/>
    <p:sldId id="261" r:id="rId10"/>
    <p:sldId id="262" r:id="rId11"/>
    <p:sldId id="263" r:id="rId12"/>
    <p:sldId id="264" r:id="rId13"/>
    <p:sldId id="269" r:id="rId14"/>
    <p:sldId id="267" r:id="rId15"/>
    <p:sldId id="266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383E8-9657-44E6-82D4-D882B8BED77E}" v="68" dt="2021-02-19T05:24:05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11855A4-127B-49A4-93A6-D5B08F9B0E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6C6F3D5-A354-4FB2-8042-FA05105B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5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55A4-127B-49A4-93A6-D5B08F9B0E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3D5-A354-4FB2-8042-FA05105B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55A4-127B-49A4-93A6-D5B08F9B0E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3D5-A354-4FB2-8042-FA05105B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44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55A4-127B-49A4-93A6-D5B08F9B0E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3D5-A354-4FB2-8042-FA05105B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38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55A4-127B-49A4-93A6-D5B08F9B0E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3D5-A354-4FB2-8042-FA05105B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4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55A4-127B-49A4-93A6-D5B08F9B0E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3D5-A354-4FB2-8042-FA05105B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55A4-127B-49A4-93A6-D5B08F9B0E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3D5-A354-4FB2-8042-FA05105B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11855A4-127B-49A4-93A6-D5B08F9B0E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3D5-A354-4FB2-8042-FA05105B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77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11855A4-127B-49A4-93A6-D5B08F9B0E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3D5-A354-4FB2-8042-FA05105B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2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55A4-127B-49A4-93A6-D5B08F9B0E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3D5-A354-4FB2-8042-FA05105B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0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55A4-127B-49A4-93A6-D5B08F9B0E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3D5-A354-4FB2-8042-FA05105B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8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55A4-127B-49A4-93A6-D5B08F9B0E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3D5-A354-4FB2-8042-FA05105B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1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55A4-127B-49A4-93A6-D5B08F9B0E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3D5-A354-4FB2-8042-FA05105B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7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55A4-127B-49A4-93A6-D5B08F9B0E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3D5-A354-4FB2-8042-FA05105B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55A4-127B-49A4-93A6-D5B08F9B0E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3D5-A354-4FB2-8042-FA05105B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6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55A4-127B-49A4-93A6-D5B08F9B0E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3D5-A354-4FB2-8042-FA05105B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0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55A4-127B-49A4-93A6-D5B08F9B0E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F3D5-A354-4FB2-8042-FA05105B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9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11855A4-127B-49A4-93A6-D5B08F9B0E0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6C6F3D5-A354-4FB2-8042-FA05105B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3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5D66BA-E28F-4BCB-99DD-469B31DFD8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" t="9678" r="4608" b="1110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B6EC9-D7BE-4B93-B246-4C69DF4FF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778" y="553674"/>
            <a:ext cx="6713919" cy="1451919"/>
          </a:xfrm>
        </p:spPr>
        <p:txBody>
          <a:bodyPr/>
          <a:lstStyle/>
          <a:p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Ames House Pricing with Advanced Regression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9B1AA-9B30-45D4-87D5-5BADAE687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227" y="2209724"/>
            <a:ext cx="3769383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Zohreh Soltani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Mentor: Ryan Knuffman </a:t>
            </a:r>
          </a:p>
        </p:txBody>
      </p:sp>
    </p:spTree>
    <p:extLst>
      <p:ext uri="{BB962C8B-B14F-4D97-AF65-F5344CB8AC3E}">
        <p14:creationId xmlns:p14="http://schemas.microsoft.com/office/powerpoint/2010/main" val="112083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F9C1-D763-48A1-8A82-83B0A8FC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0AA3-8397-4E60-881A-5C476103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performing Grid Search for Hyper-parameters tuning</a:t>
            </a:r>
          </a:p>
          <a:p>
            <a:r>
              <a:rPr lang="en-US" dirty="0"/>
              <a:t> Defining a model with best parameters from step 1</a:t>
            </a:r>
          </a:p>
          <a:p>
            <a:r>
              <a:rPr lang="en-US" dirty="0"/>
              <a:t>Training the train data set </a:t>
            </a:r>
          </a:p>
          <a:p>
            <a:r>
              <a:rPr lang="en-US" dirty="0"/>
              <a:t> Predicting the Sale Price for the test data set</a:t>
            </a:r>
          </a:p>
          <a:p>
            <a:r>
              <a:rPr lang="en-US" dirty="0"/>
              <a:t> Calculating the model Score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3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1FEB5D-A9CD-4DC2-B36E-013239D3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408" y="736600"/>
            <a:ext cx="8761413" cy="973664"/>
          </a:xfrm>
        </p:spPr>
        <p:txBody>
          <a:bodyPr/>
          <a:lstStyle/>
          <a:p>
            <a:r>
              <a:rPr lang="en-US" dirty="0"/>
              <a:t>Model#1: XGB Boosting Regressor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D72F9-8C86-4D0F-A5A5-36F5B6BC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84" y="2705100"/>
            <a:ext cx="8825659" cy="34163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F8AA1-762E-4FD2-9266-0310B7630844}"/>
              </a:ext>
            </a:extLst>
          </p:cNvPr>
          <p:cNvSpPr txBox="1"/>
          <p:nvPr/>
        </p:nvSpPr>
        <p:spPr>
          <a:xfrm>
            <a:off x="741870" y="2259684"/>
            <a:ext cx="97001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Most Important Features:</a:t>
            </a:r>
          </a:p>
          <a:p>
            <a:endParaRPr lang="en-US" dirty="0"/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OverallQual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ExterQual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FullBath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BsmtQual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FirePlace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CentralAir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KitchenQual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GarageCond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, BsmtFinSF1,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BsmtFullBath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569787-A286-4340-B977-1BA7CBD10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84" y="2705100"/>
            <a:ext cx="357737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RMSE: 27433.531236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R_squared: 0.878213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Adjusted_R_squared: 0.847897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1FEB5D-A9CD-4DC2-B36E-013239D3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408" y="736600"/>
            <a:ext cx="8761413" cy="973664"/>
          </a:xfrm>
        </p:spPr>
        <p:txBody>
          <a:bodyPr/>
          <a:lstStyle/>
          <a:p>
            <a:r>
              <a:rPr lang="en-US" dirty="0"/>
              <a:t>Model#2: Random Forest 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D72F9-8C86-4D0F-A5A5-36F5B6BC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84" y="2705100"/>
            <a:ext cx="8825659" cy="34163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F8AA1-762E-4FD2-9266-0310B7630844}"/>
              </a:ext>
            </a:extLst>
          </p:cNvPr>
          <p:cNvSpPr txBox="1"/>
          <p:nvPr/>
        </p:nvSpPr>
        <p:spPr>
          <a:xfrm>
            <a:off x="741870" y="2259684"/>
            <a:ext cx="9700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Scores: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569787-A286-4340-B977-1BA7CBD10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84" y="2823694"/>
            <a:ext cx="3754716" cy="13619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RMSE: 28303.840234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R_squared: 0.870363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adjusted_R_squared</a:t>
            </a: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: 0.835981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8914040-9360-4ABF-B9E5-ECE93E490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9444"/>
            <a:ext cx="28854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2338-822C-4771-B5E8-97CA392C5517}"/>
              </a:ext>
            </a:extLst>
          </p:cNvPr>
          <p:cNvSpPr/>
          <p:nvPr/>
        </p:nvSpPr>
        <p:spPr>
          <a:xfrm>
            <a:off x="697730" y="3813085"/>
            <a:ext cx="10796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Most Important Features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OverallQual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ExterQual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KitchenQual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BsmtQual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, BsmtFinSF1,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FullBath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, 2ndFlrSF,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CentralAir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KitchenQual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GarageCond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BsmtFullBath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5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573E-850F-422E-8063-10B878DD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Model#3: Ridge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3583C-77F4-45D3-98D6-6FAAB258871D}"/>
              </a:ext>
            </a:extLst>
          </p:cNvPr>
          <p:cNvSpPr txBox="1"/>
          <p:nvPr/>
        </p:nvSpPr>
        <p:spPr>
          <a:xfrm>
            <a:off x="741870" y="2259684"/>
            <a:ext cx="9700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F4554DD-B15B-435A-AB04-A34ADE3C2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71" y="2817889"/>
            <a:ext cx="3754716" cy="807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RMSE: 36644.600190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R_squared: 0.782701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adjusted_R_squared</a:t>
            </a: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: 0.728609</a:t>
            </a:r>
            <a:endParaRPr lang="en-US" altLang="en-US" sz="12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7E78087-4488-4A24-BEC8-A79998D24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0.782701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52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573E-850F-422E-8063-10B878DD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7E78087-4488-4A24-BEC8-A79998D24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0.782701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685636-BE2E-4674-8AF9-6E771107A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76444" cy="3416300"/>
          </a:xfrm>
        </p:spPr>
        <p:txBody>
          <a:bodyPr>
            <a:normAutofit/>
          </a:bodyPr>
          <a:lstStyle/>
          <a:p>
            <a:r>
              <a:rPr lang="en-US" dirty="0"/>
              <a:t> Random forest and </a:t>
            </a:r>
            <a:r>
              <a:rPr lang="en-US" dirty="0" err="1"/>
              <a:t>Xgboosting</a:t>
            </a:r>
            <a:r>
              <a:rPr lang="en-US" dirty="0"/>
              <a:t> have similar scores and identify similar features as 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emost</a:t>
            </a:r>
            <a:r>
              <a:rPr lang="en-US" dirty="0"/>
              <a:t> important one in predicting the Sale Price</a:t>
            </a:r>
          </a:p>
          <a:p>
            <a:r>
              <a:rPr lang="en-US" dirty="0"/>
              <a:t> Ridge Regression is not as accurate as </a:t>
            </a:r>
            <a:r>
              <a:rPr lang="en-US" dirty="0" err="1"/>
              <a:t>Xgboosting</a:t>
            </a:r>
            <a:r>
              <a:rPr lang="en-US" dirty="0"/>
              <a:t> and </a:t>
            </a:r>
            <a:r>
              <a:rPr lang="en-US" dirty="0" err="1"/>
              <a:t>Randomforest</a:t>
            </a:r>
            <a:endParaRPr lang="en-US" dirty="0"/>
          </a:p>
          <a:p>
            <a:r>
              <a:rPr lang="en-US" dirty="0"/>
              <a:t> having outlier and non normal data is impacting the </a:t>
            </a:r>
            <a:r>
              <a:rPr lang="en-US" dirty="0" err="1"/>
              <a:t>performace</a:t>
            </a:r>
            <a:r>
              <a:rPr lang="en-US" dirty="0"/>
              <a:t> of the Ridge Regression</a:t>
            </a:r>
          </a:p>
          <a:p>
            <a:r>
              <a:rPr lang="en-US" dirty="0"/>
              <a:t> to improve the scores my recommendation is spending more time in the feature engineering to remove outlier data, transform the nonmoral features and eliminate  more features that donot have exploratory power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0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0DDA-F18F-47E7-BD7C-37F08636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5D9F9-1C74-490F-B33F-1E6D59A1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561" y="2285597"/>
            <a:ext cx="11378878" cy="3416300"/>
          </a:xfrm>
        </p:spPr>
        <p:txBody>
          <a:bodyPr>
            <a:normAutofit/>
          </a:bodyPr>
          <a:lstStyle/>
          <a:p>
            <a:r>
              <a:rPr lang="en-US" dirty="0"/>
              <a:t>The data used in this analysis includes the house sale prices from 2006 until 2010.</a:t>
            </a:r>
          </a:p>
          <a:p>
            <a:r>
              <a:rPr lang="en-US" dirty="0"/>
              <a:t>This dataset includes 1460 Rows and 81Features</a:t>
            </a:r>
          </a:p>
          <a:p>
            <a:r>
              <a:rPr lang="en-US" dirty="0"/>
              <a:t>43 Categorical and 38 Numerical columns.</a:t>
            </a:r>
          </a:p>
          <a:p>
            <a:r>
              <a:rPr lang="en-US" dirty="0"/>
              <a:t> Data types include 43 Objects, 35 Int 64 and 3 Float 64 ( no need to fix them)</a:t>
            </a:r>
          </a:p>
          <a:p>
            <a:r>
              <a:rPr lang="en-US" dirty="0"/>
              <a:t>Numerical features: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['Id',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MSSubClass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LotFrontage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LotArea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OverallQual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OverallCond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YearBuilt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YearRemodAdd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MasVnrArea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'BsmtFinSF1', 'BsmtFinSF2',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BsmtUnfSF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TotalBsmtSF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'1stFlrSF', '2ndFlrSF',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LowQualFinSF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GrLivArea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BsmtFullBath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BsmtHalfBath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FullBath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HalfBath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BedroomAbvGr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KitchenAbvGr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TotRmsAbvGrd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'Fireplaces',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GarageYrBlt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GarageCars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GarageArea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WoodDeckSF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OpenPorchSF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EnclosedPorch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'3SsnPorch',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ScreenPorch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PoolArea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MiscVal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MoSold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YrSold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', '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SalePrice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']</a:t>
            </a:r>
          </a:p>
          <a:p>
            <a:r>
              <a:rPr lang="en-US" dirty="0"/>
              <a:t>Categorical features: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5FD499-E7D6-4EA8-A5B7-C943CD98D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847" y="5614365"/>
            <a:ext cx="10972316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MSZoning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'Street', 'Alley',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LotShape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LandContour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'Utilities',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LotConfig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LandSlope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'Neighborhood', 'Condition1', 'Condition2',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BldgType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HouseStyle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RoofStyle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RoofMatl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'Exterior1st', 'Exterior2nd',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MasVnrType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ExterQual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ExterCond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'Foundation',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BsmtQual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BsmtCond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BsmtExposure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'BsmtFinType1', 'BsmtFinType2', 'Heating',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HeatingQC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CentralAir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'Electrical',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KitchenQual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'Functional',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FireplaceQu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GarageType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GarageFinish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GarageQual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GarageCond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PavedDrive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PoolQC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'Fence',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MiscFeature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SaleType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SaleCondition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']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64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0DDA-F18F-47E7-BD7C-37F08636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5D9F9-1C74-490F-B33F-1E6D59A1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50221"/>
            <a:ext cx="9725567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based on the data some features "(i.e. "Street", "</a:t>
            </a:r>
            <a:r>
              <a:rPr lang="en-US" dirty="0" err="1"/>
              <a:t>RoofMatl</a:t>
            </a:r>
            <a:r>
              <a:rPr lang="en-US" dirty="0"/>
              <a:t>", "Heating", "</a:t>
            </a:r>
            <a:r>
              <a:rPr lang="en-US" dirty="0" err="1"/>
              <a:t>GarageQual</a:t>
            </a:r>
            <a:r>
              <a:rPr lang="en-US" dirty="0"/>
              <a:t>", ,"</a:t>
            </a:r>
            <a:r>
              <a:rPr lang="en-US" dirty="0" err="1"/>
              <a:t>GarageCond</a:t>
            </a:r>
            <a:r>
              <a:rPr lang="en-US" dirty="0"/>
              <a:t>“, “ Condition2”, Utilities, ) have a dominant category so they cannot have much explanatory power.</a:t>
            </a:r>
          </a:p>
          <a:p>
            <a:pPr marL="0" indent="0">
              <a:buNone/>
            </a:pPr>
            <a:r>
              <a:rPr lang="en-US" dirty="0"/>
              <a:t> Distribution of the features were explored. Below are some examples.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474A09-856A-4894-9822-4ED172982782}"/>
              </a:ext>
            </a:extLst>
          </p:cNvPr>
          <p:cNvGrpSpPr/>
          <p:nvPr/>
        </p:nvGrpSpPr>
        <p:grpSpPr>
          <a:xfrm>
            <a:off x="1164199" y="4459953"/>
            <a:ext cx="9716322" cy="2042158"/>
            <a:chOff x="1384857" y="4652900"/>
            <a:chExt cx="9716322" cy="204215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BFC60B-EEBF-4358-A106-673FDB2D3773}"/>
                </a:ext>
              </a:extLst>
            </p:cNvPr>
            <p:cNvGrpSpPr/>
            <p:nvPr/>
          </p:nvGrpSpPr>
          <p:grpSpPr>
            <a:xfrm>
              <a:off x="1384857" y="4652900"/>
              <a:ext cx="9716322" cy="2042158"/>
              <a:chOff x="1368079" y="4694845"/>
              <a:chExt cx="9716322" cy="204215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DDC16B9-0E5D-4C1F-A410-6B4B67C7B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68079" y="4697051"/>
                <a:ext cx="3848100" cy="16764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56329C0-41BC-430B-ABEB-921061A12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9975" y="4694845"/>
                <a:ext cx="4000500" cy="162877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0320395-813D-4166-978E-C5C378A3B4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101" t="4985" r="2241" b="3232"/>
              <a:stretch/>
            </p:blipFill>
            <p:spPr>
              <a:xfrm>
                <a:off x="9219922" y="4721243"/>
                <a:ext cx="1864479" cy="1713493"/>
              </a:xfrm>
              <a:prstGeom prst="rect">
                <a:avLst/>
              </a:prstGeom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E48203E-BF4D-4CF1-B80C-A0BF4489F9A2}"/>
                  </a:ext>
                </a:extLst>
              </p:cNvPr>
              <p:cNvSpPr/>
              <p:nvPr/>
            </p:nvSpPr>
            <p:spPr>
              <a:xfrm>
                <a:off x="9162571" y="4721243"/>
                <a:ext cx="763400" cy="160237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9C1285-CF22-45D9-BD77-79BFB1C6988C}"/>
                  </a:ext>
                </a:extLst>
              </p:cNvPr>
              <p:cNvSpPr txBox="1"/>
              <p:nvPr/>
            </p:nvSpPr>
            <p:spPr>
              <a:xfrm>
                <a:off x="9380475" y="6490782"/>
                <a:ext cx="14213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>
                        <a:lumMod val="50000"/>
                      </a:schemeClr>
                    </a:solidFill>
                  </a:rPr>
                  <a:t>Dominant Category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A253A6-EF44-4DBA-A2F4-5F14B7805698}"/>
                  </a:ext>
                </a:extLst>
              </p:cNvPr>
              <p:cNvSpPr txBox="1"/>
              <p:nvPr/>
            </p:nvSpPr>
            <p:spPr>
              <a:xfrm>
                <a:off x="5535660" y="6299632"/>
                <a:ext cx="17459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>
                        <a:lumMod val="50000"/>
                      </a:schemeClr>
                    </a:solidFill>
                  </a:rPr>
                  <a:t>Non normal distribution</a:t>
                </a: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090E455-D3C4-4811-81B3-FFBC52D43EA0}"/>
                </a:ext>
              </a:extLst>
            </p:cNvPr>
            <p:cNvSpPr/>
            <p:nvPr/>
          </p:nvSpPr>
          <p:spPr>
            <a:xfrm>
              <a:off x="5535660" y="4921781"/>
              <a:ext cx="1369179" cy="9625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156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0DDA-F18F-47E7-BD7C-37F08636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5D9F9-1C74-490F-B33F-1E6D59A1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50221"/>
            <a:ext cx="9725567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I took closer look to some features such as </a:t>
            </a:r>
            <a:r>
              <a:rPr lang="en-US" dirty="0" err="1"/>
              <a:t>YearBuilt</a:t>
            </a:r>
            <a:r>
              <a:rPr lang="en-US" dirty="0"/>
              <a:t> and </a:t>
            </a:r>
            <a:r>
              <a:rPr lang="en-US" dirty="0" err="1"/>
              <a:t>MoBuilt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0F4AD-7DEC-49DA-A08F-2BF4F67E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15" y="3269645"/>
            <a:ext cx="4080043" cy="246842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E09178D0-D9F0-4B4A-A903-36E606E31F91}"/>
              </a:ext>
            </a:extLst>
          </p:cNvPr>
          <p:cNvSpPr/>
          <p:nvPr/>
        </p:nvSpPr>
        <p:spPr>
          <a:xfrm rot="5400000">
            <a:off x="3401895" y="3937441"/>
            <a:ext cx="812703" cy="19455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373FD7-9C04-46D9-9B37-CFDEFFE74FD7}"/>
              </a:ext>
            </a:extLst>
          </p:cNvPr>
          <p:cNvSpPr txBox="1"/>
          <p:nvPr/>
        </p:nvSpPr>
        <p:spPr>
          <a:xfrm>
            <a:off x="3127127" y="5530389"/>
            <a:ext cx="1745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Based on the data it seems the Ames house market did not crash in 2008 crisis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63F75E-DFCF-4C28-8A0B-16279A83B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918" y="3269645"/>
            <a:ext cx="37147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3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0DDA-F18F-47E7-BD7C-37F08636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5D9F9-1C74-490F-B33F-1E6D59A1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92" y="2154295"/>
            <a:ext cx="9725567" cy="4286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Distribution of Sale Price which is our Target Variable: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9B049-036A-439A-BA4E-1D60FBCE3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664" y="2582943"/>
            <a:ext cx="4819258" cy="38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5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0DDA-F18F-47E7-BD7C-37F08636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30C2F1-3C2B-4549-B4A6-A2B46D495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037" y="4595157"/>
            <a:ext cx="8289245" cy="2259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7D8C85-4272-4799-811E-60FAD72D1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061507"/>
            <a:ext cx="8525328" cy="2533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94D928-0EE6-4876-AFD6-698235D7091C}"/>
              </a:ext>
            </a:extLst>
          </p:cNvPr>
          <p:cNvSpPr txBox="1"/>
          <p:nvPr/>
        </p:nvSpPr>
        <p:spPr>
          <a:xfrm>
            <a:off x="9680282" y="5524644"/>
            <a:ext cx="174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We notice seasonality here</a:t>
            </a:r>
          </a:p>
        </p:txBody>
      </p:sp>
    </p:spTree>
    <p:extLst>
      <p:ext uri="{BB962C8B-B14F-4D97-AF65-F5344CB8AC3E}">
        <p14:creationId xmlns:p14="http://schemas.microsoft.com/office/powerpoint/2010/main" val="24031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D956-E44C-4EC7-AD5C-E057C889A8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625" y="170180"/>
            <a:ext cx="8761413" cy="7080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BA9C-AD07-4E9E-B521-5FC0DAD21A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625" y="984435"/>
            <a:ext cx="8824913" cy="3416300"/>
          </a:xfrm>
        </p:spPr>
        <p:txBody>
          <a:bodyPr/>
          <a:lstStyle/>
          <a:p>
            <a:r>
              <a:rPr lang="en-US" dirty="0"/>
              <a:t>Missing Value: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F7729-A605-46FE-80CD-DC8DCCDC6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488"/>
            <a:ext cx="5710936" cy="35954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5400A5-8605-401C-8B86-45D4FA57B30E}"/>
              </a:ext>
            </a:extLst>
          </p:cNvPr>
          <p:cNvSpPr txBox="1"/>
          <p:nvPr/>
        </p:nvSpPr>
        <p:spPr>
          <a:xfrm>
            <a:off x="5760126" y="2413337"/>
            <a:ext cx="2087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I am going to drop Alley, MiscFeatures, Fence, FireplaceQu from the dataset. Missing value for the rest of the features will be replace by zero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C7CEFD-8E29-4002-B32F-BFCE317E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990" y="1350488"/>
            <a:ext cx="3068941" cy="15109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E48885-6415-44F9-8B02-05E2598D67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8203433" y="3429000"/>
            <a:ext cx="2953286" cy="15109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1C57E3-EB80-4B92-9631-258ED1A66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593" y="5288101"/>
            <a:ext cx="2870450" cy="1494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762A9F-E883-4FE6-B55C-4B073DFC8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4417" y="5288101"/>
            <a:ext cx="2935743" cy="15208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D79B7A-D325-4992-9040-97435F3556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0053" y="5273007"/>
            <a:ext cx="2935743" cy="14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0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684DD0-D36B-40DE-BA9D-D0B4E6E9793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593" y="5058"/>
            <a:ext cx="6962862" cy="674156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C5CC49D-EE9F-41B1-846F-921D3D079318}"/>
              </a:ext>
            </a:extLst>
          </p:cNvPr>
          <p:cNvSpPr/>
          <p:nvPr/>
        </p:nvSpPr>
        <p:spPr>
          <a:xfrm rot="5400000">
            <a:off x="5746303" y="2356301"/>
            <a:ext cx="203436" cy="4131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E89F69-3364-4875-BEF1-B04A4EAE052E}"/>
              </a:ext>
            </a:extLst>
          </p:cNvPr>
          <p:cNvSpPr/>
          <p:nvPr/>
        </p:nvSpPr>
        <p:spPr>
          <a:xfrm rot="5400000">
            <a:off x="5616731" y="1130432"/>
            <a:ext cx="432824" cy="2684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4FA765-E679-4E03-B4BE-A18850732EDE}"/>
              </a:ext>
            </a:extLst>
          </p:cNvPr>
          <p:cNvSpPr/>
          <p:nvPr/>
        </p:nvSpPr>
        <p:spPr>
          <a:xfrm rot="5400000">
            <a:off x="5751896" y="2799689"/>
            <a:ext cx="203436" cy="4131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9BBDAC-360F-452B-BACD-DD9CA1DAB16B}"/>
              </a:ext>
            </a:extLst>
          </p:cNvPr>
          <p:cNvSpPr/>
          <p:nvPr/>
        </p:nvSpPr>
        <p:spPr>
          <a:xfrm rot="5400000">
            <a:off x="5629589" y="5699041"/>
            <a:ext cx="400112" cy="2768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F2D39-67CA-4DEE-82F6-C53E50AB656D}"/>
              </a:ext>
            </a:extLst>
          </p:cNvPr>
          <p:cNvSpPr txBox="1"/>
          <p:nvPr/>
        </p:nvSpPr>
        <p:spPr>
          <a:xfrm>
            <a:off x="6609475" y="1264656"/>
            <a:ext cx="5353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Circled features have very low correlation with Sale Price:</a:t>
            </a:r>
          </a:p>
          <a:p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LotArea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LotFrontage,BsmtUnfSF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, 2ndFlrSF,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BsmtHalfBath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HalfBath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BedroomAbvGr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WoodDeckSF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OpenPorchSF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ScreenPorch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PoolArea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8CB280-95F0-4B49-B286-2B81A4E111D5}"/>
              </a:ext>
            </a:extLst>
          </p:cNvPr>
          <p:cNvSpPr/>
          <p:nvPr/>
        </p:nvSpPr>
        <p:spPr>
          <a:xfrm rot="9749368">
            <a:off x="5769742" y="3334123"/>
            <a:ext cx="156560" cy="2865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99E4C7-C42B-4E8A-80B8-29B9BE0CDFF5}"/>
              </a:ext>
            </a:extLst>
          </p:cNvPr>
          <p:cNvSpPr/>
          <p:nvPr/>
        </p:nvSpPr>
        <p:spPr>
          <a:xfrm rot="10800000">
            <a:off x="5724783" y="3771588"/>
            <a:ext cx="235522" cy="4131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C5C11F-0C91-4DC2-A8C7-D3B6C19BC0B3}"/>
              </a:ext>
            </a:extLst>
          </p:cNvPr>
          <p:cNvSpPr/>
          <p:nvPr/>
        </p:nvSpPr>
        <p:spPr>
          <a:xfrm rot="10800000">
            <a:off x="5726181" y="5006169"/>
            <a:ext cx="235522" cy="4131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13A8A7-83AB-4119-B1F5-3EB6AEE80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46" y="1972542"/>
            <a:ext cx="2656602" cy="15698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56DEA-8025-4D04-A901-D693C7C4F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173" y="3637594"/>
            <a:ext cx="2628147" cy="16477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FCC01-8D48-494D-957D-F1E16B08F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842" y="1971576"/>
            <a:ext cx="2503580" cy="16083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145DBE-7814-4C02-80B0-403872B33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6346" y="3637594"/>
            <a:ext cx="2416354" cy="16083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CCF6D4-CA99-471C-A9B4-BB51A53F72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8455" y="5348465"/>
            <a:ext cx="2473784" cy="13981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E9B5EF-D960-4DAE-8E52-7AE1721026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0192" y="5348465"/>
            <a:ext cx="2372508" cy="12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2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1FEB5D-A9CD-4DC2-B36E-013239D3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408" y="736600"/>
            <a:ext cx="8761413" cy="973664"/>
          </a:xfrm>
        </p:spPr>
        <p:txBody>
          <a:bodyPr/>
          <a:lstStyle/>
          <a:p>
            <a:r>
              <a:rPr lang="en-US" dirty="0"/>
              <a:t>Multi-collinearity and numeric coding: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D72F9-8C86-4D0F-A5A5-36F5B6BC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8" y="2345264"/>
            <a:ext cx="8825659" cy="3416300"/>
          </a:xfrm>
        </p:spPr>
        <p:txBody>
          <a:bodyPr/>
          <a:lstStyle/>
          <a:p>
            <a:r>
              <a:rPr lang="en-US" dirty="0"/>
              <a:t>With 0.8 as the threshold for the collinearity among the features, following features will be dropped from the dataset before modeling and  66 features will be left for the modeling.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Before modeling, categorical data were turned into numeric values.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CAC5420-07C8-4975-8D0A-9F21E8C75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229" y="3807192"/>
            <a:ext cx="9288926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Exterior1st, Exterior2nd,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TotalBsmtSF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1stFlrSF,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GrLivArea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TotRmsAbvGrd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GarageCars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GarageAre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290707-AEC9-489E-BB13-2977B0FFEE4F}"/>
              </a:ext>
            </a:extLst>
          </p:cNvPr>
          <p:cNvSpPr/>
          <p:nvPr/>
        </p:nvSpPr>
        <p:spPr>
          <a:xfrm>
            <a:off x="4561765" y="3244334"/>
            <a:ext cx="3068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Model#2: Random Forest </a:t>
            </a:r>
          </a:p>
        </p:txBody>
      </p:sp>
    </p:spTree>
    <p:extLst>
      <p:ext uri="{BB962C8B-B14F-4D97-AF65-F5344CB8AC3E}">
        <p14:creationId xmlns:p14="http://schemas.microsoft.com/office/powerpoint/2010/main" val="506754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2905B8825E374D8B2514A2839C7417" ma:contentTypeVersion="4" ma:contentTypeDescription="Create a new document." ma:contentTypeScope="" ma:versionID="b399f7f14c79401b321ec3c2fcf6c5e5">
  <xsd:schema xmlns:xsd="http://www.w3.org/2001/XMLSchema" xmlns:xs="http://www.w3.org/2001/XMLSchema" xmlns:p="http://schemas.microsoft.com/office/2006/metadata/properties" xmlns:ns3="08ca1bdc-782f-4cec-afc8-4640e0df0a4b" targetNamespace="http://schemas.microsoft.com/office/2006/metadata/properties" ma:root="true" ma:fieldsID="52410cb35410a05c93070d33d30e8692" ns3:_="">
    <xsd:import namespace="08ca1bdc-782f-4cec-afc8-4640e0df0a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ca1bdc-782f-4cec-afc8-4640e0df0a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88DB3E-74EE-475C-BE4C-BEBCBC2F59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ca1bdc-782f-4cec-afc8-4640e0df0a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4C477F-B62D-4A5F-BA35-454B773440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A71386-7C8C-4BFB-8651-B6643AA618C1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08ca1bdc-782f-4cec-afc8-4640e0df0a4b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705</TotalTime>
  <Words>749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Courier New</vt:lpstr>
      <vt:lpstr>Times New Roman</vt:lpstr>
      <vt:lpstr>Wingdings</vt:lpstr>
      <vt:lpstr>Wingdings 3</vt:lpstr>
      <vt:lpstr>Ion Boardroom</vt:lpstr>
      <vt:lpstr>Ames House Pricing with Advanced Regression </vt:lpstr>
      <vt:lpstr>Data</vt:lpstr>
      <vt:lpstr>Exploratory Data Analysis (EDA)</vt:lpstr>
      <vt:lpstr>Exploratory Data Analysis (EDA)</vt:lpstr>
      <vt:lpstr>Exploratory Data Analysis (EDA)</vt:lpstr>
      <vt:lpstr>Exploratory Data Analysis (EDA)</vt:lpstr>
      <vt:lpstr>Feature Engineering</vt:lpstr>
      <vt:lpstr>PowerPoint Presentation</vt:lpstr>
      <vt:lpstr>Multi-collinearity and numeric coding: </vt:lpstr>
      <vt:lpstr>Modeling Steps:</vt:lpstr>
      <vt:lpstr>Model#1: XGB Boosting Regressor </vt:lpstr>
      <vt:lpstr>Model#2: Random Forest  </vt:lpstr>
      <vt:lpstr>Model#3: Ridge Regression</vt:lpstr>
      <vt:lpstr>Conclusion and recommendation: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House Pricing with Advanced Regression</dc:title>
  <dc:creator>Zohreh Soltani</dc:creator>
  <cp:lastModifiedBy>Zohreh Soltani</cp:lastModifiedBy>
  <cp:revision>20</cp:revision>
  <dcterms:created xsi:type="dcterms:W3CDTF">2021-02-18T21:38:38Z</dcterms:created>
  <dcterms:modified xsi:type="dcterms:W3CDTF">2021-02-19T23:58:56Z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0x010100122905B8825E374D8B2514A2839C7417</vt:lpwstr>
  </property>
</Properties>
</file>