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B742-DF46-4707-9FCA-36DE31776AA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FDB6C0E-FD45-4DE6-AEB9-F842D03883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80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B742-DF46-4707-9FCA-36DE31776AA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6C0E-FD45-4DE6-AEB9-F842D03883B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71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B742-DF46-4707-9FCA-36DE31776AA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6C0E-FD45-4DE6-AEB9-F842D03883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3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B742-DF46-4707-9FCA-36DE31776AA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6C0E-FD45-4DE6-AEB9-F842D03883B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28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B742-DF46-4707-9FCA-36DE31776AA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6C0E-FD45-4DE6-AEB9-F842D03883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31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B742-DF46-4707-9FCA-36DE31776AA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6C0E-FD45-4DE6-AEB9-F842D03883B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88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B742-DF46-4707-9FCA-36DE31776AA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6C0E-FD45-4DE6-AEB9-F842D03883B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77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B742-DF46-4707-9FCA-36DE31776AA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6C0E-FD45-4DE6-AEB9-F842D03883B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8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B742-DF46-4707-9FCA-36DE31776AA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6C0E-FD45-4DE6-AEB9-F842D0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9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B742-DF46-4707-9FCA-36DE31776AA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6C0E-FD45-4DE6-AEB9-F842D03883B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14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5EFB742-DF46-4707-9FCA-36DE31776AA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6C0E-FD45-4DE6-AEB9-F842D03883B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48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FB742-DF46-4707-9FCA-36DE31776AA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FDB6C0E-FD45-4DE6-AEB9-F842D03883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96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B3EC72-2175-4235-BFC5-63FD585A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3395" y="2128344"/>
            <a:ext cx="9144000" cy="1227414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Big Mountain Resort</a:t>
            </a:r>
          </a:p>
        </p:txBody>
      </p:sp>
    </p:spTree>
    <p:extLst>
      <p:ext uri="{BB962C8B-B14F-4D97-AF65-F5344CB8AC3E}">
        <p14:creationId xmlns:p14="http://schemas.microsoft.com/office/powerpoint/2010/main" val="130680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1E09-71BA-4742-BEB3-2DC29EE1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44CA7-52F9-4605-B1D6-10A5694DB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change the “ adult weekend” ticket price to offset the additional lift chair operation cost to keep the profit margin at 9.2 </a:t>
            </a:r>
            <a:r>
              <a:rPr lang="en-US" dirty="0" err="1"/>
              <a:t>pct</a:t>
            </a:r>
            <a:r>
              <a:rPr lang="en-US" dirty="0"/>
              <a:t> at minimum.</a:t>
            </a:r>
          </a:p>
          <a:p>
            <a:r>
              <a:rPr lang="en-US" dirty="0"/>
              <a:t>Additional lift chair will result in $1,540,000 increase in operation cost .</a:t>
            </a:r>
          </a:p>
          <a:p>
            <a:r>
              <a:rPr lang="en-US" dirty="0"/>
              <a:t>There are other variables that can be adjusted for this purpose, but we will focus on the “ adult weekend” ticket price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9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1E09-71BA-4742-BEB3-2DC29EE1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44CA7-52F9-4605-B1D6-10A5694DB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86754"/>
            <a:ext cx="9603275" cy="34506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Shorter skiing season due to the climate change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Having less visitors due to external risks such as a pandemic or a new competitor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Inaccurate estimation of operation cost of the new chair ( higher actual operating cost than the estimation/expectation), etc.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6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10F-8179-4BCD-8443-375A6B51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81F55-C51B-409F-A0CA-7A1FBB9FD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094" y="1853754"/>
            <a:ext cx="10187648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Assuming that the only variable that we want to change to meet our objective is the adult weekend ticket price, the new ticket price would be $54.70 according to the best model </a:t>
            </a:r>
          </a:p>
          <a:p>
            <a:r>
              <a:rPr lang="en-US" dirty="0"/>
              <a:t>It </a:t>
            </a:r>
            <a:r>
              <a:rPr lang="en-US" sz="2100" dirty="0"/>
              <a:t>is</a:t>
            </a:r>
            <a:r>
              <a:rPr lang="en-US" dirty="0"/>
              <a:t> recommended to perform similar modeling for other variables in control of the owners </a:t>
            </a:r>
          </a:p>
          <a:p>
            <a:r>
              <a:rPr lang="en-US" dirty="0"/>
              <a:t>To compare the suggested new “adult weekends”  ticket price with other competitors before applying </a:t>
            </a:r>
          </a:p>
          <a:p>
            <a:r>
              <a:rPr lang="en-US" dirty="0"/>
              <a:t>To adjust the combination of variables in order to mitigate the risk of failure</a:t>
            </a:r>
          </a:p>
          <a:p>
            <a:r>
              <a:rPr lang="en-US" dirty="0"/>
              <a:t>To keep the track of Operation Cost to capture the variances between the estimation and the actual operation cost to adjust the model accordingly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9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10F-8179-4BCD-8443-375A6B51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06575"/>
            <a:ext cx="9603275" cy="587136"/>
          </a:xfrm>
        </p:spPr>
        <p:txBody>
          <a:bodyPr/>
          <a:lstStyle/>
          <a:p>
            <a:r>
              <a:rPr lang="en-US" dirty="0"/>
              <a:t>Data and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81F55-C51B-409F-A0CA-7A1FBB9FD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53CD6C-D2AE-49C9-A6B3-7B2170EA4B71}"/>
              </a:ext>
            </a:extLst>
          </p:cNvPr>
          <p:cNvSpPr txBox="1">
            <a:spLocks/>
          </p:cNvSpPr>
          <p:nvPr/>
        </p:nvSpPr>
        <p:spPr>
          <a:xfrm>
            <a:off x="1451577" y="1951156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We have following data for 330 different resorts:</a:t>
            </a:r>
          </a:p>
          <a:p>
            <a:pPr marL="457200" lvl="1" indent="0">
              <a:buNone/>
            </a:pPr>
            <a:r>
              <a:rPr lang="en-US" sz="1200" dirty="0"/>
              <a:t>Name, Region, state, </a:t>
            </a:r>
            <a:r>
              <a:rPr lang="en-US" sz="1200" dirty="0" err="1"/>
              <a:t>summit_elev</a:t>
            </a:r>
            <a:r>
              <a:rPr lang="en-US" sz="1200" dirty="0"/>
              <a:t>, </a:t>
            </a:r>
            <a:r>
              <a:rPr lang="en-US" sz="1200" dirty="0" err="1"/>
              <a:t>vertical_drop</a:t>
            </a:r>
            <a:r>
              <a:rPr lang="en-US" sz="1200" dirty="0"/>
              <a:t>, </a:t>
            </a:r>
            <a:r>
              <a:rPr lang="en-US" sz="1200" dirty="0" err="1"/>
              <a:t>base_elev</a:t>
            </a:r>
            <a:r>
              <a:rPr lang="en-US" sz="1200" dirty="0"/>
              <a:t>, trams, fast Eight, fast Sixes, fast Quads, quad, triple, double, surface, </a:t>
            </a:r>
            <a:r>
              <a:rPr lang="en-US" sz="1200" dirty="0" err="1"/>
              <a:t>total_chairs</a:t>
            </a:r>
            <a:r>
              <a:rPr lang="en-US" sz="1200" dirty="0"/>
              <a:t>, Runs, Terrain Parks, Longest </a:t>
            </a:r>
            <a:r>
              <a:rPr lang="en-US" sz="1200" dirty="0" err="1"/>
              <a:t>Run_mi</a:t>
            </a:r>
            <a:r>
              <a:rPr lang="en-US" sz="1200" dirty="0"/>
              <a:t>, Skiable </a:t>
            </a:r>
            <a:r>
              <a:rPr lang="en-US" sz="1200" dirty="0" err="1"/>
              <a:t>Terrain_ac</a:t>
            </a:r>
            <a:r>
              <a:rPr lang="en-US" sz="1200" dirty="0"/>
              <a:t>, Snow </a:t>
            </a:r>
            <a:r>
              <a:rPr lang="en-US" sz="1200" dirty="0" err="1"/>
              <a:t>Making_ac</a:t>
            </a:r>
            <a:r>
              <a:rPr lang="en-US" sz="1200" dirty="0"/>
              <a:t>, days Open Last Year, years Open, average Snowfall, Adult Weekday, Adult Weekend, projected Days Open, Night </a:t>
            </a:r>
            <a:r>
              <a:rPr lang="en-US" sz="1200" dirty="0" err="1"/>
              <a:t>Skiing_ac</a:t>
            </a:r>
            <a:endParaRPr lang="en-US" sz="1200" dirty="0"/>
          </a:p>
          <a:p>
            <a:pPr lvl="1"/>
            <a:r>
              <a:rPr lang="en-US" sz="2000" dirty="0"/>
              <a:t>Resorts from 35 states were included on our data set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C815D-B5ED-45D6-9D4E-8162141AA7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883" y="3676462"/>
            <a:ext cx="2659380" cy="232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4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10F-8179-4BCD-8443-375A6B51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06575"/>
            <a:ext cx="9603275" cy="587136"/>
          </a:xfrm>
        </p:spPr>
        <p:txBody>
          <a:bodyPr/>
          <a:lstStyle/>
          <a:p>
            <a:r>
              <a:rPr lang="en-US" dirty="0"/>
              <a:t>Data and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81F55-C51B-409F-A0CA-7A1FBB9FD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53CD6C-D2AE-49C9-A6B3-7B2170EA4B71}"/>
              </a:ext>
            </a:extLst>
          </p:cNvPr>
          <p:cNvSpPr txBox="1">
            <a:spLocks/>
          </p:cNvSpPr>
          <p:nvPr/>
        </p:nvSpPr>
        <p:spPr>
          <a:xfrm>
            <a:off x="1451577" y="1951156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/>
              <a:t>Three models were created in this case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X=</a:t>
            </a:r>
            <a:r>
              <a:rPr lang="en-US" altLang="en-US" sz="1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df.drop</a:t>
            </a: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(['Name','AdultWeekend','state','Region','summit_elev','base_elev'], axis=1)</a:t>
            </a:r>
            <a:endParaRPr lang="en-US" altLang="en-US" sz="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y=</a:t>
            </a:r>
            <a:r>
              <a:rPr lang="en-US" altLang="en-US" sz="1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df.AdultWeekend</a:t>
            </a:r>
            <a:endParaRPr lang="en-US" altLang="en-US" sz="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scaler = </a:t>
            </a:r>
            <a:r>
              <a:rPr lang="en-US" altLang="en-US" sz="1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preprocessing.StandardScaler</a:t>
            </a: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().fit(X)</a:t>
            </a: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altLang="en-US" sz="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X_scaled</a:t>
            </a: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en-US" sz="1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scaler.transform</a:t>
            </a: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(X) </a:t>
            </a:r>
            <a:endParaRPr lang="en-US" altLang="en-US" sz="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y=</a:t>
            </a:r>
            <a:r>
              <a:rPr lang="en-US" altLang="en-US" sz="1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y.ravel</a:t>
            </a: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en-US" altLang="en-US" sz="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0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0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0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y_test</a:t>
            </a: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en-US" sz="10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train_test_split</a:t>
            </a: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10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X_scaled</a:t>
            </a: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y, </a:t>
            </a:r>
            <a:r>
              <a:rPr lang="en-US" altLang="en-US" sz="10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test_size</a:t>
            </a: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=0.25, </a:t>
            </a:r>
            <a:r>
              <a:rPr lang="en-US" altLang="en-US" sz="10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random_state</a:t>
            </a: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lm</a:t>
            </a: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en-US" sz="10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linear_model.LinearRegression</a:t>
            </a: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= </a:t>
            </a:r>
            <a:r>
              <a:rPr lang="en-US" altLang="en-US" sz="10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lm.fit</a:t>
            </a: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10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X_train,y_train</a:t>
            </a: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y_pred</a:t>
            </a: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en-US" sz="10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model.predict</a:t>
            </a: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10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altLang="en-US" sz="10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explained_variance_score</a:t>
            </a: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10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y_test</a:t>
            </a: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0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y_pred</a:t>
            </a: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mean_absolute_error</a:t>
            </a: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10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y_test</a:t>
            </a: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0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y_pred</a:t>
            </a: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/>
              <a:t>Price prediction for the Big Mountain Resort according to the Model:</a:t>
            </a:r>
          </a:p>
          <a:p>
            <a:pPr lvl="1"/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1425DF-D0DC-4633-A06A-4B1CAA91362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727" y="2352526"/>
            <a:ext cx="1647825" cy="20974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E1434D04-62BE-419B-94BA-98C17F965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2326" y="3375734"/>
            <a:ext cx="5532894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7AA3A-6717-4827-941E-7E59A14A5969}"/>
              </a:ext>
            </a:extLst>
          </p:cNvPr>
          <p:cNvSpPr/>
          <p:nvPr/>
        </p:nvSpPr>
        <p:spPr>
          <a:xfrm>
            <a:off x="6141639" y="4815183"/>
            <a:ext cx="6096000" cy="4982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 latinLnBrk="1">
              <a:lnSpc>
                <a:spcPts val="145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EVS=0.926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fontAlgn="base" latinLnBrk="1">
              <a:lnSpc>
                <a:spcPts val="145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MAE=5.465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2F5F733-2AF2-4D57-8BBF-3B9C8B926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06406" y="39954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18BB1350-9B5D-4A5A-AA5F-56327B83A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079" y="4936209"/>
            <a:ext cx="6118225" cy="6778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BM_pred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model. predict 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BM_scaled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("The expected June Mountain Resort adult weekend price is $%s " % ' '. join (map (str,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BM_pred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92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D38A-2EF2-468C-BC84-A50179EB8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Modeling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E4DB9F-D116-4BC8-83D2-F29F616D56B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68" y="1972159"/>
            <a:ext cx="2577980" cy="1456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FFC8FA-FBCC-4F62-B994-33E5049E0FA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47" y="1935286"/>
            <a:ext cx="2345927" cy="1559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A936D0-45B1-4DA3-B6A2-9570A076DDC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68" y="3700594"/>
            <a:ext cx="2678718" cy="1630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0FCDD6-B71D-41D6-98F3-300C3F7827E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47" y="3575777"/>
            <a:ext cx="2237439" cy="17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8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10F-8179-4BCD-8443-375A6B51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06575"/>
            <a:ext cx="9603275" cy="587136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81F55-C51B-409F-A0CA-7A1FBB9FD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53CD6C-D2AE-49C9-A6B3-7B2170EA4B71}"/>
              </a:ext>
            </a:extLst>
          </p:cNvPr>
          <p:cNvSpPr txBox="1">
            <a:spLocks/>
          </p:cNvSpPr>
          <p:nvPr/>
        </p:nvSpPr>
        <p:spPr>
          <a:xfrm>
            <a:off x="1451577" y="1951156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acceptable size of data set including the 330 resort from 35 states were used for this analysis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regression models were created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Weekend adult ticket price was our response variable in all three modes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best model has explained variance score =0.826 and mean absolute error= 5.426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Suggested ticket price for the Big Mountain resort is $54.70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1434D04-62BE-419B-94BA-98C17F965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2326" y="3375734"/>
            <a:ext cx="5532894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2F5F733-2AF2-4D57-8BBF-3B9C8B926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06406" y="39954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015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1009</TotalTime>
  <Words>622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Gill Sans MT</vt:lpstr>
      <vt:lpstr>Gallery</vt:lpstr>
      <vt:lpstr>PowerPoint Presentation</vt:lpstr>
      <vt:lpstr>Objective</vt:lpstr>
      <vt:lpstr>Uncertainties</vt:lpstr>
      <vt:lpstr>Recommendation</vt:lpstr>
      <vt:lpstr>Data and Modeling</vt:lpstr>
      <vt:lpstr>Data and Modeling</vt:lpstr>
      <vt:lpstr>Data and Modeling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Zohreh Soltani</dc:creator>
  <cp:lastModifiedBy>Zohreh Soltani</cp:lastModifiedBy>
  <cp:revision>9</cp:revision>
  <dcterms:created xsi:type="dcterms:W3CDTF">2020-07-29T06:10:54Z</dcterms:created>
  <dcterms:modified xsi:type="dcterms:W3CDTF">2020-07-29T23:00:21Z</dcterms:modified>
</cp:coreProperties>
</file>