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70" r:id="rId5"/>
    <p:sldId id="259" r:id="rId6"/>
    <p:sldId id="267" r:id="rId7"/>
    <p:sldId id="258" r:id="rId8"/>
    <p:sldId id="268" r:id="rId9"/>
    <p:sldId id="271" r:id="rId10"/>
    <p:sldId id="263" r:id="rId11"/>
    <p:sldId id="273" r:id="rId12"/>
    <p:sldId id="261" r:id="rId13"/>
    <p:sldId id="272" r:id="rId14"/>
    <p:sldId id="274"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1C6A-17A2-EE13-0908-F0185755B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DAAD8D-50E1-5A71-6467-1EBE45B76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F01D5-C6DC-D15E-9541-5019D632ABDD}"/>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9B17DA50-5963-4C93-2C83-6C7A96C10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1077F-DF17-1B04-BAEC-7D388A32078F}"/>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17197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A290-7EEB-ABB0-C83B-E974170B3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12050-0DEE-6C60-F5E5-779608F1FE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0D0A9-469D-6C27-4C4E-13393BA638B4}"/>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D9FFD73E-308D-533B-C2BE-4405DEAD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65DE2-C193-7305-1BDC-1C37F8ADEC0E}"/>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115221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3F5B2-F1FE-07F5-5086-AEE4003AD4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967D6-3C89-4EA5-3C1C-56269BAFC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BE6C9-9C98-2590-EF1F-573142B7B54C}"/>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273722CA-1423-DBE2-0EE0-A4CC9D1EE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8B4F0-C212-9A6A-8906-276CB7FE8601}"/>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376156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D3DE-C76C-2DB4-5E3D-406AE7B07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45C95-300C-2926-5754-2991A6A3B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F61A7-C111-DC3F-5750-6DDF3C30A96D}"/>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D609AFBB-2898-EED3-ACA7-EAFF870A5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05C68-BD94-070A-D023-C7A74577EB2E}"/>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24144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16B1-D2E1-CD21-76E7-74E908407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080E2-FFA2-AF3F-2C8E-EF6694CD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7B323-C2EC-52B6-7ECA-DBEEECF7EB22}"/>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928D8754-1E37-75EF-4FA1-86C17738D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FE83-8F50-72E8-B745-357EDB7A96BC}"/>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40471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82DE-5E36-9FC4-F15F-CE60C5B09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0794C8-B244-45EF-E35C-D1A7C9B359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2027C-57D5-DDE2-655A-2B5021DED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465DB0-BADA-5F22-C2D2-E77833DC3FBF}"/>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6" name="Footer Placeholder 5">
            <a:extLst>
              <a:ext uri="{FF2B5EF4-FFF2-40B4-BE49-F238E27FC236}">
                <a16:creationId xmlns:a16="http://schemas.microsoft.com/office/drawing/2014/main" id="{12269823-193F-8C22-3B11-EE54123B4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99029-6323-1418-68C3-0C83510D3CAE}"/>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277467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A53E-E7BD-67E3-9832-5CF7E055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5F42E8-9E96-3922-E49D-E59794CDC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3B7C5-476A-E485-0B34-AD067B8CD1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94A36B-CB7A-61E9-20CB-92EADE2D3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F00F8-A352-959E-9D24-409FE8D43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2860E-DFB5-317D-95B3-F2665E23A77D}"/>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8" name="Footer Placeholder 7">
            <a:extLst>
              <a:ext uri="{FF2B5EF4-FFF2-40B4-BE49-F238E27FC236}">
                <a16:creationId xmlns:a16="http://schemas.microsoft.com/office/drawing/2014/main" id="{3BEFF53D-D1DD-2225-23E0-31825A6DB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2CF253-A818-FA3A-55C6-34BBA49856D9}"/>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396047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68D7-457F-741C-9D2B-A93A234DC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6585F-58A9-C25F-DC0F-DCC61B21D6A0}"/>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4" name="Footer Placeholder 3">
            <a:extLst>
              <a:ext uri="{FF2B5EF4-FFF2-40B4-BE49-F238E27FC236}">
                <a16:creationId xmlns:a16="http://schemas.microsoft.com/office/drawing/2014/main" id="{5D88184C-7C27-38D1-97F8-EFB5320EA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69961-D2E7-3D50-FB4F-B2CB9F8D3607}"/>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64093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740A1-9F25-9319-7F74-0C573FCC38C8}"/>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3" name="Footer Placeholder 2">
            <a:extLst>
              <a:ext uri="{FF2B5EF4-FFF2-40B4-BE49-F238E27FC236}">
                <a16:creationId xmlns:a16="http://schemas.microsoft.com/office/drawing/2014/main" id="{CF865DEC-F584-2587-A31D-9159DF7179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C94B0-AE57-A5E7-3C1E-8F9642035E7A}"/>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190255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E510-0D7F-3F74-9C09-4EBCF888C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245617-850E-9D65-4395-03B8AE702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8D577-CB03-54C1-79D8-97918F386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F7A2B-50A9-F85C-5169-B766BB9AA4CA}"/>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6" name="Footer Placeholder 5">
            <a:extLst>
              <a:ext uri="{FF2B5EF4-FFF2-40B4-BE49-F238E27FC236}">
                <a16:creationId xmlns:a16="http://schemas.microsoft.com/office/drawing/2014/main" id="{09EB5CED-4E50-EEA8-3867-963661DDF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4AEAE-C00D-6161-71DC-FF1A2B1EDE18}"/>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200380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ECA2-C444-20F0-635D-6EA6DBF1A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49604D-8834-86E4-A998-0013DBAAD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E0AC72-4D1C-79B4-7A56-16CEEADEF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B45F9-BD2F-3C88-5BE2-D3734A8C6C98}"/>
              </a:ext>
            </a:extLst>
          </p:cNvPr>
          <p:cNvSpPr>
            <a:spLocks noGrp="1"/>
          </p:cNvSpPr>
          <p:nvPr>
            <p:ph type="dt" sz="half" idx="10"/>
          </p:nvPr>
        </p:nvSpPr>
        <p:spPr/>
        <p:txBody>
          <a:bodyPr/>
          <a:lstStyle/>
          <a:p>
            <a:fld id="{1760FE7A-5E36-4441-9ECC-75ED497D0504}" type="datetimeFigureOut">
              <a:rPr lang="en-US" smtClean="0"/>
              <a:t>10/31/2022</a:t>
            </a:fld>
            <a:endParaRPr lang="en-US"/>
          </a:p>
        </p:txBody>
      </p:sp>
      <p:sp>
        <p:nvSpPr>
          <p:cNvPr id="6" name="Footer Placeholder 5">
            <a:extLst>
              <a:ext uri="{FF2B5EF4-FFF2-40B4-BE49-F238E27FC236}">
                <a16:creationId xmlns:a16="http://schemas.microsoft.com/office/drawing/2014/main" id="{46F17377-31BC-563A-C739-0460FB88A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79011-B8CE-8F21-8482-28E78132591D}"/>
              </a:ext>
            </a:extLst>
          </p:cNvPr>
          <p:cNvSpPr>
            <a:spLocks noGrp="1"/>
          </p:cNvSpPr>
          <p:nvPr>
            <p:ph type="sldNum" sz="quarter" idx="12"/>
          </p:nvPr>
        </p:nvSpPr>
        <p:spPr/>
        <p:txBody>
          <a:bodyPr/>
          <a:lstStyle/>
          <a:p>
            <a:fld id="{60617B3F-29F4-43C2-BA74-9CE91D5AFB18}" type="slidenum">
              <a:rPr lang="en-US" smtClean="0"/>
              <a:t>‹#›</a:t>
            </a:fld>
            <a:endParaRPr lang="en-US"/>
          </a:p>
        </p:txBody>
      </p:sp>
    </p:spTree>
    <p:extLst>
      <p:ext uri="{BB962C8B-B14F-4D97-AF65-F5344CB8AC3E}">
        <p14:creationId xmlns:p14="http://schemas.microsoft.com/office/powerpoint/2010/main" val="20657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557C6-5600-5D10-AA4C-31A247B682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EA10A-0282-CA2A-19B4-D55B89173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E3AA-CA28-822F-FA50-0DFB7DD26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0FE7A-5E36-4441-9ECC-75ED497D0504}" type="datetimeFigureOut">
              <a:rPr lang="en-US" smtClean="0"/>
              <a:t>10/31/2022</a:t>
            </a:fld>
            <a:endParaRPr lang="en-US"/>
          </a:p>
        </p:txBody>
      </p:sp>
      <p:sp>
        <p:nvSpPr>
          <p:cNvPr id="5" name="Footer Placeholder 4">
            <a:extLst>
              <a:ext uri="{FF2B5EF4-FFF2-40B4-BE49-F238E27FC236}">
                <a16:creationId xmlns:a16="http://schemas.microsoft.com/office/drawing/2014/main" id="{5D77B76C-30A6-708A-4AC3-133D97F30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13B49C-1C75-45AF-6D47-7FA82CFEC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17B3F-29F4-43C2-BA74-9CE91D5AFB18}" type="slidenum">
              <a:rPr lang="en-US" smtClean="0"/>
              <a:t>‹#›</a:t>
            </a:fld>
            <a:endParaRPr lang="en-US"/>
          </a:p>
        </p:txBody>
      </p:sp>
    </p:spTree>
    <p:extLst>
      <p:ext uri="{BB962C8B-B14F-4D97-AF65-F5344CB8AC3E}">
        <p14:creationId xmlns:p14="http://schemas.microsoft.com/office/powerpoint/2010/main" val="36282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B37B-1C8F-18E9-2685-DA42C8DA4DF5}"/>
              </a:ext>
            </a:extLst>
          </p:cNvPr>
          <p:cNvSpPr>
            <a:spLocks noGrp="1"/>
          </p:cNvSpPr>
          <p:nvPr>
            <p:ph type="title"/>
          </p:nvPr>
        </p:nvSpPr>
        <p:spPr/>
        <p:txBody>
          <a:bodyPr>
            <a:normAutofit fontScale="90000"/>
          </a:bodyPr>
          <a:lstStyle/>
          <a:p>
            <a:pPr algn="ctr"/>
            <a:r>
              <a:rPr lang="mn-MN" dirty="0"/>
              <a:t>ГАЗРЫН НЭГДСЭН УДИРДЛАГЫН СИСТЕМИЙН СУРГАЛТЫН СИСТЕМИЙН ДИЗАЙН</a:t>
            </a:r>
            <a:endParaRPr lang="en-US" dirty="0"/>
          </a:p>
        </p:txBody>
      </p:sp>
      <p:pic>
        <p:nvPicPr>
          <p:cNvPr id="7" name="Content Placeholder 6">
            <a:extLst>
              <a:ext uri="{FF2B5EF4-FFF2-40B4-BE49-F238E27FC236}">
                <a16:creationId xmlns:a16="http://schemas.microsoft.com/office/drawing/2014/main" id="{2F5C237E-CE3A-57CA-CB8D-6AD8799D8722}"/>
              </a:ext>
            </a:extLst>
          </p:cNvPr>
          <p:cNvPicPr>
            <a:picLocks noGrp="1" noChangeAspect="1"/>
          </p:cNvPicPr>
          <p:nvPr>
            <p:ph idx="1"/>
          </p:nvPr>
        </p:nvPicPr>
        <p:blipFill>
          <a:blip r:embed="rId2"/>
          <a:stretch>
            <a:fillRect/>
          </a:stretch>
        </p:blipFill>
        <p:spPr>
          <a:xfrm>
            <a:off x="1277163" y="1825625"/>
            <a:ext cx="9637674" cy="4351338"/>
          </a:xfrm>
        </p:spPr>
      </p:pic>
    </p:spTree>
    <p:extLst>
      <p:ext uri="{BB962C8B-B14F-4D97-AF65-F5344CB8AC3E}">
        <p14:creationId xmlns:p14="http://schemas.microsoft.com/office/powerpoint/2010/main" val="77948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p:txBody>
          <a:bodyPr/>
          <a:lstStyle/>
          <a:p>
            <a:r>
              <a:rPr lang="mn-MN" dirty="0"/>
              <a:t>Админ талын харагдах байдал</a:t>
            </a:r>
            <a:endParaRPr lang="en-US" dirty="0"/>
          </a:p>
        </p:txBody>
      </p:sp>
      <p:pic>
        <p:nvPicPr>
          <p:cNvPr id="11" name="Content Placeholder 10">
            <a:extLst>
              <a:ext uri="{FF2B5EF4-FFF2-40B4-BE49-F238E27FC236}">
                <a16:creationId xmlns:a16="http://schemas.microsoft.com/office/drawing/2014/main" id="{D0017DDD-46A6-66E5-D7AA-580005AB09F4}"/>
              </a:ext>
            </a:extLst>
          </p:cNvPr>
          <p:cNvPicPr>
            <a:picLocks noGrp="1" noChangeAspect="1"/>
          </p:cNvPicPr>
          <p:nvPr>
            <p:ph idx="1"/>
          </p:nvPr>
        </p:nvPicPr>
        <p:blipFill>
          <a:blip r:embed="rId2"/>
          <a:stretch>
            <a:fillRect/>
          </a:stretch>
        </p:blipFill>
        <p:spPr>
          <a:xfrm>
            <a:off x="1526375" y="1825625"/>
            <a:ext cx="9139249" cy="4351338"/>
          </a:xfrm>
        </p:spPr>
      </p:pic>
      <p:sp>
        <p:nvSpPr>
          <p:cNvPr id="13" name="Rectangle 12">
            <a:extLst>
              <a:ext uri="{FF2B5EF4-FFF2-40B4-BE49-F238E27FC236}">
                <a16:creationId xmlns:a16="http://schemas.microsoft.com/office/drawing/2014/main" id="{78CF6C5F-9FFC-FDE4-46DA-C8D8FDE2C4D6}"/>
              </a:ext>
            </a:extLst>
          </p:cNvPr>
          <p:cNvSpPr/>
          <p:nvPr/>
        </p:nvSpPr>
        <p:spPr>
          <a:xfrm>
            <a:off x="1168400" y="1615440"/>
            <a:ext cx="1127760" cy="4877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5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p:txBody>
          <a:bodyPr/>
          <a:lstStyle/>
          <a:p>
            <a:r>
              <a:rPr lang="mn-MN" dirty="0"/>
              <a:t>Админ талын харагдах байдал</a:t>
            </a:r>
            <a:endParaRPr lang="en-US" dirty="0"/>
          </a:p>
        </p:txBody>
      </p:sp>
      <p:pic>
        <p:nvPicPr>
          <p:cNvPr id="11" name="Content Placeholder 10">
            <a:extLst>
              <a:ext uri="{FF2B5EF4-FFF2-40B4-BE49-F238E27FC236}">
                <a16:creationId xmlns:a16="http://schemas.microsoft.com/office/drawing/2014/main" id="{D0017DDD-46A6-66E5-D7AA-580005AB09F4}"/>
              </a:ext>
            </a:extLst>
          </p:cNvPr>
          <p:cNvPicPr>
            <a:picLocks noGrp="1" noChangeAspect="1"/>
          </p:cNvPicPr>
          <p:nvPr>
            <p:ph idx="1"/>
          </p:nvPr>
        </p:nvPicPr>
        <p:blipFill>
          <a:blip r:embed="rId2"/>
          <a:stretch>
            <a:fillRect/>
          </a:stretch>
        </p:blipFill>
        <p:spPr>
          <a:xfrm>
            <a:off x="1526375" y="1825625"/>
            <a:ext cx="9139249" cy="4351338"/>
          </a:xfrm>
        </p:spPr>
      </p:pic>
      <p:sp>
        <p:nvSpPr>
          <p:cNvPr id="12" name="Title 1">
            <a:extLst>
              <a:ext uri="{FF2B5EF4-FFF2-40B4-BE49-F238E27FC236}">
                <a16:creationId xmlns:a16="http://schemas.microsoft.com/office/drawing/2014/main" id="{89616995-6B68-BDC3-C895-3A868216C30A}"/>
              </a:ext>
            </a:extLst>
          </p:cNvPr>
          <p:cNvSpPr txBox="1">
            <a:spLocks/>
          </p:cNvSpPr>
          <p:nvPr/>
        </p:nvSpPr>
        <p:spPr>
          <a:xfrm>
            <a:off x="2600960" y="4351020"/>
            <a:ext cx="8859520" cy="681355"/>
          </a:xfrm>
          <a:prstGeom prst="rect">
            <a:avLst/>
          </a:prstGeom>
          <a:solidFill>
            <a:schemeClr val="accent4"/>
          </a:soli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solidFill>
                  <a:srgbClr val="FF0000"/>
                </a:solidFill>
              </a:rPr>
              <a:t>Админ нь сургагч багшийн эрхийг үүсгэх эрхтэй байна.</a:t>
            </a:r>
          </a:p>
          <a:p>
            <a:r>
              <a:rPr lang="mn-MN" b="1" dirty="0">
                <a:solidFill>
                  <a:srgbClr val="FF0000"/>
                </a:solidFill>
              </a:rPr>
              <a:t>Админ системийн нийт хэрэглэгчийн харах боломжтой байна</a:t>
            </a:r>
            <a:endParaRPr lang="en-US" dirty="0"/>
          </a:p>
        </p:txBody>
      </p:sp>
    </p:spTree>
    <p:extLst>
      <p:ext uri="{BB962C8B-B14F-4D97-AF65-F5344CB8AC3E}">
        <p14:creationId xmlns:p14="http://schemas.microsoft.com/office/powerpoint/2010/main" val="234923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6DD606D-E794-879E-8063-AE8C71B691D5}"/>
              </a:ext>
            </a:extLst>
          </p:cNvPr>
          <p:cNvPicPr>
            <a:picLocks noGrp="1" noChangeAspect="1"/>
          </p:cNvPicPr>
          <p:nvPr>
            <p:ph idx="1"/>
          </p:nvPr>
        </p:nvPicPr>
        <p:blipFill>
          <a:blip r:embed="rId2"/>
          <a:stretch>
            <a:fillRect/>
          </a:stretch>
        </p:blipFill>
        <p:spPr>
          <a:xfrm>
            <a:off x="1697202" y="1825625"/>
            <a:ext cx="8797596" cy="4351338"/>
          </a:xfrm>
        </p:spPr>
      </p:pic>
      <p:sp>
        <p:nvSpPr>
          <p:cNvPr id="8" name="Title 1">
            <a:extLst>
              <a:ext uri="{FF2B5EF4-FFF2-40B4-BE49-F238E27FC236}">
                <a16:creationId xmlns:a16="http://schemas.microsoft.com/office/drawing/2014/main" id="{A60AE63E-31C7-5258-AAC6-052527A3489D}"/>
              </a:ext>
            </a:extLst>
          </p:cNvPr>
          <p:cNvSpPr>
            <a:spLocks noGrp="1"/>
          </p:cNvSpPr>
          <p:nvPr>
            <p:ph type="title"/>
          </p:nvPr>
        </p:nvSpPr>
        <p:spPr>
          <a:xfrm>
            <a:off x="838200" y="365125"/>
            <a:ext cx="10515600" cy="1325563"/>
          </a:xfrm>
          <a:solidFill>
            <a:schemeClr val="accent2"/>
          </a:solidFill>
        </p:spPr>
        <p:txBody>
          <a:bodyPr/>
          <a:lstStyle/>
          <a:p>
            <a:r>
              <a:rPr lang="mn-MN" dirty="0"/>
              <a:t>Гэрчилгээ авсан хүмүүсийн бүртгэл</a:t>
            </a:r>
            <a:endParaRPr lang="en-US" dirty="0"/>
          </a:p>
        </p:txBody>
      </p:sp>
    </p:spTree>
    <p:extLst>
      <p:ext uri="{BB962C8B-B14F-4D97-AF65-F5344CB8AC3E}">
        <p14:creationId xmlns:p14="http://schemas.microsoft.com/office/powerpoint/2010/main" val="378748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p:txBody>
          <a:bodyPr/>
          <a:lstStyle/>
          <a:p>
            <a:r>
              <a:rPr lang="mn-MN" dirty="0"/>
              <a:t>Тестийн шалгалтын материалын бүртгэлийн хэсэг</a:t>
            </a:r>
            <a:endParaRPr lang="en-US" dirty="0"/>
          </a:p>
        </p:txBody>
      </p:sp>
      <p:pic>
        <p:nvPicPr>
          <p:cNvPr id="9" name="Content Placeholder 8">
            <a:extLst>
              <a:ext uri="{FF2B5EF4-FFF2-40B4-BE49-F238E27FC236}">
                <a16:creationId xmlns:a16="http://schemas.microsoft.com/office/drawing/2014/main" id="{2045E5C5-D683-2466-0737-14A2FFE1D3ED}"/>
              </a:ext>
            </a:extLst>
          </p:cNvPr>
          <p:cNvPicPr>
            <a:picLocks noGrp="1" noChangeAspect="1"/>
          </p:cNvPicPr>
          <p:nvPr>
            <p:ph idx="1"/>
          </p:nvPr>
        </p:nvPicPr>
        <p:blipFill>
          <a:blip r:embed="rId2"/>
          <a:stretch>
            <a:fillRect/>
          </a:stretch>
        </p:blipFill>
        <p:spPr>
          <a:xfrm>
            <a:off x="1786034" y="1825625"/>
            <a:ext cx="8619932" cy="4351338"/>
          </a:xfrm>
        </p:spPr>
      </p:pic>
    </p:spTree>
    <p:extLst>
      <p:ext uri="{BB962C8B-B14F-4D97-AF65-F5344CB8AC3E}">
        <p14:creationId xmlns:p14="http://schemas.microsoft.com/office/powerpoint/2010/main" val="141304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p:txBody>
          <a:bodyPr/>
          <a:lstStyle/>
          <a:p>
            <a:r>
              <a:rPr lang="mn-MN" dirty="0"/>
              <a:t>Цахим хичээлийн материалын бүртгэлийн хэсэг</a:t>
            </a:r>
            <a:endParaRPr lang="en-US" dirty="0"/>
          </a:p>
        </p:txBody>
      </p:sp>
      <p:pic>
        <p:nvPicPr>
          <p:cNvPr id="5" name="Content Placeholder 6">
            <a:extLst>
              <a:ext uri="{FF2B5EF4-FFF2-40B4-BE49-F238E27FC236}">
                <a16:creationId xmlns:a16="http://schemas.microsoft.com/office/drawing/2014/main" id="{DED08428-C112-7CF8-4390-61FC0315594F}"/>
              </a:ext>
            </a:extLst>
          </p:cNvPr>
          <p:cNvPicPr>
            <a:picLocks noGrp="1" noChangeAspect="1"/>
          </p:cNvPicPr>
          <p:nvPr>
            <p:ph idx="1"/>
          </p:nvPr>
        </p:nvPicPr>
        <p:blipFill>
          <a:blip r:embed="rId2"/>
          <a:stretch>
            <a:fillRect/>
          </a:stretch>
        </p:blipFill>
        <p:spPr>
          <a:xfrm>
            <a:off x="1709811" y="1825625"/>
            <a:ext cx="8772377" cy="4351338"/>
          </a:xfrm>
        </p:spPr>
      </p:pic>
    </p:spTree>
    <p:extLst>
      <p:ext uri="{BB962C8B-B14F-4D97-AF65-F5344CB8AC3E}">
        <p14:creationId xmlns:p14="http://schemas.microsoft.com/office/powerpoint/2010/main" val="355750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FD8248A-F7E0-4768-393B-B77AA151989A}"/>
              </a:ext>
            </a:extLst>
          </p:cNvPr>
          <p:cNvPicPr>
            <a:picLocks noGrp="1" noChangeAspect="1"/>
          </p:cNvPicPr>
          <p:nvPr>
            <p:ph idx="1"/>
          </p:nvPr>
        </p:nvPicPr>
        <p:blipFill>
          <a:blip r:embed="rId2"/>
          <a:stretch>
            <a:fillRect/>
          </a:stretch>
        </p:blipFill>
        <p:spPr>
          <a:xfrm>
            <a:off x="1717466" y="1825625"/>
            <a:ext cx="8757068" cy="4351338"/>
          </a:xfrm>
        </p:spPr>
      </p:pic>
    </p:spTree>
    <p:extLst>
      <p:ext uri="{BB962C8B-B14F-4D97-AF65-F5344CB8AC3E}">
        <p14:creationId xmlns:p14="http://schemas.microsoft.com/office/powerpoint/2010/main" val="407879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2248-9F8F-E39F-0A7C-55B05CC21F69}"/>
              </a:ext>
            </a:extLst>
          </p:cNvPr>
          <p:cNvSpPr>
            <a:spLocks noGrp="1"/>
          </p:cNvSpPr>
          <p:nvPr>
            <p:ph type="title"/>
          </p:nvPr>
        </p:nvSpPr>
        <p:spPr/>
        <p:txBody>
          <a:bodyPr/>
          <a:lstStyle/>
          <a:p>
            <a:r>
              <a:rPr lang="mn-MN" b="1" dirty="0"/>
              <a:t>Хэрэглэгч талын цонх</a:t>
            </a:r>
            <a:endParaRPr lang="en-US" b="1" dirty="0"/>
          </a:p>
        </p:txBody>
      </p:sp>
      <p:sp>
        <p:nvSpPr>
          <p:cNvPr id="3" name="Text Placeholder 2">
            <a:extLst>
              <a:ext uri="{FF2B5EF4-FFF2-40B4-BE49-F238E27FC236}">
                <a16:creationId xmlns:a16="http://schemas.microsoft.com/office/drawing/2014/main" id="{ACA9EA48-C567-6AA5-DFE0-977ED2CE97B5}"/>
              </a:ext>
            </a:extLst>
          </p:cNvPr>
          <p:cNvSpPr>
            <a:spLocks noGrp="1"/>
          </p:cNvSpPr>
          <p:nvPr>
            <p:ph type="body" idx="1"/>
          </p:nvPr>
        </p:nvSpPr>
        <p:spPr/>
        <p:txBody>
          <a:bodyPr/>
          <a:lstStyle/>
          <a:p>
            <a:r>
              <a:rPr lang="mn-MN" dirty="0"/>
              <a:t>Сургалтад хамрагдах хэрэглэгч талын цонх</a:t>
            </a:r>
            <a:endParaRPr lang="en-US" dirty="0"/>
          </a:p>
        </p:txBody>
      </p:sp>
    </p:spTree>
    <p:extLst>
      <p:ext uri="{BB962C8B-B14F-4D97-AF65-F5344CB8AC3E}">
        <p14:creationId xmlns:p14="http://schemas.microsoft.com/office/powerpoint/2010/main" val="351029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0512-F004-DDE0-79A3-F3426A9E1355}"/>
              </a:ext>
            </a:extLst>
          </p:cNvPr>
          <p:cNvSpPr>
            <a:spLocks noGrp="1"/>
          </p:cNvSpPr>
          <p:nvPr>
            <p:ph type="title"/>
          </p:nvPr>
        </p:nvSpPr>
        <p:spPr>
          <a:xfrm>
            <a:off x="5201920" y="111125"/>
            <a:ext cx="6553200" cy="1179195"/>
          </a:xfrm>
          <a:solidFill>
            <a:schemeClr val="accent2"/>
          </a:solidFill>
        </p:spPr>
        <p:txBody>
          <a:bodyPr>
            <a:normAutofit fontScale="90000"/>
          </a:bodyPr>
          <a:lstStyle/>
          <a:p>
            <a:r>
              <a:rPr lang="mn-MN" dirty="0"/>
              <a:t>Шалгалтын системийн бүртгэл</a:t>
            </a:r>
            <a:endParaRPr lang="en-US" dirty="0"/>
          </a:p>
        </p:txBody>
      </p:sp>
      <p:sp>
        <p:nvSpPr>
          <p:cNvPr id="8" name="Title 1">
            <a:extLst>
              <a:ext uri="{FF2B5EF4-FFF2-40B4-BE49-F238E27FC236}">
                <a16:creationId xmlns:a16="http://schemas.microsoft.com/office/drawing/2014/main" id="{F3CEC562-A1B1-D399-C334-7B5FCA52E7B2}"/>
              </a:ext>
            </a:extLst>
          </p:cNvPr>
          <p:cNvSpPr txBox="1">
            <a:spLocks/>
          </p:cNvSpPr>
          <p:nvPr/>
        </p:nvSpPr>
        <p:spPr>
          <a:xfrm>
            <a:off x="5567680" y="1764665"/>
            <a:ext cx="5130800" cy="681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1600" i="0" dirty="0">
                <a:solidFill>
                  <a:srgbClr val="404040"/>
                </a:solidFill>
                <a:effectLst/>
                <a:latin typeface="Roboto" panose="02000000000000000000" pitchFamily="2" charset="0"/>
              </a:rPr>
              <a:t>Нэвтрэх</a:t>
            </a:r>
            <a:r>
              <a:rPr lang="en-US" sz="1600" i="0" dirty="0">
                <a:solidFill>
                  <a:srgbClr val="404040"/>
                </a:solidFill>
                <a:effectLst/>
                <a:latin typeface="Roboto" panose="02000000000000000000" pitchFamily="2" charset="0"/>
              </a:rPr>
              <a:t> </a:t>
            </a:r>
            <a:r>
              <a:rPr lang="mn-MN" sz="1600" dirty="0">
                <a:solidFill>
                  <a:srgbClr val="404040"/>
                </a:solidFill>
                <a:latin typeface="Roboto" panose="02000000000000000000" pitchFamily="2" charset="0"/>
              </a:rPr>
              <a:t>цонх дараад орсны дараа доорх цонх гарч ирнэ</a:t>
            </a:r>
            <a:endParaRPr lang="en-US" sz="1600" dirty="0"/>
          </a:p>
        </p:txBody>
      </p:sp>
      <p:pic>
        <p:nvPicPr>
          <p:cNvPr id="20" name="Content Placeholder 19">
            <a:extLst>
              <a:ext uri="{FF2B5EF4-FFF2-40B4-BE49-F238E27FC236}">
                <a16:creationId xmlns:a16="http://schemas.microsoft.com/office/drawing/2014/main" id="{E011C2AE-3C11-47BE-E654-3371B33E3ABA}"/>
              </a:ext>
            </a:extLst>
          </p:cNvPr>
          <p:cNvPicPr>
            <a:picLocks noGrp="1" noChangeAspect="1"/>
          </p:cNvPicPr>
          <p:nvPr>
            <p:ph idx="1"/>
          </p:nvPr>
        </p:nvPicPr>
        <p:blipFill>
          <a:blip r:embed="rId2"/>
          <a:stretch>
            <a:fillRect/>
          </a:stretch>
        </p:blipFill>
        <p:spPr>
          <a:xfrm>
            <a:off x="603202" y="1764665"/>
            <a:ext cx="4483196" cy="4351338"/>
          </a:xfrm>
        </p:spPr>
      </p:pic>
      <p:sp>
        <p:nvSpPr>
          <p:cNvPr id="21" name="Rectangle 20">
            <a:extLst>
              <a:ext uri="{FF2B5EF4-FFF2-40B4-BE49-F238E27FC236}">
                <a16:creationId xmlns:a16="http://schemas.microsoft.com/office/drawing/2014/main" id="{F56E60F1-53B8-A05E-92D6-105517CA6C07}"/>
              </a:ext>
            </a:extLst>
          </p:cNvPr>
          <p:cNvSpPr/>
          <p:nvPr/>
        </p:nvSpPr>
        <p:spPr>
          <a:xfrm>
            <a:off x="1076960" y="5506720"/>
            <a:ext cx="113792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1600" dirty="0"/>
              <a:t>Бүртгүүлэх</a:t>
            </a:r>
            <a:endParaRPr lang="en-US" sz="1600" dirty="0"/>
          </a:p>
        </p:txBody>
      </p:sp>
    </p:spTree>
    <p:extLst>
      <p:ext uri="{BB962C8B-B14F-4D97-AF65-F5344CB8AC3E}">
        <p14:creationId xmlns:p14="http://schemas.microsoft.com/office/powerpoint/2010/main" val="305904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0512-F004-DDE0-79A3-F3426A9E1355}"/>
              </a:ext>
            </a:extLst>
          </p:cNvPr>
          <p:cNvSpPr>
            <a:spLocks noGrp="1"/>
          </p:cNvSpPr>
          <p:nvPr>
            <p:ph type="title"/>
          </p:nvPr>
        </p:nvSpPr>
        <p:spPr>
          <a:xfrm>
            <a:off x="6913880" y="111125"/>
            <a:ext cx="4312920" cy="681355"/>
          </a:xfrm>
          <a:solidFill>
            <a:schemeClr val="accent2"/>
          </a:solidFill>
        </p:spPr>
        <p:txBody>
          <a:bodyPr>
            <a:normAutofit fontScale="90000"/>
          </a:bodyPr>
          <a:lstStyle/>
          <a:p>
            <a:r>
              <a:rPr lang="mn-MN" dirty="0"/>
              <a:t>Шалгалтын бүртгэл</a:t>
            </a:r>
            <a:endParaRPr lang="en-US" dirty="0"/>
          </a:p>
        </p:txBody>
      </p:sp>
      <p:pic>
        <p:nvPicPr>
          <p:cNvPr id="5" name="Content Placeholder 4">
            <a:extLst>
              <a:ext uri="{FF2B5EF4-FFF2-40B4-BE49-F238E27FC236}">
                <a16:creationId xmlns:a16="http://schemas.microsoft.com/office/drawing/2014/main" id="{B64E9E6B-364B-F65A-F4E1-AC40EAE9C1BA}"/>
              </a:ext>
            </a:extLst>
          </p:cNvPr>
          <p:cNvPicPr>
            <a:picLocks noGrp="1" noChangeAspect="1"/>
          </p:cNvPicPr>
          <p:nvPr>
            <p:ph idx="1"/>
          </p:nvPr>
        </p:nvPicPr>
        <p:blipFill>
          <a:blip r:embed="rId2"/>
          <a:stretch>
            <a:fillRect/>
          </a:stretch>
        </p:blipFill>
        <p:spPr>
          <a:xfrm>
            <a:off x="137160" y="0"/>
            <a:ext cx="4800600" cy="3316009"/>
          </a:xfrm>
        </p:spPr>
      </p:pic>
      <p:pic>
        <p:nvPicPr>
          <p:cNvPr id="7" name="Picture 6">
            <a:extLst>
              <a:ext uri="{FF2B5EF4-FFF2-40B4-BE49-F238E27FC236}">
                <a16:creationId xmlns:a16="http://schemas.microsoft.com/office/drawing/2014/main" id="{5CF4EF1C-74E5-CB74-379C-2ECF501BEAE1}"/>
              </a:ext>
            </a:extLst>
          </p:cNvPr>
          <p:cNvPicPr>
            <a:picLocks noChangeAspect="1"/>
          </p:cNvPicPr>
          <p:nvPr/>
        </p:nvPicPr>
        <p:blipFill>
          <a:blip r:embed="rId3"/>
          <a:stretch>
            <a:fillRect/>
          </a:stretch>
        </p:blipFill>
        <p:spPr>
          <a:xfrm>
            <a:off x="147320" y="3307080"/>
            <a:ext cx="4800600" cy="3617413"/>
          </a:xfrm>
          <a:prstGeom prst="rect">
            <a:avLst/>
          </a:prstGeom>
        </p:spPr>
      </p:pic>
      <p:sp>
        <p:nvSpPr>
          <p:cNvPr id="8" name="Title 1">
            <a:extLst>
              <a:ext uri="{FF2B5EF4-FFF2-40B4-BE49-F238E27FC236}">
                <a16:creationId xmlns:a16="http://schemas.microsoft.com/office/drawing/2014/main" id="{F3CEC562-A1B1-D399-C334-7B5FCA52E7B2}"/>
              </a:ext>
            </a:extLst>
          </p:cNvPr>
          <p:cNvSpPr txBox="1">
            <a:spLocks/>
          </p:cNvSpPr>
          <p:nvPr/>
        </p:nvSpPr>
        <p:spPr>
          <a:xfrm>
            <a:off x="5405120" y="732155"/>
            <a:ext cx="5130800" cy="681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1600" b="1" i="0" dirty="0">
                <a:solidFill>
                  <a:srgbClr val="404040"/>
                </a:solidFill>
                <a:effectLst/>
                <a:latin typeface="Roboto" panose="02000000000000000000" pitchFamily="2" charset="0"/>
              </a:rPr>
              <a:t>Системд нэвтрэх мэдээлэл</a:t>
            </a:r>
            <a:endParaRPr lang="en-US" sz="1600" dirty="0"/>
          </a:p>
        </p:txBody>
      </p:sp>
      <p:sp>
        <p:nvSpPr>
          <p:cNvPr id="9" name="Title 1">
            <a:extLst>
              <a:ext uri="{FF2B5EF4-FFF2-40B4-BE49-F238E27FC236}">
                <a16:creationId xmlns:a16="http://schemas.microsoft.com/office/drawing/2014/main" id="{8A7CD9E3-27F1-3AA9-AFF2-2F7FFF50A5E0}"/>
              </a:ext>
            </a:extLst>
          </p:cNvPr>
          <p:cNvSpPr txBox="1">
            <a:spLocks/>
          </p:cNvSpPr>
          <p:nvPr/>
        </p:nvSpPr>
        <p:spPr>
          <a:xfrm>
            <a:off x="5405120" y="1317326"/>
            <a:ext cx="5130800" cy="681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1200" i="0" dirty="0">
                <a:solidFill>
                  <a:srgbClr val="404040"/>
                </a:solidFill>
                <a:effectLst/>
                <a:latin typeface="Roboto" panose="02000000000000000000" pitchFamily="2" charset="0"/>
              </a:rPr>
              <a:t>Нэвтрэх нэр</a:t>
            </a:r>
            <a:endParaRPr lang="en-US" sz="1200" i="0" dirty="0">
              <a:solidFill>
                <a:srgbClr val="404040"/>
              </a:solidFill>
              <a:effectLst/>
              <a:latin typeface="Roboto" panose="02000000000000000000" pitchFamily="2" charset="0"/>
            </a:endParaRPr>
          </a:p>
          <a:p>
            <a:r>
              <a:rPr lang="mn-MN" sz="1200" i="0" dirty="0">
                <a:solidFill>
                  <a:srgbClr val="515A6E"/>
                </a:solidFill>
                <a:effectLst/>
                <a:latin typeface="Roboto" panose="02000000000000000000" pitchFamily="2" charset="0"/>
              </a:rPr>
              <a:t>Нууц үг</a:t>
            </a:r>
            <a:endParaRPr lang="en-US" sz="1200" dirty="0">
              <a:solidFill>
                <a:srgbClr val="404040"/>
              </a:solidFill>
              <a:latin typeface="Roboto" panose="02000000000000000000" pitchFamily="2" charset="0"/>
            </a:endParaRPr>
          </a:p>
          <a:p>
            <a:r>
              <a:rPr lang="mn-MN" sz="1200" i="0" dirty="0">
                <a:solidFill>
                  <a:srgbClr val="515A6E"/>
                </a:solidFill>
                <a:effectLst/>
                <a:latin typeface="Roboto" panose="02000000000000000000" pitchFamily="2" charset="0"/>
              </a:rPr>
              <a:t>Идэвхтэй эсэх</a:t>
            </a:r>
            <a:endParaRPr lang="mn-MN" sz="1200" i="0" dirty="0">
              <a:solidFill>
                <a:srgbClr val="404040"/>
              </a:solidFill>
              <a:effectLst/>
              <a:latin typeface="Roboto" panose="02000000000000000000" pitchFamily="2" charset="0"/>
            </a:endParaRPr>
          </a:p>
        </p:txBody>
      </p:sp>
      <p:sp>
        <p:nvSpPr>
          <p:cNvPr id="11" name="Title 1">
            <a:extLst>
              <a:ext uri="{FF2B5EF4-FFF2-40B4-BE49-F238E27FC236}">
                <a16:creationId xmlns:a16="http://schemas.microsoft.com/office/drawing/2014/main" id="{20550E16-AB52-2CD8-C365-9882EFE9AED0}"/>
              </a:ext>
            </a:extLst>
          </p:cNvPr>
          <p:cNvSpPr txBox="1">
            <a:spLocks/>
          </p:cNvSpPr>
          <p:nvPr/>
        </p:nvSpPr>
        <p:spPr>
          <a:xfrm>
            <a:off x="5405120" y="1998681"/>
            <a:ext cx="5130800" cy="681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1600" b="1" i="0" dirty="0">
                <a:solidFill>
                  <a:srgbClr val="404040"/>
                </a:solidFill>
                <a:effectLst/>
                <a:latin typeface="Roboto" panose="02000000000000000000" pitchFamily="2" charset="0"/>
              </a:rPr>
              <a:t>Ерөнхий мэдээлэл</a:t>
            </a:r>
          </a:p>
        </p:txBody>
      </p:sp>
      <p:sp>
        <p:nvSpPr>
          <p:cNvPr id="13" name="Title 1">
            <a:extLst>
              <a:ext uri="{FF2B5EF4-FFF2-40B4-BE49-F238E27FC236}">
                <a16:creationId xmlns:a16="http://schemas.microsoft.com/office/drawing/2014/main" id="{BE2E7C66-DC41-5D00-A247-0ACCFAFDDC14}"/>
              </a:ext>
            </a:extLst>
          </p:cNvPr>
          <p:cNvSpPr txBox="1">
            <a:spLocks/>
          </p:cNvSpPr>
          <p:nvPr/>
        </p:nvSpPr>
        <p:spPr>
          <a:xfrm>
            <a:off x="5405120" y="2523527"/>
            <a:ext cx="5130800" cy="25971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1200" i="0" dirty="0">
                <a:solidFill>
                  <a:srgbClr val="404040"/>
                </a:solidFill>
                <a:effectLst/>
                <a:latin typeface="Roboto" panose="02000000000000000000" pitchFamily="2" charset="0"/>
              </a:rPr>
              <a:t>Иргэншил</a:t>
            </a:r>
            <a:endParaRPr lang="en-US" sz="1200" i="0" dirty="0">
              <a:solidFill>
                <a:srgbClr val="404040"/>
              </a:solidFill>
              <a:effectLst/>
              <a:latin typeface="Roboto" panose="02000000000000000000" pitchFamily="2" charset="0"/>
            </a:endParaRPr>
          </a:p>
          <a:p>
            <a:r>
              <a:rPr lang="mn-MN" sz="1200" i="0" dirty="0">
                <a:solidFill>
                  <a:srgbClr val="404040"/>
                </a:solidFill>
                <a:effectLst/>
                <a:latin typeface="Roboto" panose="02000000000000000000" pitchFamily="2" charset="0"/>
              </a:rPr>
              <a:t>Ургийн овог</a:t>
            </a:r>
          </a:p>
          <a:p>
            <a:r>
              <a:rPr lang="mn-MN" sz="1200" i="0" dirty="0">
                <a:solidFill>
                  <a:srgbClr val="404040"/>
                </a:solidFill>
                <a:effectLst/>
                <a:latin typeface="Roboto" panose="02000000000000000000" pitchFamily="2" charset="0"/>
              </a:rPr>
              <a:t>Эцэг / Эхийн нэр</a:t>
            </a:r>
            <a:endParaRPr lang="en-US" sz="1200" i="0" dirty="0">
              <a:solidFill>
                <a:srgbClr val="404040"/>
              </a:solidFill>
              <a:effectLst/>
              <a:latin typeface="Roboto" panose="02000000000000000000" pitchFamily="2" charset="0"/>
            </a:endParaRPr>
          </a:p>
          <a:p>
            <a:r>
              <a:rPr lang="mn-MN" sz="1200" i="0" dirty="0">
                <a:solidFill>
                  <a:srgbClr val="404040"/>
                </a:solidFill>
                <a:effectLst/>
                <a:latin typeface="Roboto" panose="02000000000000000000" pitchFamily="2" charset="0"/>
              </a:rPr>
              <a:t>Нэр</a:t>
            </a:r>
            <a:endParaRPr lang="en-US" sz="1200" i="0" dirty="0">
              <a:solidFill>
                <a:srgbClr val="404040"/>
              </a:solidFill>
              <a:effectLst/>
              <a:latin typeface="Roboto" panose="02000000000000000000" pitchFamily="2" charset="0"/>
            </a:endParaRPr>
          </a:p>
          <a:p>
            <a:r>
              <a:rPr lang="mn-MN" sz="1200" i="0" dirty="0">
                <a:solidFill>
                  <a:srgbClr val="404040"/>
                </a:solidFill>
                <a:effectLst/>
                <a:latin typeface="Roboto" panose="02000000000000000000" pitchFamily="2" charset="0"/>
              </a:rPr>
              <a:t>Регистрийн дугаар</a:t>
            </a:r>
          </a:p>
          <a:p>
            <a:r>
              <a:rPr lang="mn-MN" sz="1200" i="0" dirty="0">
                <a:solidFill>
                  <a:srgbClr val="404040"/>
                </a:solidFill>
                <a:effectLst/>
                <a:latin typeface="Roboto" panose="02000000000000000000" pitchFamily="2" charset="0"/>
              </a:rPr>
              <a:t>Хүйс</a:t>
            </a:r>
            <a:endParaRPr lang="en-US" sz="1200" i="0" dirty="0">
              <a:solidFill>
                <a:srgbClr val="404040"/>
              </a:solidFill>
              <a:effectLst/>
              <a:latin typeface="Roboto" panose="02000000000000000000" pitchFamily="2" charset="0"/>
            </a:endParaRPr>
          </a:p>
          <a:p>
            <a:endParaRPr lang="en-US" sz="1200" dirty="0">
              <a:solidFill>
                <a:srgbClr val="404040"/>
              </a:solidFill>
              <a:latin typeface="Roboto" panose="02000000000000000000" pitchFamily="2" charset="0"/>
            </a:endParaRPr>
          </a:p>
          <a:p>
            <a:endParaRPr lang="en-US" sz="1200" i="0" dirty="0">
              <a:solidFill>
                <a:srgbClr val="404040"/>
              </a:solidFill>
              <a:effectLst/>
              <a:latin typeface="Roboto" panose="02000000000000000000" pitchFamily="2" charset="0"/>
            </a:endParaRPr>
          </a:p>
          <a:p>
            <a:r>
              <a:rPr lang="en-US" sz="1200" dirty="0">
                <a:solidFill>
                  <a:srgbClr val="404040"/>
                </a:solidFill>
                <a:latin typeface="Roboto" panose="02000000000000000000" pitchFamily="2" charset="0"/>
              </a:rPr>
              <a:t>(</a:t>
            </a:r>
            <a:r>
              <a:rPr lang="mn-MN" sz="1200" dirty="0">
                <a:solidFill>
                  <a:srgbClr val="404040"/>
                </a:solidFill>
                <a:latin typeface="Roboto" panose="02000000000000000000" pitchFamily="2" charset="0"/>
              </a:rPr>
              <a:t>Системээс авах </a:t>
            </a:r>
            <a:r>
              <a:rPr lang="mn-MN" sz="1200" dirty="0" err="1">
                <a:solidFill>
                  <a:srgbClr val="404040"/>
                </a:solidFill>
                <a:latin typeface="Roboto" panose="02000000000000000000" pitchFamily="2" charset="0"/>
              </a:rPr>
              <a:t>ТХТ</a:t>
            </a:r>
            <a:r>
              <a:rPr lang="mn-MN" sz="1200" dirty="0">
                <a:solidFill>
                  <a:srgbClr val="404040"/>
                </a:solidFill>
                <a:latin typeface="Roboto" panose="02000000000000000000" pitchFamily="2" charset="0"/>
              </a:rPr>
              <a:t>-үүдийг</a:t>
            </a:r>
            <a:r>
              <a:rPr lang="en-US" sz="1200" dirty="0">
                <a:solidFill>
                  <a:srgbClr val="404040"/>
                </a:solidFill>
                <a:latin typeface="Roboto" panose="02000000000000000000" pitchFamily="2" charset="0"/>
              </a:rPr>
              <a:t>)</a:t>
            </a:r>
            <a:endParaRPr lang="mn-MN" sz="1200" dirty="0">
              <a:solidFill>
                <a:srgbClr val="404040"/>
              </a:solidFill>
              <a:latin typeface="Roboto" panose="02000000000000000000" pitchFamily="2" charset="0"/>
            </a:endParaRPr>
          </a:p>
          <a:p>
            <a:endParaRPr lang="mn-MN" sz="1200" dirty="0">
              <a:solidFill>
                <a:srgbClr val="404040"/>
              </a:solidFill>
              <a:latin typeface="Roboto" panose="02000000000000000000" pitchFamily="2" charset="0"/>
            </a:endParaRPr>
          </a:p>
          <a:p>
            <a:r>
              <a:rPr lang="en-US" sz="1200" dirty="0">
                <a:solidFill>
                  <a:srgbClr val="404040"/>
                </a:solidFill>
                <a:latin typeface="Roboto" panose="02000000000000000000" pitchFamily="2" charset="0"/>
              </a:rPr>
              <a:t>username: quiz    pass: </a:t>
            </a:r>
            <a:r>
              <a:rPr lang="en-US" sz="1200" dirty="0" err="1">
                <a:solidFill>
                  <a:srgbClr val="404040"/>
                </a:solidFill>
                <a:latin typeface="Roboto" panose="02000000000000000000" pitchFamily="2" charset="0"/>
              </a:rPr>
              <a:t>ExamSecretEnkh</a:t>
            </a:r>
            <a:endParaRPr lang="mn-MN" sz="1200" dirty="0">
              <a:solidFill>
                <a:srgbClr val="404040"/>
              </a:solidFill>
              <a:latin typeface="Roboto" panose="02000000000000000000" pitchFamily="2" charset="0"/>
            </a:endParaRPr>
          </a:p>
          <a:p>
            <a:r>
              <a:rPr lang="en-US" sz="1200" dirty="0">
                <a:solidFill>
                  <a:srgbClr val="404040"/>
                </a:solidFill>
                <a:latin typeface="Roboto" panose="02000000000000000000" pitchFamily="2" charset="0"/>
              </a:rPr>
              <a:t>Exam.mle.mn</a:t>
            </a:r>
          </a:p>
        </p:txBody>
      </p:sp>
      <p:sp>
        <p:nvSpPr>
          <p:cNvPr id="3" name="Title 1">
            <a:extLst>
              <a:ext uri="{FF2B5EF4-FFF2-40B4-BE49-F238E27FC236}">
                <a16:creationId xmlns:a16="http://schemas.microsoft.com/office/drawing/2014/main" id="{07D23A41-6DE0-2DD1-B228-DC5077DAAC4F}"/>
              </a:ext>
            </a:extLst>
          </p:cNvPr>
          <p:cNvSpPr txBox="1">
            <a:spLocks/>
          </p:cNvSpPr>
          <p:nvPr/>
        </p:nvSpPr>
        <p:spPr>
          <a:xfrm>
            <a:off x="5791200" y="5304808"/>
            <a:ext cx="5435600" cy="681355"/>
          </a:xfrm>
          <a:prstGeom prst="rect">
            <a:avLst/>
          </a:prstGeom>
          <a:solidFill>
            <a:schemeClr val="accent4"/>
          </a:solidFill>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solidFill>
                  <a:srgbClr val="FF0000"/>
                </a:solidFill>
              </a:rPr>
              <a:t>Бүртгүүлсний дараа</a:t>
            </a:r>
            <a:r>
              <a:rPr lang="mn-MN" dirty="0"/>
              <a:t> төлбөр төлөх цонх гарч ирнэ. Төлбөрийг</a:t>
            </a:r>
            <a:r>
              <a:rPr lang="en-US" dirty="0"/>
              <a:t>	QPAY </a:t>
            </a:r>
            <a:r>
              <a:rPr lang="mn-MN" dirty="0"/>
              <a:t>төлөх боломжтой байна.</a:t>
            </a:r>
            <a:endParaRPr lang="en-US" dirty="0"/>
          </a:p>
        </p:txBody>
      </p:sp>
      <p:sp>
        <p:nvSpPr>
          <p:cNvPr id="4" name="Title 1">
            <a:extLst>
              <a:ext uri="{FF2B5EF4-FFF2-40B4-BE49-F238E27FC236}">
                <a16:creationId xmlns:a16="http://schemas.microsoft.com/office/drawing/2014/main" id="{AD4E515F-5331-F73A-E59B-B08B0D34DAD0}"/>
              </a:ext>
            </a:extLst>
          </p:cNvPr>
          <p:cNvSpPr txBox="1">
            <a:spLocks/>
          </p:cNvSpPr>
          <p:nvPr/>
        </p:nvSpPr>
        <p:spPr>
          <a:xfrm>
            <a:off x="5791200" y="6125210"/>
            <a:ext cx="5435600" cy="681355"/>
          </a:xfrm>
          <a:prstGeom prst="rect">
            <a:avLst/>
          </a:prstGeom>
          <a:solidFill>
            <a:schemeClr val="accent4"/>
          </a:solidFill>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solidFill>
                  <a:srgbClr val="FF0000"/>
                </a:solidFill>
              </a:rPr>
              <a:t>Хэрэглэгч нь өөрийн мэдээллээ харах, засах боломжтой байна. Мөн гэрчилгээгээ хэвлэх боломжтой байна.</a:t>
            </a:r>
            <a:endParaRPr lang="en-US" dirty="0"/>
          </a:p>
        </p:txBody>
      </p:sp>
    </p:spTree>
    <p:extLst>
      <p:ext uri="{BB962C8B-B14F-4D97-AF65-F5344CB8AC3E}">
        <p14:creationId xmlns:p14="http://schemas.microsoft.com/office/powerpoint/2010/main" val="322755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a:solidFill>
            <a:schemeClr val="accent2"/>
          </a:solidFill>
        </p:spPr>
        <p:txBody>
          <a:bodyPr>
            <a:noAutofit/>
          </a:bodyPr>
          <a:lstStyle/>
          <a:p>
            <a:r>
              <a:rPr lang="mn-MN" sz="2400" b="1" dirty="0"/>
              <a:t>ЦАХИМ ХИЧЭЭЛ </a:t>
            </a:r>
            <a:r>
              <a:rPr lang="mn-MN" sz="2400" dirty="0"/>
              <a:t>– </a:t>
            </a:r>
            <a:r>
              <a:rPr lang="mn-MN" sz="2000" dirty="0"/>
              <a:t>Видео хичээлүүдийг байна. Видео хичээлүүд нь </a:t>
            </a:r>
            <a:r>
              <a:rPr lang="mn-MN" sz="2000" dirty="0" err="1"/>
              <a:t>ГУНС</a:t>
            </a:r>
            <a:r>
              <a:rPr lang="mn-MN" sz="2000" dirty="0"/>
              <a:t>-ийн дэд системүүд тус бүрээр ангилагдан систем бүрээр тусдаа байна. Хичээлийг үзэж дуусгахад </a:t>
            </a:r>
            <a:r>
              <a:rPr lang="mn-MN" sz="2000" dirty="0" err="1"/>
              <a:t>фолдерт</a:t>
            </a:r>
            <a:r>
              <a:rPr lang="mn-MN" sz="2000" dirty="0"/>
              <a:t> үзэж дуусгасан гэсэн тэмдэглэгээ гарна.</a:t>
            </a:r>
            <a:endParaRPr lang="en-US" sz="2400" dirty="0"/>
          </a:p>
        </p:txBody>
      </p:sp>
      <p:sp>
        <p:nvSpPr>
          <p:cNvPr id="8" name="Rectangle 7">
            <a:extLst>
              <a:ext uri="{FF2B5EF4-FFF2-40B4-BE49-F238E27FC236}">
                <a16:creationId xmlns:a16="http://schemas.microsoft.com/office/drawing/2014/main" id="{1B419106-D8C3-DDD3-E517-31A794A349B0}"/>
              </a:ext>
            </a:extLst>
          </p:cNvPr>
          <p:cNvSpPr/>
          <p:nvPr/>
        </p:nvSpPr>
        <p:spPr>
          <a:xfrm>
            <a:off x="160411" y="2682875"/>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кадастрын мэдээллийн сангийн цахим систем</a:t>
            </a:r>
            <a:endParaRPr lang="en-US" sz="1200" dirty="0"/>
          </a:p>
        </p:txBody>
      </p:sp>
      <p:sp>
        <p:nvSpPr>
          <p:cNvPr id="9" name="Rectangle 8">
            <a:extLst>
              <a:ext uri="{FF2B5EF4-FFF2-40B4-BE49-F238E27FC236}">
                <a16:creationId xmlns:a16="http://schemas.microsoft.com/office/drawing/2014/main" id="{96F6025C-FC62-E416-3021-AF363E146E35}"/>
              </a:ext>
            </a:extLst>
          </p:cNvPr>
          <p:cNvSpPr/>
          <p:nvPr/>
        </p:nvSpPr>
        <p:spPr>
          <a:xfrm>
            <a:off x="160411" y="3203892"/>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үнэлгээний цахим систем</a:t>
            </a:r>
            <a:endParaRPr lang="en-US" sz="1200" dirty="0"/>
          </a:p>
        </p:txBody>
      </p:sp>
      <p:sp>
        <p:nvSpPr>
          <p:cNvPr id="10" name="Rectangle 9">
            <a:extLst>
              <a:ext uri="{FF2B5EF4-FFF2-40B4-BE49-F238E27FC236}">
                <a16:creationId xmlns:a16="http://schemas.microsoft.com/office/drawing/2014/main" id="{78B32348-9FC7-B072-2523-39E0254881D2}"/>
              </a:ext>
            </a:extLst>
          </p:cNvPr>
          <p:cNvSpPr/>
          <p:nvPr/>
        </p:nvSpPr>
        <p:spPr>
          <a:xfrm>
            <a:off x="160411" y="3719513"/>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төлбөр, татварын цахим систем</a:t>
            </a:r>
            <a:endParaRPr lang="en-US" sz="1200" dirty="0"/>
          </a:p>
        </p:txBody>
      </p:sp>
      <p:sp>
        <p:nvSpPr>
          <p:cNvPr id="11" name="Rectangle 10">
            <a:extLst>
              <a:ext uri="{FF2B5EF4-FFF2-40B4-BE49-F238E27FC236}">
                <a16:creationId xmlns:a16="http://schemas.microsoft.com/office/drawing/2014/main" id="{ED762434-24EB-1B26-1E35-1E7DDBAF2E5C}"/>
              </a:ext>
            </a:extLst>
          </p:cNvPr>
          <p:cNvSpPr/>
          <p:nvPr/>
        </p:nvSpPr>
        <p:spPr>
          <a:xfrm>
            <a:off x="160411" y="4245292"/>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Хаягийн мэдээллийн цахим систем</a:t>
            </a:r>
            <a:endParaRPr lang="en-US" sz="1200" dirty="0"/>
          </a:p>
        </p:txBody>
      </p:sp>
      <p:sp>
        <p:nvSpPr>
          <p:cNvPr id="16" name="Rectangle 15">
            <a:extLst>
              <a:ext uri="{FF2B5EF4-FFF2-40B4-BE49-F238E27FC236}">
                <a16:creationId xmlns:a16="http://schemas.microsoft.com/office/drawing/2014/main" id="{F1DF2067-98E1-D46A-A51E-9294DA9DC8B1}"/>
              </a:ext>
            </a:extLst>
          </p:cNvPr>
          <p:cNvSpPr/>
          <p:nvPr/>
        </p:nvSpPr>
        <p:spPr>
          <a:xfrm>
            <a:off x="160411" y="4722178"/>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биржийн цахим систем</a:t>
            </a:r>
            <a:endParaRPr lang="en-US" sz="1200" dirty="0"/>
          </a:p>
        </p:txBody>
      </p:sp>
      <p:sp>
        <p:nvSpPr>
          <p:cNvPr id="17" name="Rectangle 16">
            <a:extLst>
              <a:ext uri="{FF2B5EF4-FFF2-40B4-BE49-F238E27FC236}">
                <a16:creationId xmlns:a16="http://schemas.microsoft.com/office/drawing/2014/main" id="{3ACBB439-5436-17EE-A658-D409EC886994}"/>
              </a:ext>
            </a:extLst>
          </p:cNvPr>
          <p:cNvSpPr/>
          <p:nvPr/>
        </p:nvSpPr>
        <p:spPr>
          <a:xfrm>
            <a:off x="160411" y="5243195"/>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Газар зохион байгуулалт, хот төлөвлөлтийн цахим систем</a:t>
            </a:r>
            <a:endParaRPr lang="en-US" sz="1200" dirty="0"/>
          </a:p>
        </p:txBody>
      </p:sp>
      <p:sp>
        <p:nvSpPr>
          <p:cNvPr id="18" name="Rectangle 17">
            <a:extLst>
              <a:ext uri="{FF2B5EF4-FFF2-40B4-BE49-F238E27FC236}">
                <a16:creationId xmlns:a16="http://schemas.microsoft.com/office/drawing/2014/main" id="{2110DF14-65C1-569C-18E6-657069BDAF81}"/>
              </a:ext>
            </a:extLst>
          </p:cNvPr>
          <p:cNvSpPr/>
          <p:nvPr/>
        </p:nvSpPr>
        <p:spPr>
          <a:xfrm>
            <a:off x="160411" y="5758816"/>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мониторингийн цахим систем</a:t>
            </a:r>
            <a:endParaRPr lang="en-US" sz="1200" dirty="0"/>
          </a:p>
        </p:txBody>
      </p:sp>
      <p:sp>
        <p:nvSpPr>
          <p:cNvPr id="19" name="Rectangle 18">
            <a:extLst>
              <a:ext uri="{FF2B5EF4-FFF2-40B4-BE49-F238E27FC236}">
                <a16:creationId xmlns:a16="http://schemas.microsoft.com/office/drawing/2014/main" id="{AF3742E8-15BC-6E6A-B62D-175109139D10}"/>
              </a:ext>
            </a:extLst>
          </p:cNvPr>
          <p:cNvSpPr/>
          <p:nvPr/>
        </p:nvSpPr>
        <p:spPr>
          <a:xfrm>
            <a:off x="160411" y="6284595"/>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нэгдмэл сангийн цахим систем</a:t>
            </a:r>
            <a:endParaRPr lang="en-US" sz="1200" dirty="0"/>
          </a:p>
        </p:txBody>
      </p:sp>
      <p:sp>
        <p:nvSpPr>
          <p:cNvPr id="21" name="Rectangle 20">
            <a:extLst>
              <a:ext uri="{FF2B5EF4-FFF2-40B4-BE49-F238E27FC236}">
                <a16:creationId xmlns:a16="http://schemas.microsoft.com/office/drawing/2014/main" id="{2C9461AF-D069-198F-95C7-ADF2CB4BB2BC}"/>
              </a:ext>
            </a:extLst>
          </p:cNvPr>
          <p:cNvSpPr/>
          <p:nvPr/>
        </p:nvSpPr>
        <p:spPr>
          <a:xfrm>
            <a:off x="3771898" y="2682875"/>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Иргэн, хуулийн этгээдийн газар өмчлөх, эзэмших, ашиглах хүсэлтийн хүлээн авах, бүртгэх, зураглал үйлдэх, кадастрын өөрчлөлт хийх, шийдвэрийн төсөл бэлтгэх, үүсгэх, гэрээ үүсгэх, системийн тохиргоо хийх үйл ажиллагаа </a:t>
            </a:r>
            <a:endParaRPr lang="en-US" sz="600" dirty="0"/>
          </a:p>
        </p:txBody>
      </p:sp>
      <p:sp>
        <p:nvSpPr>
          <p:cNvPr id="22" name="Rectangle 21">
            <a:extLst>
              <a:ext uri="{FF2B5EF4-FFF2-40B4-BE49-F238E27FC236}">
                <a16:creationId xmlns:a16="http://schemas.microsoft.com/office/drawing/2014/main" id="{5245FB40-64BC-FD9F-B29F-95D7D1CB56B8}"/>
              </a:ext>
            </a:extLst>
          </p:cNvPr>
          <p:cNvSpPr/>
          <p:nvPr/>
        </p:nvSpPr>
        <p:spPr>
          <a:xfrm>
            <a:off x="3771898" y="3203892"/>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Газрын үнэлгээний цахим системийн ерөнхий ойлголт, газрыг үнэлгээнд нөлөөлөх хүчин зүйлсийн модультай ажиллах, зах зээлийн үнийн  мэдээ оруулах, жишиг нэгж талбарын үнэлгээ хийх, масс болон суурь үнэлгээ хийх, үнэлгээний бүсчлэл боловсруулах зэргийн модулийг бүрэн агуулна.</a:t>
            </a:r>
            <a:endParaRPr lang="en-US" sz="600" dirty="0"/>
          </a:p>
        </p:txBody>
      </p:sp>
      <p:sp>
        <p:nvSpPr>
          <p:cNvPr id="23" name="Rectangle 22">
            <a:extLst>
              <a:ext uri="{FF2B5EF4-FFF2-40B4-BE49-F238E27FC236}">
                <a16:creationId xmlns:a16="http://schemas.microsoft.com/office/drawing/2014/main" id="{2984CC05-221B-E258-8B5E-05155034BEAA}"/>
              </a:ext>
            </a:extLst>
          </p:cNvPr>
          <p:cNvSpPr/>
          <p:nvPr/>
        </p:nvSpPr>
        <p:spPr>
          <a:xfrm>
            <a:off x="3771898" y="3719513"/>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Газрын үнэлгээний зэрэглэл бүс газрын төлбөр тооцох итгэлцүүрийн тоон утга, хил зааг, хязгаарын дагуу Газрын төлбөр, татварын цахим системд бүртгэх, газрын төлбөрийн ногдуулалтыг үүсгэх, Татварын удирдлагын цахим системд нэхэмжлэлийг илгээх, газрын төлбөрийн төлөлтийг хянаж тайлан мэдээ гаргах үйл ажиллагаа</a:t>
            </a:r>
            <a:endParaRPr lang="en-US" sz="600" dirty="0"/>
          </a:p>
        </p:txBody>
      </p:sp>
      <p:sp>
        <p:nvSpPr>
          <p:cNvPr id="24" name="Rectangle 23">
            <a:extLst>
              <a:ext uri="{FF2B5EF4-FFF2-40B4-BE49-F238E27FC236}">
                <a16:creationId xmlns:a16="http://schemas.microsoft.com/office/drawing/2014/main" id="{1BF819B1-9126-45E9-465C-0EE0BE7A4727}"/>
              </a:ext>
            </a:extLst>
          </p:cNvPr>
          <p:cNvSpPr/>
          <p:nvPr/>
        </p:nvSpPr>
        <p:spPr>
          <a:xfrm>
            <a:off x="3771898" y="4245292"/>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Иргэдийн Төлөөлөгчдийн Хурлын  тогтоолын дагуу зам, гудамжны мэдээллийг оруулах, бүртгэх, барилга, байгууламж  хаяг олгох, баталгаажуулах үйл ажиллагаа</a:t>
            </a:r>
            <a:endParaRPr lang="en-US" sz="600" dirty="0"/>
          </a:p>
        </p:txBody>
      </p:sp>
      <p:sp>
        <p:nvSpPr>
          <p:cNvPr id="25" name="Rectangle 24">
            <a:extLst>
              <a:ext uri="{FF2B5EF4-FFF2-40B4-BE49-F238E27FC236}">
                <a16:creationId xmlns:a16="http://schemas.microsoft.com/office/drawing/2014/main" id="{1E9A67A8-6BA0-9B77-0CEB-9C721825B036}"/>
              </a:ext>
            </a:extLst>
          </p:cNvPr>
          <p:cNvSpPr/>
          <p:nvPr/>
        </p:nvSpPr>
        <p:spPr>
          <a:xfrm>
            <a:off x="3771898" y="4722178"/>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Газар өмчлөх, эзэмших, ашиглах эрхийн дуудлага худалдаа, газар эзэмших, ашиглах эрхийн төсөл сонгон шалгаруулалтыг зохион байгуулах, газрын худалдаа, түрээс, газар, үл хөдлөх хөрөнгийн зах зээлийн үнийн мэдээ бүртгэх, нийтэд мэдээлэх болон тус системийн үйл ажиллагаа</a:t>
            </a:r>
            <a:endParaRPr lang="en-US" sz="600" dirty="0"/>
          </a:p>
        </p:txBody>
      </p:sp>
      <p:sp>
        <p:nvSpPr>
          <p:cNvPr id="26" name="Rectangle 25">
            <a:extLst>
              <a:ext uri="{FF2B5EF4-FFF2-40B4-BE49-F238E27FC236}">
                <a16:creationId xmlns:a16="http://schemas.microsoft.com/office/drawing/2014/main" id="{264A983D-55E5-9A3D-4ACD-82462AE97E35}"/>
              </a:ext>
            </a:extLst>
          </p:cNvPr>
          <p:cNvSpPr/>
          <p:nvPr/>
        </p:nvSpPr>
        <p:spPr>
          <a:xfrm>
            <a:off x="3771898" y="5243195"/>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Газар зохион байгуулалт, хот байгуулалтын баримт бичиг боловсруулах, хэрэгжүүлэх, хяналт тавих болон төлөвлөгөөнд иргэд, олон нийтийн оролцоог хангах, хилийн цэсийн мэдээллийн санг эрхлэх үйл ажиллагаа </a:t>
            </a:r>
            <a:endParaRPr lang="en-US" sz="600" dirty="0"/>
          </a:p>
        </p:txBody>
      </p:sp>
      <p:sp>
        <p:nvSpPr>
          <p:cNvPr id="27" name="Rectangle 26">
            <a:extLst>
              <a:ext uri="{FF2B5EF4-FFF2-40B4-BE49-F238E27FC236}">
                <a16:creationId xmlns:a16="http://schemas.microsoft.com/office/drawing/2014/main" id="{9B31BCE8-DBBE-0975-8E21-724058BE351D}"/>
              </a:ext>
            </a:extLst>
          </p:cNvPr>
          <p:cNvSpPr/>
          <p:nvPr/>
        </p:nvSpPr>
        <p:spPr>
          <a:xfrm>
            <a:off x="3771898" y="5758816"/>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Газрын төлөв байдал, чанарын өөрчлөлтийг эрт үед нь илрүүлэх, үнэлэх, доройтлоос урьдчилан сэргийлэх, газрыг хамгаалах, нөхөн сэргээх зэрэг үйл ажиллагаа</a:t>
            </a:r>
            <a:endParaRPr lang="en-US" sz="600" dirty="0"/>
          </a:p>
        </p:txBody>
      </p:sp>
      <p:sp>
        <p:nvSpPr>
          <p:cNvPr id="28" name="Rectangle 27">
            <a:extLst>
              <a:ext uri="{FF2B5EF4-FFF2-40B4-BE49-F238E27FC236}">
                <a16:creationId xmlns:a16="http://schemas.microsoft.com/office/drawing/2014/main" id="{696084CE-298D-F460-1745-69A5F5AE93E4}"/>
              </a:ext>
            </a:extLst>
          </p:cNvPr>
          <p:cNvSpPr/>
          <p:nvPr/>
        </p:nvSpPr>
        <p:spPr>
          <a:xfrm>
            <a:off x="3771898" y="6284595"/>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Газрын нэгдмэл сангийн үндсэн болон дэлгэрэнгүй ангиллын мэдээллийг бүрдүүлэх, түүнд өөрчлөлт оруулах, газрын нэгдмэл сангийн ангиллын шилжилт, хөдөлгөөний бүртгэлийг хөтлөх, тайлан гаргах үйл ажиллагаа </a:t>
            </a:r>
            <a:endParaRPr lang="en-US" sz="600" dirty="0"/>
          </a:p>
        </p:txBody>
      </p:sp>
    </p:spTree>
    <p:extLst>
      <p:ext uri="{BB962C8B-B14F-4D97-AF65-F5344CB8AC3E}">
        <p14:creationId xmlns:p14="http://schemas.microsoft.com/office/powerpoint/2010/main" val="88598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a:solidFill>
            <a:schemeClr val="accent2"/>
          </a:solidFill>
        </p:spPr>
        <p:txBody>
          <a:bodyPr>
            <a:noAutofit/>
          </a:bodyPr>
          <a:lstStyle/>
          <a:p>
            <a:r>
              <a:rPr lang="mn-MN" sz="2400" b="1" dirty="0"/>
              <a:t>ЦАХИМ ХИЧЭЭЛ </a:t>
            </a:r>
            <a:r>
              <a:rPr lang="mn-MN" sz="2400" dirty="0"/>
              <a:t>– </a:t>
            </a:r>
            <a:r>
              <a:rPr lang="mn-MN" sz="2000" dirty="0" err="1"/>
              <a:t>ГУНС</a:t>
            </a:r>
            <a:r>
              <a:rPr lang="mn-MN" sz="2000" dirty="0"/>
              <a:t>-ийн дэд системүүд тус бүрээр ангилагдан сэдэв болгоноор тус тусдаа хавтаст хадгалагдана.</a:t>
            </a:r>
            <a:endParaRPr lang="en-US" sz="2400" dirty="0"/>
          </a:p>
        </p:txBody>
      </p:sp>
      <p:sp>
        <p:nvSpPr>
          <p:cNvPr id="8" name="Rectangle 7">
            <a:extLst>
              <a:ext uri="{FF2B5EF4-FFF2-40B4-BE49-F238E27FC236}">
                <a16:creationId xmlns:a16="http://schemas.microsoft.com/office/drawing/2014/main" id="{1B419106-D8C3-DDD3-E517-31A794A349B0}"/>
              </a:ext>
            </a:extLst>
          </p:cNvPr>
          <p:cNvSpPr/>
          <p:nvPr/>
        </p:nvSpPr>
        <p:spPr>
          <a:xfrm>
            <a:off x="160411" y="2682875"/>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Газрын кадастрын мэдээллийн сангийн цахим систем</a:t>
            </a:r>
            <a:endParaRPr lang="en-US" sz="1200" dirty="0"/>
          </a:p>
        </p:txBody>
      </p:sp>
      <p:sp>
        <p:nvSpPr>
          <p:cNvPr id="21" name="Rectangle 20">
            <a:extLst>
              <a:ext uri="{FF2B5EF4-FFF2-40B4-BE49-F238E27FC236}">
                <a16:creationId xmlns:a16="http://schemas.microsoft.com/office/drawing/2014/main" id="{2C9461AF-D069-198F-95C7-ADF2CB4BB2BC}"/>
              </a:ext>
            </a:extLst>
          </p:cNvPr>
          <p:cNvSpPr/>
          <p:nvPr/>
        </p:nvSpPr>
        <p:spPr>
          <a:xfrm>
            <a:off x="3771898" y="2682875"/>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Иргэн, хуулийн этгээдийн</a:t>
            </a:r>
            <a:r>
              <a:rPr lang="en-US" sz="900" dirty="0">
                <a:effectLst/>
                <a:latin typeface="Arial" panose="020B0604020202020204" pitchFamily="34" charset="0"/>
                <a:ea typeface="Calibri" panose="020F0502020204030204" pitchFamily="34" charset="0"/>
              </a:rPr>
              <a:t> </a:t>
            </a:r>
            <a:r>
              <a:rPr lang="mn-MN" sz="900" dirty="0">
                <a:latin typeface="Arial" panose="020B0604020202020204" pitchFamily="34" charset="0"/>
                <a:ea typeface="Calibri" panose="020F0502020204030204" pitchFamily="34" charset="0"/>
              </a:rPr>
              <a:t>бүртгэл</a:t>
            </a:r>
            <a:endParaRPr lang="en-US" sz="600" dirty="0"/>
          </a:p>
        </p:txBody>
      </p:sp>
      <p:sp>
        <p:nvSpPr>
          <p:cNvPr id="22" name="Rectangle 21">
            <a:extLst>
              <a:ext uri="{FF2B5EF4-FFF2-40B4-BE49-F238E27FC236}">
                <a16:creationId xmlns:a16="http://schemas.microsoft.com/office/drawing/2014/main" id="{5245FB40-64BC-FD9F-B29F-95D7D1CB56B8}"/>
              </a:ext>
            </a:extLst>
          </p:cNvPr>
          <p:cNvSpPr/>
          <p:nvPr/>
        </p:nvSpPr>
        <p:spPr>
          <a:xfrm>
            <a:off x="3771898" y="3203892"/>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газар өмчлөх, эзэмших, ашиглах хүсэлтийн хүлээн авах, бүртгэх</a:t>
            </a:r>
            <a:endParaRPr lang="en-US" sz="600" dirty="0"/>
          </a:p>
        </p:txBody>
      </p:sp>
      <p:sp>
        <p:nvSpPr>
          <p:cNvPr id="23" name="Rectangle 22">
            <a:extLst>
              <a:ext uri="{FF2B5EF4-FFF2-40B4-BE49-F238E27FC236}">
                <a16:creationId xmlns:a16="http://schemas.microsoft.com/office/drawing/2014/main" id="{2984CC05-221B-E258-8B5E-05155034BEAA}"/>
              </a:ext>
            </a:extLst>
          </p:cNvPr>
          <p:cNvSpPr/>
          <p:nvPr/>
        </p:nvSpPr>
        <p:spPr>
          <a:xfrm>
            <a:off x="3771898" y="3719513"/>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зураглал үйлдэх, кадастрын өөрчлөлт хийх</a:t>
            </a:r>
            <a:endParaRPr lang="en-US" sz="600" dirty="0"/>
          </a:p>
        </p:txBody>
      </p:sp>
      <p:sp>
        <p:nvSpPr>
          <p:cNvPr id="24" name="Rectangle 23">
            <a:extLst>
              <a:ext uri="{FF2B5EF4-FFF2-40B4-BE49-F238E27FC236}">
                <a16:creationId xmlns:a16="http://schemas.microsoft.com/office/drawing/2014/main" id="{1BF819B1-9126-45E9-465C-0EE0BE7A4727}"/>
              </a:ext>
            </a:extLst>
          </p:cNvPr>
          <p:cNvSpPr/>
          <p:nvPr/>
        </p:nvSpPr>
        <p:spPr>
          <a:xfrm>
            <a:off x="3771898" y="4245292"/>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шийдвэрийн төсөл бэлтгэх, үүсгэх, </a:t>
            </a:r>
            <a:endParaRPr lang="en-US" sz="600" dirty="0"/>
          </a:p>
        </p:txBody>
      </p:sp>
      <p:sp>
        <p:nvSpPr>
          <p:cNvPr id="25" name="Rectangle 24">
            <a:extLst>
              <a:ext uri="{FF2B5EF4-FFF2-40B4-BE49-F238E27FC236}">
                <a16:creationId xmlns:a16="http://schemas.microsoft.com/office/drawing/2014/main" id="{1E9A67A8-6BA0-9B77-0CEB-9C721825B036}"/>
              </a:ext>
            </a:extLst>
          </p:cNvPr>
          <p:cNvSpPr/>
          <p:nvPr/>
        </p:nvSpPr>
        <p:spPr>
          <a:xfrm>
            <a:off x="3771898" y="4722178"/>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гэрээ үүсгэх, </a:t>
            </a:r>
            <a:endParaRPr lang="en-US" sz="600" dirty="0"/>
          </a:p>
        </p:txBody>
      </p:sp>
      <p:sp>
        <p:nvSpPr>
          <p:cNvPr id="26" name="Rectangle 25">
            <a:extLst>
              <a:ext uri="{FF2B5EF4-FFF2-40B4-BE49-F238E27FC236}">
                <a16:creationId xmlns:a16="http://schemas.microsoft.com/office/drawing/2014/main" id="{264A983D-55E5-9A3D-4ACD-82462AE97E35}"/>
              </a:ext>
            </a:extLst>
          </p:cNvPr>
          <p:cNvSpPr/>
          <p:nvPr/>
        </p:nvSpPr>
        <p:spPr>
          <a:xfrm>
            <a:off x="3771898" y="5243195"/>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900" dirty="0">
                <a:effectLst/>
                <a:latin typeface="Arial" panose="020B0604020202020204" pitchFamily="34" charset="0"/>
                <a:ea typeface="Calibri" panose="020F0502020204030204" pitchFamily="34" charset="0"/>
              </a:rPr>
              <a:t>системийн тохиргоо хийх үйл ажиллагаа</a:t>
            </a:r>
            <a:endParaRPr lang="en-US" sz="600" dirty="0"/>
          </a:p>
        </p:txBody>
      </p:sp>
    </p:spTree>
    <p:extLst>
      <p:ext uri="{BB962C8B-B14F-4D97-AF65-F5344CB8AC3E}">
        <p14:creationId xmlns:p14="http://schemas.microsoft.com/office/powerpoint/2010/main" val="411149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E2A26A-BCCB-5D03-3E15-96CF43992A8F}"/>
              </a:ext>
            </a:extLst>
          </p:cNvPr>
          <p:cNvSpPr>
            <a:spLocks noGrp="1"/>
          </p:cNvSpPr>
          <p:nvPr>
            <p:ph type="title"/>
          </p:nvPr>
        </p:nvSpPr>
        <p:spPr>
          <a:xfrm>
            <a:off x="838201" y="1806733"/>
            <a:ext cx="10515600" cy="1325563"/>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mn-MN" sz="1800" dirty="0">
                <a:effectLst/>
                <a:latin typeface="Arial" panose="020B0604020202020204" pitchFamily="34" charset="0"/>
                <a:ea typeface="Calibri" panose="020F0502020204030204" pitchFamily="34" charset="0"/>
              </a:rPr>
              <a:t>Иргэн, хуулийн этгээдийн</a:t>
            </a:r>
            <a:r>
              <a:rPr lang="en-US" sz="1800" dirty="0">
                <a:effectLst/>
                <a:latin typeface="Arial" panose="020B0604020202020204" pitchFamily="34" charset="0"/>
                <a:ea typeface="Calibri" panose="020F0502020204030204" pitchFamily="34" charset="0"/>
              </a:rPr>
              <a:t> </a:t>
            </a:r>
            <a:r>
              <a:rPr lang="mn-MN" sz="1800" dirty="0">
                <a:latin typeface="Arial" panose="020B0604020202020204" pitchFamily="34" charset="0"/>
                <a:ea typeface="Calibri" panose="020F0502020204030204" pitchFamily="34" charset="0"/>
              </a:rPr>
              <a:t>бүртгэл</a:t>
            </a:r>
            <a:endParaRPr lang="en-US" sz="1200" dirty="0"/>
          </a:p>
        </p:txBody>
      </p:sp>
      <p:sp>
        <p:nvSpPr>
          <p:cNvPr id="9" name="Rectangle 8">
            <a:extLst>
              <a:ext uri="{FF2B5EF4-FFF2-40B4-BE49-F238E27FC236}">
                <a16:creationId xmlns:a16="http://schemas.microsoft.com/office/drawing/2014/main" id="{2BB749CC-C7CC-28DC-A4B0-F9831218A5EF}"/>
              </a:ext>
            </a:extLst>
          </p:cNvPr>
          <p:cNvSpPr/>
          <p:nvPr/>
        </p:nvSpPr>
        <p:spPr>
          <a:xfrm>
            <a:off x="838201" y="3494563"/>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mn-MN" sz="1200" dirty="0">
                <a:effectLst/>
                <a:latin typeface="Arial" panose="020B0604020202020204" pitchFamily="34" charset="0"/>
                <a:ea typeface="Calibri" panose="020F0502020204030204" pitchFamily="34" charset="0"/>
              </a:rPr>
              <a:t>Видео хичээл – </a:t>
            </a:r>
            <a:r>
              <a:rPr lang="mn-MN" sz="1200" i="1" dirty="0">
                <a:effectLst/>
                <a:latin typeface="Arial" panose="020B0604020202020204" pitchFamily="34" charset="0"/>
                <a:ea typeface="Calibri" panose="020F0502020204030204" pitchFamily="34" charset="0"/>
              </a:rPr>
              <a:t>Видео хичээл байна </a:t>
            </a:r>
            <a:r>
              <a:rPr lang="en-US" sz="1200" i="1" dirty="0">
                <a:effectLst/>
                <a:latin typeface="Arial" panose="020B0604020202020204" pitchFamily="34" charset="0"/>
                <a:ea typeface="Calibri" panose="020F0502020204030204" pitchFamily="34" charset="0"/>
              </a:rPr>
              <a:t>(</a:t>
            </a:r>
            <a:r>
              <a:rPr lang="mn-MN" sz="1200" i="1" dirty="0">
                <a:effectLst/>
                <a:latin typeface="Arial" panose="020B0604020202020204" pitchFamily="34" charset="0"/>
                <a:ea typeface="Calibri" panose="020F0502020204030204" pitchFamily="34" charset="0"/>
              </a:rPr>
              <a:t>Хичээлийг сист</a:t>
            </a:r>
            <a:r>
              <a:rPr lang="mn-MN" sz="1200" i="1" dirty="0">
                <a:latin typeface="Arial" panose="020B0604020202020204" pitchFamily="34" charset="0"/>
                <a:ea typeface="Calibri" panose="020F0502020204030204" pitchFamily="34" charset="0"/>
              </a:rPr>
              <a:t>ем дээрээс үзнэ</a:t>
            </a:r>
            <a:r>
              <a:rPr lang="en-US" sz="1200" i="1" dirty="0">
                <a:effectLst/>
                <a:latin typeface="Arial" panose="020B0604020202020204" pitchFamily="34" charset="0"/>
                <a:ea typeface="Calibri" panose="020F0502020204030204" pitchFamily="34" charset="0"/>
              </a:rPr>
              <a:t>)</a:t>
            </a:r>
            <a:endParaRPr lang="en-US" sz="1000" i="1" dirty="0"/>
          </a:p>
        </p:txBody>
      </p:sp>
      <p:sp>
        <p:nvSpPr>
          <p:cNvPr id="10" name="Rectangle 9">
            <a:extLst>
              <a:ext uri="{FF2B5EF4-FFF2-40B4-BE49-F238E27FC236}">
                <a16:creationId xmlns:a16="http://schemas.microsoft.com/office/drawing/2014/main" id="{D6CEBD6A-C713-EA2E-ACCC-32C4132C1C6D}"/>
              </a:ext>
            </a:extLst>
          </p:cNvPr>
          <p:cNvSpPr/>
          <p:nvPr/>
        </p:nvSpPr>
        <p:spPr>
          <a:xfrm>
            <a:off x="838200" y="4065110"/>
            <a:ext cx="7973061"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Дадлага ажил, даалгавар – </a:t>
            </a:r>
            <a:r>
              <a:rPr lang="mn-MN" sz="1200" i="1" dirty="0">
                <a:effectLst/>
                <a:latin typeface="Arial" panose="020B0604020202020204" pitchFamily="34" charset="0"/>
                <a:ea typeface="Calibri" panose="020F0502020204030204" pitchFamily="34" charset="0"/>
              </a:rPr>
              <a:t>Дадлага ажил нь </a:t>
            </a:r>
            <a:r>
              <a:rPr lang="en-US" sz="1200" i="1" dirty="0">
                <a:effectLst/>
                <a:latin typeface="Arial" panose="020B0604020202020204" pitchFamily="34" charset="0"/>
                <a:ea typeface="Calibri" panose="020F0502020204030204" pitchFamily="34" charset="0"/>
              </a:rPr>
              <a:t>pdf </a:t>
            </a:r>
            <a:r>
              <a:rPr lang="mn-MN" sz="1200" i="1" dirty="0">
                <a:effectLst/>
                <a:latin typeface="Arial" panose="020B0604020202020204" pitchFamily="34" charset="0"/>
                <a:ea typeface="Calibri" panose="020F0502020204030204" pitchFamily="34" charset="0"/>
              </a:rPr>
              <a:t>хэлбэрээр харах, татаж авах боломжтойгоор байна</a:t>
            </a:r>
            <a:endParaRPr lang="en-US" sz="1000" i="1" dirty="0"/>
          </a:p>
        </p:txBody>
      </p:sp>
      <p:sp>
        <p:nvSpPr>
          <p:cNvPr id="11" name="Title 7">
            <a:extLst>
              <a:ext uri="{FF2B5EF4-FFF2-40B4-BE49-F238E27FC236}">
                <a16:creationId xmlns:a16="http://schemas.microsoft.com/office/drawing/2014/main" id="{E89CE873-41A9-8A11-C2A2-F11E22274A10}"/>
              </a:ext>
            </a:extLst>
          </p:cNvPr>
          <p:cNvSpPr txBox="1">
            <a:spLocks/>
          </p:cNvSpPr>
          <p:nvPr/>
        </p:nvSpPr>
        <p:spPr>
          <a:xfrm>
            <a:off x="838201" y="5167312"/>
            <a:ext cx="10515600"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mn-MN" sz="1800" dirty="0">
                <a:latin typeface="Arial" panose="020B0604020202020204" pitchFamily="34" charset="0"/>
              </a:rPr>
              <a:t>Хичээлийн дадлагыг сургалтын систем дээр автоматаар өгөгдсөн эрхийг ашиглаж нэвтэрч хийнэ. Сургалтын системд нэвтрэх эрхийг И-Мэйл хаягаар нь илгээнэ.</a:t>
            </a:r>
            <a:endParaRPr lang="en-US" sz="1200" dirty="0"/>
          </a:p>
        </p:txBody>
      </p:sp>
      <p:sp>
        <p:nvSpPr>
          <p:cNvPr id="12" name="Title 1">
            <a:extLst>
              <a:ext uri="{FF2B5EF4-FFF2-40B4-BE49-F238E27FC236}">
                <a16:creationId xmlns:a16="http://schemas.microsoft.com/office/drawing/2014/main" id="{D0BBC4C9-044C-ED0B-8F95-0A4B88EC07A0}"/>
              </a:ext>
            </a:extLst>
          </p:cNvPr>
          <p:cNvSpPr txBox="1">
            <a:spLocks/>
          </p:cNvSpPr>
          <p:nvPr/>
        </p:nvSpPr>
        <p:spPr>
          <a:xfrm>
            <a:off x="838200" y="365125"/>
            <a:ext cx="10515600" cy="1325563"/>
          </a:xfrm>
          <a:prstGeom prst="rect">
            <a:avLst/>
          </a:prstGeom>
          <a:solidFill>
            <a:schemeClr val="accent2"/>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sz="2400" b="1" dirty="0"/>
              <a:t>ЦАХИМ ХИЧЭЭЛ </a:t>
            </a:r>
            <a:r>
              <a:rPr lang="mn-MN" sz="2400" dirty="0"/>
              <a:t>– </a:t>
            </a:r>
            <a:r>
              <a:rPr lang="mn-MN" sz="2000" dirty="0"/>
              <a:t>Дэд систем жишээ</a:t>
            </a:r>
            <a:endParaRPr lang="en-US" sz="2400" dirty="0"/>
          </a:p>
        </p:txBody>
      </p:sp>
    </p:spTree>
    <p:extLst>
      <p:ext uri="{BB962C8B-B14F-4D97-AF65-F5344CB8AC3E}">
        <p14:creationId xmlns:p14="http://schemas.microsoft.com/office/powerpoint/2010/main" val="51167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A74-3A2E-9E65-FD9D-4EB57D8668C7}"/>
              </a:ext>
            </a:extLst>
          </p:cNvPr>
          <p:cNvSpPr>
            <a:spLocks noGrp="1"/>
          </p:cNvSpPr>
          <p:nvPr>
            <p:ph type="title"/>
          </p:nvPr>
        </p:nvSpPr>
        <p:spPr>
          <a:solidFill>
            <a:schemeClr val="accent2"/>
          </a:solidFill>
        </p:spPr>
        <p:txBody>
          <a:bodyPr/>
          <a:lstStyle/>
          <a:p>
            <a:r>
              <a:rPr lang="mn-MN" dirty="0"/>
              <a:t>Шалгалт</a:t>
            </a:r>
            <a:r>
              <a:rPr lang="en-US" dirty="0"/>
              <a:t> </a:t>
            </a:r>
            <a:r>
              <a:rPr lang="mn-MN" dirty="0"/>
              <a:t>өгөх модуль харагдана. </a:t>
            </a:r>
            <a:endParaRPr lang="en-US" dirty="0"/>
          </a:p>
        </p:txBody>
      </p:sp>
      <p:sp>
        <p:nvSpPr>
          <p:cNvPr id="3" name="Rectangle 2">
            <a:extLst>
              <a:ext uri="{FF2B5EF4-FFF2-40B4-BE49-F238E27FC236}">
                <a16:creationId xmlns:a16="http://schemas.microsoft.com/office/drawing/2014/main" id="{0892F3A5-D3C9-92BD-F079-6FFCD85BACD8}"/>
              </a:ext>
            </a:extLst>
          </p:cNvPr>
          <p:cNvSpPr/>
          <p:nvPr/>
        </p:nvSpPr>
        <p:spPr>
          <a:xfrm>
            <a:off x="556651" y="2614454"/>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latin typeface="Arial" panose="020B0604020202020204" pitchFamily="34" charset="0"/>
              </a:rPr>
              <a:t>Эрх зүйн</a:t>
            </a:r>
            <a:endParaRPr lang="en-US" sz="1200" dirty="0"/>
          </a:p>
        </p:txBody>
      </p:sp>
      <p:sp>
        <p:nvSpPr>
          <p:cNvPr id="4" name="Rectangle 3">
            <a:extLst>
              <a:ext uri="{FF2B5EF4-FFF2-40B4-BE49-F238E27FC236}">
                <a16:creationId xmlns:a16="http://schemas.microsoft.com/office/drawing/2014/main" id="{0437AD8B-53C4-FDAA-49DD-A2F47B0EA6AA}"/>
              </a:ext>
            </a:extLst>
          </p:cNvPr>
          <p:cNvSpPr/>
          <p:nvPr/>
        </p:nvSpPr>
        <p:spPr>
          <a:xfrm>
            <a:off x="556651" y="3285014"/>
            <a:ext cx="3098800"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effectLst/>
                <a:latin typeface="Arial" panose="020B0604020202020204" pitchFamily="34" charset="0"/>
                <a:ea typeface="Calibri" panose="020F0502020204030204" pitchFamily="34" charset="0"/>
              </a:rPr>
              <a:t>Практик</a:t>
            </a:r>
            <a:endParaRPr lang="en-US" sz="1200" dirty="0"/>
          </a:p>
        </p:txBody>
      </p:sp>
      <p:sp>
        <p:nvSpPr>
          <p:cNvPr id="6" name="Rectangle 5">
            <a:extLst>
              <a:ext uri="{FF2B5EF4-FFF2-40B4-BE49-F238E27FC236}">
                <a16:creationId xmlns:a16="http://schemas.microsoft.com/office/drawing/2014/main" id="{A93E9F61-D68C-2869-112A-C39D7855FB9F}"/>
              </a:ext>
            </a:extLst>
          </p:cNvPr>
          <p:cNvSpPr/>
          <p:nvPr/>
        </p:nvSpPr>
        <p:spPr>
          <a:xfrm>
            <a:off x="3919610" y="2614454"/>
            <a:ext cx="5864469"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latin typeface="Arial" panose="020B0604020202020204" pitchFamily="34" charset="0"/>
              </a:rPr>
              <a:t>Эрх зүйн тестүүд</a:t>
            </a:r>
            <a:endParaRPr lang="en-US" sz="1200" dirty="0"/>
          </a:p>
        </p:txBody>
      </p:sp>
      <p:sp>
        <p:nvSpPr>
          <p:cNvPr id="9" name="Rectangle 8">
            <a:extLst>
              <a:ext uri="{FF2B5EF4-FFF2-40B4-BE49-F238E27FC236}">
                <a16:creationId xmlns:a16="http://schemas.microsoft.com/office/drawing/2014/main" id="{C84BB2FC-99A1-0AA8-710C-5C63078F8F7B}"/>
              </a:ext>
            </a:extLst>
          </p:cNvPr>
          <p:cNvSpPr/>
          <p:nvPr/>
        </p:nvSpPr>
        <p:spPr>
          <a:xfrm>
            <a:off x="3919610" y="3285014"/>
            <a:ext cx="5864469" cy="416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mn-MN" sz="1200" dirty="0">
                <a:latin typeface="Arial" panose="020B0604020202020204" pitchFamily="34" charset="0"/>
              </a:rPr>
              <a:t>Практик шалгалт өгөх боломжтой өдөр цаг харагдана. Шалгалтад унавал энэхүү цонх идэвхгүй болно</a:t>
            </a:r>
            <a:endParaRPr lang="en-US" sz="1200" dirty="0"/>
          </a:p>
        </p:txBody>
      </p:sp>
      <p:sp>
        <p:nvSpPr>
          <p:cNvPr id="10" name="Title 1">
            <a:extLst>
              <a:ext uri="{FF2B5EF4-FFF2-40B4-BE49-F238E27FC236}">
                <a16:creationId xmlns:a16="http://schemas.microsoft.com/office/drawing/2014/main" id="{5AF4EFFD-B261-6624-8256-3A9B2E88D7A5}"/>
              </a:ext>
            </a:extLst>
          </p:cNvPr>
          <p:cNvSpPr txBox="1">
            <a:spLocks/>
          </p:cNvSpPr>
          <p:nvPr/>
        </p:nvSpPr>
        <p:spPr>
          <a:xfrm>
            <a:off x="1859280" y="3954780"/>
            <a:ext cx="8859520" cy="681355"/>
          </a:xfrm>
          <a:prstGeom prst="rect">
            <a:avLst/>
          </a:prstGeom>
          <a:solidFill>
            <a:schemeClr val="accent4"/>
          </a:soli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solidFill>
                  <a:srgbClr val="FF0000"/>
                </a:solidFill>
              </a:rPr>
              <a:t>Шалгалтуудаа амжилттай өгсний дараа Гэрчилгээ хэсэг идэвхэжнэ.</a:t>
            </a:r>
            <a:endParaRPr lang="en-US" dirty="0"/>
          </a:p>
        </p:txBody>
      </p:sp>
      <p:sp>
        <p:nvSpPr>
          <p:cNvPr id="13" name="Title 1">
            <a:extLst>
              <a:ext uri="{FF2B5EF4-FFF2-40B4-BE49-F238E27FC236}">
                <a16:creationId xmlns:a16="http://schemas.microsoft.com/office/drawing/2014/main" id="{92822544-6977-2FB6-E9EB-C05591989DBB}"/>
              </a:ext>
            </a:extLst>
          </p:cNvPr>
          <p:cNvSpPr txBox="1">
            <a:spLocks/>
          </p:cNvSpPr>
          <p:nvPr/>
        </p:nvSpPr>
        <p:spPr>
          <a:xfrm>
            <a:off x="1859280" y="4838700"/>
            <a:ext cx="8859520" cy="681355"/>
          </a:xfrm>
          <a:prstGeom prst="rect">
            <a:avLst/>
          </a:prstGeom>
          <a:solidFill>
            <a:schemeClr val="accent4"/>
          </a:solidFill>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solidFill>
                  <a:srgbClr val="FF0000"/>
                </a:solidFill>
              </a:rPr>
              <a:t>Шалгалт өгөх цагийн мэдээлэл шинээр хэрэглэгчийн эрх үүсэж, төлбөр төлөгдсөний дараа автоматаар үүсэх ба системийн Сургагч багшид уг мэдээлэл тогтмол ирнэ. </a:t>
            </a:r>
            <a:endParaRPr lang="en-US" dirty="0"/>
          </a:p>
        </p:txBody>
      </p:sp>
    </p:spTree>
    <p:extLst>
      <p:ext uri="{BB962C8B-B14F-4D97-AF65-F5344CB8AC3E}">
        <p14:creationId xmlns:p14="http://schemas.microsoft.com/office/powerpoint/2010/main" val="43666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2248-9F8F-E39F-0A7C-55B05CC21F69}"/>
              </a:ext>
            </a:extLst>
          </p:cNvPr>
          <p:cNvSpPr>
            <a:spLocks noGrp="1"/>
          </p:cNvSpPr>
          <p:nvPr>
            <p:ph type="title"/>
          </p:nvPr>
        </p:nvSpPr>
        <p:spPr/>
        <p:txBody>
          <a:bodyPr/>
          <a:lstStyle/>
          <a:p>
            <a:r>
              <a:rPr lang="mn-MN" b="1" dirty="0"/>
              <a:t>Админ талын цонх</a:t>
            </a:r>
            <a:endParaRPr lang="en-US" b="1" dirty="0"/>
          </a:p>
        </p:txBody>
      </p:sp>
      <p:sp>
        <p:nvSpPr>
          <p:cNvPr id="3" name="Text Placeholder 2">
            <a:extLst>
              <a:ext uri="{FF2B5EF4-FFF2-40B4-BE49-F238E27FC236}">
                <a16:creationId xmlns:a16="http://schemas.microsoft.com/office/drawing/2014/main" id="{ACA9EA48-C567-6AA5-DFE0-977ED2CE97B5}"/>
              </a:ext>
            </a:extLst>
          </p:cNvPr>
          <p:cNvSpPr>
            <a:spLocks noGrp="1"/>
          </p:cNvSpPr>
          <p:nvPr>
            <p:ph type="body" idx="1"/>
          </p:nvPr>
        </p:nvSpPr>
        <p:spPr/>
        <p:txBody>
          <a:bodyPr/>
          <a:lstStyle/>
          <a:p>
            <a:r>
              <a:rPr lang="mn-MN" dirty="0"/>
              <a:t>Багш болон систем админ</a:t>
            </a:r>
            <a:endParaRPr lang="en-US" dirty="0"/>
          </a:p>
        </p:txBody>
      </p:sp>
    </p:spTree>
    <p:extLst>
      <p:ext uri="{BB962C8B-B14F-4D97-AF65-F5344CB8AC3E}">
        <p14:creationId xmlns:p14="http://schemas.microsoft.com/office/powerpoint/2010/main" val="1727340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662</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ГАЗРЫН НЭГДСЭН УДИРДЛАГЫН СИСТЕМИЙН СУРГАЛТЫН СИСТЕМИЙН ДИЗАЙН</vt:lpstr>
      <vt:lpstr>Хэрэглэгч талын цонх</vt:lpstr>
      <vt:lpstr>Шалгалтын системийн бүртгэл</vt:lpstr>
      <vt:lpstr>Шалгалтын бүртгэл</vt:lpstr>
      <vt:lpstr>ЦАХИМ ХИЧЭЭЛ – Видео хичээлүүдийг байна. Видео хичээлүүд нь ГУНС-ийн дэд системүүд тус бүрээр ангилагдан систем бүрээр тусдаа байна. Хичээлийг үзэж дуусгахад фолдерт үзэж дуусгасан гэсэн тэмдэглэгээ гарна.</vt:lpstr>
      <vt:lpstr>ЦАХИМ ХИЧЭЭЛ – ГУНС-ийн дэд системүүд тус бүрээр ангилагдан сэдэв болгоноор тус тусдаа хавтаст хадгалагдана.</vt:lpstr>
      <vt:lpstr>Иргэн, хуулийн этгээдийн бүртгэл</vt:lpstr>
      <vt:lpstr>Шалгалт өгөх модуль харагдана. </vt:lpstr>
      <vt:lpstr>Админ талын цонх</vt:lpstr>
      <vt:lpstr>Админ талын харагдах байдал</vt:lpstr>
      <vt:lpstr>Админ талын харагдах байдал</vt:lpstr>
      <vt:lpstr>Гэрчилгээ авсан хүмүүсийн бүртгэл</vt:lpstr>
      <vt:lpstr>Тестийн шалгалтын материалын бүртгэлийн хэсэг</vt:lpstr>
      <vt:lpstr>Цахим хичээлийн материалын бүртгэлийн хэсэг</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Galmandakh Boldbaatar</dc:creator>
  <cp:lastModifiedBy>Galmandakh Boldbaatar</cp:lastModifiedBy>
  <cp:revision>8</cp:revision>
  <dcterms:created xsi:type="dcterms:W3CDTF">2022-10-31T04:46:45Z</dcterms:created>
  <dcterms:modified xsi:type="dcterms:W3CDTF">2022-10-31T09:10:57Z</dcterms:modified>
</cp:coreProperties>
</file>