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2094-7658-41B3-9975-4CD8217F267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0A75-1688-4CB0-885A-9F04FDB8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5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2094-7658-41B3-9975-4CD8217F267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0A75-1688-4CB0-885A-9F04FDB8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6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2094-7658-41B3-9975-4CD8217F267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0A75-1688-4CB0-885A-9F04FDB8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2094-7658-41B3-9975-4CD8217F267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0A75-1688-4CB0-885A-9F04FDB8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1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2094-7658-41B3-9975-4CD8217F267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0A75-1688-4CB0-885A-9F04FDB8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2094-7658-41B3-9975-4CD8217F267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0A75-1688-4CB0-885A-9F04FDB8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5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2094-7658-41B3-9975-4CD8217F267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0A75-1688-4CB0-885A-9F04FDB8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7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2094-7658-41B3-9975-4CD8217F267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0A75-1688-4CB0-885A-9F04FDB8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2094-7658-41B3-9975-4CD8217F267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0A75-1688-4CB0-885A-9F04FDB8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9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2094-7658-41B3-9975-4CD8217F267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0A75-1688-4CB0-885A-9F04FDB8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2094-7658-41B3-9975-4CD8217F267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0A75-1688-4CB0-885A-9F04FDB8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72094-7658-41B3-9975-4CD8217F267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0A75-1688-4CB0-885A-9F04FDB8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Battle of Neighborhoods</a:t>
            </a:r>
            <a:br>
              <a:rPr lang="en-US" dirty="0" smtClean="0"/>
            </a:br>
            <a:r>
              <a:rPr lang="en-US" sz="2200" dirty="0"/>
              <a:t>A Capstone Project for IBM Applied Data Science Capstone </a:t>
            </a:r>
            <a:r>
              <a:rPr lang="en-US" sz="2200" dirty="0" smtClean="0"/>
              <a:t>Course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2628"/>
            <a:ext cx="9144000" cy="555171"/>
          </a:xfrm>
        </p:spPr>
        <p:txBody>
          <a:bodyPr/>
          <a:lstStyle/>
          <a:p>
            <a:r>
              <a:rPr lang="en-US" dirty="0" smtClean="0"/>
              <a:t>By: Zachary Switaj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4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analysis to be done regarding town ordinances and taxes related to new businesses</a:t>
            </a:r>
          </a:p>
          <a:p>
            <a:endParaRPr lang="en-US" dirty="0"/>
          </a:p>
          <a:p>
            <a:r>
              <a:rPr lang="en-US" dirty="0" smtClean="0"/>
              <a:t>Additional demographic data could be added as features for the classification algorithm</a:t>
            </a:r>
          </a:p>
          <a:p>
            <a:endParaRPr lang="en-US" dirty="0"/>
          </a:p>
          <a:p>
            <a:r>
              <a:rPr lang="en-US" dirty="0" smtClean="0"/>
              <a:t>Data from other successful </a:t>
            </a:r>
            <a:r>
              <a:rPr lang="en-US" dirty="0" err="1" smtClean="0"/>
              <a:t>FooBar</a:t>
            </a:r>
            <a:r>
              <a:rPr lang="en-US" dirty="0" smtClean="0"/>
              <a:t> Cycles locations could be used to identify similar towns in the target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Introduction/Business 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FooBar</a:t>
            </a:r>
            <a:r>
              <a:rPr lang="en-US" dirty="0" smtClean="0"/>
              <a:t> Cycles would like to add a new premium indoor cycling studio on the New Hampshire Seacoast area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Senior management is looking for a town with relatively high earners who are willing to support fitness venues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6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Foursquare API</a:t>
            </a:r>
          </a:p>
          <a:p>
            <a:pPr lvl="1"/>
            <a:r>
              <a:rPr lang="en-US" dirty="0" smtClean="0"/>
              <a:t>Used to identify venues (businesses, points</a:t>
            </a:r>
          </a:p>
          <a:p>
            <a:pPr marL="457200" lvl="1" indent="0">
              <a:buNone/>
            </a:pPr>
            <a:r>
              <a:rPr lang="en-US" dirty="0"/>
              <a:t>o</a:t>
            </a:r>
            <a:r>
              <a:rPr lang="en-US" dirty="0" smtClean="0"/>
              <a:t>f interest, etc.) in each of the indicated towns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Zip-codes.com</a:t>
            </a:r>
          </a:p>
          <a:p>
            <a:pPr lvl="1"/>
            <a:r>
              <a:rPr lang="en-US" dirty="0" smtClean="0"/>
              <a:t>Finding all towns within specified radius of Rollinsford, NH – as specified by senior management</a:t>
            </a:r>
          </a:p>
          <a:p>
            <a:pPr lvl="1"/>
            <a:endParaRPr lang="en-US" dirty="0"/>
          </a:p>
          <a:p>
            <a:r>
              <a:rPr lang="en-US" dirty="0" smtClean="0"/>
              <a:t>Zipatlas.com</a:t>
            </a:r>
          </a:p>
          <a:p>
            <a:pPr lvl="1"/>
            <a:r>
              <a:rPr lang="en-US" dirty="0" smtClean="0"/>
              <a:t>Extract location, population, and </a:t>
            </a:r>
          </a:p>
          <a:p>
            <a:pPr marL="457200" lvl="1" indent="0">
              <a:buNone/>
            </a:pPr>
            <a:r>
              <a:rPr lang="en-US" dirty="0" smtClean="0"/>
              <a:t>Income data for towns in NH and ME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893197"/>
            <a:ext cx="4764833" cy="24844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02694" y="4137323"/>
            <a:ext cx="5943600" cy="1419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766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(Tools Used)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Code storage and analysis</a:t>
            </a:r>
          </a:p>
          <a:p>
            <a:r>
              <a:rPr lang="en-US" dirty="0" err="1" smtClean="0"/>
              <a:t>BeaufitulSoup</a:t>
            </a:r>
            <a:endParaRPr lang="en-US" dirty="0" smtClean="0"/>
          </a:p>
          <a:p>
            <a:pPr lvl="1"/>
            <a:r>
              <a:rPr lang="en-US" dirty="0" smtClean="0"/>
              <a:t>Web scraping of location and socioeconomic data</a:t>
            </a:r>
          </a:p>
          <a:p>
            <a:r>
              <a:rPr lang="en-US" dirty="0" smtClean="0"/>
              <a:t>Pandas,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Data analysis</a:t>
            </a:r>
          </a:p>
          <a:p>
            <a:r>
              <a:rPr lang="en-US" dirty="0" smtClean="0"/>
              <a:t>Folium, </a:t>
            </a:r>
            <a:r>
              <a:rPr lang="en-US" dirty="0" err="1" smtClean="0"/>
              <a:t>geopy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Data visualization</a:t>
            </a:r>
          </a:p>
          <a:p>
            <a:r>
              <a:rPr lang="en-US" dirty="0" err="1" smtClean="0"/>
              <a:t>Scikit</a:t>
            </a:r>
            <a:r>
              <a:rPr lang="en-US" dirty="0"/>
              <a:t>-</a:t>
            </a:r>
            <a:r>
              <a:rPr lang="en-US" dirty="0" smtClean="0"/>
              <a:t>learn</a:t>
            </a:r>
          </a:p>
          <a:p>
            <a:pPr lvl="1"/>
            <a:r>
              <a:rPr lang="en-US" dirty="0" smtClean="0"/>
              <a:t>Data preprocessing and classification</a:t>
            </a:r>
          </a:p>
          <a:p>
            <a:r>
              <a:rPr lang="en-US" dirty="0" smtClean="0"/>
              <a:t>Foursquare API</a:t>
            </a:r>
          </a:p>
          <a:p>
            <a:pPr lvl="1"/>
            <a:r>
              <a:rPr lang="en-US" dirty="0" smtClean="0"/>
              <a:t>Obtain venue data</a:t>
            </a:r>
          </a:p>
          <a:p>
            <a:endParaRPr lang="en-US" dirty="0"/>
          </a:p>
        </p:txBody>
      </p:sp>
      <p:pic>
        <p:nvPicPr>
          <p:cNvPr id="1026" name="Picture 2" descr="File:Python-logo-notext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102" y="1684414"/>
            <a:ext cx="867812" cy="86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 Introduction to BeautifulSoup — Six Feet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843" y="2474068"/>
            <a:ext cx="1617241" cy="8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ndas (softwar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40" y="3454373"/>
            <a:ext cx="2046449" cy="82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create NumPy arrays from scratch? | by Tanu N Prabhu | Towards Data  Sci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09" y="3454373"/>
            <a:ext cx="1959268" cy="78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pping Data with Folium — Sphinx-Themes template 1 documenta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008" y="4034130"/>
            <a:ext cx="794427" cy="93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 - geopy/geopy: Geocoding library for Python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421" y="4219106"/>
            <a:ext cx="674914" cy="67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atplotlib Tutorial - javatpoin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464" y="4184236"/>
            <a:ext cx="709784" cy="70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cikit-learn -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914" y="5224442"/>
            <a:ext cx="1213450" cy="65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oursquare Logo - new - TechWeLik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938" y="5551062"/>
            <a:ext cx="2074836" cy="70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27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Socioeconomic and location data was scraped using </a:t>
            </a:r>
            <a:r>
              <a:rPr lang="en-US" dirty="0" err="1" smtClean="0"/>
              <a:t>BeautifulSoup</a:t>
            </a:r>
            <a:r>
              <a:rPr lang="en-US" dirty="0" smtClean="0"/>
              <a:t> from zip-codes.com and zipatlas.com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Folium was used to visualize potential towns of new location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Foursquare API identified venues within each town and venues were assigned into groups of categories for further analysis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was encoded using the one-hot method to summarize venue categories presence in a given town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19" y="365125"/>
            <a:ext cx="6607629" cy="13093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24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preprocessed using a </a:t>
            </a:r>
            <a:r>
              <a:rPr lang="en-US" dirty="0" err="1" smtClean="0"/>
              <a:t>MinMaxScaler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K-means clustering (k=4) run on numerical features to separate towns into 4 distinct segments</a:t>
            </a:r>
          </a:p>
          <a:p>
            <a:endParaRPr lang="en-US" dirty="0"/>
          </a:p>
          <a:p>
            <a:r>
              <a:rPr lang="en-US" dirty="0" smtClean="0"/>
              <a:t>Clusters were plotted by color for further visual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analysis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21" y="3275045"/>
            <a:ext cx="3350371" cy="3287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034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</a:t>
            </a:r>
            <a:r>
              <a:rPr lang="en-US" dirty="0" err="1" smtClean="0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Results were summed by cluster to identify following characteristics:</a:t>
            </a:r>
          </a:p>
          <a:p>
            <a:pPr lvl="0"/>
            <a:r>
              <a:rPr lang="en-US" u="sng" dirty="0" smtClean="0"/>
              <a:t>Cluster </a:t>
            </a:r>
            <a:r>
              <a:rPr lang="en-US" u="sng" dirty="0"/>
              <a:t>#0:</a:t>
            </a:r>
            <a:r>
              <a:rPr lang="en-US" dirty="0"/>
              <a:t> High population, medium income, high density of dining venues, low density of outdoor venues </a:t>
            </a:r>
          </a:p>
          <a:p>
            <a:pPr lvl="0"/>
            <a:r>
              <a:rPr lang="en-US" u="sng" dirty="0"/>
              <a:t>Cluster #1:</a:t>
            </a:r>
            <a:r>
              <a:rPr lang="en-US" dirty="0"/>
              <a:t> Medium population and income, low density of fitness venues</a:t>
            </a:r>
          </a:p>
          <a:p>
            <a:pPr lvl="0"/>
            <a:r>
              <a:rPr lang="en-US" u="sng" dirty="0"/>
              <a:t>Cluster #2:</a:t>
            </a:r>
            <a:r>
              <a:rPr lang="en-US" dirty="0"/>
              <a:t> Medium population, high income, high density of shopping and fitness venues, low density of hospitality venues</a:t>
            </a:r>
          </a:p>
          <a:p>
            <a:pPr lvl="0"/>
            <a:r>
              <a:rPr lang="en-US" u="sng" dirty="0"/>
              <a:t>Cluster #3:</a:t>
            </a:r>
            <a:r>
              <a:rPr lang="en-US" dirty="0"/>
              <a:t> Low population, medium-high income, low density of shopping and dining venues, very high density of outdoor </a:t>
            </a:r>
            <a:r>
              <a:rPr lang="en-US" dirty="0" smtClean="0"/>
              <a:t>venues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16" y="136882"/>
            <a:ext cx="6626290" cy="1460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713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2 was chosen as the best cluster for a new location due to:</a:t>
            </a:r>
          </a:p>
          <a:p>
            <a:pPr lvl="1"/>
            <a:r>
              <a:rPr lang="en-US" dirty="0" smtClean="0"/>
              <a:t>Moderate population</a:t>
            </a:r>
          </a:p>
          <a:p>
            <a:pPr lvl="1"/>
            <a:r>
              <a:rPr lang="en-US" dirty="0" smtClean="0"/>
              <a:t>High income</a:t>
            </a:r>
          </a:p>
          <a:p>
            <a:pPr lvl="1"/>
            <a:r>
              <a:rPr lang="en-US" dirty="0" smtClean="0"/>
              <a:t>High density of fitness venues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Towns within this cluster with a low fitness venue were identified to reduce competition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78" y="4465099"/>
            <a:ext cx="5943600" cy="2033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771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towns in cluster #2 with high income and low fitness venue density were identified.</a:t>
            </a:r>
          </a:p>
          <a:p>
            <a:endParaRPr lang="en-US" dirty="0"/>
          </a:p>
          <a:p>
            <a:r>
              <a:rPr lang="en-US" dirty="0" smtClean="0"/>
              <a:t>The towns of Danville and Fremont, NH were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identified as leading towns for the new location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37194" y="3096111"/>
            <a:ext cx="3038475" cy="2905125"/>
            <a:chOff x="0" y="0"/>
            <a:chExt cx="3038475" cy="29051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8" t="33047" r="26114" b="1502"/>
            <a:stretch/>
          </p:blipFill>
          <p:spPr bwMode="auto">
            <a:xfrm>
              <a:off x="0" y="0"/>
              <a:ext cx="3038475" cy="2905125"/>
            </a:xfrm>
            <a:prstGeom prst="rect">
              <a:avLst/>
            </a:prstGeom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523875" y="1800225"/>
              <a:ext cx="1228725" cy="971550"/>
            </a:xfrm>
            <a:prstGeom prst="ellipse">
              <a:avLst/>
            </a:prstGeom>
            <a:solidFill>
              <a:srgbClr val="FF0000">
                <a:alpha val="1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923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454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Battle of Neighborhoods A Capstone Project for IBM Applied Data Science Capstone Course</vt:lpstr>
      <vt:lpstr>Introduction/Business Problem </vt:lpstr>
      <vt:lpstr>Data</vt:lpstr>
      <vt:lpstr>Methodology (Tools Used)</vt:lpstr>
      <vt:lpstr>Methodology</vt:lpstr>
      <vt:lpstr>Results</vt:lpstr>
      <vt:lpstr>Results (con’t)</vt:lpstr>
      <vt:lpstr>Discussion</vt:lpstr>
      <vt:lpstr>Discussion (con’t)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A Capstone Project for IBM Applied Data Science Capstone Course</dc:title>
  <dc:creator>Zachary Switaj</dc:creator>
  <cp:lastModifiedBy>Zachary Switaj</cp:lastModifiedBy>
  <cp:revision>4</cp:revision>
  <dcterms:created xsi:type="dcterms:W3CDTF">2021-02-28T18:39:35Z</dcterms:created>
  <dcterms:modified xsi:type="dcterms:W3CDTF">2021-02-28T19:06:03Z</dcterms:modified>
</cp:coreProperties>
</file>