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9" r:id="rId3"/>
    <p:sldId id="260" r:id="rId4"/>
    <p:sldId id="261" r:id="rId5"/>
    <p:sldId id="262" r:id="rId6"/>
    <p:sldId id="257" r:id="rId7"/>
    <p:sldId id="25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achary T Swoveland" userId="S::zswoveland@my.gcu.edu::44e33f7c-57a0-4537-87e8-4c9de677f2e5" providerId="AD" clId="Web-{98DD5103-18AC-47A6-8C92-A62E3384AC9F}"/>
    <pc:docChg chg="addSld modSld">
      <pc:chgData name="Zachary T Swoveland" userId="S::zswoveland@my.gcu.edu::44e33f7c-57a0-4537-87e8-4c9de677f2e5" providerId="AD" clId="Web-{98DD5103-18AC-47A6-8C92-A62E3384AC9F}" dt="2018-04-14T19:54:08.507" v="634"/>
      <pc:docMkLst>
        <pc:docMk/>
      </pc:docMkLst>
      <pc:sldChg chg="modSp">
        <pc:chgData name="Zachary T Swoveland" userId="S::zswoveland@my.gcu.edu::44e33f7c-57a0-4537-87e8-4c9de677f2e5" providerId="AD" clId="Web-{98DD5103-18AC-47A6-8C92-A62E3384AC9F}" dt="2018-04-14T19:54:08.507" v="634"/>
        <pc:sldMkLst>
          <pc:docMk/>
          <pc:sldMk cId="868462781" sldId="258"/>
        </pc:sldMkLst>
        <pc:spChg chg="mod">
          <ac:chgData name="Zachary T Swoveland" userId="S::zswoveland@my.gcu.edu::44e33f7c-57a0-4537-87e8-4c9de677f2e5" providerId="AD" clId="Web-{98DD5103-18AC-47A6-8C92-A62E3384AC9F}" dt="2018-04-14T19:54:08.507" v="634"/>
          <ac:spMkLst>
            <pc:docMk/>
            <pc:sldMk cId="868462781" sldId="258"/>
            <ac:spMk id="15" creationId="{B8C27EEF-CEC7-41F3-B9C7-D50E02142191}"/>
          </ac:spMkLst>
        </pc:spChg>
      </pc:sldChg>
      <pc:sldChg chg="modSp new">
        <pc:chgData name="Zachary T Swoveland" userId="S::zswoveland@my.gcu.edu::44e33f7c-57a0-4537-87e8-4c9de677f2e5" providerId="AD" clId="Web-{98DD5103-18AC-47A6-8C92-A62E3384AC9F}" dt="2018-04-14T19:46:19.203" v="120"/>
        <pc:sldMkLst>
          <pc:docMk/>
          <pc:sldMk cId="3449551907" sldId="259"/>
        </pc:sldMkLst>
        <pc:spChg chg="mod">
          <ac:chgData name="Zachary T Swoveland" userId="S::zswoveland@my.gcu.edu::44e33f7c-57a0-4537-87e8-4c9de677f2e5" providerId="AD" clId="Web-{98DD5103-18AC-47A6-8C92-A62E3384AC9F}" dt="2018-04-14T19:32:28.499" v="26"/>
          <ac:spMkLst>
            <pc:docMk/>
            <pc:sldMk cId="3449551907" sldId="259"/>
            <ac:spMk id="2" creationId="{8F866AC6-8B0A-4467-82A6-808BED7866F2}"/>
          </ac:spMkLst>
        </pc:spChg>
        <pc:spChg chg="mod">
          <ac:chgData name="Zachary T Swoveland" userId="S::zswoveland@my.gcu.edu::44e33f7c-57a0-4537-87e8-4c9de677f2e5" providerId="AD" clId="Web-{98DD5103-18AC-47A6-8C92-A62E3384AC9F}" dt="2018-04-14T19:46:19.203" v="120"/>
          <ac:spMkLst>
            <pc:docMk/>
            <pc:sldMk cId="3449551907" sldId="259"/>
            <ac:spMk id="3" creationId="{776889F2-90ED-4510-8D95-F8F0D955AFED}"/>
          </ac:spMkLst>
        </pc:spChg>
      </pc:sldChg>
      <pc:sldChg chg="modSp new">
        <pc:chgData name="Zachary T Swoveland" userId="S::zswoveland@my.gcu.edu::44e33f7c-57a0-4537-87e8-4c9de677f2e5" providerId="AD" clId="Web-{98DD5103-18AC-47A6-8C92-A62E3384AC9F}" dt="2018-04-14T19:48:12.679" v="296"/>
        <pc:sldMkLst>
          <pc:docMk/>
          <pc:sldMk cId="2844705936" sldId="260"/>
        </pc:sldMkLst>
        <pc:spChg chg="mod">
          <ac:chgData name="Zachary T Swoveland" userId="S::zswoveland@my.gcu.edu::44e33f7c-57a0-4537-87e8-4c9de677f2e5" providerId="AD" clId="Web-{98DD5103-18AC-47A6-8C92-A62E3384AC9F}" dt="2018-04-14T19:46:28.484" v="135"/>
          <ac:spMkLst>
            <pc:docMk/>
            <pc:sldMk cId="2844705936" sldId="260"/>
            <ac:spMk id="2" creationId="{92260D46-1AB1-4DA7-B629-668CD53CF0FF}"/>
          </ac:spMkLst>
        </pc:spChg>
        <pc:spChg chg="mod">
          <ac:chgData name="Zachary T Swoveland" userId="S::zswoveland@my.gcu.edu::44e33f7c-57a0-4537-87e8-4c9de677f2e5" providerId="AD" clId="Web-{98DD5103-18AC-47A6-8C92-A62E3384AC9F}" dt="2018-04-14T19:48:12.679" v="296"/>
          <ac:spMkLst>
            <pc:docMk/>
            <pc:sldMk cId="2844705936" sldId="260"/>
            <ac:spMk id="3" creationId="{8E5CDFCD-8DCF-481E-A246-62317E40075A}"/>
          </ac:spMkLst>
        </pc:spChg>
      </pc:sldChg>
      <pc:sldChg chg="modSp new">
        <pc:chgData name="Zachary T Swoveland" userId="S::zswoveland@my.gcu.edu::44e33f7c-57a0-4537-87e8-4c9de677f2e5" providerId="AD" clId="Web-{98DD5103-18AC-47A6-8C92-A62E3384AC9F}" dt="2018-04-14T19:51:15.164" v="439"/>
        <pc:sldMkLst>
          <pc:docMk/>
          <pc:sldMk cId="2390788204" sldId="261"/>
        </pc:sldMkLst>
        <pc:spChg chg="mod">
          <ac:chgData name="Zachary T Swoveland" userId="S::zswoveland@my.gcu.edu::44e33f7c-57a0-4537-87e8-4c9de677f2e5" providerId="AD" clId="Web-{98DD5103-18AC-47A6-8C92-A62E3384AC9F}" dt="2018-04-14T19:48:33.523" v="311"/>
          <ac:spMkLst>
            <pc:docMk/>
            <pc:sldMk cId="2390788204" sldId="261"/>
            <ac:spMk id="2" creationId="{E6E1B9BF-E613-4CA0-B8D9-FF5B4F492EDA}"/>
          </ac:spMkLst>
        </pc:spChg>
        <pc:spChg chg="mod">
          <ac:chgData name="Zachary T Swoveland" userId="S::zswoveland@my.gcu.edu::44e33f7c-57a0-4537-87e8-4c9de677f2e5" providerId="AD" clId="Web-{98DD5103-18AC-47A6-8C92-A62E3384AC9F}" dt="2018-04-14T19:51:15.164" v="439"/>
          <ac:spMkLst>
            <pc:docMk/>
            <pc:sldMk cId="2390788204" sldId="261"/>
            <ac:spMk id="3" creationId="{ACEAFFAF-8541-4BB0-8FDA-CB1FAAF51360}"/>
          </ac:spMkLst>
        </pc:spChg>
      </pc:sldChg>
      <pc:sldChg chg="modSp new">
        <pc:chgData name="Zachary T Swoveland" userId="S::zswoveland@my.gcu.edu::44e33f7c-57a0-4537-87e8-4c9de677f2e5" providerId="AD" clId="Web-{98DD5103-18AC-47A6-8C92-A62E3384AC9F}" dt="2018-04-14T19:53:27.507" v="591"/>
        <pc:sldMkLst>
          <pc:docMk/>
          <pc:sldMk cId="118408828" sldId="262"/>
        </pc:sldMkLst>
        <pc:spChg chg="mod">
          <ac:chgData name="Zachary T Swoveland" userId="S::zswoveland@my.gcu.edu::44e33f7c-57a0-4537-87e8-4c9de677f2e5" providerId="AD" clId="Web-{98DD5103-18AC-47A6-8C92-A62E3384AC9F}" dt="2018-04-14T19:51:48.601" v="486"/>
          <ac:spMkLst>
            <pc:docMk/>
            <pc:sldMk cId="118408828" sldId="262"/>
            <ac:spMk id="2" creationId="{CFEDD503-6A9A-4396-B0EB-F142F741DD71}"/>
          </ac:spMkLst>
        </pc:spChg>
        <pc:spChg chg="mod">
          <ac:chgData name="Zachary T Swoveland" userId="S::zswoveland@my.gcu.edu::44e33f7c-57a0-4537-87e8-4c9de677f2e5" providerId="AD" clId="Web-{98DD5103-18AC-47A6-8C92-A62E3384AC9F}" dt="2018-04-14T19:53:27.507" v="591"/>
          <ac:spMkLst>
            <pc:docMk/>
            <pc:sldMk cId="118408828" sldId="262"/>
            <ac:spMk id="3" creationId="{DAAAFB7A-649A-46B4-9462-DE22585ECA74}"/>
          </ac:spMkLst>
        </pc:spChg>
      </pc:sldChg>
    </pc:docChg>
  </pc:docChgLst>
  <pc:docChgLst>
    <pc:chgData name="Zachary T Swoveland" userId="S::zswoveland@my.gcu.edu::44e33f7c-57a0-4537-87e8-4c9de677f2e5" providerId="AD" clId="Web-{93E72458-80BE-40FF-9226-A8D822DD93DF}"/>
    <pc:docChg chg="modSld">
      <pc:chgData name="Zachary T Swoveland" userId="S::zswoveland@my.gcu.edu::44e33f7c-57a0-4537-87e8-4c9de677f2e5" providerId="AD" clId="Web-{93E72458-80BE-40FF-9226-A8D822DD93DF}" dt="2018-04-15T17:41:13.532" v="66"/>
      <pc:docMkLst>
        <pc:docMk/>
      </pc:docMkLst>
      <pc:sldChg chg="modSp">
        <pc:chgData name="Zachary T Swoveland" userId="S::zswoveland@my.gcu.edu::44e33f7c-57a0-4537-87e8-4c9de677f2e5" providerId="AD" clId="Web-{93E72458-80BE-40FF-9226-A8D822DD93DF}" dt="2018-04-15T17:41:13.532" v="66"/>
        <pc:sldMkLst>
          <pc:docMk/>
          <pc:sldMk cId="868462781" sldId="258"/>
        </pc:sldMkLst>
        <pc:graphicFrameChg chg="mod modGraphic">
          <ac:chgData name="Zachary T Swoveland" userId="S::zswoveland@my.gcu.edu::44e33f7c-57a0-4537-87e8-4c9de677f2e5" providerId="AD" clId="Web-{93E72458-80BE-40FF-9226-A8D822DD93DF}" dt="2018-04-15T17:41:13.532" v="66"/>
          <ac:graphicFrameMkLst>
            <pc:docMk/>
            <pc:sldMk cId="868462781" sldId="258"/>
            <ac:graphicFrameMk id="9" creationId="{29941345-BAC2-4AF8-819E-D2A305F1BFDA}"/>
          </ac:graphicFrameMkLst>
        </pc:graphicFrameChg>
      </pc:sldChg>
      <pc:sldChg chg="modSp">
        <pc:chgData name="Zachary T Swoveland" userId="S::zswoveland@my.gcu.edu::44e33f7c-57a0-4537-87e8-4c9de677f2e5" providerId="AD" clId="Web-{93E72458-80BE-40FF-9226-A8D822DD93DF}" dt="2018-04-15T17:38:11.092" v="17"/>
        <pc:sldMkLst>
          <pc:docMk/>
          <pc:sldMk cId="2390788204" sldId="261"/>
        </pc:sldMkLst>
        <pc:spChg chg="mod">
          <ac:chgData name="Zachary T Swoveland" userId="S::zswoveland@my.gcu.edu::44e33f7c-57a0-4537-87e8-4c9de677f2e5" providerId="AD" clId="Web-{93E72458-80BE-40FF-9226-A8D822DD93DF}" dt="2018-04-15T17:38:11.092" v="17"/>
          <ac:spMkLst>
            <pc:docMk/>
            <pc:sldMk cId="2390788204" sldId="261"/>
            <ac:spMk id="3" creationId="{ACEAFFAF-8541-4BB0-8FDA-CB1FAAF5136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3F9E86-347A-42DA-89A2-E4E5E04BCA52}" type="datetimeFigureOut">
              <a:rPr lang="en-US"/>
              <a:t>4/15/2018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709332-35E8-47C4-A475-ABD1E5B93026}" type="slidenum">
              <a:rPr lang="en-US"/>
              <a:t>‹#›</a:t>
            </a:fld>
            <a:endParaRPr lang="en-US"/>
          </a:p>
        </p:txBody>
      </p:sp>
    </p:spTree>
    <p:extLst>
      <p:ext uri="{BB962C8B-B14F-4D97-AF65-F5344CB8AC3E}">
        <p14:creationId xmlns:p14="http://schemas.microsoft.com/office/powerpoint/2010/main" val="32290350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10"/>
          </p:nvPr>
        </p:nvSpPr>
        <p:spPr/>
        <p:txBody>
          <a:bodyPr/>
          <a:lstStyle/>
          <a:p>
            <a:fld id="{15709332-35E8-47C4-A475-ABD1E5B93026}" type="slidenum">
              <a:rPr lang="en-US"/>
              <a:t>6</a:t>
            </a:fld>
            <a:endParaRPr lang="en-US"/>
          </a:p>
        </p:txBody>
      </p:sp>
    </p:spTree>
    <p:extLst>
      <p:ext uri="{BB962C8B-B14F-4D97-AF65-F5344CB8AC3E}">
        <p14:creationId xmlns:p14="http://schemas.microsoft.com/office/powerpoint/2010/main" val="644269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4/15/2018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4/15/2018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4/15/2018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4/15/2018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4/15/2018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cs typeface="Calibri Light"/>
              </a:rPr>
              <a:t>Milestone 1: </a:t>
            </a:r>
            <a:r>
              <a:rPr lang="en-US" err="1">
                <a:cs typeface="Calibri Light"/>
              </a:rPr>
              <a:t>StoryBoard</a:t>
            </a:r>
            <a:r>
              <a:rPr lang="en-US">
                <a:cs typeface="Calibri Light"/>
              </a:rPr>
              <a:t> for NFL Draft Application</a:t>
            </a:r>
            <a:endParaRPr lang="en-US"/>
          </a:p>
        </p:txBody>
      </p:sp>
      <p:sp>
        <p:nvSpPr>
          <p:cNvPr id="3" name="Subtitle 2"/>
          <p:cNvSpPr>
            <a:spLocks noGrp="1"/>
          </p:cNvSpPr>
          <p:nvPr>
            <p:ph type="subTitle" idx="1"/>
          </p:nvPr>
        </p:nvSpPr>
        <p:spPr/>
        <p:txBody>
          <a:bodyPr vert="horz" lIns="91440" tIns="45720" rIns="91440" bIns="45720" rtlCol="0" anchor="t">
            <a:normAutofit lnSpcReduction="10000"/>
          </a:bodyPr>
          <a:lstStyle/>
          <a:p>
            <a:r>
              <a:rPr lang="en-US">
                <a:cs typeface="Calibri"/>
              </a:rPr>
              <a:t>Zachary </a:t>
            </a:r>
            <a:r>
              <a:rPr lang="en-US" err="1">
                <a:cs typeface="Calibri"/>
              </a:rPr>
              <a:t>Swoveland</a:t>
            </a:r>
          </a:p>
          <a:p>
            <a:r>
              <a:rPr lang="en-US">
                <a:cs typeface="Calibri"/>
              </a:rPr>
              <a:t>CST-105</a:t>
            </a:r>
          </a:p>
          <a:p>
            <a:r>
              <a:rPr lang="en-US">
                <a:cs typeface="Calibri"/>
              </a:rPr>
              <a:t>4/14/18</a:t>
            </a:r>
          </a:p>
          <a:p>
            <a:r>
              <a:rPr lang="en-US">
                <a:cs typeface="Calibri"/>
              </a:rPr>
              <a:t>Dennis </a:t>
            </a:r>
            <a:r>
              <a:rPr lang="en-US" err="1">
                <a:cs typeface="Calibri"/>
              </a:rPr>
              <a:t>Attawia</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66AC6-8B0A-4467-82A6-808BED7866F2}"/>
              </a:ext>
            </a:extLst>
          </p:cNvPr>
          <p:cNvSpPr>
            <a:spLocks noGrp="1"/>
          </p:cNvSpPr>
          <p:nvPr>
            <p:ph type="title"/>
          </p:nvPr>
        </p:nvSpPr>
        <p:spPr/>
        <p:txBody>
          <a:bodyPr/>
          <a:lstStyle/>
          <a:p>
            <a:r>
              <a:rPr lang="en-US">
                <a:cs typeface="Calibri Light"/>
              </a:rPr>
              <a:t>Step 1: Opening the application</a:t>
            </a:r>
            <a:endParaRPr lang="en-US"/>
          </a:p>
        </p:txBody>
      </p:sp>
      <p:sp>
        <p:nvSpPr>
          <p:cNvPr id="3" name="Content Placeholder 2">
            <a:extLst>
              <a:ext uri="{FF2B5EF4-FFF2-40B4-BE49-F238E27FC236}">
                <a16:creationId xmlns:a16="http://schemas.microsoft.com/office/drawing/2014/main" id="{776889F2-90ED-4510-8D95-F8F0D955AFED}"/>
              </a:ext>
            </a:extLst>
          </p:cNvPr>
          <p:cNvSpPr>
            <a:spLocks noGrp="1"/>
          </p:cNvSpPr>
          <p:nvPr>
            <p:ph idx="1"/>
          </p:nvPr>
        </p:nvSpPr>
        <p:spPr/>
        <p:txBody>
          <a:bodyPr vert="horz" lIns="91440" tIns="45720" rIns="91440" bIns="45720" rtlCol="0" anchor="t">
            <a:normAutofit/>
          </a:bodyPr>
          <a:lstStyle/>
          <a:p>
            <a:r>
              <a:rPr lang="en-US">
                <a:cs typeface="Calibri"/>
              </a:rPr>
              <a:t>It opens to the home GUI</a:t>
            </a:r>
          </a:p>
          <a:p>
            <a:r>
              <a:rPr lang="en-US">
                <a:cs typeface="Calibri"/>
              </a:rPr>
              <a:t>The user a CEO of an NFL team has many options to choose from and would first pick what players he/she is looking for by picking from the best of the best</a:t>
            </a:r>
          </a:p>
        </p:txBody>
      </p:sp>
    </p:spTree>
    <p:extLst>
      <p:ext uri="{BB962C8B-B14F-4D97-AF65-F5344CB8AC3E}">
        <p14:creationId xmlns:p14="http://schemas.microsoft.com/office/powerpoint/2010/main" val="3449551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60D46-1AB1-4DA7-B629-668CD53CF0FF}"/>
              </a:ext>
            </a:extLst>
          </p:cNvPr>
          <p:cNvSpPr>
            <a:spLocks noGrp="1"/>
          </p:cNvSpPr>
          <p:nvPr>
            <p:ph type="title"/>
          </p:nvPr>
        </p:nvSpPr>
        <p:spPr/>
        <p:txBody>
          <a:bodyPr/>
          <a:lstStyle/>
          <a:p>
            <a:r>
              <a:rPr lang="en-US">
                <a:cs typeface="Calibri Light"/>
              </a:rPr>
              <a:t>Step 2: Selecting Players </a:t>
            </a:r>
            <a:endParaRPr lang="en-US"/>
          </a:p>
        </p:txBody>
      </p:sp>
      <p:sp>
        <p:nvSpPr>
          <p:cNvPr id="3" name="Content Placeholder 2">
            <a:extLst>
              <a:ext uri="{FF2B5EF4-FFF2-40B4-BE49-F238E27FC236}">
                <a16:creationId xmlns:a16="http://schemas.microsoft.com/office/drawing/2014/main" id="{8E5CDFCD-8DCF-481E-A246-62317E40075A}"/>
              </a:ext>
            </a:extLst>
          </p:cNvPr>
          <p:cNvSpPr>
            <a:spLocks noGrp="1"/>
          </p:cNvSpPr>
          <p:nvPr>
            <p:ph idx="1"/>
          </p:nvPr>
        </p:nvSpPr>
        <p:spPr/>
        <p:txBody>
          <a:bodyPr vert="horz" lIns="91440" tIns="45720" rIns="91440" bIns="45720" rtlCol="0" anchor="t">
            <a:normAutofit/>
          </a:bodyPr>
          <a:lstStyle/>
          <a:p>
            <a:r>
              <a:rPr lang="en-US">
                <a:cs typeface="Calibri"/>
              </a:rPr>
              <a:t>CEO selects the players by doing this it saves to their rooster page for further breaking down to have multiple picks if one goes on the first round or not.</a:t>
            </a:r>
          </a:p>
          <a:p>
            <a:r>
              <a:rPr lang="en-US">
                <a:cs typeface="Calibri"/>
              </a:rPr>
              <a:t>Presses the save button and then goes to the rooster GUI.</a:t>
            </a:r>
          </a:p>
        </p:txBody>
      </p:sp>
    </p:spTree>
    <p:extLst>
      <p:ext uri="{BB962C8B-B14F-4D97-AF65-F5344CB8AC3E}">
        <p14:creationId xmlns:p14="http://schemas.microsoft.com/office/powerpoint/2010/main" val="2844705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1B9BF-E613-4CA0-B8D9-FF5B4F492EDA}"/>
              </a:ext>
            </a:extLst>
          </p:cNvPr>
          <p:cNvSpPr>
            <a:spLocks noGrp="1"/>
          </p:cNvSpPr>
          <p:nvPr>
            <p:ph type="title"/>
          </p:nvPr>
        </p:nvSpPr>
        <p:spPr/>
        <p:txBody>
          <a:bodyPr/>
          <a:lstStyle/>
          <a:p>
            <a:r>
              <a:rPr lang="en-US">
                <a:cs typeface="Calibri Light"/>
              </a:rPr>
              <a:t>Step 3: Finalizing choices</a:t>
            </a:r>
            <a:endParaRPr lang="en-US"/>
          </a:p>
        </p:txBody>
      </p:sp>
      <p:sp>
        <p:nvSpPr>
          <p:cNvPr id="3" name="Content Placeholder 2">
            <a:extLst>
              <a:ext uri="{FF2B5EF4-FFF2-40B4-BE49-F238E27FC236}">
                <a16:creationId xmlns:a16="http://schemas.microsoft.com/office/drawing/2014/main" id="{ACEAFFAF-8541-4BB0-8FDA-CB1FAAF51360}"/>
              </a:ext>
            </a:extLst>
          </p:cNvPr>
          <p:cNvSpPr>
            <a:spLocks noGrp="1"/>
          </p:cNvSpPr>
          <p:nvPr>
            <p:ph idx="1"/>
          </p:nvPr>
        </p:nvSpPr>
        <p:spPr/>
        <p:txBody>
          <a:bodyPr vert="horz" lIns="91440" tIns="45720" rIns="91440" bIns="45720" rtlCol="0" anchor="t">
            <a:normAutofit/>
          </a:bodyPr>
          <a:lstStyle/>
          <a:p>
            <a:r>
              <a:rPr lang="en-US" dirty="0">
                <a:cs typeface="Calibri"/>
              </a:rPr>
              <a:t>The CEO already has good players but some might be on in the draft picks and might have to recruit them again.</a:t>
            </a:r>
          </a:p>
          <a:p>
            <a:r>
              <a:rPr lang="en-US" dirty="0">
                <a:cs typeface="Calibri"/>
              </a:rPr>
              <a:t>They have a choice of getting their draftees onto their dream starter list on the rooster page.</a:t>
            </a:r>
          </a:p>
          <a:p>
            <a:r>
              <a:rPr lang="en-US" dirty="0">
                <a:cs typeface="Calibri"/>
              </a:rPr>
              <a:t>By clicking on the player name will move it to the starter list.</a:t>
            </a:r>
          </a:p>
        </p:txBody>
      </p:sp>
    </p:spTree>
    <p:extLst>
      <p:ext uri="{BB962C8B-B14F-4D97-AF65-F5344CB8AC3E}">
        <p14:creationId xmlns:p14="http://schemas.microsoft.com/office/powerpoint/2010/main" val="2390788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DD503-6A9A-4396-B0EB-F142F741DD71}"/>
              </a:ext>
            </a:extLst>
          </p:cNvPr>
          <p:cNvSpPr>
            <a:spLocks noGrp="1"/>
          </p:cNvSpPr>
          <p:nvPr>
            <p:ph type="title"/>
          </p:nvPr>
        </p:nvSpPr>
        <p:spPr/>
        <p:txBody>
          <a:bodyPr/>
          <a:lstStyle/>
          <a:p>
            <a:r>
              <a:rPr lang="en-US">
                <a:cs typeface="Calibri Light"/>
              </a:rPr>
              <a:t>Final Step: Paper copy of possible draftees</a:t>
            </a:r>
            <a:endParaRPr lang="en-US"/>
          </a:p>
        </p:txBody>
      </p:sp>
      <p:sp>
        <p:nvSpPr>
          <p:cNvPr id="3" name="Content Placeholder 2">
            <a:extLst>
              <a:ext uri="{FF2B5EF4-FFF2-40B4-BE49-F238E27FC236}">
                <a16:creationId xmlns:a16="http://schemas.microsoft.com/office/drawing/2014/main" id="{DAAAFB7A-649A-46B4-9462-DE22585ECA74}"/>
              </a:ext>
            </a:extLst>
          </p:cNvPr>
          <p:cNvSpPr>
            <a:spLocks noGrp="1"/>
          </p:cNvSpPr>
          <p:nvPr>
            <p:ph idx="1"/>
          </p:nvPr>
        </p:nvSpPr>
        <p:spPr/>
        <p:txBody>
          <a:bodyPr vert="horz" lIns="91440" tIns="45720" rIns="91440" bIns="45720" rtlCol="0" anchor="t">
            <a:normAutofit/>
          </a:bodyPr>
          <a:lstStyle/>
          <a:p>
            <a:r>
              <a:rPr lang="en-US">
                <a:cs typeface="Calibri"/>
              </a:rPr>
              <a:t>The CEO can click on make paper copy button to take all of his/her possible choices to take with them during drafting rounds.</a:t>
            </a:r>
            <a:endParaRPr lang="en-US"/>
          </a:p>
        </p:txBody>
      </p:sp>
    </p:spTree>
    <p:extLst>
      <p:ext uri="{BB962C8B-B14F-4D97-AF65-F5344CB8AC3E}">
        <p14:creationId xmlns:p14="http://schemas.microsoft.com/office/powerpoint/2010/main" val="118408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B8993-A29E-4496-9488-68119B864091}"/>
              </a:ext>
            </a:extLst>
          </p:cNvPr>
          <p:cNvSpPr>
            <a:spLocks noGrp="1"/>
          </p:cNvSpPr>
          <p:nvPr>
            <p:ph type="title"/>
          </p:nvPr>
        </p:nvSpPr>
        <p:spPr>
          <a:xfrm>
            <a:off x="838200" y="77578"/>
            <a:ext cx="10515600" cy="1325563"/>
          </a:xfrm>
        </p:spPr>
        <p:txBody>
          <a:bodyPr/>
          <a:lstStyle/>
          <a:p>
            <a:r>
              <a:rPr lang="en-US">
                <a:cs typeface="Calibri Light"/>
              </a:rPr>
              <a:t>Welcome to NFL Player Drafter CEO Edition!</a:t>
            </a:r>
            <a:endParaRPr lang="en-US"/>
          </a:p>
        </p:txBody>
      </p:sp>
      <p:graphicFrame>
        <p:nvGraphicFramePr>
          <p:cNvPr id="7" name="Table 7">
            <a:extLst>
              <a:ext uri="{FF2B5EF4-FFF2-40B4-BE49-F238E27FC236}">
                <a16:creationId xmlns:a16="http://schemas.microsoft.com/office/drawing/2014/main" id="{198CC4DC-9D00-419D-B9A3-1D36335A850A}"/>
              </a:ext>
            </a:extLst>
          </p:cNvPr>
          <p:cNvGraphicFramePr>
            <a:graphicFrameLocks noGrp="1"/>
          </p:cNvGraphicFramePr>
          <p:nvPr>
            <p:ph sz="half" idx="1"/>
            <p:extLst>
              <p:ext uri="{D42A27DB-BD31-4B8C-83A1-F6EECF244321}">
                <p14:modId xmlns:p14="http://schemas.microsoft.com/office/powerpoint/2010/main" val="2024277413"/>
              </p:ext>
            </p:extLst>
          </p:nvPr>
        </p:nvGraphicFramePr>
        <p:xfrm>
          <a:off x="838200" y="1825625"/>
          <a:ext cx="5181600" cy="3959380"/>
        </p:xfrm>
        <a:graphic>
          <a:graphicData uri="http://schemas.openxmlformats.org/drawingml/2006/table">
            <a:tbl>
              <a:tblPr firstRow="1" bandRow="1">
                <a:tableStyleId>{5C22544A-7EE6-4342-B048-85BDC9FD1C3A}</a:tableStyleId>
              </a:tblPr>
              <a:tblGrid>
                <a:gridCol w="2638425">
                  <a:extLst>
                    <a:ext uri="{9D8B030D-6E8A-4147-A177-3AD203B41FA5}">
                      <a16:colId xmlns:a16="http://schemas.microsoft.com/office/drawing/2014/main" val="265170483"/>
                    </a:ext>
                  </a:extLst>
                </a:gridCol>
                <a:gridCol w="2543175">
                  <a:extLst>
                    <a:ext uri="{9D8B030D-6E8A-4147-A177-3AD203B41FA5}">
                      <a16:colId xmlns:a16="http://schemas.microsoft.com/office/drawing/2014/main" val="2744818330"/>
                    </a:ext>
                  </a:extLst>
                </a:gridCol>
              </a:tblGrid>
              <a:tr h="825656">
                <a:tc>
                  <a:txBody>
                    <a:bodyPr/>
                    <a:lstStyle/>
                    <a:p>
                      <a:pPr>
                        <a:buNone/>
                      </a:pPr>
                      <a:r>
                        <a:rPr lang="en-US"/>
                        <a:t>Best Offensive Players:</a:t>
                      </a:r>
                    </a:p>
                    <a:p>
                      <a:pPr lvl="0">
                        <a:buNone/>
                      </a:pPr>
                      <a:r>
                        <a:rPr lang="en-US"/>
                        <a:t>(Passing Yards)</a:t>
                      </a:r>
                    </a:p>
                  </a:txBody>
                  <a:tcPr/>
                </a:tc>
                <a:tc>
                  <a:txBody>
                    <a:bodyPr/>
                    <a:lstStyle/>
                    <a:p>
                      <a:pPr>
                        <a:buNone/>
                      </a:pPr>
                      <a:r>
                        <a:rPr lang="en-US"/>
                        <a:t>Stats:</a:t>
                      </a:r>
                    </a:p>
                  </a:txBody>
                  <a:tcPr/>
                </a:tc>
                <a:extLst>
                  <a:ext uri="{0D108BD9-81ED-4DB2-BD59-A6C34878D82A}">
                    <a16:rowId xmlns:a16="http://schemas.microsoft.com/office/drawing/2014/main" val="178284670"/>
                  </a:ext>
                </a:extLst>
              </a:tr>
              <a:tr h="3133724">
                <a:tc>
                  <a:txBody>
                    <a:bodyPr/>
                    <a:lstStyle/>
                    <a:p>
                      <a:pPr>
                        <a:buNone/>
                      </a:pPr>
                      <a:r>
                        <a:rPr lang="en-US"/>
                        <a:t>This will include possible a picture of the players currently available to steal and draft, their names, and what team they played for the previous season. The players name would be clickable to add to rooster and be removed from the list.</a:t>
                      </a:r>
                    </a:p>
                  </a:txBody>
                  <a:tcPr/>
                </a:tc>
                <a:tc>
                  <a:txBody>
                    <a:bodyPr/>
                    <a:lstStyle/>
                    <a:p>
                      <a:pPr>
                        <a:buNone/>
                      </a:pPr>
                      <a:r>
                        <a:rPr lang="en-US"/>
                        <a:t>This would include the states for the player.</a:t>
                      </a:r>
                    </a:p>
                  </a:txBody>
                  <a:tcPr/>
                </a:tc>
                <a:extLst>
                  <a:ext uri="{0D108BD9-81ED-4DB2-BD59-A6C34878D82A}">
                    <a16:rowId xmlns:a16="http://schemas.microsoft.com/office/drawing/2014/main" val="1579256744"/>
                  </a:ext>
                </a:extLst>
              </a:tr>
            </a:tbl>
          </a:graphicData>
        </a:graphic>
      </p:graphicFrame>
      <p:graphicFrame>
        <p:nvGraphicFramePr>
          <p:cNvPr id="9" name="Table 9">
            <a:extLst>
              <a:ext uri="{FF2B5EF4-FFF2-40B4-BE49-F238E27FC236}">
                <a16:creationId xmlns:a16="http://schemas.microsoft.com/office/drawing/2014/main" id="{1DDAD541-CD1B-4804-819C-01A89F2608DE}"/>
              </a:ext>
            </a:extLst>
          </p:cNvPr>
          <p:cNvGraphicFramePr>
            <a:graphicFrameLocks noGrp="1"/>
          </p:cNvGraphicFramePr>
          <p:nvPr>
            <p:ph sz="half" idx="2"/>
            <p:extLst>
              <p:ext uri="{D42A27DB-BD31-4B8C-83A1-F6EECF244321}">
                <p14:modId xmlns:p14="http://schemas.microsoft.com/office/powerpoint/2010/main" val="388399544"/>
              </p:ext>
            </p:extLst>
          </p:nvPr>
        </p:nvGraphicFramePr>
        <p:xfrm>
          <a:off x="6172200" y="1825625"/>
          <a:ext cx="5181600" cy="3971925"/>
        </p:xfrm>
        <a:graphic>
          <a:graphicData uri="http://schemas.openxmlformats.org/drawingml/2006/table">
            <a:tbl>
              <a:tblPr firstRow="1" bandRow="1">
                <a:tableStyleId>{5C22544A-7EE6-4342-B048-85BDC9FD1C3A}</a:tableStyleId>
              </a:tblPr>
              <a:tblGrid>
                <a:gridCol w="2590800">
                  <a:extLst>
                    <a:ext uri="{9D8B030D-6E8A-4147-A177-3AD203B41FA5}">
                      <a16:colId xmlns:a16="http://schemas.microsoft.com/office/drawing/2014/main" val="46378502"/>
                    </a:ext>
                  </a:extLst>
                </a:gridCol>
                <a:gridCol w="2590800">
                  <a:extLst>
                    <a:ext uri="{9D8B030D-6E8A-4147-A177-3AD203B41FA5}">
                      <a16:colId xmlns:a16="http://schemas.microsoft.com/office/drawing/2014/main" val="1005566735"/>
                    </a:ext>
                  </a:extLst>
                </a:gridCol>
              </a:tblGrid>
              <a:tr h="942975">
                <a:tc>
                  <a:txBody>
                    <a:bodyPr/>
                    <a:lstStyle/>
                    <a:p>
                      <a:pPr>
                        <a:buNone/>
                      </a:pPr>
                      <a:r>
                        <a:rPr lang="en-US"/>
                        <a:t>Best Defensive Players:</a:t>
                      </a:r>
                    </a:p>
                    <a:p>
                      <a:pPr lvl="0">
                        <a:buNone/>
                      </a:pPr>
                      <a:r>
                        <a:rPr lang="en-US"/>
                        <a:t>(Tackles)</a:t>
                      </a:r>
                    </a:p>
                  </a:txBody>
                  <a:tcPr/>
                </a:tc>
                <a:tc>
                  <a:txBody>
                    <a:bodyPr/>
                    <a:lstStyle/>
                    <a:p>
                      <a:pPr>
                        <a:buNone/>
                      </a:pPr>
                      <a:r>
                        <a:rPr lang="en-US"/>
                        <a:t>Stats:</a:t>
                      </a:r>
                    </a:p>
                  </a:txBody>
                  <a:tcPr/>
                </a:tc>
                <a:extLst>
                  <a:ext uri="{0D108BD9-81ED-4DB2-BD59-A6C34878D82A}">
                    <a16:rowId xmlns:a16="http://schemas.microsoft.com/office/drawing/2014/main" val="3710386387"/>
                  </a:ext>
                </a:extLst>
              </a:tr>
              <a:tr h="3028950">
                <a:tc>
                  <a:txBody>
                    <a:bodyPr/>
                    <a:lstStyle/>
                    <a:p>
                      <a:pPr>
                        <a:buNone/>
                      </a:pPr>
                      <a:r>
                        <a:rPr lang="en-US"/>
                        <a:t>Same as the offensive players description.</a:t>
                      </a:r>
                    </a:p>
                  </a:txBody>
                  <a:tcPr/>
                </a:tc>
                <a:tc>
                  <a:txBody>
                    <a:bodyPr/>
                    <a:lstStyle/>
                    <a:p>
                      <a:pPr>
                        <a:buNone/>
                      </a:pPr>
                      <a:r>
                        <a:rPr lang="en-US"/>
                        <a:t>Same as the offensive players descriptions.</a:t>
                      </a:r>
                    </a:p>
                  </a:txBody>
                  <a:tcPr/>
                </a:tc>
                <a:extLst>
                  <a:ext uri="{0D108BD9-81ED-4DB2-BD59-A6C34878D82A}">
                    <a16:rowId xmlns:a16="http://schemas.microsoft.com/office/drawing/2014/main" val="121454657"/>
                  </a:ext>
                </a:extLst>
              </a:tr>
            </a:tbl>
          </a:graphicData>
        </a:graphic>
      </p:graphicFrame>
      <p:sp>
        <p:nvSpPr>
          <p:cNvPr id="11" name="TextBox 10">
            <a:extLst>
              <a:ext uri="{FF2B5EF4-FFF2-40B4-BE49-F238E27FC236}">
                <a16:creationId xmlns:a16="http://schemas.microsoft.com/office/drawing/2014/main" id="{02977E69-D52F-4578-ABA8-08A4CAD46D13}"/>
              </a:ext>
            </a:extLst>
          </p:cNvPr>
          <p:cNvSpPr txBox="1"/>
          <p:nvPr/>
        </p:nvSpPr>
        <p:spPr>
          <a:xfrm>
            <a:off x="737506" y="5921830"/>
            <a:ext cx="5187864"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Go to </a:t>
            </a:r>
            <a:r>
              <a:rPr lang="en-US">
                <a:cs typeface="Calibri"/>
              </a:rPr>
              <a:t>your Rooster collection. (Opens new interface.)</a:t>
            </a:r>
            <a:endParaRPr lang="en-US"/>
          </a:p>
        </p:txBody>
      </p:sp>
      <p:sp>
        <p:nvSpPr>
          <p:cNvPr id="12" name="TextBox 11">
            <a:extLst>
              <a:ext uri="{FF2B5EF4-FFF2-40B4-BE49-F238E27FC236}">
                <a16:creationId xmlns:a16="http://schemas.microsoft.com/office/drawing/2014/main" id="{6F823D6F-F7E6-4F66-8839-7608ECD94739}"/>
              </a:ext>
            </a:extLst>
          </p:cNvPr>
          <p:cNvSpPr txBox="1"/>
          <p:nvPr/>
        </p:nvSpPr>
        <p:spPr>
          <a:xfrm>
            <a:off x="914399" y="1410417"/>
            <a:ext cx="6452557"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cs typeface="Calibri"/>
              </a:rPr>
              <a:t>Button to Switch between postseason, preseason, regular season</a:t>
            </a:r>
          </a:p>
        </p:txBody>
      </p:sp>
      <p:sp>
        <p:nvSpPr>
          <p:cNvPr id="13" name="TextBox 12">
            <a:extLst>
              <a:ext uri="{FF2B5EF4-FFF2-40B4-BE49-F238E27FC236}">
                <a16:creationId xmlns:a16="http://schemas.microsoft.com/office/drawing/2014/main" id="{E4DA4C58-C2F3-4EC8-8558-0EAA087D36CA}"/>
              </a:ext>
            </a:extLst>
          </p:cNvPr>
          <p:cNvSpPr txBox="1"/>
          <p:nvPr/>
        </p:nvSpPr>
        <p:spPr>
          <a:xfrm>
            <a:off x="7470476" y="1137248"/>
            <a:ext cx="442535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cs typeface="Calibri"/>
              </a:rPr>
              <a:t>Button to Switch between passing yards. Rushing yards, sacks, etc.</a:t>
            </a:r>
          </a:p>
        </p:txBody>
      </p:sp>
      <p:sp>
        <p:nvSpPr>
          <p:cNvPr id="14" name="TextBox 13">
            <a:extLst>
              <a:ext uri="{FF2B5EF4-FFF2-40B4-BE49-F238E27FC236}">
                <a16:creationId xmlns:a16="http://schemas.microsoft.com/office/drawing/2014/main" id="{6BE1C851-0D96-4250-8894-25AFA2181C0C}"/>
              </a:ext>
            </a:extLst>
          </p:cNvPr>
          <p:cNvSpPr txBox="1"/>
          <p:nvPr/>
        </p:nvSpPr>
        <p:spPr>
          <a:xfrm>
            <a:off x="9282021" y="5881777"/>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Exit</a:t>
            </a:r>
            <a:r>
              <a:rPr lang="en-US">
                <a:cs typeface="Calibri"/>
              </a:rPr>
              <a:t> Button</a:t>
            </a:r>
            <a:endParaRPr lang="en-US"/>
          </a:p>
        </p:txBody>
      </p:sp>
      <p:sp>
        <p:nvSpPr>
          <p:cNvPr id="15" name="TextBox 14">
            <a:extLst>
              <a:ext uri="{FF2B5EF4-FFF2-40B4-BE49-F238E27FC236}">
                <a16:creationId xmlns:a16="http://schemas.microsoft.com/office/drawing/2014/main" id="{228111B6-1C1C-4A9E-912C-9017CF7207E6}"/>
              </a:ext>
            </a:extLst>
          </p:cNvPr>
          <p:cNvSpPr txBox="1"/>
          <p:nvPr/>
        </p:nvSpPr>
        <p:spPr>
          <a:xfrm>
            <a:off x="7973688" y="5881778"/>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Save Button</a:t>
            </a:r>
          </a:p>
          <a:p>
            <a:pPr algn="ctr"/>
            <a:endParaRPr lang="en-US">
              <a:cs typeface="Calibri"/>
            </a:endParaRPr>
          </a:p>
        </p:txBody>
      </p:sp>
    </p:spTree>
    <p:extLst>
      <p:ext uri="{BB962C8B-B14F-4D97-AF65-F5344CB8AC3E}">
        <p14:creationId xmlns:p14="http://schemas.microsoft.com/office/powerpoint/2010/main" val="177262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8EF95-8CC1-47CB-BE0A-562FFC6A485C}"/>
              </a:ext>
            </a:extLst>
          </p:cNvPr>
          <p:cNvSpPr>
            <a:spLocks noGrp="1"/>
          </p:cNvSpPr>
          <p:nvPr>
            <p:ph type="title"/>
          </p:nvPr>
        </p:nvSpPr>
        <p:spPr/>
        <p:txBody>
          <a:bodyPr/>
          <a:lstStyle/>
          <a:p>
            <a:r>
              <a:rPr lang="en-US">
                <a:cs typeface="Calibri Light"/>
              </a:rPr>
              <a:t>Welcome to Rooster Selection!</a:t>
            </a:r>
            <a:endParaRPr lang="en-US"/>
          </a:p>
        </p:txBody>
      </p:sp>
      <p:graphicFrame>
        <p:nvGraphicFramePr>
          <p:cNvPr id="9" name="Table 9">
            <a:extLst>
              <a:ext uri="{FF2B5EF4-FFF2-40B4-BE49-F238E27FC236}">
                <a16:creationId xmlns:a16="http://schemas.microsoft.com/office/drawing/2014/main" id="{29941345-BAC2-4AF8-819E-D2A305F1BFDA}"/>
              </a:ext>
            </a:extLst>
          </p:cNvPr>
          <p:cNvGraphicFramePr>
            <a:graphicFrameLocks noGrp="1"/>
          </p:cNvGraphicFramePr>
          <p:nvPr>
            <p:ph sz="half" idx="1"/>
            <p:extLst>
              <p:ext uri="{D42A27DB-BD31-4B8C-83A1-F6EECF244321}">
                <p14:modId xmlns:p14="http://schemas.microsoft.com/office/powerpoint/2010/main" val="2729719596"/>
              </p:ext>
            </p:extLst>
          </p:nvPr>
        </p:nvGraphicFramePr>
        <p:xfrm>
          <a:off x="838200" y="1825625"/>
          <a:ext cx="5181600" cy="4079240"/>
        </p:xfrm>
        <a:graphic>
          <a:graphicData uri="http://schemas.openxmlformats.org/drawingml/2006/table">
            <a:tbl>
              <a:tblPr firstRow="1" bandRow="1">
                <a:tableStyleId>{5C22544A-7EE6-4342-B048-85BDC9FD1C3A}</a:tableStyleId>
              </a:tblPr>
              <a:tblGrid>
                <a:gridCol w="5181600">
                  <a:extLst>
                    <a:ext uri="{9D8B030D-6E8A-4147-A177-3AD203B41FA5}">
                      <a16:colId xmlns:a16="http://schemas.microsoft.com/office/drawing/2014/main" val="162084863"/>
                    </a:ext>
                  </a:extLst>
                </a:gridCol>
              </a:tblGrid>
              <a:tr h="370840">
                <a:tc>
                  <a:txBody>
                    <a:bodyPr/>
                    <a:lstStyle/>
                    <a:p>
                      <a:pPr>
                        <a:buNone/>
                      </a:pPr>
                      <a:r>
                        <a:rPr lang="en-US" dirty="0"/>
                        <a:t>Preferred Starters for their Team:</a:t>
                      </a:r>
                    </a:p>
                  </a:txBody>
                  <a:tcPr/>
                </a:tc>
                <a:extLst>
                  <a:ext uri="{0D108BD9-81ED-4DB2-BD59-A6C34878D82A}">
                    <a16:rowId xmlns:a16="http://schemas.microsoft.com/office/drawing/2014/main" val="2621212345"/>
                  </a:ext>
                </a:extLst>
              </a:tr>
              <a:tr h="370840">
                <a:tc>
                  <a:txBody>
                    <a:bodyPr/>
                    <a:lstStyle/>
                    <a:p>
                      <a:pPr>
                        <a:buNone/>
                      </a:pPr>
                      <a:r>
                        <a:rPr lang="en-US" dirty="0"/>
                        <a:t>They can replace as they want to.</a:t>
                      </a:r>
                    </a:p>
                  </a:txBody>
                  <a:tcPr/>
                </a:tc>
                <a:extLst>
                  <a:ext uri="{0D108BD9-81ED-4DB2-BD59-A6C34878D82A}">
                    <a16:rowId xmlns:a16="http://schemas.microsoft.com/office/drawing/2014/main" val="1511167728"/>
                  </a:ext>
                </a:extLst>
              </a:tr>
              <a:tr h="370840">
                <a:tc>
                  <a:txBody>
                    <a:bodyPr/>
                    <a:lstStyle/>
                    <a:p>
                      <a:endParaRPr lang="en-US"/>
                    </a:p>
                  </a:txBody>
                  <a:tcPr/>
                </a:tc>
                <a:extLst>
                  <a:ext uri="{0D108BD9-81ED-4DB2-BD59-A6C34878D82A}">
                    <a16:rowId xmlns:a16="http://schemas.microsoft.com/office/drawing/2014/main" val="2242287390"/>
                  </a:ext>
                </a:extLst>
              </a:tr>
              <a:tr h="370840">
                <a:tc>
                  <a:txBody>
                    <a:bodyPr/>
                    <a:lstStyle/>
                    <a:p>
                      <a:endParaRPr lang="en-US"/>
                    </a:p>
                  </a:txBody>
                  <a:tcPr/>
                </a:tc>
                <a:extLst>
                  <a:ext uri="{0D108BD9-81ED-4DB2-BD59-A6C34878D82A}">
                    <a16:rowId xmlns:a16="http://schemas.microsoft.com/office/drawing/2014/main" val="985224625"/>
                  </a:ext>
                </a:extLst>
              </a:tr>
              <a:tr h="370840">
                <a:tc>
                  <a:txBody>
                    <a:bodyPr/>
                    <a:lstStyle/>
                    <a:p>
                      <a:endParaRPr lang="en-US"/>
                    </a:p>
                  </a:txBody>
                  <a:tcPr/>
                </a:tc>
                <a:extLst>
                  <a:ext uri="{0D108BD9-81ED-4DB2-BD59-A6C34878D82A}">
                    <a16:rowId xmlns:a16="http://schemas.microsoft.com/office/drawing/2014/main" val="3481350218"/>
                  </a:ext>
                </a:extLst>
              </a:tr>
              <a:tr h="370840">
                <a:tc>
                  <a:txBody>
                    <a:bodyPr/>
                    <a:lstStyle/>
                    <a:p>
                      <a:endParaRPr lang="en-US"/>
                    </a:p>
                  </a:txBody>
                  <a:tcPr/>
                </a:tc>
                <a:extLst>
                  <a:ext uri="{0D108BD9-81ED-4DB2-BD59-A6C34878D82A}">
                    <a16:rowId xmlns:a16="http://schemas.microsoft.com/office/drawing/2014/main" val="1266354455"/>
                  </a:ext>
                </a:extLst>
              </a:tr>
              <a:tr h="370840">
                <a:tc>
                  <a:txBody>
                    <a:bodyPr/>
                    <a:lstStyle/>
                    <a:p>
                      <a:endParaRPr lang="en-US"/>
                    </a:p>
                  </a:txBody>
                  <a:tcPr/>
                </a:tc>
                <a:extLst>
                  <a:ext uri="{0D108BD9-81ED-4DB2-BD59-A6C34878D82A}">
                    <a16:rowId xmlns:a16="http://schemas.microsoft.com/office/drawing/2014/main" val="3810263873"/>
                  </a:ext>
                </a:extLst>
              </a:tr>
              <a:tr h="370840">
                <a:tc>
                  <a:txBody>
                    <a:bodyPr/>
                    <a:lstStyle/>
                    <a:p>
                      <a:endParaRPr lang="en-US"/>
                    </a:p>
                  </a:txBody>
                  <a:tcPr/>
                </a:tc>
                <a:extLst>
                  <a:ext uri="{0D108BD9-81ED-4DB2-BD59-A6C34878D82A}">
                    <a16:rowId xmlns:a16="http://schemas.microsoft.com/office/drawing/2014/main" val="137365346"/>
                  </a:ext>
                </a:extLst>
              </a:tr>
              <a:tr h="370840">
                <a:tc>
                  <a:txBody>
                    <a:bodyPr/>
                    <a:lstStyle/>
                    <a:p>
                      <a:endParaRPr lang="en-US"/>
                    </a:p>
                  </a:txBody>
                  <a:tcPr/>
                </a:tc>
                <a:extLst>
                  <a:ext uri="{0D108BD9-81ED-4DB2-BD59-A6C34878D82A}">
                    <a16:rowId xmlns:a16="http://schemas.microsoft.com/office/drawing/2014/main" val="3758718527"/>
                  </a:ext>
                </a:extLst>
              </a:tr>
              <a:tr h="370840">
                <a:tc>
                  <a:txBody>
                    <a:bodyPr/>
                    <a:lstStyle/>
                    <a:p>
                      <a:endParaRPr lang="en-US"/>
                    </a:p>
                  </a:txBody>
                  <a:tcPr/>
                </a:tc>
                <a:extLst>
                  <a:ext uri="{0D108BD9-81ED-4DB2-BD59-A6C34878D82A}">
                    <a16:rowId xmlns:a16="http://schemas.microsoft.com/office/drawing/2014/main" val="3177023388"/>
                  </a:ext>
                </a:extLst>
              </a:tr>
              <a:tr h="370840">
                <a:tc>
                  <a:txBody>
                    <a:bodyPr/>
                    <a:lstStyle/>
                    <a:p>
                      <a:endParaRPr lang="en-US"/>
                    </a:p>
                  </a:txBody>
                  <a:tcPr/>
                </a:tc>
                <a:extLst>
                  <a:ext uri="{0D108BD9-81ED-4DB2-BD59-A6C34878D82A}">
                    <a16:rowId xmlns:a16="http://schemas.microsoft.com/office/drawing/2014/main" val="1294450184"/>
                  </a:ext>
                </a:extLst>
              </a:tr>
            </a:tbl>
          </a:graphicData>
        </a:graphic>
      </p:graphicFrame>
      <p:graphicFrame>
        <p:nvGraphicFramePr>
          <p:cNvPr id="11" name="Table 11">
            <a:extLst>
              <a:ext uri="{FF2B5EF4-FFF2-40B4-BE49-F238E27FC236}">
                <a16:creationId xmlns:a16="http://schemas.microsoft.com/office/drawing/2014/main" id="{AC1D9014-98DA-427A-AA9C-14D4BBD6E526}"/>
              </a:ext>
            </a:extLst>
          </p:cNvPr>
          <p:cNvGraphicFramePr>
            <a:graphicFrameLocks noGrp="1"/>
          </p:cNvGraphicFramePr>
          <p:nvPr>
            <p:ph sz="half" idx="2"/>
            <p:extLst>
              <p:ext uri="{D42A27DB-BD31-4B8C-83A1-F6EECF244321}">
                <p14:modId xmlns:p14="http://schemas.microsoft.com/office/powerpoint/2010/main" val="532772558"/>
              </p:ext>
            </p:extLst>
          </p:nvPr>
        </p:nvGraphicFramePr>
        <p:xfrm>
          <a:off x="6172200" y="1825625"/>
          <a:ext cx="5181600" cy="4076700"/>
        </p:xfrm>
        <a:graphic>
          <a:graphicData uri="http://schemas.openxmlformats.org/drawingml/2006/table">
            <a:tbl>
              <a:tblPr firstRow="1" bandRow="1">
                <a:tableStyleId>{5C22544A-7EE6-4342-B048-85BDC9FD1C3A}</a:tableStyleId>
              </a:tblPr>
              <a:tblGrid>
                <a:gridCol w="2590800">
                  <a:extLst>
                    <a:ext uri="{9D8B030D-6E8A-4147-A177-3AD203B41FA5}">
                      <a16:colId xmlns:a16="http://schemas.microsoft.com/office/drawing/2014/main" val="2631040360"/>
                    </a:ext>
                  </a:extLst>
                </a:gridCol>
                <a:gridCol w="2590800">
                  <a:extLst>
                    <a:ext uri="{9D8B030D-6E8A-4147-A177-3AD203B41FA5}">
                      <a16:colId xmlns:a16="http://schemas.microsoft.com/office/drawing/2014/main" val="1103692930"/>
                    </a:ext>
                  </a:extLst>
                </a:gridCol>
              </a:tblGrid>
              <a:tr h="695325">
                <a:tc>
                  <a:txBody>
                    <a:bodyPr/>
                    <a:lstStyle/>
                    <a:p>
                      <a:pPr>
                        <a:buNone/>
                      </a:pPr>
                      <a:r>
                        <a:rPr lang="en-US"/>
                        <a:t>Offensive Selection made:</a:t>
                      </a:r>
                    </a:p>
                  </a:txBody>
                  <a:tcPr/>
                </a:tc>
                <a:tc>
                  <a:txBody>
                    <a:bodyPr/>
                    <a:lstStyle/>
                    <a:p>
                      <a:pPr>
                        <a:buNone/>
                      </a:pPr>
                      <a:r>
                        <a:rPr lang="en-US"/>
                        <a:t>Defensive Selection made:</a:t>
                      </a:r>
                    </a:p>
                  </a:txBody>
                  <a:tcPr/>
                </a:tc>
                <a:extLst>
                  <a:ext uri="{0D108BD9-81ED-4DB2-BD59-A6C34878D82A}">
                    <a16:rowId xmlns:a16="http://schemas.microsoft.com/office/drawing/2014/main" val="4209724261"/>
                  </a:ext>
                </a:extLst>
              </a:tr>
              <a:tr h="3381375">
                <a:tc>
                  <a:txBody>
                    <a:bodyPr/>
                    <a:lstStyle/>
                    <a:p>
                      <a:pPr>
                        <a:buNone/>
                      </a:pPr>
                      <a:r>
                        <a:rPr lang="en-US"/>
                        <a:t>What they currently want to recruit.</a:t>
                      </a:r>
                    </a:p>
                  </a:txBody>
                  <a:tcPr/>
                </a:tc>
                <a:tc>
                  <a:txBody>
                    <a:bodyPr/>
                    <a:lstStyle/>
                    <a:p>
                      <a:endParaRPr lang="en-US"/>
                    </a:p>
                  </a:txBody>
                  <a:tcPr/>
                </a:tc>
                <a:extLst>
                  <a:ext uri="{0D108BD9-81ED-4DB2-BD59-A6C34878D82A}">
                    <a16:rowId xmlns:a16="http://schemas.microsoft.com/office/drawing/2014/main" val="3681654228"/>
                  </a:ext>
                </a:extLst>
              </a:tr>
            </a:tbl>
          </a:graphicData>
        </a:graphic>
      </p:graphicFrame>
      <p:sp>
        <p:nvSpPr>
          <p:cNvPr id="13" name="TextBox 12">
            <a:extLst>
              <a:ext uri="{FF2B5EF4-FFF2-40B4-BE49-F238E27FC236}">
                <a16:creationId xmlns:a16="http://schemas.microsoft.com/office/drawing/2014/main" id="{041EE7B1-C078-44BA-AB91-3FF09874B64D}"/>
              </a:ext>
            </a:extLst>
          </p:cNvPr>
          <p:cNvSpPr txBox="1"/>
          <p:nvPr/>
        </p:nvSpPr>
        <p:spPr>
          <a:xfrm>
            <a:off x="296172" y="6039928"/>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Go</a:t>
            </a:r>
            <a:r>
              <a:rPr lang="en-US">
                <a:cs typeface="Calibri"/>
              </a:rPr>
              <a:t> back to player selection (Saves before exits)</a:t>
            </a:r>
            <a:endParaRPr lang="en-US"/>
          </a:p>
        </p:txBody>
      </p:sp>
      <p:sp>
        <p:nvSpPr>
          <p:cNvPr id="14" name="TextBox 13">
            <a:extLst>
              <a:ext uri="{FF2B5EF4-FFF2-40B4-BE49-F238E27FC236}">
                <a16:creationId xmlns:a16="http://schemas.microsoft.com/office/drawing/2014/main" id="{4CFF355C-317B-4F98-8B35-46F7FBBE0630}"/>
              </a:ext>
            </a:extLst>
          </p:cNvPr>
          <p:cNvSpPr txBox="1"/>
          <p:nvPr/>
        </p:nvSpPr>
        <p:spPr>
          <a:xfrm>
            <a:off x="9181380" y="6183701"/>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cs typeface="Calibri"/>
              </a:rPr>
              <a:t>Save and Exit Button</a:t>
            </a:r>
          </a:p>
        </p:txBody>
      </p:sp>
      <p:sp>
        <p:nvSpPr>
          <p:cNvPr id="15" name="TextBox 14">
            <a:extLst>
              <a:ext uri="{FF2B5EF4-FFF2-40B4-BE49-F238E27FC236}">
                <a16:creationId xmlns:a16="http://schemas.microsoft.com/office/drawing/2014/main" id="{B8C27EEF-CEC7-41F3-B9C7-D50E02142191}"/>
              </a:ext>
            </a:extLst>
          </p:cNvPr>
          <p:cNvSpPr txBox="1"/>
          <p:nvPr/>
        </p:nvSpPr>
        <p:spPr>
          <a:xfrm>
            <a:off x="6637870" y="6181392"/>
            <a:ext cx="2743200" cy="92333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Copy</a:t>
            </a:r>
            <a:r>
              <a:rPr lang="en-US">
                <a:cs typeface="Calibri"/>
              </a:rPr>
              <a:t> Selection made to a Paper Copy Button</a:t>
            </a:r>
            <a:endParaRPr lang="en-US"/>
          </a:p>
          <a:p>
            <a:pPr algn="ctr"/>
            <a:endParaRPr lang="en-US">
              <a:cs typeface="Calibri"/>
            </a:endParaRPr>
          </a:p>
        </p:txBody>
      </p:sp>
    </p:spTree>
    <p:extLst>
      <p:ext uri="{BB962C8B-B14F-4D97-AF65-F5344CB8AC3E}">
        <p14:creationId xmlns:p14="http://schemas.microsoft.com/office/powerpoint/2010/main" val="8684627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7</Slides>
  <Notes>1</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Milestone 1: StoryBoard for NFL Draft Application</vt:lpstr>
      <vt:lpstr>Step 1: Opening the application</vt:lpstr>
      <vt:lpstr>Step 2: Selecting Players </vt:lpstr>
      <vt:lpstr>Step 3: Finalizing choices</vt:lpstr>
      <vt:lpstr>Final Step: Paper copy of possible draftees</vt:lpstr>
      <vt:lpstr>Welcome to NFL Player Drafter CEO Edition!</vt:lpstr>
      <vt:lpstr>Welcome to Rooster Selection!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Milestone 1: StoryBoard for NFL Draft Application</dc:title>
  <cp:revision>5</cp:revision>
  <dcterms:modified xsi:type="dcterms:W3CDTF">2018-04-15T17:41:24Z</dcterms:modified>
</cp:coreProperties>
</file>