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63" r:id="rId6"/>
    <p:sldId id="265" r:id="rId7"/>
    <p:sldId id="266" r:id="rId8"/>
    <p:sldId id="267" r:id="rId9"/>
    <p:sldId id="262" r:id="rId10"/>
    <p:sldId id="275" r:id="rId11"/>
    <p:sldId id="271" r:id="rId12"/>
    <p:sldId id="264" r:id="rId13"/>
    <p:sldId id="268" r:id="rId14"/>
    <p:sldId id="259" r:id="rId15"/>
    <p:sldId id="269" r:id="rId16"/>
    <p:sldId id="270" r:id="rId17"/>
    <p:sldId id="272" r:id="rId18"/>
    <p:sldId id="274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9874"/>
  </p:normalViewPr>
  <p:slideViewPr>
    <p:cSldViewPr snapToGrid="0">
      <p:cViewPr varScale="1">
        <p:scale>
          <a:sx n="86" d="100"/>
          <a:sy n="86" d="100"/>
        </p:scale>
        <p:origin x="15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A6AB1-D5D0-5F44-9FB1-90BBCF5C8C6E}" type="datetimeFigureOut">
              <a:rPr lang="de-DE" smtClean="0"/>
              <a:t>08.01.24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D101A-1779-6744-88D6-72E8D9DFE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769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Teigausbeute – gibt das Verhältnis von Mehl zu Wasser an. Eine Teigausbeute von 150 steht für 100 Teile Mehl und 50 Teile Wasser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D101A-1779-6744-88D6-72E8D9DFE61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397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Links: Meine </a:t>
            </a:r>
            <a:r>
              <a:rPr lang="de-DE" dirty="0" err="1"/>
              <a:t>Lievito</a:t>
            </a:r>
            <a:r>
              <a:rPr lang="de-DE" dirty="0"/>
              <a:t> Madre, Rechts: ein </a:t>
            </a:r>
            <a:r>
              <a:rPr lang="de-DE" dirty="0" err="1"/>
              <a:t>random</a:t>
            </a:r>
            <a:r>
              <a:rPr lang="de-DE" dirty="0"/>
              <a:t> Sauerteig aus dem Internet - verschimmelt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D101A-1779-6744-88D6-72E8D9DFE61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12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D101A-1779-6744-88D6-72E8D9DFE61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424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D101A-1779-6744-88D6-72E8D9DFE61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22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32254-C735-1075-4E24-2BF5A57DF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D81152-EE50-C00A-6EA7-29151B535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ACD6B7-EF02-A22D-D7EF-2E8DCFCEF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2C67-4B24-5A48-8312-E942E99DE69D}" type="datetimeFigureOut">
              <a:rPr lang="de-DE" smtClean="0"/>
              <a:t>08.01.24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571895-B6D9-E3BE-F7A5-7B4B4613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045374-2955-380F-0A12-D5DC5770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FDF2-CC0C-0545-B46C-8EE5D5107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17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007A0-6581-EFDC-EF3F-ADAF37D8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2DD8299-29DC-3AE3-8471-FEFACB46E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4E07D3-7A92-CAD7-F34F-25E5CB182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2C67-4B24-5A48-8312-E942E99DE69D}" type="datetimeFigureOut">
              <a:rPr lang="de-DE" smtClean="0"/>
              <a:t>08.01.24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8A0924-6529-EE1C-5B7D-4F798D08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8F6FC5-A589-5443-CDDD-A93E5D29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FDF2-CC0C-0545-B46C-8EE5D5107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88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FAE09F-B405-AD46-F1DB-A1F59BA955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3DF4B0-9623-40C8-B164-200E5D065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3B7748-70AD-979F-15BC-F6D0CDE73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2C67-4B24-5A48-8312-E942E99DE69D}" type="datetimeFigureOut">
              <a:rPr lang="de-DE" smtClean="0"/>
              <a:t>08.01.24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D8680D-427A-6715-9961-D1367F66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55D0EC-1D18-0A77-9D66-0BD8D23C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FDF2-CC0C-0545-B46C-8EE5D5107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67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1FBBFB-20D2-C1D7-D9AE-C5CA575C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A4321C-7FC5-B8CC-6D74-6F337D07B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E5D2FB-CF65-E5AD-593A-B4837A20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2C67-4B24-5A48-8312-E942E99DE69D}" type="datetimeFigureOut">
              <a:rPr lang="de-DE" smtClean="0"/>
              <a:t>08.01.24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357F14-0ECC-BEDA-473C-FC620103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1A695D-A82A-C22A-C42E-790A1EA0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FDF2-CC0C-0545-B46C-8EE5D5107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82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9D30F-4399-AEFD-EBC2-060B24DA1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3E2F8B-6595-99CB-70DC-8CD35D406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2A34CC-5B55-F52B-600B-3DBA912A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2C67-4B24-5A48-8312-E942E99DE69D}" type="datetimeFigureOut">
              <a:rPr lang="de-DE" smtClean="0"/>
              <a:t>08.01.24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BBF67-D13C-5E2D-1F8B-A4F3B209E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9E2460-2107-7CA2-2CCF-93BD8FE5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FDF2-CC0C-0545-B46C-8EE5D5107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89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EF6537-A7FC-F664-2CA7-48912580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6F9296-4C50-0DE9-F02D-C01D47F0F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9567A9-761A-8B74-48D6-C1C952239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6B0789-F6E1-2E10-8A9A-9DDDF76E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2C67-4B24-5A48-8312-E942E99DE69D}" type="datetimeFigureOut">
              <a:rPr lang="de-DE" smtClean="0"/>
              <a:t>08.01.24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BA00AE-55BC-955C-825E-978ACDBD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B3C0CB-0A56-13BA-157D-1EA6BDBE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FDF2-CC0C-0545-B46C-8EE5D5107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56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54331-AF71-85C7-70AC-72131F232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0A2B3F-0F96-6C68-7F47-5FEC03A8A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646672-0B18-AB25-5F94-1B4641B25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8A446C-4C32-EB6D-AE93-89F0800F1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6979877-293A-FAA2-008F-BB1335CAC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32D1724-1B9D-CBF0-074B-18CCC142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2C67-4B24-5A48-8312-E942E99DE69D}" type="datetimeFigureOut">
              <a:rPr lang="de-DE" smtClean="0"/>
              <a:t>08.01.24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EDEF64-01ED-DE59-B13D-9A629B7C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C6F887-6949-4288-7B38-DA4FC964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FDF2-CC0C-0545-B46C-8EE5D5107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09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37A21-50EE-DD82-781F-4B3D4BC4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5C9A18-5246-8395-BC3E-2F9F3A3C8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2C67-4B24-5A48-8312-E942E99DE69D}" type="datetimeFigureOut">
              <a:rPr lang="de-DE" smtClean="0"/>
              <a:t>08.01.24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194805-85BB-4F07-9177-D7B21AB7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F4DA81-F217-A008-F027-9FD88317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FDF2-CC0C-0545-B46C-8EE5D5107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31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A47A80-7FE2-125A-FDB0-751A939F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2C67-4B24-5A48-8312-E942E99DE69D}" type="datetimeFigureOut">
              <a:rPr lang="de-DE" smtClean="0"/>
              <a:t>08.01.24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0D2CF4D-F19A-776C-C53D-B874ECD22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7BAB45-88C3-190A-01B8-DB98585B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FDF2-CC0C-0545-B46C-8EE5D5107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43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35FA0-9C61-AFCB-35C0-E2F4C291F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594EE7-CAC0-FAB8-1192-327680251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577A4E-36B6-EB80-FDF7-A89D3B0BD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80D2BD-6F9B-316A-047A-B59705541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2C67-4B24-5A48-8312-E942E99DE69D}" type="datetimeFigureOut">
              <a:rPr lang="de-DE" smtClean="0"/>
              <a:t>08.01.24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6B767D-2ECC-D4A5-E459-0EE4DDA3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2F13C1-4E46-03EC-38B5-39B11853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FDF2-CC0C-0545-B46C-8EE5D5107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412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1BF6B7-BA73-71B5-6D7D-F20519467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336FC7E-4901-E68A-A2E5-BF96EBC06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2B1B91-714B-85A4-B015-E234B9B71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6650AF-9993-A44E-0F91-F616A1DE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2C67-4B24-5A48-8312-E942E99DE69D}" type="datetimeFigureOut">
              <a:rPr lang="de-DE" smtClean="0"/>
              <a:t>08.01.24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E3EEE3-AE7C-6E09-19B8-C08A9AAC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F271FD-A7AC-CCB3-023A-071D9F8C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FDF2-CC0C-0545-B46C-8EE5D5107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89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9001DA-74B1-84FB-00E0-9D78DA77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659D63-EF3E-5B10-D6D8-6E2C7CC85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0A496D-8D39-D2B2-21C4-D2AFAD79E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F2C67-4B24-5A48-8312-E942E99DE69D}" type="datetimeFigureOut">
              <a:rPr lang="de-DE" smtClean="0"/>
              <a:t>08.01.24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F2C9CC-EC60-12CA-4698-15B97EDE4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4E431D-8866-69E6-2CFC-CAC6CBD4C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FFDF2-CC0C-0545-B46C-8EE5D5107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11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kaipelzel/sauerteigiot" TargetMode="Externa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osemola.de/brot-ab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baeckerlatein.de/" TargetMode="External"/><Relationship Id="rId4" Type="http://schemas.openxmlformats.org/officeDocument/2006/relationships/hyperlink" Target="https://brotdoc.com/fachchinesisch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de.wikipedia.org/wiki/Sauerteig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bzonline.de/konzepte/aktuell/produktive-mikroflora-124130?crefresh=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Kreis enthält.&#10;&#10;Automatisch generierte Beschreibung">
            <a:extLst>
              <a:ext uri="{FF2B5EF4-FFF2-40B4-BE49-F238E27FC236}">
                <a16:creationId xmlns:a16="http://schemas.microsoft.com/office/drawing/2014/main" id="{0AAF9F65-9415-CEBE-E209-17A528395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551" y="931331"/>
            <a:ext cx="2311400" cy="2171700"/>
          </a:xfrm>
          <a:prstGeom prst="rect">
            <a:avLst/>
          </a:prstGeom>
        </p:spPr>
      </p:pic>
      <p:sp>
        <p:nvSpPr>
          <p:cNvPr id="6" name="Abgerundete rechteckige Legende 5">
            <a:extLst>
              <a:ext uri="{FF2B5EF4-FFF2-40B4-BE49-F238E27FC236}">
                <a16:creationId xmlns:a16="http://schemas.microsoft.com/office/drawing/2014/main" id="{48475A5B-B1F2-9E99-38E1-694232C9E145}"/>
              </a:ext>
            </a:extLst>
          </p:cNvPr>
          <p:cNvSpPr/>
          <p:nvPr/>
        </p:nvSpPr>
        <p:spPr>
          <a:xfrm>
            <a:off x="5474042" y="1297459"/>
            <a:ext cx="4361936" cy="2212504"/>
          </a:xfrm>
          <a:prstGeom prst="wedgeRoundRectCallout">
            <a:avLst>
              <a:gd name="adj1" fmla="val -48665"/>
              <a:gd name="adj2" fmla="val 7255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Roboto" panose="02000000000000000000" pitchFamily="2" charset="0"/>
                <a:ea typeface="Roboto" panose="02000000000000000000" pitchFamily="2" charset="0"/>
              </a:rPr>
              <a:t>Hallo! Ich bin </a:t>
            </a:r>
            <a:r>
              <a:rPr lang="de-DE" sz="2400" dirty="0" err="1">
                <a:latin typeface="Roboto" panose="02000000000000000000" pitchFamily="2" charset="0"/>
                <a:ea typeface="Roboto" panose="02000000000000000000" pitchFamily="2" charset="0"/>
              </a:rPr>
              <a:t>Sauerteigi</a:t>
            </a:r>
            <a:r>
              <a:rPr lang="de-DE" sz="2400" dirty="0">
                <a:latin typeface="Roboto" panose="02000000000000000000" pitchFamily="2" charset="0"/>
                <a:ea typeface="Roboto" panose="02000000000000000000" pitchFamily="2" charset="0"/>
              </a:rPr>
              <a:t>!</a:t>
            </a:r>
          </a:p>
          <a:p>
            <a:pPr algn="ctr"/>
            <a:r>
              <a:rPr lang="de-DE" sz="2400" dirty="0">
                <a:latin typeface="Roboto" panose="02000000000000000000" pitchFamily="2" charset="0"/>
                <a:ea typeface="Roboto" panose="02000000000000000000" pitchFamily="2" charset="0"/>
              </a:rPr>
              <a:t>Willkommen zum Workshop #</a:t>
            </a:r>
            <a:r>
              <a:rPr lang="de-DE" sz="2400" dirty="0" err="1">
                <a:latin typeface="Roboto" panose="02000000000000000000" pitchFamily="2" charset="0"/>
                <a:ea typeface="Roboto" panose="02000000000000000000" pitchFamily="2" charset="0"/>
              </a:rPr>
              <a:t>NerdamBackofen</a:t>
            </a:r>
            <a:r>
              <a:rPr lang="de-DE" sz="2400" dirty="0">
                <a:latin typeface="Roboto" panose="02000000000000000000" pitchFamily="2" charset="0"/>
                <a:ea typeface="Roboto" panose="02000000000000000000" pitchFamily="2" charset="0"/>
              </a:rPr>
              <a:t> –Brötchen und Sauerteig. </a:t>
            </a:r>
          </a:p>
          <a:p>
            <a:pPr algn="ctr"/>
            <a:r>
              <a:rPr lang="de-DE" sz="2400" dirty="0">
                <a:latin typeface="Roboto" panose="02000000000000000000" pitchFamily="2" charset="0"/>
                <a:ea typeface="Roboto" panose="02000000000000000000" pitchFamily="2" charset="0"/>
              </a:rPr>
              <a:t>Viel Spaß heute!</a:t>
            </a:r>
          </a:p>
        </p:txBody>
      </p:sp>
    </p:spTree>
    <p:extLst>
      <p:ext uri="{BB962C8B-B14F-4D97-AF65-F5344CB8AC3E}">
        <p14:creationId xmlns:p14="http://schemas.microsoft.com/office/powerpoint/2010/main" val="306440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1181 C -0.01406 -0.00231 -0.06263 -0.01597 -0.0802 -0.01597 C -0.18802 -0.01597 -0.29947 0.20278 -0.29947 0.42153 C -0.29947 0.31135 -0.35507 0.20278 -0.40729 0.20278 C -0.46289 0.20278 -0.51497 0.31297 -0.51497 0.42153 C -0.51497 0.36713 -0.5427 0.31135 -0.5707 0.31135 C -0.5983 0.31135 -0.62643 0.36551 -0.62643 0.42153 C -0.62643 0.39352 -0.64049 0.36713 -0.65403 0.36713 C -0.66809 0.36713 -0.68164 0.39514 -0.68164 0.42153 C -0.68164 0.40718 -0.68854 0.39352 -0.6957 0.39352 C -0.69934 0.39352 -0.70976 0.40764 -0.70976 0.42153 C -0.70976 0.41459 -0.71341 0.40718 -0.71653 0.40718 C -0.71653 0.40556 -0.7233 0.41412 -0.7233 0.42153 C -0.7233 0.41783 -0.7233 0.41459 -0.72695 0.41459 C -0.72695 0.41621 -0.73059 0.41829 -0.73059 0.42153 C -0.73059 0.41991 -0.73059 0.41783 -0.73059 0.41621 C -0.73424 0.41621 -0.73424 0.41783 -0.73424 0.41991 C -0.73789 0.41991 -0.73789 0.41829 -0.73789 0.41621 C -0.7414 0.41621 -0.7414 0.41783 -0.7414 0.41991 " pathEditMode="relative" rAng="0" ptsTypes="AAAAAAAAAAA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070" y="1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FDDBA11-C82E-5F04-04E1-B5FC7420C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latin typeface="Balhgi Rizetons" pitchFamily="2" charset="0"/>
              </a:rPr>
              <a:t>IOT </a:t>
            </a:r>
            <a:r>
              <a:rPr lang="en-US" sz="5400" dirty="0" err="1">
                <a:latin typeface="Balhgi Rizetons" pitchFamily="2" charset="0"/>
              </a:rPr>
              <a:t>Sauerteig</a:t>
            </a:r>
            <a:r>
              <a:rPr lang="en-US" sz="5400" dirty="0">
                <a:latin typeface="Balhgi Rizetons" pitchFamily="2" charset="0"/>
              </a:rPr>
              <a:t> </a:t>
            </a:r>
            <a:r>
              <a:rPr lang="en-US" sz="5400" dirty="0" err="1">
                <a:latin typeface="Balhgi Rizetons" pitchFamily="2" charset="0"/>
              </a:rPr>
              <a:t>Behälter</a:t>
            </a:r>
            <a:endParaRPr lang="en-US" sz="5400" dirty="0">
              <a:latin typeface="Balhgi Rizetons" pitchFamily="2" charset="0"/>
            </a:endParaRPr>
          </a:p>
        </p:txBody>
      </p:sp>
      <p:pic>
        <p:nvPicPr>
          <p:cNvPr id="8" name="Grafik 7" descr="Ein Bild, das Im Haus, Kabel, Wand, Elektrische Leitungen enthält.&#10;&#10;Automatisch generierte Beschreibung">
            <a:extLst>
              <a:ext uri="{FF2B5EF4-FFF2-40B4-BE49-F238E27FC236}">
                <a16:creationId xmlns:a16="http://schemas.microsoft.com/office/drawing/2014/main" id="{603FD313-F9E2-9488-C591-1DD7EACEF93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99" y="3119301"/>
            <a:ext cx="3797536" cy="2848152"/>
          </a:xfrm>
          <a:prstGeom prst="rect">
            <a:avLst/>
          </a:prstGeom>
        </p:spPr>
      </p:pic>
      <p:pic>
        <p:nvPicPr>
          <p:cNvPr id="6" name="Grafik 5" descr="Ein Bild, das Screenshot, Multimedia-Software, Software, Grafiksoftware enthält.&#10;&#10;Automatisch generierte Beschreibung">
            <a:extLst>
              <a:ext uri="{FF2B5EF4-FFF2-40B4-BE49-F238E27FC236}">
                <a16:creationId xmlns:a16="http://schemas.microsoft.com/office/drawing/2014/main" id="{CE7C7468-0742-3C01-50A1-3CD75A0A762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3386" y="3256963"/>
            <a:ext cx="3797536" cy="2572829"/>
          </a:xfrm>
          <a:prstGeom prst="rect">
            <a:avLst/>
          </a:prstGeom>
        </p:spPr>
      </p:pic>
      <p:pic>
        <p:nvPicPr>
          <p:cNvPr id="4" name="Grafik 3" descr="Ein Bild, das Screenshot, Text, Grafik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5ADEA55D-745E-E186-A367-C2D7DC3D1FE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2673" y="3261709"/>
            <a:ext cx="3797536" cy="256333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B5CDEFB-B6D9-1152-33EB-2475199DF324}"/>
              </a:ext>
            </a:extLst>
          </p:cNvPr>
          <p:cNvSpPr txBox="1"/>
          <p:nvPr/>
        </p:nvSpPr>
        <p:spPr>
          <a:xfrm>
            <a:off x="2888105" y="1858780"/>
            <a:ext cx="6415791" cy="46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Roboto" panose="02000000000000000000" pitchFamily="2" charset="0"/>
                <a:ea typeface="Roboto" panose="02000000000000000000" pitchFamily="2" charset="0"/>
                <a:hlinkClick r:id="rId5"/>
              </a:rPr>
              <a:t>https://</a:t>
            </a:r>
            <a:r>
              <a:rPr lang="de-DE" sz="2400" dirty="0" err="1">
                <a:latin typeface="Roboto" panose="02000000000000000000" pitchFamily="2" charset="0"/>
                <a:ea typeface="Roboto" panose="02000000000000000000" pitchFamily="2" charset="0"/>
                <a:hlinkClick r:id="rId5"/>
              </a:rPr>
              <a:t>github.com</a:t>
            </a:r>
            <a:r>
              <a:rPr lang="de-DE" sz="2400" dirty="0">
                <a:latin typeface="Roboto" panose="02000000000000000000" pitchFamily="2" charset="0"/>
                <a:ea typeface="Roboto" panose="02000000000000000000" pitchFamily="2" charset="0"/>
                <a:hlinkClick r:id="rId5"/>
              </a:rPr>
              <a:t>/</a:t>
            </a:r>
            <a:r>
              <a:rPr lang="de-DE" sz="2400" dirty="0" err="1">
                <a:latin typeface="Roboto" panose="02000000000000000000" pitchFamily="2" charset="0"/>
                <a:ea typeface="Roboto" panose="02000000000000000000" pitchFamily="2" charset="0"/>
                <a:hlinkClick r:id="rId5"/>
              </a:rPr>
              <a:t>kaipelzel</a:t>
            </a:r>
            <a:r>
              <a:rPr lang="de-DE" sz="2400" dirty="0">
                <a:latin typeface="Roboto" panose="02000000000000000000" pitchFamily="2" charset="0"/>
                <a:ea typeface="Roboto" panose="02000000000000000000" pitchFamily="2" charset="0"/>
                <a:hlinkClick r:id="rId5"/>
              </a:rPr>
              <a:t>/</a:t>
            </a:r>
            <a:r>
              <a:rPr lang="de-DE" sz="2400" dirty="0" err="1">
                <a:latin typeface="Roboto" panose="02000000000000000000" pitchFamily="2" charset="0"/>
                <a:ea typeface="Roboto" panose="02000000000000000000" pitchFamily="2" charset="0"/>
                <a:hlinkClick r:id="rId5"/>
              </a:rPr>
              <a:t>sauerteigiot</a:t>
            </a:r>
            <a:endParaRPr lang="de-DE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039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Paste Teig, Milchprodukte, Essen, Teig enthält.&#10;&#10;Automatisch generierte Beschreibung">
            <a:extLst>
              <a:ext uri="{FF2B5EF4-FFF2-40B4-BE49-F238E27FC236}">
                <a16:creationId xmlns:a16="http://schemas.microsoft.com/office/drawing/2014/main" id="{F65F354D-A3AF-1F1F-4402-46A289E02B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428744" y="-905256"/>
            <a:ext cx="6858000" cy="866851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734D284-5632-07F9-D8B8-51DB180BE08B}"/>
              </a:ext>
            </a:extLst>
          </p:cNvPr>
          <p:cNvSpPr txBox="1"/>
          <p:nvPr/>
        </p:nvSpPr>
        <p:spPr>
          <a:xfrm>
            <a:off x="477981" y="1122363"/>
            <a:ext cx="422893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Auf </a:t>
            </a:r>
            <a:r>
              <a:rPr lang="en-US" sz="4400" b="1" dirty="0" err="1">
                <a:latin typeface="+mj-lt"/>
                <a:ea typeface="+mj-ea"/>
                <a:cs typeface="+mj-cs"/>
              </a:rPr>
              <a:t>zum</a:t>
            </a:r>
            <a:r>
              <a:rPr lang="en-US" sz="4400" b="1" dirty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>
                <a:latin typeface="+mj-lt"/>
                <a:ea typeface="+mj-ea"/>
                <a:cs typeface="+mj-cs"/>
              </a:rPr>
              <a:t>praktischen</a:t>
            </a:r>
            <a:r>
              <a:rPr lang="en-US" sz="4400" b="1" dirty="0">
                <a:latin typeface="+mj-lt"/>
                <a:ea typeface="+mj-ea"/>
                <a:cs typeface="+mj-cs"/>
              </a:rPr>
              <a:t> Teil 1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err="1">
                <a:latin typeface="+mj-lt"/>
                <a:ea typeface="+mj-ea"/>
                <a:cs typeface="+mj-cs"/>
              </a:rPr>
              <a:t>Jetzt</a:t>
            </a:r>
            <a:r>
              <a:rPr lang="en-US" sz="4400" b="1" dirty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>
                <a:latin typeface="+mj-lt"/>
                <a:ea typeface="+mj-ea"/>
                <a:cs typeface="+mj-cs"/>
              </a:rPr>
              <a:t>machen</a:t>
            </a:r>
            <a:r>
              <a:rPr lang="en-US" sz="4400" b="1" dirty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>
                <a:latin typeface="+mj-lt"/>
                <a:ea typeface="+mj-ea"/>
                <a:cs typeface="+mj-cs"/>
              </a:rPr>
              <a:t>wir</a:t>
            </a:r>
            <a:r>
              <a:rPr lang="en-US" sz="4400" b="1" dirty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>
                <a:latin typeface="+mj-lt"/>
                <a:ea typeface="+mj-ea"/>
                <a:cs typeface="+mj-cs"/>
              </a:rPr>
              <a:t>Sauerteig</a:t>
            </a:r>
            <a:endParaRPr lang="en-US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7049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5EBB80F-36EA-55DF-171A-00AFDADD6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sz="5400" dirty="0">
                <a:latin typeface="Balhgi Rizetons" pitchFamily="2" charset="0"/>
              </a:rPr>
              <a:t>Wie entsteht Brot , wie entstehen Brötchen?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F2E814-8118-0823-2FD1-E569AF7B2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Der Prozess nennt sich Backen.</a:t>
            </a:r>
          </a:p>
          <a:p>
            <a:pPr marL="0" indent="0">
              <a:buNone/>
            </a:pPr>
            <a:r>
              <a:rPr lang="de-DE" dirty="0"/>
              <a:t>Als Backen versteht man das Garen der Backwaren in einem geschlossenen Raum unter Hitzezuführung. Im Allgemeinen ist das der Ofen.</a:t>
            </a:r>
          </a:p>
          <a:p>
            <a:pPr marL="0" indent="0">
              <a:buNone/>
            </a:pPr>
            <a:r>
              <a:rPr lang="de-DE" dirty="0"/>
              <a:t>Ein Brot (und auch Brötchen) besteht aus den grundlegenden Zutaten Wasser, Mehl, Salz und Triebmittel.</a:t>
            </a:r>
          </a:p>
          <a:p>
            <a:pPr marL="0" indent="0">
              <a:buNone/>
            </a:pPr>
            <a:r>
              <a:rPr lang="de-DE" dirty="0"/>
              <a:t>Daraus wird ein Teig angesetzt, die Backware geformt und gebacken. </a:t>
            </a:r>
          </a:p>
          <a:p>
            <a:pPr marL="0" indent="0">
              <a:buNone/>
            </a:pPr>
            <a:r>
              <a:rPr lang="de-DE" dirty="0"/>
              <a:t>Das Backen kann auch mit Wasserzufuhr passieren, das nennt man Schwaden. </a:t>
            </a:r>
          </a:p>
          <a:p>
            <a:pPr marL="0" indent="0">
              <a:buNone/>
            </a:pPr>
            <a:r>
              <a:rPr lang="de-DE" dirty="0"/>
              <a:t>Schwaden ist ganz einfach – du kippst Wasser in den heißen Ofen.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2B7A0C2-1ED1-0663-4A7B-50D17318152F}"/>
              </a:ext>
            </a:extLst>
          </p:cNvPr>
          <p:cNvSpPr txBox="1"/>
          <p:nvPr/>
        </p:nvSpPr>
        <p:spPr>
          <a:xfrm>
            <a:off x="9923489" y="1270417"/>
            <a:ext cx="1693888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8800" dirty="0"/>
              <a:t>🤓</a:t>
            </a:r>
          </a:p>
        </p:txBody>
      </p:sp>
    </p:spTree>
    <p:extLst>
      <p:ext uri="{BB962C8B-B14F-4D97-AF65-F5344CB8AC3E}">
        <p14:creationId xmlns:p14="http://schemas.microsoft.com/office/powerpoint/2010/main" val="3303090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16F14-6B8A-9D53-D036-D70D4AB2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5400" dirty="0">
                <a:latin typeface="Balhgi Rizetons" pitchFamily="2" charset="0"/>
              </a:rPr>
              <a:t>Mehlsorten - ABC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AE03D4-5E93-584E-A051-911F86407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Roggenmehl lässt sich ohne Triebmittel nicht backen, da es keine Spannung aufbauen kann. Die im Roggen vorhandenen Schleimstoffe zerstören das Klebergerüst, das Gluten. Roggen hat den kräftigsten Eigengeschmack.</a:t>
            </a:r>
          </a:p>
          <a:p>
            <a:pPr marL="0" indent="0">
              <a:buNone/>
            </a:pPr>
            <a:r>
              <a:rPr lang="de-DE" dirty="0"/>
              <a:t>Dinkelmehl lässt sich gut verarbeiten, baut zuverlässig ein Klebergerüst auf, wird beim Backen aber schnell trocken. Viel Wasser hilft nur bedingt. Dinkel hat einen Eigengeschmack, manchmal leicht nussig.</a:t>
            </a:r>
          </a:p>
          <a:p>
            <a:pPr marL="0" indent="0">
              <a:buNone/>
            </a:pPr>
            <a:r>
              <a:rPr lang="de-DE" dirty="0"/>
              <a:t>Weizenmehl lässt sich am einfachsten verarbeiten, baut schnell ein Klebergerüst auf. Der hierzulande übliche Weizen hat ein relativ geringen Eigengeschmack.</a:t>
            </a:r>
          </a:p>
        </p:txBody>
      </p:sp>
    </p:spTree>
    <p:extLst>
      <p:ext uri="{BB962C8B-B14F-4D97-AF65-F5344CB8AC3E}">
        <p14:creationId xmlns:p14="http://schemas.microsoft.com/office/powerpoint/2010/main" val="1111194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29496DA-9D33-5988-E936-069AD8E9F4D0}"/>
              </a:ext>
            </a:extLst>
          </p:cNvPr>
          <p:cNvGrpSpPr/>
          <p:nvPr/>
        </p:nvGrpSpPr>
        <p:grpSpPr>
          <a:xfrm>
            <a:off x="1138547" y="428625"/>
            <a:ext cx="2095500" cy="2821473"/>
            <a:chOff x="847725" y="428625"/>
            <a:chExt cx="2095500" cy="282147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039769B-0387-F972-95EE-23DD9235EB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725" y="1200152"/>
              <a:ext cx="2095500" cy="204994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CA2D579F-8980-D383-FBB6-4B95892FE5F7}"/>
                </a:ext>
              </a:extLst>
            </p:cNvPr>
            <p:cNvSpPr txBox="1"/>
            <p:nvPr/>
          </p:nvSpPr>
          <p:spPr>
            <a:xfrm>
              <a:off x="847725" y="428625"/>
              <a:ext cx="2095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dirty="0">
                  <a:latin typeface="Roboto" panose="02000000000000000000" pitchFamily="2" charset="0"/>
                  <a:ea typeface="Roboto" panose="02000000000000000000" pitchFamily="2" charset="0"/>
                </a:rPr>
                <a:t>Roggen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25680A8-1535-B024-E834-40BDBE2CA838}"/>
              </a:ext>
            </a:extLst>
          </p:cNvPr>
          <p:cNvGrpSpPr/>
          <p:nvPr/>
        </p:nvGrpSpPr>
        <p:grpSpPr>
          <a:xfrm>
            <a:off x="5048550" y="428625"/>
            <a:ext cx="2095200" cy="2821473"/>
            <a:chOff x="3624263" y="428625"/>
            <a:chExt cx="2095200" cy="2821473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088F34B-9C03-B910-1F7D-242985FDB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4263" y="1200152"/>
              <a:ext cx="2095200" cy="204994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C2866CA4-E9E8-8221-FED8-D566F5D8D220}"/>
                </a:ext>
              </a:extLst>
            </p:cNvPr>
            <p:cNvSpPr txBox="1"/>
            <p:nvPr/>
          </p:nvSpPr>
          <p:spPr>
            <a:xfrm>
              <a:off x="4019280" y="428625"/>
              <a:ext cx="13051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>
                  <a:latin typeface="Roboto" panose="02000000000000000000" pitchFamily="2" charset="0"/>
                  <a:ea typeface="Roboto" panose="02000000000000000000" pitchFamily="2" charset="0"/>
                </a:rPr>
                <a:t>Dinkel</a:t>
              </a:r>
              <a:endParaRPr lang="de-DE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31FD460-085B-1DDE-41D6-6B54A4B2B2C9}"/>
              </a:ext>
            </a:extLst>
          </p:cNvPr>
          <p:cNvGrpSpPr/>
          <p:nvPr/>
        </p:nvGrpSpPr>
        <p:grpSpPr>
          <a:xfrm>
            <a:off x="8958253" y="428625"/>
            <a:ext cx="2095200" cy="2821473"/>
            <a:chOff x="6472539" y="428625"/>
            <a:chExt cx="2095200" cy="2821473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73B1F294-9A16-1C45-D97E-3068F45FE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2539" y="1200152"/>
              <a:ext cx="2095200" cy="204994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D5C6F28B-2CCF-9478-B970-125660A94D79}"/>
                </a:ext>
              </a:extLst>
            </p:cNvPr>
            <p:cNvSpPr txBox="1"/>
            <p:nvPr/>
          </p:nvSpPr>
          <p:spPr>
            <a:xfrm>
              <a:off x="6763361" y="428625"/>
              <a:ext cx="15135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>
                  <a:latin typeface="Roboto" panose="02000000000000000000" pitchFamily="2" charset="0"/>
                  <a:ea typeface="Roboto" panose="02000000000000000000" pitchFamily="2" charset="0"/>
                </a:rPr>
                <a:t>Weizen</a:t>
              </a:r>
              <a:endParaRPr lang="de-DE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A0B6BD7D-080F-5ABD-4BF4-A530ED402E90}"/>
              </a:ext>
            </a:extLst>
          </p:cNvPr>
          <p:cNvSpPr txBox="1"/>
          <p:nvPr/>
        </p:nvSpPr>
        <p:spPr>
          <a:xfrm>
            <a:off x="1138547" y="3571103"/>
            <a:ext cx="2095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Roboto" panose="02000000000000000000" pitchFamily="2" charset="0"/>
                <a:ea typeface="Roboto" panose="02000000000000000000" pitchFamily="2" charset="0"/>
              </a:rPr>
              <a:t>Typ: 997</a:t>
            </a:r>
          </a:p>
          <a:p>
            <a:r>
              <a:rPr lang="de-DE" sz="2400" b="1" dirty="0">
                <a:latin typeface="Roboto" panose="02000000000000000000" pitchFamily="2" charset="0"/>
                <a:ea typeface="Roboto" panose="02000000000000000000" pitchFamily="2" charset="0"/>
              </a:rPr>
              <a:t>Typ: 1150</a:t>
            </a:r>
          </a:p>
          <a:p>
            <a:r>
              <a:rPr lang="de-DE" sz="2400" dirty="0">
                <a:latin typeface="Roboto" panose="02000000000000000000" pitchFamily="2" charset="0"/>
                <a:ea typeface="Roboto" panose="02000000000000000000" pitchFamily="2" charset="0"/>
              </a:rPr>
              <a:t>Typ: 1370</a:t>
            </a:r>
          </a:p>
          <a:p>
            <a:r>
              <a:rPr lang="de-DE" sz="2400" b="1" dirty="0">
                <a:latin typeface="Roboto" panose="02000000000000000000" pitchFamily="2" charset="0"/>
                <a:ea typeface="Roboto" panose="02000000000000000000" pitchFamily="2" charset="0"/>
              </a:rPr>
              <a:t>Vollkorn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BA81302-85B5-08DC-2511-DEAB3C0CB23F}"/>
              </a:ext>
            </a:extLst>
          </p:cNvPr>
          <p:cNvSpPr txBox="1"/>
          <p:nvPr/>
        </p:nvSpPr>
        <p:spPr>
          <a:xfrm>
            <a:off x="5048250" y="3571103"/>
            <a:ext cx="2095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Roboto" panose="02000000000000000000" pitchFamily="2" charset="0"/>
                <a:ea typeface="Roboto" panose="02000000000000000000" pitchFamily="2" charset="0"/>
              </a:rPr>
              <a:t>Typ: 630</a:t>
            </a:r>
          </a:p>
          <a:p>
            <a:r>
              <a:rPr lang="de-DE" sz="2400" dirty="0">
                <a:latin typeface="Roboto" panose="02000000000000000000" pitchFamily="2" charset="0"/>
                <a:ea typeface="Roboto" panose="02000000000000000000" pitchFamily="2" charset="0"/>
              </a:rPr>
              <a:t>Typ: 812</a:t>
            </a:r>
          </a:p>
          <a:p>
            <a:r>
              <a:rPr lang="de-DE" sz="2400" b="1" dirty="0">
                <a:latin typeface="Roboto" panose="02000000000000000000" pitchFamily="2" charset="0"/>
                <a:ea typeface="Roboto" panose="02000000000000000000" pitchFamily="2" charset="0"/>
              </a:rPr>
              <a:t>Typ: 1050</a:t>
            </a:r>
          </a:p>
          <a:p>
            <a:r>
              <a:rPr lang="de-DE" sz="2400" b="1" dirty="0">
                <a:latin typeface="Roboto" panose="02000000000000000000" pitchFamily="2" charset="0"/>
                <a:ea typeface="Roboto" panose="02000000000000000000" pitchFamily="2" charset="0"/>
              </a:rPr>
              <a:t>Vollkorn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40FECF6-A9FA-B84A-5E22-E5BC27D2EABE}"/>
              </a:ext>
            </a:extLst>
          </p:cNvPr>
          <p:cNvSpPr txBox="1"/>
          <p:nvPr/>
        </p:nvSpPr>
        <p:spPr>
          <a:xfrm>
            <a:off x="8958103" y="3607903"/>
            <a:ext cx="2095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Roboto" panose="02000000000000000000" pitchFamily="2" charset="0"/>
                <a:ea typeface="Roboto" panose="02000000000000000000" pitchFamily="2" charset="0"/>
              </a:rPr>
              <a:t>Typ: 405</a:t>
            </a:r>
          </a:p>
          <a:p>
            <a:r>
              <a:rPr lang="de-DE" sz="2400" b="1" dirty="0">
                <a:latin typeface="Roboto" panose="02000000000000000000" pitchFamily="2" charset="0"/>
                <a:ea typeface="Roboto" panose="02000000000000000000" pitchFamily="2" charset="0"/>
              </a:rPr>
              <a:t>Typ: 550</a:t>
            </a:r>
          </a:p>
          <a:p>
            <a:r>
              <a:rPr lang="de-DE" sz="2400" b="1" dirty="0">
                <a:latin typeface="Roboto" panose="02000000000000000000" pitchFamily="2" charset="0"/>
                <a:ea typeface="Roboto" panose="02000000000000000000" pitchFamily="2" charset="0"/>
              </a:rPr>
              <a:t>Typ: 1050</a:t>
            </a:r>
          </a:p>
          <a:p>
            <a:r>
              <a:rPr lang="de-DE" sz="2400" b="1" dirty="0">
                <a:latin typeface="Roboto" panose="02000000000000000000" pitchFamily="2" charset="0"/>
                <a:ea typeface="Roboto" panose="02000000000000000000" pitchFamily="2" charset="0"/>
              </a:rPr>
              <a:t>Vollkorn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0C6826A-FE65-04C7-5809-005101601132}"/>
              </a:ext>
            </a:extLst>
          </p:cNvPr>
          <p:cNvSpPr txBox="1"/>
          <p:nvPr/>
        </p:nvSpPr>
        <p:spPr>
          <a:xfrm>
            <a:off x="1138547" y="5461686"/>
            <a:ext cx="9914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Die Zahl gibt die Mehltype an. Die Zahl steht dafür, wieviel Milligramm Nährstoffe auf 100 Gramm Mehl enthalten sind  -  also wieviel vom Kornmantel übrig ist. Je kleiner die Zahl, desto feiner das Mehl und desto weniger Nährstoffe sind enthalten. Bei uns übliche Mehle sind </a:t>
            </a:r>
            <a:r>
              <a:rPr lang="de-DE" b="1" dirty="0">
                <a:latin typeface="Roboto" panose="02000000000000000000" pitchFamily="2" charset="0"/>
                <a:ea typeface="Roboto" panose="02000000000000000000" pitchFamily="2" charset="0"/>
              </a:rPr>
              <a:t>fett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 markiert.</a:t>
            </a:r>
          </a:p>
        </p:txBody>
      </p:sp>
    </p:spTree>
    <p:extLst>
      <p:ext uri="{BB962C8B-B14F-4D97-AF65-F5344CB8AC3E}">
        <p14:creationId xmlns:p14="http://schemas.microsoft.com/office/powerpoint/2010/main" val="297549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D82656D-FE51-4706-1A8C-F122ABFA8538}"/>
              </a:ext>
            </a:extLst>
          </p:cNvPr>
          <p:cNvSpPr txBox="1"/>
          <p:nvPr/>
        </p:nvSpPr>
        <p:spPr>
          <a:xfrm>
            <a:off x="1344118" y="2005334"/>
            <a:ext cx="950376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4000" b="1" dirty="0">
                <a:latin typeface="Roboto Black" panose="02000000000000000000" pitchFamily="2" charset="0"/>
                <a:ea typeface="Roboto Black" panose="02000000000000000000" pitchFamily="2" charset="0"/>
              </a:rPr>
              <a:t>GLUTEN IST BÖSE !!!!</a:t>
            </a:r>
            <a:r>
              <a:rPr lang="de-DE" sz="4000" b="1" dirty="0" err="1">
                <a:latin typeface="Roboto Black" panose="02000000000000000000" pitchFamily="2" charset="0"/>
                <a:ea typeface="Roboto Black" panose="02000000000000000000" pitchFamily="2" charset="0"/>
              </a:rPr>
              <a:t>einselfelfffeins</a:t>
            </a:r>
            <a:r>
              <a:rPr lang="de-DE" sz="4000" b="1" dirty="0">
                <a:latin typeface="Roboto Black" panose="02000000000000000000" pitchFamily="2" charset="0"/>
                <a:ea typeface="Roboto Black" panose="02000000000000000000" pitchFamily="2" charset="0"/>
              </a:rPr>
              <a:t>!!!!!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6E50751-6155-5C1A-E11B-0C249B94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5400" dirty="0">
                <a:latin typeface="Balhgi Rizetons" pitchFamily="2" charset="0"/>
              </a:rPr>
              <a:t>Achtung Halbwissen!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1F4C444-9FC2-81CE-B7AA-63770E27499F}"/>
              </a:ext>
            </a:extLst>
          </p:cNvPr>
          <p:cNvSpPr txBox="1"/>
          <p:nvPr/>
        </p:nvSpPr>
        <p:spPr>
          <a:xfrm>
            <a:off x="1344116" y="3072984"/>
            <a:ext cx="95037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>
                <a:latin typeface="Roboto Black" panose="02000000000000000000" pitchFamily="2" charset="0"/>
                <a:ea typeface="Roboto Black" panose="02000000000000000000" pitchFamily="2" charset="0"/>
              </a:rPr>
              <a:t>Don‘t</a:t>
            </a:r>
            <a:r>
              <a:rPr lang="de-DE" sz="2400" b="1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de-DE" sz="2400" b="1" dirty="0" err="1">
                <a:latin typeface="Roboto Black" panose="02000000000000000000" pitchFamily="2" charset="0"/>
                <a:ea typeface="Roboto Black" panose="02000000000000000000" pitchFamily="2" charset="0"/>
              </a:rPr>
              <a:t>believe</a:t>
            </a:r>
            <a:r>
              <a:rPr lang="de-DE" sz="2400" b="1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de-DE" sz="2400" b="1" dirty="0" err="1">
                <a:latin typeface="Roboto Black" panose="02000000000000000000" pitchFamily="2" charset="0"/>
                <a:ea typeface="Roboto Black" panose="02000000000000000000" pitchFamily="2" charset="0"/>
              </a:rPr>
              <a:t>the</a:t>
            </a:r>
            <a:r>
              <a:rPr lang="de-DE" sz="2400" b="1" dirty="0">
                <a:latin typeface="Roboto Black" panose="02000000000000000000" pitchFamily="2" charset="0"/>
                <a:ea typeface="Roboto Black" panose="02000000000000000000" pitchFamily="2" charset="0"/>
              </a:rPr>
              <a:t> hype! </a:t>
            </a:r>
          </a:p>
          <a:p>
            <a:r>
              <a:rPr lang="de-DE" sz="2400" dirty="0">
                <a:latin typeface="Roboto" panose="02000000000000000000" pitchFamily="2" charset="0"/>
                <a:ea typeface="Roboto" panose="02000000000000000000" pitchFamily="2" charset="0"/>
              </a:rPr>
              <a:t>Es gibt viele „Influencer“ und selbsternannte „Ernährungsgurus“ da draußen, die euch erzählen wollen, dass Gluten schlecht für euch ist.</a:t>
            </a:r>
          </a:p>
          <a:p>
            <a:r>
              <a:rPr lang="de-DE" sz="2400" dirty="0">
                <a:latin typeface="Roboto" panose="02000000000000000000" pitchFamily="2" charset="0"/>
                <a:ea typeface="Roboto" panose="02000000000000000000" pitchFamily="2" charset="0"/>
              </a:rPr>
              <a:t>Gluten, das Klebereiweis ist per se weder böse noch schädlich. Es gibt Menschen mit nachgewiesener Glutenunverträglichkeit oder Glutenallergie. Die sollten sich von Gluten fernhalten.</a:t>
            </a:r>
          </a:p>
          <a:p>
            <a:r>
              <a:rPr lang="de-DE" sz="2400" dirty="0">
                <a:latin typeface="Roboto" panose="02000000000000000000" pitchFamily="2" charset="0"/>
                <a:ea typeface="Roboto" panose="02000000000000000000" pitchFamily="2" charset="0"/>
              </a:rPr>
              <a:t>Gluten ist in nahezu jedem Mehl enthalten, in unterschiedlichen Mengen.</a:t>
            </a:r>
          </a:p>
          <a:p>
            <a:pPr algn="ctr"/>
            <a:r>
              <a:rPr lang="de-DE" sz="2400" b="1" dirty="0">
                <a:latin typeface="Roboto Black" panose="02000000000000000000" pitchFamily="2" charset="0"/>
                <a:ea typeface="Roboto Black" panose="02000000000000000000" pitchFamily="2" charset="0"/>
              </a:rPr>
              <a:t>Hört auf euren Bauch – vertragt ihr‘s, </a:t>
            </a:r>
            <a:r>
              <a:rPr lang="de-DE" sz="2400" b="1" dirty="0" err="1">
                <a:latin typeface="Roboto Black" panose="02000000000000000000" pitchFamily="2" charset="0"/>
                <a:ea typeface="Roboto Black" panose="02000000000000000000" pitchFamily="2" charset="0"/>
              </a:rPr>
              <a:t>esst‘s</a:t>
            </a:r>
            <a:r>
              <a:rPr lang="de-DE" sz="2400" b="1" dirty="0">
                <a:latin typeface="Roboto Black" panose="02000000000000000000" pitchFamily="2" charset="0"/>
                <a:ea typeface="Roboto Black" panose="02000000000000000000" pitchFamily="2" charset="0"/>
              </a:rPr>
              <a:t> weiter!</a:t>
            </a:r>
          </a:p>
        </p:txBody>
      </p:sp>
    </p:spTree>
    <p:extLst>
      <p:ext uri="{BB962C8B-B14F-4D97-AF65-F5344CB8AC3E}">
        <p14:creationId xmlns:p14="http://schemas.microsoft.com/office/powerpoint/2010/main" val="177719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3A273-67B0-20AA-4CCE-34FA6B8E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5400" dirty="0">
                <a:latin typeface="Balhgi Rizetons" pitchFamily="2" charset="0"/>
              </a:rPr>
              <a:t>Was brauche ich zum Brötchenbacken?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9647673-E57D-EA42-844B-3321234D369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462" y="1690688"/>
            <a:ext cx="3121236" cy="441460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06AA7DF-A259-680D-FC46-C6E0E03A428F}"/>
              </a:ext>
            </a:extLst>
          </p:cNvPr>
          <p:cNvSpPr txBox="1"/>
          <p:nvPr/>
        </p:nvSpPr>
        <p:spPr>
          <a:xfrm>
            <a:off x="838200" y="1940011"/>
            <a:ext cx="594425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de-DE" sz="3600" b="1" dirty="0">
                <a:latin typeface="Roboto" panose="02000000000000000000" pitchFamily="2" charset="0"/>
                <a:ea typeface="Roboto" panose="02000000000000000000" pitchFamily="2" charset="0"/>
              </a:rPr>
              <a:t> Mehl</a:t>
            </a:r>
          </a:p>
          <a:p>
            <a:pPr marL="342900" indent="-342900">
              <a:buAutoNum type="arabicPeriod"/>
            </a:pPr>
            <a:r>
              <a:rPr lang="de-DE" sz="3600" b="1" dirty="0">
                <a:latin typeface="Roboto" panose="02000000000000000000" pitchFamily="2" charset="0"/>
                <a:ea typeface="Roboto" panose="02000000000000000000" pitchFamily="2" charset="0"/>
              </a:rPr>
              <a:t> Wasser</a:t>
            </a:r>
          </a:p>
          <a:p>
            <a:pPr marL="342900" indent="-342900">
              <a:buAutoNum type="arabicPeriod"/>
            </a:pPr>
            <a:r>
              <a:rPr lang="de-DE" sz="3600" b="1" dirty="0">
                <a:latin typeface="Roboto" panose="02000000000000000000" pitchFamily="2" charset="0"/>
                <a:ea typeface="Roboto" panose="02000000000000000000" pitchFamily="2" charset="0"/>
              </a:rPr>
              <a:t> Sauerteig</a:t>
            </a:r>
          </a:p>
          <a:p>
            <a:pPr marL="342900" indent="-342900">
              <a:buAutoNum type="arabicPeriod"/>
            </a:pPr>
            <a:r>
              <a:rPr lang="de-DE" sz="3600" b="1" dirty="0">
                <a:latin typeface="Roboto" panose="02000000000000000000" pitchFamily="2" charset="0"/>
                <a:ea typeface="Roboto" panose="02000000000000000000" pitchFamily="2" charset="0"/>
              </a:rPr>
              <a:t> Salz</a:t>
            </a:r>
          </a:p>
          <a:p>
            <a:pPr marL="342900" indent="-342900">
              <a:buAutoNum type="arabicPeriod"/>
            </a:pPr>
            <a:r>
              <a:rPr lang="de-DE" sz="3600" b="1" dirty="0">
                <a:latin typeface="Roboto" panose="02000000000000000000" pitchFamily="2" charset="0"/>
                <a:ea typeface="Roboto" panose="02000000000000000000" pitchFamily="2" charset="0"/>
              </a:rPr>
              <a:t> Ofen</a:t>
            </a:r>
          </a:p>
          <a:p>
            <a:pPr marL="342900" indent="-342900">
              <a:buAutoNum type="arabicPeriod"/>
            </a:pPr>
            <a:r>
              <a:rPr lang="de-DE" sz="3600" b="1" dirty="0">
                <a:latin typeface="Roboto" panose="02000000000000000000" pitchFamily="2" charset="0"/>
                <a:ea typeface="Roboto" panose="02000000000000000000" pitchFamily="2" charset="0"/>
              </a:rPr>
              <a:t> Etwas Zeit und Werkzeug</a:t>
            </a:r>
          </a:p>
          <a:p>
            <a:pPr marL="342900" indent="-342900">
              <a:buAutoNum type="arabicPeriod"/>
            </a:pPr>
            <a:r>
              <a:rPr lang="de-DE" sz="3600" b="1" dirty="0">
                <a:latin typeface="Roboto" panose="02000000000000000000" pitchFamily="2" charset="0"/>
                <a:ea typeface="Roboto" panose="02000000000000000000" pitchFamily="2" charset="0"/>
              </a:rPr>
              <a:t> Das ultimative Rezept</a:t>
            </a:r>
            <a:endParaRPr lang="de-DE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31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Puder, Im Haus, Mehl, Teig enthält.&#10;&#10;Automatisch generierte Beschreibung">
            <a:extLst>
              <a:ext uri="{FF2B5EF4-FFF2-40B4-BE49-F238E27FC236}">
                <a16:creationId xmlns:a16="http://schemas.microsoft.com/office/drawing/2014/main" id="{8894F1BB-8669-00AB-6F59-7E2295A87B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6" name="Grafik 5" descr="Ein Bild, das Im Haus, Bäckerei, Ofen, Essen enthält.&#10;&#10;Automatisch generierte Beschreibung">
            <a:extLst>
              <a:ext uri="{FF2B5EF4-FFF2-40B4-BE49-F238E27FC236}">
                <a16:creationId xmlns:a16="http://schemas.microsoft.com/office/drawing/2014/main" id="{478CF939-F060-E339-8D6B-17D0FBF072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67D57E-6F5D-4589-880C-8D594F2C1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1524659"/>
            <a:ext cx="5019074" cy="27740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Zwei </a:t>
            </a:r>
            <a:r>
              <a:rPr lang="en-US" sz="4800" b="1" kern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Roggen</a:t>
            </a:r>
            <a:r>
              <a:rPr lang="en-US" sz="4800" b="1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-Dinkel </a:t>
            </a:r>
            <a:r>
              <a:rPr lang="en-US" sz="4800" b="1" kern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Teige</a:t>
            </a:r>
            <a:r>
              <a:rPr lang="en-US" sz="4800" b="1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4800" b="1" kern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unterschiedlicher</a:t>
            </a:r>
            <a:r>
              <a:rPr lang="en-US" sz="4800" b="1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4800" b="1" kern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Wassergehalt</a:t>
            </a:r>
            <a:endParaRPr lang="en-US" sz="4800" b="1" kern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4443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734D284-5632-07F9-D8B8-51DB180BE08B}"/>
              </a:ext>
            </a:extLst>
          </p:cNvPr>
          <p:cNvSpPr txBox="1"/>
          <p:nvPr/>
        </p:nvSpPr>
        <p:spPr>
          <a:xfrm>
            <a:off x="890338" y="640080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dirty="0">
                <a:latin typeface="+mj-lt"/>
                <a:ea typeface="+mj-ea"/>
                <a:cs typeface="+mj-cs"/>
              </a:rPr>
              <a:t>Auf </a:t>
            </a:r>
            <a:r>
              <a:rPr lang="en-US" sz="4600" b="1" dirty="0" err="1">
                <a:latin typeface="+mj-lt"/>
                <a:ea typeface="+mj-ea"/>
                <a:cs typeface="+mj-cs"/>
              </a:rPr>
              <a:t>zum</a:t>
            </a:r>
            <a:r>
              <a:rPr lang="en-US" sz="4600" b="1" dirty="0">
                <a:latin typeface="+mj-lt"/>
                <a:ea typeface="+mj-ea"/>
                <a:cs typeface="+mj-cs"/>
              </a:rPr>
              <a:t> </a:t>
            </a:r>
            <a:r>
              <a:rPr lang="en-US" sz="4600" b="1" dirty="0" err="1">
                <a:latin typeface="+mj-lt"/>
                <a:ea typeface="+mj-ea"/>
                <a:cs typeface="+mj-cs"/>
              </a:rPr>
              <a:t>praktischen</a:t>
            </a:r>
            <a:r>
              <a:rPr lang="en-US" sz="4600" b="1" dirty="0">
                <a:latin typeface="+mj-lt"/>
                <a:ea typeface="+mj-ea"/>
                <a:cs typeface="+mj-cs"/>
              </a:rPr>
              <a:t> Teil 2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dirty="0" err="1">
                <a:latin typeface="+mj-lt"/>
                <a:ea typeface="+mj-ea"/>
                <a:cs typeface="+mj-cs"/>
              </a:rPr>
              <a:t>Jetzt</a:t>
            </a:r>
            <a:r>
              <a:rPr lang="en-US" sz="4600" b="1" dirty="0">
                <a:latin typeface="+mj-lt"/>
                <a:ea typeface="+mj-ea"/>
                <a:cs typeface="+mj-cs"/>
              </a:rPr>
              <a:t> </a:t>
            </a:r>
            <a:r>
              <a:rPr lang="en-US" sz="4600" b="1" dirty="0" err="1">
                <a:latin typeface="+mj-lt"/>
                <a:ea typeface="+mj-ea"/>
                <a:cs typeface="+mj-cs"/>
              </a:rPr>
              <a:t>backen</a:t>
            </a:r>
            <a:r>
              <a:rPr lang="en-US" sz="4600" b="1" dirty="0">
                <a:latin typeface="+mj-lt"/>
                <a:ea typeface="+mj-ea"/>
                <a:cs typeface="+mj-cs"/>
              </a:rPr>
              <a:t> </a:t>
            </a:r>
            <a:r>
              <a:rPr lang="en-US" sz="4600" b="1" dirty="0" err="1">
                <a:latin typeface="+mj-lt"/>
                <a:ea typeface="+mj-ea"/>
                <a:cs typeface="+mj-cs"/>
              </a:rPr>
              <a:t>wir</a:t>
            </a:r>
            <a:r>
              <a:rPr lang="en-US" sz="4600" b="1" dirty="0">
                <a:latin typeface="+mj-lt"/>
                <a:ea typeface="+mj-ea"/>
                <a:cs typeface="+mj-cs"/>
              </a:rPr>
              <a:t> </a:t>
            </a:r>
            <a:r>
              <a:rPr lang="en-US" sz="4600" b="1" dirty="0" err="1">
                <a:latin typeface="+mj-lt"/>
                <a:ea typeface="+mj-ea"/>
                <a:cs typeface="+mj-cs"/>
              </a:rPr>
              <a:t>Brötchen</a:t>
            </a:r>
            <a:endParaRPr lang="en-US" sz="4600" b="1" dirty="0">
              <a:latin typeface="+mj-lt"/>
              <a:ea typeface="+mj-ea"/>
              <a:cs typeface="+mj-cs"/>
            </a:endParaRP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Ein Bild, das Essen, Backwaren, Gluten, Snack enthält.&#10;&#10;Automatisch generierte Beschreibung">
            <a:extLst>
              <a:ext uri="{FF2B5EF4-FFF2-40B4-BE49-F238E27FC236}">
                <a16:creationId xmlns:a16="http://schemas.microsoft.com/office/drawing/2014/main" id="{42A9C24B-840F-3979-C33F-70FDC2055B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6550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Boden, Essen, Brot, Grill enthält.&#10;&#10;Automatisch generierte Beschreibung">
            <a:extLst>
              <a:ext uri="{FF2B5EF4-FFF2-40B4-BE49-F238E27FC236}">
                <a16:creationId xmlns:a16="http://schemas.microsoft.com/office/drawing/2014/main" id="{F63A2AA9-6F3E-8AB0-ABEC-32548BD099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92FE8F-E455-3EA6-E820-1259D6A23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400" dirty="0">
                <a:latin typeface="Balhgi Rizetons" pitchFamily="2" charset="0"/>
              </a:rPr>
              <a:t>#</a:t>
            </a:r>
            <a:r>
              <a:rPr lang="de-DE" sz="4400" dirty="0" err="1">
                <a:latin typeface="Balhgi Rizetons" pitchFamily="2" charset="0"/>
              </a:rPr>
              <a:t>NerdamBackofen</a:t>
            </a:r>
            <a:r>
              <a:rPr lang="de-DE" sz="4400" dirty="0">
                <a:latin typeface="Balhgi Rizetons" pitchFamily="2" charset="0"/>
              </a:rPr>
              <a:t> Brötchen und Sauerteig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F185B8-D97B-EC07-F76F-D70005981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20.05.2023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244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D768C40-8391-0DF3-8875-503FF0B31FD0}"/>
              </a:ext>
            </a:extLst>
          </p:cNvPr>
          <p:cNvSpPr/>
          <p:nvPr/>
        </p:nvSpPr>
        <p:spPr>
          <a:xfrm>
            <a:off x="376226" y="1999754"/>
            <a:ext cx="336021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Anstellgut, ASG</a:t>
            </a:r>
            <a:endParaRPr lang="de-DE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50FAF1F-7DB3-DB72-D3CC-8AA35A00A2BE}"/>
              </a:ext>
            </a:extLst>
          </p:cNvPr>
          <p:cNvSpPr/>
          <p:nvPr/>
        </p:nvSpPr>
        <p:spPr>
          <a:xfrm>
            <a:off x="4068742" y="657634"/>
            <a:ext cx="40094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Dehnen und Falten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C8AFAA5-CF45-078C-2A5E-3B1A58C932B0}"/>
              </a:ext>
            </a:extLst>
          </p:cNvPr>
          <p:cNvSpPr/>
          <p:nvPr/>
        </p:nvSpPr>
        <p:spPr>
          <a:xfrm>
            <a:off x="1028680" y="600832"/>
            <a:ext cx="21339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Sauerteig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0FC5691-8439-569A-2327-97B3409D4A08}"/>
              </a:ext>
            </a:extLst>
          </p:cNvPr>
          <p:cNvSpPr/>
          <p:nvPr/>
        </p:nvSpPr>
        <p:spPr>
          <a:xfrm>
            <a:off x="6494467" y="2747947"/>
            <a:ext cx="37609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Teigausbeute, TA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93B31BA-66E2-B2EC-C402-D81E6804DD8F}"/>
              </a:ext>
            </a:extLst>
          </p:cNvPr>
          <p:cNvSpPr/>
          <p:nvPr/>
        </p:nvSpPr>
        <p:spPr>
          <a:xfrm>
            <a:off x="982198" y="3298942"/>
            <a:ext cx="284725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Gare, Gärung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6CBC243-89DA-84D4-7A26-D6823F97E44C}"/>
              </a:ext>
            </a:extLst>
          </p:cNvPr>
          <p:cNvSpPr/>
          <p:nvPr/>
        </p:nvSpPr>
        <p:spPr>
          <a:xfrm>
            <a:off x="677303" y="3945272"/>
            <a:ext cx="22605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Stockgare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FC4FC49-A5C9-6697-4264-F7B2F134A4FF}"/>
              </a:ext>
            </a:extLst>
          </p:cNvPr>
          <p:cNvSpPr/>
          <p:nvPr/>
        </p:nvSpPr>
        <p:spPr>
          <a:xfrm>
            <a:off x="2257385" y="4555762"/>
            <a:ext cx="225254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Stückgare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E6D893-1AC1-28C7-F424-1BB103274826}"/>
              </a:ext>
            </a:extLst>
          </p:cNvPr>
          <p:cNvSpPr txBox="1"/>
          <p:nvPr/>
        </p:nvSpPr>
        <p:spPr>
          <a:xfrm>
            <a:off x="902043" y="6153665"/>
            <a:ext cx="7516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Quellen: </a:t>
            </a:r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https://josemola.de/brot-abc/</a:t>
            </a:r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  <a:hlinkClick r:id="rId4"/>
              </a:rPr>
              <a:t>https://brotdoc.com/fachchinesisch/</a:t>
            </a:r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  <a:hlinkClick r:id="rId5"/>
              </a:rPr>
              <a:t>https://www.baeckerlatein.de</a:t>
            </a:r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ADB260B-9977-F5C0-ED41-EC5201C6581A}"/>
              </a:ext>
            </a:extLst>
          </p:cNvPr>
          <p:cNvSpPr/>
          <p:nvPr/>
        </p:nvSpPr>
        <p:spPr>
          <a:xfrm>
            <a:off x="8898370" y="814512"/>
            <a:ext cx="15343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Krume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16CBB53-3B96-6475-C258-FE6B6638BC0E}"/>
              </a:ext>
            </a:extLst>
          </p:cNvPr>
          <p:cNvSpPr/>
          <p:nvPr/>
        </p:nvSpPr>
        <p:spPr>
          <a:xfrm>
            <a:off x="9504289" y="1562940"/>
            <a:ext cx="15199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Kruste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FD1095E-F05C-F7D2-177C-E266EAB03B97}"/>
              </a:ext>
            </a:extLst>
          </p:cNvPr>
          <p:cNvSpPr/>
          <p:nvPr/>
        </p:nvSpPr>
        <p:spPr>
          <a:xfrm>
            <a:off x="4907422" y="2024733"/>
            <a:ext cx="2377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Abstechen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CA93E95-5266-41BB-E8AA-71F270162201}"/>
              </a:ext>
            </a:extLst>
          </p:cNvPr>
          <p:cNvSpPr/>
          <p:nvPr/>
        </p:nvSpPr>
        <p:spPr>
          <a:xfrm>
            <a:off x="6785191" y="1564068"/>
            <a:ext cx="25859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Rundwirken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D062E9B-51FC-D543-3ECF-CF74CFE236C0}"/>
              </a:ext>
            </a:extLst>
          </p:cNvPr>
          <p:cNvSpPr/>
          <p:nvPr/>
        </p:nvSpPr>
        <p:spPr>
          <a:xfrm>
            <a:off x="6722062" y="3394278"/>
            <a:ext cx="21788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Hydration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2C15D4D-7446-FCFA-10E9-0FD19A2047A9}"/>
              </a:ext>
            </a:extLst>
          </p:cNvPr>
          <p:cNvSpPr/>
          <p:nvPr/>
        </p:nvSpPr>
        <p:spPr>
          <a:xfrm>
            <a:off x="10396797" y="1036045"/>
            <a:ext cx="17123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Rösche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FD63B66-FAF2-B263-E043-E47C2474536B}"/>
              </a:ext>
            </a:extLst>
          </p:cNvPr>
          <p:cNvSpPr/>
          <p:nvPr/>
        </p:nvSpPr>
        <p:spPr>
          <a:xfrm>
            <a:off x="481410" y="1192976"/>
            <a:ext cx="15215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Levain</a:t>
            </a:r>
            <a:endParaRPr lang="de-DE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EB7DA65-15AB-5563-D551-F8798288FF39}"/>
              </a:ext>
            </a:extLst>
          </p:cNvPr>
          <p:cNvSpPr/>
          <p:nvPr/>
        </p:nvSpPr>
        <p:spPr>
          <a:xfrm>
            <a:off x="1938339" y="1332742"/>
            <a:ext cx="296908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Lievito</a:t>
            </a:r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Madre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B5D291A-DBE5-0912-0929-A1AAA34515DA}"/>
              </a:ext>
            </a:extLst>
          </p:cNvPr>
          <p:cNvSpPr/>
          <p:nvPr/>
        </p:nvSpPr>
        <p:spPr>
          <a:xfrm>
            <a:off x="4993440" y="2597666"/>
            <a:ext cx="101983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3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9B5F48E-E7A8-EE86-4B25-F0577CAC6FED}"/>
              </a:ext>
            </a:extLst>
          </p:cNvPr>
          <p:cNvSpPr/>
          <p:nvPr/>
        </p:nvSpPr>
        <p:spPr>
          <a:xfrm>
            <a:off x="4907422" y="1150293"/>
            <a:ext cx="208582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Schleifen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A09C475-45D0-E665-51B2-5F415C0A16D2}"/>
              </a:ext>
            </a:extLst>
          </p:cNvPr>
          <p:cNvSpPr/>
          <p:nvPr/>
        </p:nvSpPr>
        <p:spPr>
          <a:xfrm>
            <a:off x="559088" y="4990428"/>
            <a:ext cx="198804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Teigruhe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3707CF3-41D6-3D27-C3EE-1906869442A0}"/>
              </a:ext>
            </a:extLst>
          </p:cNvPr>
          <p:cNvSpPr/>
          <p:nvPr/>
        </p:nvSpPr>
        <p:spPr>
          <a:xfrm>
            <a:off x="5950335" y="4138006"/>
            <a:ext cx="23134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Schwaden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DB8BA3D-FB81-4B91-A7CB-9ABA6D5DB8F4}"/>
              </a:ext>
            </a:extLst>
          </p:cNvPr>
          <p:cNvSpPr/>
          <p:nvPr/>
        </p:nvSpPr>
        <p:spPr>
          <a:xfrm>
            <a:off x="2085039" y="2682843"/>
            <a:ext cx="24080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Triebmittel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2331314-4A33-61BE-CE1E-0102D8C0C6DA}"/>
              </a:ext>
            </a:extLst>
          </p:cNvPr>
          <p:cNvSpPr/>
          <p:nvPr/>
        </p:nvSpPr>
        <p:spPr>
          <a:xfrm>
            <a:off x="6520117" y="4784120"/>
            <a:ext cx="222849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Anbacken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1FFD963-7D50-CE5F-07BA-5DC2CAA99A08}"/>
              </a:ext>
            </a:extLst>
          </p:cNvPr>
          <p:cNvSpPr/>
          <p:nvPr/>
        </p:nvSpPr>
        <p:spPr>
          <a:xfrm>
            <a:off x="8793357" y="4175451"/>
            <a:ext cx="223330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Abbacken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B4F849A-E1F9-E921-C524-51BEBF60F1C5}"/>
              </a:ext>
            </a:extLst>
          </p:cNvPr>
          <p:cNvSpPr/>
          <p:nvPr/>
        </p:nvSpPr>
        <p:spPr>
          <a:xfrm>
            <a:off x="780892" y="2598801"/>
            <a:ext cx="116410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Hefe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563EDA9-FA7B-2A72-F379-CAD2DB263BE7}"/>
              </a:ext>
            </a:extLst>
          </p:cNvPr>
          <p:cNvSpPr/>
          <p:nvPr/>
        </p:nvSpPr>
        <p:spPr>
          <a:xfrm>
            <a:off x="8891701" y="5107285"/>
            <a:ext cx="20858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Ofentrieb</a:t>
            </a:r>
          </a:p>
        </p:txBody>
      </p:sp>
    </p:spTree>
    <p:extLst>
      <p:ext uri="{BB962C8B-B14F-4D97-AF65-F5344CB8AC3E}">
        <p14:creationId xmlns:p14="http://schemas.microsoft.com/office/powerpoint/2010/main" val="61084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DEECB4-98B0-1C3F-CAB1-D933230B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dirty="0">
                <a:latin typeface="Balhgi Rizetons" pitchFamily="2" charset="0"/>
              </a:rPr>
              <a:t>Was ist Sauerteig eigentlich?</a:t>
            </a:r>
            <a:endParaRPr lang="de-DE" dirty="0">
              <a:latin typeface="Balhgi Rizetons" pitchFamily="2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FAD5837-C329-96C1-DE47-83F98B977823}"/>
              </a:ext>
            </a:extLst>
          </p:cNvPr>
          <p:cNvSpPr txBox="1"/>
          <p:nvPr/>
        </p:nvSpPr>
        <p:spPr>
          <a:xfrm>
            <a:off x="838200" y="1940011"/>
            <a:ext cx="10450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Roboto" panose="02000000000000000000" pitchFamily="2" charset="0"/>
                <a:ea typeface="Roboto" panose="02000000000000000000" pitchFamily="2" charset="0"/>
              </a:rPr>
              <a:t>Wikipedia [</a:t>
            </a:r>
            <a:r>
              <a:rPr lang="de-DE" b="1" dirty="0"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1</a:t>
            </a:r>
            <a:r>
              <a:rPr lang="de-DE" b="1" dirty="0">
                <a:latin typeface="Roboto" panose="02000000000000000000" pitchFamily="2" charset="0"/>
                <a:ea typeface="Roboto" panose="02000000000000000000" pitchFamily="2" charset="0"/>
              </a:rPr>
              <a:t>]:</a:t>
            </a:r>
            <a:b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Sauerteig ist ein Teig zur Herstellung von Backwaren, der meist dauerhaft durch Milchsäurebakterien</a:t>
            </a:r>
          </a:p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und Hefen in Gärung gehalten wird. Das dabei entstehende Kohlenstoffdioxid lockert den Teig auf.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002EE96-2E8F-CB36-E6EC-723E0C990A9D}"/>
              </a:ext>
            </a:extLst>
          </p:cNvPr>
          <p:cNvGrpSpPr/>
          <p:nvPr/>
        </p:nvGrpSpPr>
        <p:grpSpPr>
          <a:xfrm>
            <a:off x="8142072" y="3112664"/>
            <a:ext cx="3146425" cy="1942545"/>
            <a:chOff x="8142072" y="3174403"/>
            <a:chExt cx="3146425" cy="1942545"/>
          </a:xfrm>
        </p:grpSpPr>
        <p:pic>
          <p:nvPicPr>
            <p:cNvPr id="1026" name="Picture 2" descr="Die Welt der Laktobazillen unter dem Mikroskop: Die Vermehrung des sauerteig-eigenen Milchsäurebakteriums&#10;„Lactobacillus sanfranciscensis“ gilt es durch die Führung zu fördern. ">
              <a:extLst>
                <a:ext uri="{FF2B5EF4-FFF2-40B4-BE49-F238E27FC236}">
                  <a16:creationId xmlns:a16="http://schemas.microsoft.com/office/drawing/2014/main" id="{CC026F43-2184-8025-1C01-870336E570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2072" y="3174403"/>
              <a:ext cx="3146425" cy="1573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4EC67AD6-E16C-F3F2-E1F2-63F468375FF0}"/>
                </a:ext>
              </a:extLst>
            </p:cNvPr>
            <p:cNvSpPr txBox="1"/>
            <p:nvPr/>
          </p:nvSpPr>
          <p:spPr>
            <a:xfrm>
              <a:off x="8142072" y="4747616"/>
              <a:ext cx="3146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Bild: </a:t>
              </a:r>
              <a:r>
                <a:rPr lang="de-DE" dirty="0">
                  <a:hlinkClick r:id="rId4"/>
                </a:rPr>
                <a:t>Allgemeine Bäckerzeitung</a:t>
              </a:r>
              <a:endParaRPr lang="de-DE" dirty="0"/>
            </a:p>
          </p:txBody>
        </p: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4BFF781C-5815-34F9-DC2A-4B7EAC897EF5}"/>
              </a:ext>
            </a:extLst>
          </p:cNvPr>
          <p:cNvSpPr txBox="1"/>
          <p:nvPr/>
        </p:nvSpPr>
        <p:spPr>
          <a:xfrm>
            <a:off x="838198" y="4312993"/>
            <a:ext cx="71239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Roboto" panose="02000000000000000000" pitchFamily="2" charset="0"/>
                <a:ea typeface="Roboto" panose="02000000000000000000" pitchFamily="2" charset="0"/>
              </a:rPr>
              <a:t>Die Fakten: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Sauerteig ist das älteste bekannte Triebmittel zum Auflockern von Teigen. Erste Aufzeichnungen datieren auf ~100 n. Chr.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Wahrscheinlich ist Sauerteig so alt wie das Brotbacken selbst.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Jeder Sauerteig ist anders. Sogar die Hautflora des Bäckers hat Einfluss auf den Sauerteig.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Der einfachste Sauerteig besteht aus Wasser und Mehl.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Sauerteig produziert CO</a:t>
            </a:r>
            <a:r>
              <a:rPr lang="de-DE" baseline="-25000" dirty="0">
                <a:latin typeface="Roboto" panose="02000000000000000000" pitchFamily="2" charset="0"/>
                <a:ea typeface="Roboto" panose="02000000000000000000" pitchFamily="2" charset="0"/>
              </a:rPr>
              <a:t>2 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durch den Gärungsprozess.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38EEFF5-1CF0-E634-4F52-D4ADFDB067F7}"/>
              </a:ext>
            </a:extLst>
          </p:cNvPr>
          <p:cNvSpPr txBox="1"/>
          <p:nvPr/>
        </p:nvSpPr>
        <p:spPr>
          <a:xfrm>
            <a:off x="838197" y="2988002"/>
            <a:ext cx="7123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latin typeface="Roboto" panose="02000000000000000000" pitchFamily="2" charset="0"/>
                <a:ea typeface="Roboto" panose="02000000000000000000" pitchFamily="2" charset="0"/>
              </a:rPr>
              <a:t>Iiiiihhhh</a:t>
            </a:r>
            <a:r>
              <a:rPr lang="de-DE" b="1" dirty="0">
                <a:latin typeface="Roboto" panose="02000000000000000000" pitchFamily="2" charset="0"/>
                <a:ea typeface="Roboto" panose="02000000000000000000" pitchFamily="2" charset="0"/>
              </a:rPr>
              <a:t> -  wo kommt das her???:</a:t>
            </a:r>
            <a:b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Die Milchsäurebakterien und Hefen sind bereits im Mehl drin. Durch die sogenannte Spontangärung vermehren sich die Mikroorganismen.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A92A46-D294-C7C9-D474-1898D3B36160}"/>
              </a:ext>
            </a:extLst>
          </p:cNvPr>
          <p:cNvSpPr txBox="1"/>
          <p:nvPr/>
        </p:nvSpPr>
        <p:spPr>
          <a:xfrm>
            <a:off x="9923489" y="1270417"/>
            <a:ext cx="1693888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8800" dirty="0"/>
              <a:t>🤓</a:t>
            </a:r>
          </a:p>
        </p:txBody>
      </p:sp>
    </p:spTree>
    <p:extLst>
      <p:ext uri="{BB962C8B-B14F-4D97-AF65-F5344CB8AC3E}">
        <p14:creationId xmlns:p14="http://schemas.microsoft.com/office/powerpoint/2010/main" val="288313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6013B9-C051-E22A-6E79-0AE6E29E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5400" dirty="0">
                <a:latin typeface="Balhgi Rizetons" pitchFamily="2" charset="0"/>
                <a:ea typeface="Roboto" panose="02000000000000000000" pitchFamily="2" charset="0"/>
              </a:rPr>
              <a:t>Was bringt mir Sauerteig?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77D8B8D-D057-D407-4A7A-99697C7A586B}"/>
              </a:ext>
            </a:extLst>
          </p:cNvPr>
          <p:cNvSpPr/>
          <p:nvPr/>
        </p:nvSpPr>
        <p:spPr>
          <a:xfrm>
            <a:off x="6095123" y="2156764"/>
            <a:ext cx="47564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Auflockern des Teiges</a:t>
            </a:r>
            <a:endParaRPr lang="de-DE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E2BD9F6-D0A9-2442-3982-65B8CEECBDED}"/>
              </a:ext>
            </a:extLst>
          </p:cNvPr>
          <p:cNvSpPr/>
          <p:nvPr/>
        </p:nvSpPr>
        <p:spPr>
          <a:xfrm>
            <a:off x="503449" y="3956358"/>
            <a:ext cx="296267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300+ Aromen</a:t>
            </a:r>
            <a:endParaRPr lang="de-DE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C603969-2645-2102-FA02-39E8B5176B85}"/>
              </a:ext>
            </a:extLst>
          </p:cNvPr>
          <p:cNvSpPr/>
          <p:nvPr/>
        </p:nvSpPr>
        <p:spPr>
          <a:xfrm>
            <a:off x="7367505" y="2654665"/>
            <a:ext cx="16754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Gärung</a:t>
            </a:r>
            <a:endParaRPr lang="de-DE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BE7D25F-2A26-FAFA-BD5D-CD270B1D484B}"/>
              </a:ext>
            </a:extLst>
          </p:cNvPr>
          <p:cNvSpPr/>
          <p:nvPr/>
        </p:nvSpPr>
        <p:spPr>
          <a:xfrm>
            <a:off x="1147055" y="3429000"/>
            <a:ext cx="26116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Geschmack</a:t>
            </a:r>
            <a:endParaRPr lang="de-DE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D448E3C-69E9-6321-0AF1-4EC1FB9A236C}"/>
              </a:ext>
            </a:extLst>
          </p:cNvPr>
          <p:cNvSpPr/>
          <p:nvPr/>
        </p:nvSpPr>
        <p:spPr>
          <a:xfrm>
            <a:off x="1147055" y="4483716"/>
            <a:ext cx="297870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Leichte Säure</a:t>
            </a:r>
            <a:endParaRPr lang="de-DE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55EE61B-633A-7771-6B8C-F2B28DDF0C63}"/>
              </a:ext>
            </a:extLst>
          </p:cNvPr>
          <p:cNvSpPr/>
          <p:nvPr/>
        </p:nvSpPr>
        <p:spPr>
          <a:xfrm>
            <a:off x="1233340" y="1649834"/>
            <a:ext cx="31085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Verdaulichkeit</a:t>
            </a:r>
            <a:endParaRPr lang="de-DE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0B2C830-4447-5996-D70A-07C5E15A8E8A}"/>
              </a:ext>
            </a:extLst>
          </p:cNvPr>
          <p:cNvSpPr/>
          <p:nvPr/>
        </p:nvSpPr>
        <p:spPr>
          <a:xfrm>
            <a:off x="1809482" y="2156764"/>
            <a:ext cx="29274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Fermentation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DFC43AE-9D05-3821-DD7F-02324240A70F}"/>
              </a:ext>
            </a:extLst>
          </p:cNvPr>
          <p:cNvSpPr/>
          <p:nvPr/>
        </p:nvSpPr>
        <p:spPr>
          <a:xfrm>
            <a:off x="6733357" y="3731740"/>
            <a:ext cx="12682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Skills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97EC3F0-95F7-0E18-7911-8A3F0B25D99E}"/>
              </a:ext>
            </a:extLst>
          </p:cNvPr>
          <p:cNvSpPr/>
          <p:nvPr/>
        </p:nvSpPr>
        <p:spPr>
          <a:xfrm>
            <a:off x="6308722" y="4388990"/>
            <a:ext cx="29065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Eine Aufgabe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BAFEAFA-2C4D-F0B8-5F26-2A79076AAD72}"/>
              </a:ext>
            </a:extLst>
          </p:cNvPr>
          <p:cNvSpPr/>
          <p:nvPr/>
        </p:nvSpPr>
        <p:spPr>
          <a:xfrm>
            <a:off x="6968289" y="5056003"/>
            <a:ext cx="33858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Unabhängigkeit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B55348C-1242-23DF-B9E7-2F2F8E75E47C}"/>
              </a:ext>
            </a:extLst>
          </p:cNvPr>
          <p:cNvSpPr/>
          <p:nvPr/>
        </p:nvSpPr>
        <p:spPr>
          <a:xfrm>
            <a:off x="8121878" y="3855334"/>
            <a:ext cx="314541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Nachhaltigkei</a:t>
            </a:r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76D1AFD-C082-2F0A-6DAB-4054C85C22E9}"/>
              </a:ext>
            </a:extLst>
          </p:cNvPr>
          <p:cNvSpPr/>
          <p:nvPr/>
        </p:nvSpPr>
        <p:spPr>
          <a:xfrm>
            <a:off x="3192969" y="5208166"/>
            <a:ext cx="124425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Spaß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A59D27E-BCFF-D74F-92AF-BE17E9101DFD}"/>
              </a:ext>
            </a:extLst>
          </p:cNvPr>
          <p:cNvSpPr/>
          <p:nvPr/>
        </p:nvSpPr>
        <p:spPr>
          <a:xfrm>
            <a:off x="2627265" y="5704621"/>
            <a:ext cx="23583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Gutes Brot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FE9C298-E675-A375-ED99-CB7A7A356FD4}"/>
              </a:ext>
            </a:extLst>
          </p:cNvPr>
          <p:cNvSpPr/>
          <p:nvPr/>
        </p:nvSpPr>
        <p:spPr>
          <a:xfrm>
            <a:off x="5712011" y="1558175"/>
            <a:ext cx="55226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Roggenmehl wird </a:t>
            </a:r>
            <a:r>
              <a:rPr lang="de-DE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backbar</a:t>
            </a:r>
            <a:endParaRPr lang="de-DE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E0F4635-320A-9E47-3988-E71142953D23}"/>
              </a:ext>
            </a:extLst>
          </p:cNvPr>
          <p:cNvSpPr/>
          <p:nvPr/>
        </p:nvSpPr>
        <p:spPr>
          <a:xfrm>
            <a:off x="1491011" y="2653219"/>
            <a:ext cx="270138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Feuchtigkeit</a:t>
            </a:r>
          </a:p>
        </p:txBody>
      </p:sp>
    </p:spTree>
    <p:extLst>
      <p:ext uri="{BB962C8B-B14F-4D97-AF65-F5344CB8AC3E}">
        <p14:creationId xmlns:p14="http://schemas.microsoft.com/office/powerpoint/2010/main" val="32261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6013B9-C051-E22A-6E79-0AE6E29E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5400" dirty="0">
                <a:latin typeface="Balhgi Rizetons" pitchFamily="2" charset="0"/>
                <a:ea typeface="Roboto" panose="02000000000000000000" pitchFamily="2" charset="0"/>
              </a:rPr>
              <a:t>Wie entsteht Sauerteig?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55EE61B-633A-7771-6B8C-F2B28DDF0C63}"/>
              </a:ext>
            </a:extLst>
          </p:cNvPr>
          <p:cNvSpPr/>
          <p:nvPr/>
        </p:nvSpPr>
        <p:spPr>
          <a:xfrm>
            <a:off x="494676" y="1690688"/>
            <a:ext cx="11227632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Sauerteig entsteht durch sogenannte Spontangärung.</a:t>
            </a:r>
          </a:p>
          <a:p>
            <a:r>
              <a:rPr lang="de-DE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So nennt man das selbständige Gären durch Mikroorganismen wie Milchsäurebakterien und Hefeorganismen. </a:t>
            </a:r>
          </a:p>
          <a:p>
            <a:r>
              <a:rPr lang="de-DE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Beides kommt auf natürliche Art in jedem Mehl vor. </a:t>
            </a:r>
          </a:p>
          <a:p>
            <a:r>
              <a:rPr lang="de-DE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Durch Wasserzugabe setzt man die Gärung in Gang.</a:t>
            </a:r>
          </a:p>
          <a:p>
            <a:r>
              <a:rPr lang="de-DE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Beh</a:t>
            </a:r>
            <a:r>
              <a:rPr lang="de-DE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alten die</a:t>
            </a:r>
            <a:r>
              <a:rPr lang="de-DE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“guten Mikroorganismen“ die Oberhand, entsteht Sauerteig.</a:t>
            </a:r>
          </a:p>
          <a:p>
            <a:r>
              <a:rPr lang="de-DE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Gewinnen die </a:t>
            </a:r>
            <a:r>
              <a:rPr lang="de-DE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“schlechten Mikroorganismen“ die Oberhand, entsteht eine Schimmelkultur</a:t>
            </a:r>
            <a:endParaRPr lang="de-DE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328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6013B9-C051-E22A-6E79-0AE6E29E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5400" dirty="0">
                <a:latin typeface="Balhgi Rizetons" pitchFamily="2" charset="0"/>
                <a:ea typeface="Roboto" panose="02000000000000000000" pitchFamily="2" charset="0"/>
              </a:rPr>
              <a:t>Sauerteigpflege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55EE61B-633A-7771-6B8C-F2B28DDF0C63}"/>
              </a:ext>
            </a:extLst>
          </p:cNvPr>
          <p:cNvSpPr/>
          <p:nvPr/>
        </p:nvSpPr>
        <p:spPr>
          <a:xfrm>
            <a:off x="494676" y="1690688"/>
            <a:ext cx="5601324" cy="243143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Do‘s</a:t>
            </a:r>
            <a:endParaRPr lang="de-DE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Regelmäßig füttern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Saubere Behälter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Saubere Hände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Gutes Mehl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Gleichmäßige Temperatur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A240A32-27D4-2655-BE81-83458B10721B}"/>
              </a:ext>
            </a:extLst>
          </p:cNvPr>
          <p:cNvSpPr/>
          <p:nvPr/>
        </p:nvSpPr>
        <p:spPr>
          <a:xfrm>
            <a:off x="6439524" y="1690688"/>
            <a:ext cx="5601324" cy="243143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Dont‘s</a:t>
            </a:r>
            <a:endParaRPr lang="de-DE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Verhungern</a:t>
            </a:r>
            <a:r>
              <a:rPr lang="de-DE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lassen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Verunreinigungen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Händewaschen vergessen</a:t>
            </a:r>
            <a:endParaRPr lang="de-DE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Andere </a:t>
            </a:r>
            <a:r>
              <a:rPr lang="de-DE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Mehlart</a:t>
            </a:r>
            <a:endParaRPr lang="de-DE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Zugluft</a:t>
            </a:r>
            <a:endParaRPr lang="de-DE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76B10BD-9F7B-1C23-932E-2993CB46D697}"/>
              </a:ext>
            </a:extLst>
          </p:cNvPr>
          <p:cNvSpPr/>
          <p:nvPr/>
        </p:nvSpPr>
        <p:spPr>
          <a:xfrm>
            <a:off x="494676" y="4231968"/>
            <a:ext cx="5601324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Gut</a:t>
            </a:r>
            <a:endParaRPr lang="de-DE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Aromatischer, leicht </a:t>
            </a:r>
            <a:r>
              <a:rPr lang="de-DE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sauerer</a:t>
            </a:r>
            <a:r>
              <a:rPr lang="de-DE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Geruch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Gasbläschen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Genug Platz im </a:t>
            </a:r>
            <a:r>
              <a:rPr lang="de-DE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Behälter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Aufgelegter De</a:t>
            </a:r>
            <a:r>
              <a:rPr lang="de-DE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ckel</a:t>
            </a:r>
            <a:endParaRPr lang="de-DE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D726DB0-7BC6-1C86-8203-21CCEFA79169}"/>
              </a:ext>
            </a:extLst>
          </p:cNvPr>
          <p:cNvSpPr/>
          <p:nvPr/>
        </p:nvSpPr>
        <p:spPr>
          <a:xfrm>
            <a:off x="6439524" y="4122123"/>
            <a:ext cx="5601324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Schlecht</a:t>
            </a:r>
            <a:endParaRPr lang="de-DE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Stickender Geruch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Schimmel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kleiner </a:t>
            </a:r>
            <a:r>
              <a:rPr lang="de-DE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Behälter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l</a:t>
            </a:r>
            <a:r>
              <a:rPr lang="de-DE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uftdichter De</a:t>
            </a:r>
            <a:r>
              <a:rPr lang="de-DE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ckel</a:t>
            </a:r>
            <a:endParaRPr lang="de-DE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83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13B8AC-221F-2841-E23B-BF5C8EA9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28000"/>
            <a:ext cx="6143626" cy="1400400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chemeClr val="bg1"/>
                </a:solidFill>
                <a:latin typeface="Balhgi Rizetons" pitchFamily="2" charset="0"/>
              </a:rPr>
              <a:t>Shit happens …</a:t>
            </a:r>
          </a:p>
        </p:txBody>
      </p:sp>
      <p:pic>
        <p:nvPicPr>
          <p:cNvPr id="4" name="Grafik 3" descr="Ein Bild, das Im Haus, Boden, Essen enthält.&#10;&#10;Automatisch generierte Beschreibung">
            <a:extLst>
              <a:ext uri="{FF2B5EF4-FFF2-40B4-BE49-F238E27FC236}">
                <a16:creationId xmlns:a16="http://schemas.microsoft.com/office/drawing/2014/main" id="{BA2A7837-EBBE-F920-623B-8764A04C369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" y="-1"/>
            <a:ext cx="6000749" cy="3911828"/>
          </a:xfrm>
          <a:custGeom>
            <a:avLst/>
            <a:gdLst/>
            <a:ahLst/>
            <a:cxnLst/>
            <a:rect l="l" t="t" r="r" b="b"/>
            <a:pathLst>
              <a:path w="6000749" h="3911828">
                <a:moveTo>
                  <a:pt x="0" y="0"/>
                </a:moveTo>
                <a:lnTo>
                  <a:pt x="6000749" y="0"/>
                </a:lnTo>
                <a:lnTo>
                  <a:pt x="6000749" y="3767827"/>
                </a:lnTo>
                <a:lnTo>
                  <a:pt x="5572124" y="3740378"/>
                </a:lnTo>
                <a:lnTo>
                  <a:pt x="0" y="3911828"/>
                </a:lnTo>
                <a:close/>
              </a:path>
            </a:pathLst>
          </a:cu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A3946F4-724B-BD5F-10AC-1FE921A78F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1245" y="-1"/>
            <a:ext cx="6000750" cy="3988028"/>
          </a:xfrm>
          <a:custGeom>
            <a:avLst/>
            <a:gdLst/>
            <a:ahLst/>
            <a:cxnLst/>
            <a:rect l="l" t="t" r="r" b="b"/>
            <a:pathLst>
              <a:path w="6000750" h="3988028">
                <a:moveTo>
                  <a:pt x="0" y="0"/>
                </a:moveTo>
                <a:lnTo>
                  <a:pt x="6000750" y="0"/>
                </a:lnTo>
                <a:lnTo>
                  <a:pt x="6000750" y="797153"/>
                </a:lnTo>
                <a:lnTo>
                  <a:pt x="6000750" y="2634343"/>
                </a:lnTo>
                <a:lnTo>
                  <a:pt x="6000750" y="3911828"/>
                </a:lnTo>
                <a:lnTo>
                  <a:pt x="3248025" y="3988028"/>
                </a:lnTo>
                <a:lnTo>
                  <a:pt x="0" y="3780026"/>
                </a:lnTo>
                <a:close/>
              </a:path>
            </a:pathLst>
          </a:custGeom>
        </p:spPr>
      </p:pic>
      <p:grpSp>
        <p:nvGrpSpPr>
          <p:cNvPr id="16" name="Group 11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5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91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7DA92-6A98-B7A7-5BF4-6A8C13FD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5400" dirty="0">
                <a:latin typeface="Balhgi Rizetons" pitchFamily="2" charset="0"/>
              </a:rPr>
              <a:t>Was brauche ich für einen Sauerteig?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AF6F012-E8B7-3277-D9AE-F2E0E046816B}"/>
              </a:ext>
            </a:extLst>
          </p:cNvPr>
          <p:cNvSpPr txBox="1"/>
          <p:nvPr/>
        </p:nvSpPr>
        <p:spPr>
          <a:xfrm>
            <a:off x="838200" y="1940011"/>
            <a:ext cx="52245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de-DE" sz="3600" b="1" dirty="0">
                <a:latin typeface="Roboto" panose="02000000000000000000" pitchFamily="2" charset="0"/>
                <a:ea typeface="Roboto" panose="02000000000000000000" pitchFamily="2" charset="0"/>
              </a:rPr>
              <a:t> Mehl</a:t>
            </a:r>
          </a:p>
          <a:p>
            <a:pPr marL="342900" indent="-342900">
              <a:buAutoNum type="arabicPeriod"/>
            </a:pPr>
            <a:r>
              <a:rPr lang="de-DE" sz="3600" b="1" dirty="0">
                <a:latin typeface="Roboto" panose="02000000000000000000" pitchFamily="2" charset="0"/>
                <a:ea typeface="Roboto" panose="02000000000000000000" pitchFamily="2" charset="0"/>
              </a:rPr>
              <a:t> Wasser</a:t>
            </a:r>
          </a:p>
          <a:p>
            <a:pPr marL="342900" indent="-342900">
              <a:buAutoNum type="arabicPeriod"/>
            </a:pPr>
            <a:r>
              <a:rPr lang="de-DE" sz="3600" b="1" dirty="0">
                <a:latin typeface="Roboto" panose="02000000000000000000" pitchFamily="2" charset="0"/>
                <a:ea typeface="Roboto" panose="02000000000000000000" pitchFamily="2" charset="0"/>
              </a:rPr>
              <a:t> Saubere Behälter</a:t>
            </a:r>
          </a:p>
          <a:p>
            <a:pPr marL="342900" indent="-342900">
              <a:buAutoNum type="arabicPeriod"/>
            </a:pPr>
            <a:r>
              <a:rPr lang="de-DE" sz="3600" b="1" dirty="0">
                <a:latin typeface="Roboto" panose="02000000000000000000" pitchFamily="2" charset="0"/>
                <a:ea typeface="Roboto" panose="02000000000000000000" pitchFamily="2" charset="0"/>
              </a:rPr>
              <a:t> Etwas Zeit</a:t>
            </a:r>
          </a:p>
          <a:p>
            <a:pPr marL="342900" indent="-342900">
              <a:buAutoNum type="arabicPeriod"/>
            </a:pPr>
            <a:r>
              <a:rPr lang="de-DE" sz="3600" b="1" dirty="0">
                <a:latin typeface="Roboto" panose="02000000000000000000" pitchFamily="2" charset="0"/>
                <a:ea typeface="Roboto" panose="02000000000000000000" pitchFamily="2" charset="0"/>
              </a:rPr>
              <a:t> Das ultimative Rezept</a:t>
            </a:r>
            <a:endParaRPr lang="de-DE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Grafik 4" descr="Ein Bild, das Text, Küchenutensil, Geschirr, Milchprodukte enthält.&#10;&#10;Automatisch generierte Beschreibung">
            <a:extLst>
              <a:ext uri="{FF2B5EF4-FFF2-40B4-BE49-F238E27FC236}">
                <a16:creationId xmlns:a16="http://schemas.microsoft.com/office/drawing/2014/main" id="{CE66A2FD-903A-95D5-55C1-4504C65858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00912" y="1940011"/>
            <a:ext cx="2728913" cy="39606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3801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863</Words>
  <Application>Microsoft Macintosh PowerPoint</Application>
  <PresentationFormat>Breitbild</PresentationFormat>
  <Paragraphs>151</Paragraphs>
  <Slides>18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6" baseType="lpstr">
      <vt:lpstr>Arial</vt:lpstr>
      <vt:lpstr>Avenir Next LT Pro</vt:lpstr>
      <vt:lpstr>Balhgi Rizetons</vt:lpstr>
      <vt:lpstr>Calibri</vt:lpstr>
      <vt:lpstr>Calibri Light</vt:lpstr>
      <vt:lpstr>Roboto</vt:lpstr>
      <vt:lpstr>Roboto Black</vt:lpstr>
      <vt:lpstr>Office</vt:lpstr>
      <vt:lpstr>PowerPoint-Präsentation</vt:lpstr>
      <vt:lpstr>#NerdamBackofen Brötchen und Sauerteig</vt:lpstr>
      <vt:lpstr>PowerPoint-Präsentation</vt:lpstr>
      <vt:lpstr>Was ist Sauerteig eigentlich?</vt:lpstr>
      <vt:lpstr>Was bringt mir Sauerteig?</vt:lpstr>
      <vt:lpstr>Wie entsteht Sauerteig?</vt:lpstr>
      <vt:lpstr>Sauerteigpflege</vt:lpstr>
      <vt:lpstr>Shit happens …</vt:lpstr>
      <vt:lpstr>Was brauche ich für einen Sauerteig?</vt:lpstr>
      <vt:lpstr>IOT Sauerteig Behälter</vt:lpstr>
      <vt:lpstr>PowerPoint-Präsentation</vt:lpstr>
      <vt:lpstr>Wie entsteht Brot , wie entstehen Brötchen?</vt:lpstr>
      <vt:lpstr>Mehlsorten - ABC</vt:lpstr>
      <vt:lpstr>PowerPoint-Präsentation</vt:lpstr>
      <vt:lpstr>Achtung Halbwissen!</vt:lpstr>
      <vt:lpstr>Was brauche ich zum Brötchenbacken?</vt:lpstr>
      <vt:lpstr>Zwei Roggen-Dinkel Teige, unterschiedlicher Wassergehalt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Kai Pelzel</dc:creator>
  <cp:keywords/>
  <dc:description/>
  <cp:lastModifiedBy>Kai Pelzel</cp:lastModifiedBy>
  <cp:revision>20</cp:revision>
  <dcterms:created xsi:type="dcterms:W3CDTF">2023-05-05T11:44:37Z</dcterms:created>
  <dcterms:modified xsi:type="dcterms:W3CDTF">2024-01-08T09:04:58Z</dcterms:modified>
  <cp:category/>
</cp:coreProperties>
</file>