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4"/>
  </p:notesMasterIdLst>
  <p:sldIdLst>
    <p:sldId id="345" r:id="rId2"/>
    <p:sldId id="288" r:id="rId3"/>
    <p:sldId id="326" r:id="rId4"/>
    <p:sldId id="327" r:id="rId5"/>
    <p:sldId id="296" r:id="rId6"/>
    <p:sldId id="297" r:id="rId7"/>
    <p:sldId id="298" r:id="rId8"/>
    <p:sldId id="300" r:id="rId9"/>
    <p:sldId id="328" r:id="rId10"/>
    <p:sldId id="299" r:id="rId11"/>
    <p:sldId id="330" r:id="rId12"/>
    <p:sldId id="329" r:id="rId13"/>
    <p:sldId id="331" r:id="rId14"/>
    <p:sldId id="335" r:id="rId15"/>
    <p:sldId id="334" r:id="rId16"/>
    <p:sldId id="333" r:id="rId17"/>
    <p:sldId id="336" r:id="rId18"/>
    <p:sldId id="337" r:id="rId19"/>
    <p:sldId id="339" r:id="rId20"/>
    <p:sldId id="338" r:id="rId21"/>
    <p:sldId id="340" r:id="rId22"/>
    <p:sldId id="323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仿宋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0C70"/>
    <a:srgbClr val="CB1805"/>
    <a:srgbClr val="CDDAE7"/>
    <a:srgbClr val="02637A"/>
    <a:srgbClr val="004442"/>
    <a:srgbClr val="003366"/>
    <a:srgbClr val="BEDC2A"/>
    <a:srgbClr val="B6EE1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19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3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49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xmlns="" id="{569269C3-1301-4AC8-A0B2-929D42CF21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xmlns="" id="{0B4D97DC-EF7E-47C6-9EEA-468F9E7FF4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xmlns="" id="{87B96604-70AE-4A2B-8FD1-7DE4D159BE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xmlns="" id="{0275B238-7A41-4A93-A048-429546978F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xmlns="" id="{AA2F7D64-0B77-4BAC-949D-04197BAECA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xmlns="" id="{7261B0A7-F9FC-4EDF-BB93-F555DDD4C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165E15-F75E-4003-9E80-FD3FB2863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为什么只到</a:t>
            </a:r>
            <a:r>
              <a:rPr lang="en-US" altLang="zh-CN" sz="1200" dirty="0"/>
              <a:t>√p</a:t>
            </a:r>
            <a:r>
              <a:rPr lang="zh-CN" altLang="en-US" sz="1200" dirty="0"/>
              <a:t>就可以了？因为</a:t>
            </a:r>
            <a:r>
              <a:rPr lang="en-US" altLang="zh-CN" sz="1200" dirty="0" err="1"/>
              <a:t>a^p%p</a:t>
            </a:r>
            <a:r>
              <a:rPr lang="en-US" altLang="zh-CN" sz="1200" dirty="0"/>
              <a:t>=</a:t>
            </a:r>
            <a:r>
              <a:rPr lang="en-US" altLang="zh-CN" sz="1200" dirty="0" err="1"/>
              <a:t>a.a.a</a:t>
            </a:r>
            <a:r>
              <a:rPr lang="en-US" altLang="zh-CN" sz="1200" dirty="0"/>
              <a:t>^(p-2) %p=</a:t>
            </a:r>
            <a:r>
              <a:rPr lang="en-US" altLang="zh-CN" sz="1200" dirty="0" err="1"/>
              <a:t>a%p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165E15-F75E-4003-9E80-FD3FB28638B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710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195C1C01-5F79-4CD0-9DA2-B55F9203E37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FB503C0C-13C6-4D06-B908-C5B5233B81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BB24DDC8-DF5D-42A8-9581-70B3AA147A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xmlns="" id="{246EDEA6-882A-4F37-B3EF-74E1A170B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xmlns="" id="{231E8607-2CB1-4DDC-81C4-D7A1F4D7D8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xmlns="" id="{4BD1BCBE-10C7-452C-807D-E01877627A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id="{56E267F7-64AE-458B-94AC-916BA88D69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xmlns="" id="{857E7496-B50F-4001-8C53-C050445BA9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xmlns="" id="{CC4D4CEC-BE45-48C4-A5FB-6F8711C016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xmlns="" id="{480B27FC-56EB-449D-985A-7427DCBB08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xmlns="" id="{DC46476E-D55A-48AD-ACD0-611D641D5C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xmlns="" id="{CE4EF912-B4EE-42C9-8403-3FDC4B918A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xmlns="" id="{E8D05EDF-2EAA-448E-BB3E-B1A6FE986A8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xmlns="" id="{AB34A75B-2B9E-40E3-AE13-6A14C79CF1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40">
            <a:extLst>
              <a:ext uri="{FF2B5EF4-FFF2-40B4-BE49-F238E27FC236}">
                <a16:creationId xmlns:a16="http://schemas.microsoft.com/office/drawing/2014/main" xmlns="" id="{7EEBD9F0-3738-4A3A-AEEE-5BEDBF66B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8363" y="50800"/>
            <a:ext cx="6048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525519F-041E-4BEB-A4C1-E342DB8999F6}"/>
              </a:ext>
            </a:extLst>
          </p:cNvPr>
          <p:cNvGrpSpPr/>
          <p:nvPr userDrawn="1"/>
        </p:nvGrpSpPr>
        <p:grpSpPr>
          <a:xfrm>
            <a:off x="17343" y="6535848"/>
            <a:ext cx="286840" cy="316182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20" name="Freeform 104">
              <a:extLst>
                <a:ext uri="{FF2B5EF4-FFF2-40B4-BE49-F238E27FC236}">
                  <a16:creationId xmlns:a16="http://schemas.microsoft.com/office/drawing/2014/main" xmlns="" id="{FFF88E19-9670-419F-9587-E10B0F623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xmlns="" id="{C627DFEE-2168-439A-8273-9DA81C3FC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xmlns="" id="{637010AA-C692-4813-BA16-A13A27E94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09">
              <a:extLst>
                <a:ext uri="{FF2B5EF4-FFF2-40B4-BE49-F238E27FC236}">
                  <a16:creationId xmlns:a16="http://schemas.microsoft.com/office/drawing/2014/main" xmlns="" id="{7A26519A-FE30-4E9A-9551-393EAA9B0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21">
              <a:extLst>
                <a:ext uri="{FF2B5EF4-FFF2-40B4-BE49-F238E27FC236}">
                  <a16:creationId xmlns:a16="http://schemas.microsoft.com/office/drawing/2014/main" xmlns="" id="{AFABF070-72D2-4FA4-A106-7E05AC08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22">
              <a:extLst>
                <a:ext uri="{FF2B5EF4-FFF2-40B4-BE49-F238E27FC236}">
                  <a16:creationId xmlns:a16="http://schemas.microsoft.com/office/drawing/2014/main" xmlns="" id="{7C1DDA82-9E79-4751-BFA6-457568BCF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xmlns="" id="{37DA8979-A499-419A-AD56-43722BE02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xmlns="" id="{509DE9BA-D1B0-4B1A-B78C-93D62B2DF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8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48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xmlns="" id="{696B8049-0AC5-4A86-A5D3-E8D119C0D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xmlns="" id="{74F4A2CD-1875-41DB-A32F-878DEA3326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xmlns="" id="{01F48168-8481-485C-B67D-DEFB0AE94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1BADC-7520-4030-88BC-5B01E895E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8573094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5CD9B8F-4E3C-497A-BCB3-F8D6364369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6383DEF-31C9-4332-8EE2-E9379834D5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F7159-1F86-495A-85DE-2097FA3515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DCAE37CC-BED7-42E1-BC63-8ADE664373C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14459508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8AFFD28-BC0E-4165-88B7-A72BFEA823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4E4FEDF-4D36-4031-BB0D-14A3BA0D28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B8871-1AE9-406B-82A9-A888B72E6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42D7D840-3D02-452E-892B-42D506988E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76233873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5">
            <a:extLst>
              <a:ext uri="{FF2B5EF4-FFF2-40B4-BE49-F238E27FC236}">
                <a16:creationId xmlns:a16="http://schemas.microsoft.com/office/drawing/2014/main" xmlns="" id="{A0189A59-E10C-48C3-90BF-EE7B48B7E824}"/>
              </a:ext>
            </a:extLst>
          </p:cNvPr>
          <p:cNvSpPr>
            <a:spLocks/>
          </p:cNvSpPr>
          <p:nvPr userDrawn="1"/>
        </p:nvSpPr>
        <p:spPr bwMode="auto">
          <a:xfrm>
            <a:off x="4570413" y="4330700"/>
            <a:ext cx="863600" cy="1250950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/>
          </a:p>
        </p:txBody>
      </p:sp>
      <p:sp>
        <p:nvSpPr>
          <p:cNvPr id="5" name="Freeform 107">
            <a:extLst>
              <a:ext uri="{FF2B5EF4-FFF2-40B4-BE49-F238E27FC236}">
                <a16:creationId xmlns:a16="http://schemas.microsoft.com/office/drawing/2014/main" xmlns="" id="{CE20319E-FA9F-4DDA-9B27-B6C51EA23022}"/>
              </a:ext>
            </a:extLst>
          </p:cNvPr>
          <p:cNvSpPr>
            <a:spLocks/>
          </p:cNvSpPr>
          <p:nvPr userDrawn="1"/>
        </p:nvSpPr>
        <p:spPr bwMode="auto">
          <a:xfrm>
            <a:off x="3563938" y="4330700"/>
            <a:ext cx="866775" cy="1250950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</p:spPr>
        <p:txBody>
          <a:bodyPr lIns="68571" tIns="34285" rIns="68571" bIns="34285"/>
          <a:lstStyle/>
          <a:p>
            <a:pPr>
              <a:defRPr/>
            </a:pPr>
            <a:endParaRPr lang="zh-CN" altLang="en-US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7AFC0FC-C59A-42B1-AA0A-648644F72217}"/>
              </a:ext>
            </a:extLst>
          </p:cNvPr>
          <p:cNvGrpSpPr/>
          <p:nvPr userDrawn="1"/>
        </p:nvGrpSpPr>
        <p:grpSpPr>
          <a:xfrm>
            <a:off x="8761548" y="6436425"/>
            <a:ext cx="382453" cy="421576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7" name="Freeform 104">
              <a:extLst>
                <a:ext uri="{FF2B5EF4-FFF2-40B4-BE49-F238E27FC236}">
                  <a16:creationId xmlns:a16="http://schemas.microsoft.com/office/drawing/2014/main" xmlns="" id="{9DA7B5D6-9D30-4B15-BED4-32733117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6">
              <a:extLst>
                <a:ext uri="{FF2B5EF4-FFF2-40B4-BE49-F238E27FC236}">
                  <a16:creationId xmlns:a16="http://schemas.microsoft.com/office/drawing/2014/main" xmlns="" id="{C1E53F59-21CE-4EE5-908D-9810FF37B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8">
              <a:extLst>
                <a:ext uri="{FF2B5EF4-FFF2-40B4-BE49-F238E27FC236}">
                  <a16:creationId xmlns:a16="http://schemas.microsoft.com/office/drawing/2014/main" xmlns="" id="{DD7F1B5F-11FD-4890-BFD3-9A4192F1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9">
              <a:extLst>
                <a:ext uri="{FF2B5EF4-FFF2-40B4-BE49-F238E27FC236}">
                  <a16:creationId xmlns:a16="http://schemas.microsoft.com/office/drawing/2014/main" xmlns="" id="{6E977CC4-DBA9-486D-AEE4-19D15B688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21">
              <a:extLst>
                <a:ext uri="{FF2B5EF4-FFF2-40B4-BE49-F238E27FC236}">
                  <a16:creationId xmlns:a16="http://schemas.microsoft.com/office/drawing/2014/main" xmlns="" id="{0D06FF82-4873-45B0-9F49-A67498607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xmlns="" id="{C9A834E6-FDA6-4658-A13F-16C7A1FC2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xmlns="" id="{1BEF8C31-E8C9-4690-AED2-3A3D6811D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xmlns="" id="{389C1F86-AAFF-4B8B-860E-A637142BE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37">
            <a:extLst>
              <a:ext uri="{FF2B5EF4-FFF2-40B4-BE49-F238E27FC236}">
                <a16:creationId xmlns:a16="http://schemas.microsoft.com/office/drawing/2014/main" xmlns="" id="{2C4CD9EF-B001-436E-9356-B8665675A3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8080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866" y="148366"/>
            <a:ext cx="3954429" cy="556415"/>
          </a:xfrm>
        </p:spPr>
        <p:txBody>
          <a:bodyPr>
            <a:noAutofit/>
          </a:bodyPr>
          <a:lstStyle>
            <a:lvl1pPr>
              <a:defRPr lang="zh-CN" altLang="en-US" sz="1600" b="1" kern="1200" dirty="0">
                <a:solidFill>
                  <a:srgbClr val="70A0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06736" y="916531"/>
            <a:ext cx="8527728" cy="549661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171446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marL="514338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600"/>
            </a:lvl2pPr>
            <a:lvl3pPr marL="857229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400"/>
            </a:lvl3pPr>
            <a:lvl4pPr marL="1200121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200"/>
            </a:lvl4pPr>
            <a:lvl5pPr marL="1543012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880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5">
            <a:extLst>
              <a:ext uri="{FF2B5EF4-FFF2-40B4-BE49-F238E27FC236}">
                <a16:creationId xmlns:a16="http://schemas.microsoft.com/office/drawing/2014/main" xmlns="" id="{B01564A3-0487-46D7-BB66-4954AFDADB82}"/>
              </a:ext>
            </a:extLst>
          </p:cNvPr>
          <p:cNvSpPr>
            <a:spLocks/>
          </p:cNvSpPr>
          <p:nvPr userDrawn="1"/>
        </p:nvSpPr>
        <p:spPr bwMode="auto">
          <a:xfrm>
            <a:off x="4570413" y="4330700"/>
            <a:ext cx="863600" cy="1250950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/>
          </a:p>
        </p:txBody>
      </p:sp>
      <p:sp>
        <p:nvSpPr>
          <p:cNvPr id="5" name="Freeform 107">
            <a:extLst>
              <a:ext uri="{FF2B5EF4-FFF2-40B4-BE49-F238E27FC236}">
                <a16:creationId xmlns:a16="http://schemas.microsoft.com/office/drawing/2014/main" xmlns="" id="{BC83E268-FFF5-4A97-B7EE-019C578CEF44}"/>
              </a:ext>
            </a:extLst>
          </p:cNvPr>
          <p:cNvSpPr>
            <a:spLocks/>
          </p:cNvSpPr>
          <p:nvPr userDrawn="1"/>
        </p:nvSpPr>
        <p:spPr bwMode="auto">
          <a:xfrm>
            <a:off x="3563938" y="4330700"/>
            <a:ext cx="866775" cy="1250950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</p:spPr>
        <p:txBody>
          <a:bodyPr lIns="68571" tIns="34285" rIns="68571" bIns="34285"/>
          <a:lstStyle/>
          <a:p>
            <a:pPr>
              <a:defRPr/>
            </a:pPr>
            <a:endParaRPr lang="zh-CN" altLang="en-US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A8147A88-1F77-43EE-8308-8B696624FACF}"/>
              </a:ext>
            </a:extLst>
          </p:cNvPr>
          <p:cNvGrpSpPr/>
          <p:nvPr userDrawn="1"/>
        </p:nvGrpSpPr>
        <p:grpSpPr>
          <a:xfrm>
            <a:off x="8761548" y="6436425"/>
            <a:ext cx="382453" cy="421576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7" name="Freeform 104">
              <a:extLst>
                <a:ext uri="{FF2B5EF4-FFF2-40B4-BE49-F238E27FC236}">
                  <a16:creationId xmlns:a16="http://schemas.microsoft.com/office/drawing/2014/main" xmlns="" id="{921D203A-6D79-4C1A-96A6-AC8E36626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6">
              <a:extLst>
                <a:ext uri="{FF2B5EF4-FFF2-40B4-BE49-F238E27FC236}">
                  <a16:creationId xmlns:a16="http://schemas.microsoft.com/office/drawing/2014/main" xmlns="" id="{8E570C78-878D-4FCA-BDB0-869D6442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8">
              <a:extLst>
                <a:ext uri="{FF2B5EF4-FFF2-40B4-BE49-F238E27FC236}">
                  <a16:creationId xmlns:a16="http://schemas.microsoft.com/office/drawing/2014/main" xmlns="" id="{56E4FDCB-0091-44E0-858A-DD271A22E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9">
              <a:extLst>
                <a:ext uri="{FF2B5EF4-FFF2-40B4-BE49-F238E27FC236}">
                  <a16:creationId xmlns:a16="http://schemas.microsoft.com/office/drawing/2014/main" xmlns="" id="{22613D25-853A-470B-B55B-6BDD026E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21">
              <a:extLst>
                <a:ext uri="{FF2B5EF4-FFF2-40B4-BE49-F238E27FC236}">
                  <a16:creationId xmlns:a16="http://schemas.microsoft.com/office/drawing/2014/main" xmlns="" id="{B01E5A53-0E94-4655-AC85-58EB0AB15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xmlns="" id="{AA564C35-0AD3-41DA-A3D2-044D5FCB8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xmlns="" id="{A2498D0D-5488-4128-86EB-EE2FBE61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xmlns="" id="{F1A2B6C2-10A7-416C-9E22-C618154B9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37">
            <a:extLst>
              <a:ext uri="{FF2B5EF4-FFF2-40B4-BE49-F238E27FC236}">
                <a16:creationId xmlns:a16="http://schemas.microsoft.com/office/drawing/2014/main" xmlns="" id="{D0498436-036A-473B-B746-27B1FB7AA9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8080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866" y="148366"/>
            <a:ext cx="3954429" cy="556415"/>
          </a:xfrm>
        </p:spPr>
        <p:txBody>
          <a:bodyPr>
            <a:noAutofit/>
          </a:bodyPr>
          <a:lstStyle>
            <a:lvl1pPr>
              <a:defRPr lang="zh-CN" altLang="en-US" sz="1600" b="1" kern="1200" dirty="0">
                <a:solidFill>
                  <a:srgbClr val="70A0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06736" y="916531"/>
            <a:ext cx="8527728" cy="549661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171446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marL="514338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600"/>
            </a:lvl2pPr>
            <a:lvl3pPr marL="857229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400"/>
            </a:lvl3pPr>
            <a:lvl4pPr marL="1200121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200"/>
            </a:lvl4pPr>
            <a:lvl5pPr marL="1543012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42762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5">
            <a:extLst>
              <a:ext uri="{FF2B5EF4-FFF2-40B4-BE49-F238E27FC236}">
                <a16:creationId xmlns:a16="http://schemas.microsoft.com/office/drawing/2014/main" xmlns="" id="{4B9D4730-3254-4167-BC59-8CEDD0F891B7}"/>
              </a:ext>
            </a:extLst>
          </p:cNvPr>
          <p:cNvSpPr>
            <a:spLocks/>
          </p:cNvSpPr>
          <p:nvPr userDrawn="1"/>
        </p:nvSpPr>
        <p:spPr bwMode="auto">
          <a:xfrm>
            <a:off x="4570413" y="4330700"/>
            <a:ext cx="863600" cy="1250950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/>
          </a:p>
        </p:txBody>
      </p:sp>
      <p:sp>
        <p:nvSpPr>
          <p:cNvPr id="5" name="Freeform 107">
            <a:extLst>
              <a:ext uri="{FF2B5EF4-FFF2-40B4-BE49-F238E27FC236}">
                <a16:creationId xmlns:a16="http://schemas.microsoft.com/office/drawing/2014/main" xmlns="" id="{56E8B315-2571-42C1-AC96-AFD63C497F02}"/>
              </a:ext>
            </a:extLst>
          </p:cNvPr>
          <p:cNvSpPr>
            <a:spLocks/>
          </p:cNvSpPr>
          <p:nvPr userDrawn="1"/>
        </p:nvSpPr>
        <p:spPr bwMode="auto">
          <a:xfrm>
            <a:off x="3563938" y="4330700"/>
            <a:ext cx="866775" cy="1250950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</p:spPr>
        <p:txBody>
          <a:bodyPr lIns="68571" tIns="34285" rIns="68571" bIns="34285"/>
          <a:lstStyle/>
          <a:p>
            <a:pPr>
              <a:defRPr/>
            </a:pPr>
            <a:endParaRPr lang="zh-CN" altLang="en-US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CE1BF60-F3BC-4F96-970D-0C0174A4EF41}"/>
              </a:ext>
            </a:extLst>
          </p:cNvPr>
          <p:cNvGrpSpPr/>
          <p:nvPr userDrawn="1"/>
        </p:nvGrpSpPr>
        <p:grpSpPr>
          <a:xfrm>
            <a:off x="8761548" y="6436425"/>
            <a:ext cx="382453" cy="421576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7" name="Freeform 104">
              <a:extLst>
                <a:ext uri="{FF2B5EF4-FFF2-40B4-BE49-F238E27FC236}">
                  <a16:creationId xmlns:a16="http://schemas.microsoft.com/office/drawing/2014/main" xmlns="" id="{247BAC26-C0B7-47CD-858A-7F8C1D362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6">
              <a:extLst>
                <a:ext uri="{FF2B5EF4-FFF2-40B4-BE49-F238E27FC236}">
                  <a16:creationId xmlns:a16="http://schemas.microsoft.com/office/drawing/2014/main" xmlns="" id="{1C027FE5-624E-4B1D-B5B8-CBEF86C93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8">
              <a:extLst>
                <a:ext uri="{FF2B5EF4-FFF2-40B4-BE49-F238E27FC236}">
                  <a16:creationId xmlns:a16="http://schemas.microsoft.com/office/drawing/2014/main" xmlns="" id="{EB6576AD-550B-4FD7-BE71-C6C117C18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9">
              <a:extLst>
                <a:ext uri="{FF2B5EF4-FFF2-40B4-BE49-F238E27FC236}">
                  <a16:creationId xmlns:a16="http://schemas.microsoft.com/office/drawing/2014/main" xmlns="" id="{B5C9014D-DAD6-4674-8289-323A0A4B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21">
              <a:extLst>
                <a:ext uri="{FF2B5EF4-FFF2-40B4-BE49-F238E27FC236}">
                  <a16:creationId xmlns:a16="http://schemas.microsoft.com/office/drawing/2014/main" xmlns="" id="{18564D9F-8AD5-4951-A13B-696A21B3C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xmlns="" id="{D6B22475-A1D2-45FE-B3EE-0B3257B41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xmlns="" id="{EA736665-242A-40DA-9626-9B5ED3BC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xmlns="" id="{FCCB5CF7-9D3C-476D-8C0E-55F173E58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37">
            <a:extLst>
              <a:ext uri="{FF2B5EF4-FFF2-40B4-BE49-F238E27FC236}">
                <a16:creationId xmlns:a16="http://schemas.microsoft.com/office/drawing/2014/main" xmlns="" id="{B7FA5584-0C37-462E-A6B4-C7393E6011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8080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866" y="148366"/>
            <a:ext cx="3954429" cy="556415"/>
          </a:xfrm>
        </p:spPr>
        <p:txBody>
          <a:bodyPr>
            <a:noAutofit/>
          </a:bodyPr>
          <a:lstStyle>
            <a:lvl1pPr>
              <a:defRPr lang="zh-CN" altLang="en-US" sz="1600" b="1" kern="1200" dirty="0">
                <a:solidFill>
                  <a:srgbClr val="70A0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06736" y="916531"/>
            <a:ext cx="8527728" cy="549661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171446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marL="514338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600"/>
            </a:lvl2pPr>
            <a:lvl3pPr marL="857229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400"/>
            </a:lvl3pPr>
            <a:lvl4pPr marL="1200121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200"/>
            </a:lvl4pPr>
            <a:lvl5pPr marL="1543012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02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5">
            <a:extLst>
              <a:ext uri="{FF2B5EF4-FFF2-40B4-BE49-F238E27FC236}">
                <a16:creationId xmlns:a16="http://schemas.microsoft.com/office/drawing/2014/main" xmlns="" id="{78E0ED19-A1AB-43E8-9D73-999525261A1B}"/>
              </a:ext>
            </a:extLst>
          </p:cNvPr>
          <p:cNvSpPr>
            <a:spLocks/>
          </p:cNvSpPr>
          <p:nvPr userDrawn="1"/>
        </p:nvSpPr>
        <p:spPr bwMode="auto">
          <a:xfrm>
            <a:off x="4570413" y="4330700"/>
            <a:ext cx="863600" cy="1250950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/>
          </a:p>
        </p:txBody>
      </p:sp>
      <p:sp>
        <p:nvSpPr>
          <p:cNvPr id="5" name="Freeform 107">
            <a:extLst>
              <a:ext uri="{FF2B5EF4-FFF2-40B4-BE49-F238E27FC236}">
                <a16:creationId xmlns:a16="http://schemas.microsoft.com/office/drawing/2014/main" xmlns="" id="{F01462AC-FCB3-44CA-B756-80011D2D5732}"/>
              </a:ext>
            </a:extLst>
          </p:cNvPr>
          <p:cNvSpPr>
            <a:spLocks/>
          </p:cNvSpPr>
          <p:nvPr userDrawn="1"/>
        </p:nvSpPr>
        <p:spPr bwMode="auto">
          <a:xfrm>
            <a:off x="3563938" y="4330700"/>
            <a:ext cx="866775" cy="1250950"/>
          </a:xfrm>
          <a:custGeom>
            <a:avLst/>
            <a:gdLst>
              <a:gd name="T0" fmla="*/ 878 w 878"/>
              <a:gd name="T1" fmla="*/ 30 h 952"/>
              <a:gd name="T2" fmla="*/ 456 w 878"/>
              <a:gd name="T3" fmla="*/ 252 h 952"/>
              <a:gd name="T4" fmla="*/ 498 w 878"/>
              <a:gd name="T5" fmla="*/ 0 h 952"/>
              <a:gd name="T6" fmla="*/ 164 w 878"/>
              <a:gd name="T7" fmla="*/ 0 h 952"/>
              <a:gd name="T8" fmla="*/ 0 w 878"/>
              <a:gd name="T9" fmla="*/ 952 h 952"/>
              <a:gd name="T10" fmla="*/ 878 w 878"/>
              <a:gd name="T11" fmla="*/ 492 h 952"/>
              <a:gd name="T12" fmla="*/ 878 w 878"/>
              <a:gd name="T13" fmla="*/ 3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</p:spPr>
        <p:txBody>
          <a:bodyPr lIns="68571" tIns="34285" rIns="68571" bIns="34285"/>
          <a:lstStyle/>
          <a:p>
            <a:pPr>
              <a:defRPr/>
            </a:pPr>
            <a:endParaRPr lang="zh-CN" altLang="en-US">
              <a:solidFill>
                <a:schemeClr val="accent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7404C13B-F94A-40E2-9025-A90B4D30D6C2}"/>
              </a:ext>
            </a:extLst>
          </p:cNvPr>
          <p:cNvGrpSpPr/>
          <p:nvPr userDrawn="1"/>
        </p:nvGrpSpPr>
        <p:grpSpPr>
          <a:xfrm>
            <a:off x="8761548" y="6436425"/>
            <a:ext cx="382453" cy="421576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7" name="Freeform 104">
              <a:extLst>
                <a:ext uri="{FF2B5EF4-FFF2-40B4-BE49-F238E27FC236}">
                  <a16:creationId xmlns:a16="http://schemas.microsoft.com/office/drawing/2014/main" xmlns="" id="{DB549546-1934-4A45-BBB6-99D7A056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6">
              <a:extLst>
                <a:ext uri="{FF2B5EF4-FFF2-40B4-BE49-F238E27FC236}">
                  <a16:creationId xmlns:a16="http://schemas.microsoft.com/office/drawing/2014/main" xmlns="" id="{121A5867-A9F9-4311-87FE-43D099A02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8">
              <a:extLst>
                <a:ext uri="{FF2B5EF4-FFF2-40B4-BE49-F238E27FC236}">
                  <a16:creationId xmlns:a16="http://schemas.microsoft.com/office/drawing/2014/main" xmlns="" id="{0D291F97-3F8F-4569-B954-958BFC523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9">
              <a:extLst>
                <a:ext uri="{FF2B5EF4-FFF2-40B4-BE49-F238E27FC236}">
                  <a16:creationId xmlns:a16="http://schemas.microsoft.com/office/drawing/2014/main" xmlns="" id="{0E505CD2-7E34-4AA0-9D4E-FD450C6B6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21">
              <a:extLst>
                <a:ext uri="{FF2B5EF4-FFF2-40B4-BE49-F238E27FC236}">
                  <a16:creationId xmlns:a16="http://schemas.microsoft.com/office/drawing/2014/main" xmlns="" id="{40CB4BC1-F959-4B7A-8FA6-7CFA44A3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xmlns="" id="{EBD2BA69-770B-4952-AA80-F7BE7BF8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xmlns="" id="{4B110322-E580-4D19-8A24-BBBF983CD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xmlns="" id="{6614E242-2EC8-4EF7-8D64-4CE801B03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37">
            <a:extLst>
              <a:ext uri="{FF2B5EF4-FFF2-40B4-BE49-F238E27FC236}">
                <a16:creationId xmlns:a16="http://schemas.microsoft.com/office/drawing/2014/main" xmlns="" id="{548B5E45-DDD9-4745-AC1B-383F9A2422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0650"/>
            <a:ext cx="8080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866" y="148366"/>
            <a:ext cx="3954429" cy="556415"/>
          </a:xfrm>
        </p:spPr>
        <p:txBody>
          <a:bodyPr>
            <a:noAutofit/>
          </a:bodyPr>
          <a:lstStyle>
            <a:lvl1pPr>
              <a:defRPr lang="zh-CN" altLang="en-US" sz="1600" b="1" kern="1200" dirty="0">
                <a:solidFill>
                  <a:srgbClr val="70A0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06736" y="916531"/>
            <a:ext cx="8527728" cy="549661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marL="171446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2000"/>
            </a:lvl1pPr>
            <a:lvl2pPr marL="514338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600"/>
            </a:lvl2pPr>
            <a:lvl3pPr marL="857229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400"/>
            </a:lvl3pPr>
            <a:lvl4pPr marL="1200121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200"/>
            </a:lvl4pPr>
            <a:lvl5pPr marL="1543012" indent="-171446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357938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FDB2032-ED8F-43B3-9663-2AA715ECB3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495145F-3651-4EFF-9F7E-22251C89E5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6489-A3FC-4C97-9733-ED64C77BB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5B03AF72-2FDC-49AE-B25C-0925B8D091D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9171627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908721"/>
            <a:ext cx="7886700" cy="29523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5BDEE50-94CA-42AC-836E-4663F7536C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BEF28A2-A839-4FD3-8754-B3637C9998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4B99D-59AD-4736-A79E-E3A69A894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xmlns="" id="{AF211AD2-BE1D-4871-906B-B062C516E3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50591052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4038600" cy="43106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038600" cy="43106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FA0887B-EEC0-449D-A9C8-7A46B0A33E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1ABC0D9-C5B6-4D5B-ADB7-74915E978A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B75B9-C992-435E-864F-7E64A58D9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5D13D12A-D334-456D-AAD2-8D63506DAAD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43948947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3A7B16D-167E-4AD2-B550-9ED3F552EC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F13C254F-71BB-43BA-A26A-713378D84C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ACAE-3501-42D7-8EA7-AAF11E89E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D1804C21-3234-48CD-91D7-83E0F43AFDA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84371485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53C44E6-CA4A-4287-9D94-FF1E9B68A5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E98CB81-0604-454A-BF1B-1083280201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69F7C-4274-4937-8AA1-17EA4967D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022B192F-46F3-4F3E-97E6-2CB225FA0AC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35987298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E370966-629A-4F81-A4C8-BE186BF82C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625FDC10-B8A9-4D8D-8658-2CE796F852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218F0-82CC-45D2-893F-61F4FA5A8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xmlns="" id="{5604EC1C-8A13-4465-904F-5E1034B7B6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98008110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8BA79B5-67FC-460C-B9C5-8629B891A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F4D174E4-8916-4799-BCF2-B2F350DFF7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EB833-1273-44FA-BACC-5998545987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90AC0CE7-5891-4BCE-9E10-7D866F0F5E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0633815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74DF0B0-67BB-49C3-8606-D36D78BDBF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77B18E3F-8B25-4344-B5AE-B6BD84A06A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7ABFC-CD3C-4212-8A6D-08B91C1B7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4F1F69F5-9938-4DF0-9FB3-73EA9479A25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5379756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xmlns="" id="{7B208478-F1A6-43FB-9EAE-8D45F0D80C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xmlns="" id="{99CD464D-3526-4757-88AB-94DCC1A5CC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730BFBF-052F-4859-9E6B-2A32DB84D5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xmlns="" id="{8848CFBF-CAAF-4FBF-8180-0A1AA24946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xmlns="" id="{6EA84FC9-CEA9-4BBA-9C54-DC5B6776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xmlns="" id="{98F065B7-C2B3-4AC8-865E-9B91F14FE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xmlns="" id="{CFCB0551-1455-490D-B44E-9747E9AC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xmlns="" id="{65D8AE64-4921-48C1-AD3A-F5190E953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xmlns="" id="{EB6D5E84-4CD0-4C52-9F00-43C3FEBB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xmlns="" id="{009076F5-E275-4D2E-931C-50E24A65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xmlns="" id="{DF9AFDDC-9E27-4780-B807-1E26B1808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xmlns="" id="{21799831-2495-44E9-9213-57C3F537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xmlns="" id="{ADE30252-16B0-4120-8F88-AE5256AC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仿宋_GB2312" panose="0201060903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xmlns="" id="{8DFEA969-3AD9-424E-B1E5-C5C584581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xmlns="" id="{05F9EAD7-DA81-4A41-B4FC-E7100BAA6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xmlns="" id="{FD0EC007-DEF7-4A63-95D7-5EC222CE7F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2" name="图片 16">
            <a:extLst>
              <a:ext uri="{FF2B5EF4-FFF2-40B4-BE49-F238E27FC236}">
                <a16:creationId xmlns:a16="http://schemas.microsoft.com/office/drawing/2014/main" xmlns="" id="{A36AD2D5-04BC-4ECB-92CB-A0639894355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C1C0C0"/>
              </a:clrFrom>
              <a:clrTo>
                <a:srgbClr val="C1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8363" y="50800"/>
            <a:ext cx="6048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C0333232-AE5B-412E-9211-54A121F6543A}"/>
              </a:ext>
            </a:extLst>
          </p:cNvPr>
          <p:cNvGrpSpPr/>
          <p:nvPr userDrawn="1"/>
        </p:nvGrpSpPr>
        <p:grpSpPr>
          <a:xfrm>
            <a:off x="17343" y="6535848"/>
            <a:ext cx="286840" cy="316182"/>
            <a:chOff x="3748193" y="2000673"/>
            <a:chExt cx="4030134" cy="3833285"/>
          </a:xfrm>
          <a:solidFill>
            <a:schemeClr val="bg1"/>
          </a:solidFill>
        </p:grpSpPr>
        <p:sp>
          <p:nvSpPr>
            <p:cNvPr id="19" name="Freeform 104">
              <a:extLst>
                <a:ext uri="{FF2B5EF4-FFF2-40B4-BE49-F238E27FC236}">
                  <a16:creationId xmlns:a16="http://schemas.microsoft.com/office/drawing/2014/main" xmlns="" id="{852764DB-3DAD-4802-8B04-FFEC0F5AC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511" y="4583007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06">
              <a:extLst>
                <a:ext uri="{FF2B5EF4-FFF2-40B4-BE49-F238E27FC236}">
                  <a16:creationId xmlns:a16="http://schemas.microsoft.com/office/drawing/2014/main" xmlns="" id="{D815906F-78DC-40CC-ACF3-A1CF846F9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545" y="4583007"/>
              <a:ext cx="1155700" cy="1250951"/>
            </a:xfrm>
            <a:custGeom>
              <a:avLst/>
              <a:gdLst>
                <a:gd name="T0" fmla="*/ 2147483647 w 878"/>
                <a:gd name="T1" fmla="*/ 2147483647 h 952"/>
                <a:gd name="T2" fmla="*/ 2147483647 w 878"/>
                <a:gd name="T3" fmla="*/ 2147483647 h 952"/>
                <a:gd name="T4" fmla="*/ 2147483647 w 878"/>
                <a:gd name="T5" fmla="*/ 0 h 952"/>
                <a:gd name="T6" fmla="*/ 2147483647 w 878"/>
                <a:gd name="T7" fmla="*/ 0 h 952"/>
                <a:gd name="T8" fmla="*/ 0 w 878"/>
                <a:gd name="T9" fmla="*/ 2147483647 h 952"/>
                <a:gd name="T10" fmla="*/ 2147483647 w 878"/>
                <a:gd name="T11" fmla="*/ 2147483647 h 952"/>
                <a:gd name="T12" fmla="*/ 2147483647 w 878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08">
              <a:extLst>
                <a:ext uri="{FF2B5EF4-FFF2-40B4-BE49-F238E27FC236}">
                  <a16:creationId xmlns:a16="http://schemas.microsoft.com/office/drawing/2014/main" xmlns="" id="{0D44E1FD-7547-44C6-89EE-92877439F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60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0 h 1804"/>
                <a:gd name="T4" fmla="*/ 0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2147483647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09">
              <a:extLst>
                <a:ext uri="{FF2B5EF4-FFF2-40B4-BE49-F238E27FC236}">
                  <a16:creationId xmlns:a16="http://schemas.microsoft.com/office/drawing/2014/main" xmlns="" id="{4AFE632C-5FBB-454E-B031-01C6EBDBF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193" y="2000673"/>
              <a:ext cx="2015067" cy="2370667"/>
            </a:xfrm>
            <a:custGeom>
              <a:avLst/>
              <a:gdLst>
                <a:gd name="T0" fmla="*/ 2147483647 w 1534"/>
                <a:gd name="T1" fmla="*/ 2147483647 h 1804"/>
                <a:gd name="T2" fmla="*/ 0 w 1534"/>
                <a:gd name="T3" fmla="*/ 2147483647 h 1804"/>
                <a:gd name="T4" fmla="*/ 2147483647 w 1534"/>
                <a:gd name="T5" fmla="*/ 2147483647 h 1804"/>
                <a:gd name="T6" fmla="*/ 2147483647 w 1534"/>
                <a:gd name="T7" fmla="*/ 2147483647 h 1804"/>
                <a:gd name="T8" fmla="*/ 2147483647 w 1534"/>
                <a:gd name="T9" fmla="*/ 2147483647 h 1804"/>
                <a:gd name="T10" fmla="*/ 2147483647 w 1534"/>
                <a:gd name="T11" fmla="*/ 2147483647 h 1804"/>
                <a:gd name="T12" fmla="*/ 2147483647 w 1534"/>
                <a:gd name="T13" fmla="*/ 2147483647 h 1804"/>
                <a:gd name="T14" fmla="*/ 2147483647 w 1534"/>
                <a:gd name="T15" fmla="*/ 2147483647 h 1804"/>
                <a:gd name="T16" fmla="*/ 2147483647 w 1534"/>
                <a:gd name="T17" fmla="*/ 0 h 1804"/>
                <a:gd name="T18" fmla="*/ 2147483647 w 1534"/>
                <a:gd name="T19" fmla="*/ 2147483647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21">
              <a:extLst>
                <a:ext uri="{FF2B5EF4-FFF2-40B4-BE49-F238E27FC236}">
                  <a16:creationId xmlns:a16="http://schemas.microsoft.com/office/drawing/2014/main" xmlns="" id="{88831A8F-F280-49C4-A70A-60FAF30D1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3837941"/>
              <a:ext cx="254000" cy="251884"/>
            </a:xfrm>
            <a:custGeom>
              <a:avLst/>
              <a:gdLst>
                <a:gd name="T0" fmla="*/ 2147483647 w 192"/>
                <a:gd name="T1" fmla="*/ 2147483647 h 192"/>
                <a:gd name="T2" fmla="*/ 2147483647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0 w 192"/>
                <a:gd name="T37" fmla="*/ 2147483647 h 192"/>
                <a:gd name="T38" fmla="*/ 0 w 192"/>
                <a:gd name="T39" fmla="*/ 2147483647 h 192"/>
                <a:gd name="T40" fmla="*/ 2147483647 w 192"/>
                <a:gd name="T41" fmla="*/ 2147483647 h 192"/>
                <a:gd name="T42" fmla="*/ 2147483647 w 192"/>
                <a:gd name="T43" fmla="*/ 2147483647 h 192"/>
                <a:gd name="T44" fmla="*/ 2147483647 w 192"/>
                <a:gd name="T45" fmla="*/ 2147483647 h 192"/>
                <a:gd name="T46" fmla="*/ 2147483647 w 192"/>
                <a:gd name="T47" fmla="*/ 2147483647 h 192"/>
                <a:gd name="T48" fmla="*/ 2147483647 w 192"/>
                <a:gd name="T49" fmla="*/ 2147483647 h 192"/>
                <a:gd name="T50" fmla="*/ 2147483647 w 192"/>
                <a:gd name="T51" fmla="*/ 2147483647 h 192"/>
                <a:gd name="T52" fmla="*/ 2147483647 w 192"/>
                <a:gd name="T53" fmla="*/ 2147483647 h 192"/>
                <a:gd name="T54" fmla="*/ 2147483647 w 192"/>
                <a:gd name="T55" fmla="*/ 0 h 192"/>
                <a:gd name="T56" fmla="*/ 2147483647 w 192"/>
                <a:gd name="T57" fmla="*/ 0 h 192"/>
                <a:gd name="T58" fmla="*/ 2147483647 w 192"/>
                <a:gd name="T59" fmla="*/ 2147483647 h 192"/>
                <a:gd name="T60" fmla="*/ 2147483647 w 192"/>
                <a:gd name="T61" fmla="*/ 2147483647 h 192"/>
                <a:gd name="T62" fmla="*/ 2147483647 w 192"/>
                <a:gd name="T63" fmla="*/ 2147483647 h 192"/>
                <a:gd name="T64" fmla="*/ 2147483647 w 192"/>
                <a:gd name="T65" fmla="*/ 2147483647 h 192"/>
                <a:gd name="T66" fmla="*/ 2147483647 w 192"/>
                <a:gd name="T67" fmla="*/ 2147483647 h 192"/>
                <a:gd name="T68" fmla="*/ 2147483647 w 192"/>
                <a:gd name="T69" fmla="*/ 2147483647 h 192"/>
                <a:gd name="T70" fmla="*/ 2147483647 w 192"/>
                <a:gd name="T71" fmla="*/ 2147483647 h 192"/>
                <a:gd name="T72" fmla="*/ 2147483647 w 192"/>
                <a:gd name="T73" fmla="*/ 2147483647 h 192"/>
                <a:gd name="T74" fmla="*/ 2147483647 w 192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lnTo>
                    <a:pt x="192" y="96"/>
                  </a:lnTo>
                  <a:lnTo>
                    <a:pt x="190" y="116"/>
                  </a:lnTo>
                  <a:lnTo>
                    <a:pt x="184" y="134"/>
                  </a:lnTo>
                  <a:lnTo>
                    <a:pt x="174" y="150"/>
                  </a:lnTo>
                  <a:lnTo>
                    <a:pt x="164" y="164"/>
                  </a:lnTo>
                  <a:lnTo>
                    <a:pt x="150" y="176"/>
                  </a:lnTo>
                  <a:lnTo>
                    <a:pt x="132" y="184"/>
                  </a:lnTo>
                  <a:lnTo>
                    <a:pt x="116" y="190"/>
                  </a:lnTo>
                  <a:lnTo>
                    <a:pt x="96" y="192"/>
                  </a:lnTo>
                  <a:lnTo>
                    <a:pt x="76" y="190"/>
                  </a:lnTo>
                  <a:lnTo>
                    <a:pt x="58" y="184"/>
                  </a:lnTo>
                  <a:lnTo>
                    <a:pt x="42" y="176"/>
                  </a:lnTo>
                  <a:lnTo>
                    <a:pt x="28" y="164"/>
                  </a:lnTo>
                  <a:lnTo>
                    <a:pt x="16" y="150"/>
                  </a:lnTo>
                  <a:lnTo>
                    <a:pt x="8" y="134"/>
                  </a:lnTo>
                  <a:lnTo>
                    <a:pt x="2" y="116"/>
                  </a:lnTo>
                  <a:lnTo>
                    <a:pt x="0" y="96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8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8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6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xmlns="" id="{82FFD59A-B503-42AD-A7AA-F1D045415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3774440"/>
              <a:ext cx="315383" cy="315384"/>
            </a:xfrm>
            <a:custGeom>
              <a:avLst/>
              <a:gdLst>
                <a:gd name="T0" fmla="*/ 2147483647 w 240"/>
                <a:gd name="T1" fmla="*/ 2147483647 h 240"/>
                <a:gd name="T2" fmla="*/ 2147483647 w 240"/>
                <a:gd name="T3" fmla="*/ 2147483647 h 240"/>
                <a:gd name="T4" fmla="*/ 2147483647 w 240"/>
                <a:gd name="T5" fmla="*/ 2147483647 h 240"/>
                <a:gd name="T6" fmla="*/ 2147483647 w 240"/>
                <a:gd name="T7" fmla="*/ 2147483647 h 240"/>
                <a:gd name="T8" fmla="*/ 2147483647 w 240"/>
                <a:gd name="T9" fmla="*/ 2147483647 h 240"/>
                <a:gd name="T10" fmla="*/ 2147483647 w 240"/>
                <a:gd name="T11" fmla="*/ 2147483647 h 240"/>
                <a:gd name="T12" fmla="*/ 2147483647 w 240"/>
                <a:gd name="T13" fmla="*/ 2147483647 h 240"/>
                <a:gd name="T14" fmla="*/ 2147483647 w 240"/>
                <a:gd name="T15" fmla="*/ 2147483647 h 240"/>
                <a:gd name="T16" fmla="*/ 2147483647 w 240"/>
                <a:gd name="T17" fmla="*/ 2147483647 h 240"/>
                <a:gd name="T18" fmla="*/ 2147483647 w 240"/>
                <a:gd name="T19" fmla="*/ 2147483647 h 240"/>
                <a:gd name="T20" fmla="*/ 2147483647 w 240"/>
                <a:gd name="T21" fmla="*/ 2147483647 h 240"/>
                <a:gd name="T22" fmla="*/ 2147483647 w 240"/>
                <a:gd name="T23" fmla="*/ 2147483647 h 240"/>
                <a:gd name="T24" fmla="*/ 2147483647 w 240"/>
                <a:gd name="T25" fmla="*/ 2147483647 h 240"/>
                <a:gd name="T26" fmla="*/ 2147483647 w 240"/>
                <a:gd name="T27" fmla="*/ 2147483647 h 240"/>
                <a:gd name="T28" fmla="*/ 2147483647 w 240"/>
                <a:gd name="T29" fmla="*/ 2147483647 h 240"/>
                <a:gd name="T30" fmla="*/ 2147483647 w 240"/>
                <a:gd name="T31" fmla="*/ 2147483647 h 240"/>
                <a:gd name="T32" fmla="*/ 2147483647 w 240"/>
                <a:gd name="T33" fmla="*/ 2147483647 h 240"/>
                <a:gd name="T34" fmla="*/ 2147483647 w 240"/>
                <a:gd name="T35" fmla="*/ 2147483647 h 240"/>
                <a:gd name="T36" fmla="*/ 2147483647 w 240"/>
                <a:gd name="T37" fmla="*/ 2147483647 h 240"/>
                <a:gd name="T38" fmla="*/ 2147483647 w 240"/>
                <a:gd name="T39" fmla="*/ 2147483647 h 240"/>
                <a:gd name="T40" fmla="*/ 2147483647 w 240"/>
                <a:gd name="T41" fmla="*/ 2147483647 h 240"/>
                <a:gd name="T42" fmla="*/ 0 w 240"/>
                <a:gd name="T43" fmla="*/ 2147483647 h 240"/>
                <a:gd name="T44" fmla="*/ 0 w 240"/>
                <a:gd name="T45" fmla="*/ 2147483647 h 240"/>
                <a:gd name="T46" fmla="*/ 0 w 240"/>
                <a:gd name="T47" fmla="*/ 2147483647 h 240"/>
                <a:gd name="T48" fmla="*/ 0 w 240"/>
                <a:gd name="T49" fmla="*/ 2147483647 h 240"/>
                <a:gd name="T50" fmla="*/ 2147483647 w 240"/>
                <a:gd name="T51" fmla="*/ 2147483647 h 240"/>
                <a:gd name="T52" fmla="*/ 2147483647 w 240"/>
                <a:gd name="T53" fmla="*/ 2147483647 h 240"/>
                <a:gd name="T54" fmla="*/ 2147483647 w 240"/>
                <a:gd name="T55" fmla="*/ 2147483647 h 240"/>
                <a:gd name="T56" fmla="*/ 2147483647 w 240"/>
                <a:gd name="T57" fmla="*/ 2147483647 h 240"/>
                <a:gd name="T58" fmla="*/ 2147483647 w 240"/>
                <a:gd name="T59" fmla="*/ 2147483647 h 240"/>
                <a:gd name="T60" fmla="*/ 2147483647 w 240"/>
                <a:gd name="T61" fmla="*/ 2147483647 h 240"/>
                <a:gd name="T62" fmla="*/ 2147483647 w 240"/>
                <a:gd name="T63" fmla="*/ 2147483647 h 240"/>
                <a:gd name="T64" fmla="*/ 2147483647 w 240"/>
                <a:gd name="T65" fmla="*/ 0 h 240"/>
                <a:gd name="T66" fmla="*/ 2147483647 w 240"/>
                <a:gd name="T67" fmla="*/ 0 h 240"/>
                <a:gd name="T68" fmla="*/ 2147483647 w 240"/>
                <a:gd name="T69" fmla="*/ 0 h 240"/>
                <a:gd name="T70" fmla="*/ 2147483647 w 240"/>
                <a:gd name="T71" fmla="*/ 0 h 240"/>
                <a:gd name="T72" fmla="*/ 2147483647 w 240"/>
                <a:gd name="T73" fmla="*/ 2147483647 h 240"/>
                <a:gd name="T74" fmla="*/ 2147483647 w 240"/>
                <a:gd name="T75" fmla="*/ 2147483647 h 240"/>
                <a:gd name="T76" fmla="*/ 2147483647 w 240"/>
                <a:gd name="T77" fmla="*/ 2147483647 h 240"/>
                <a:gd name="T78" fmla="*/ 2147483647 w 240"/>
                <a:gd name="T79" fmla="*/ 2147483647 h 240"/>
                <a:gd name="T80" fmla="*/ 2147483647 w 240"/>
                <a:gd name="T81" fmla="*/ 2147483647 h 240"/>
                <a:gd name="T82" fmla="*/ 2147483647 w 240"/>
                <a:gd name="T83" fmla="*/ 2147483647 h 240"/>
                <a:gd name="T84" fmla="*/ 2147483647 w 240"/>
                <a:gd name="T85" fmla="*/ 2147483647 h 240"/>
                <a:gd name="T86" fmla="*/ 2147483647 w 240"/>
                <a:gd name="T87" fmla="*/ 2147483647 h 240"/>
                <a:gd name="T88" fmla="*/ 2147483647 w 240"/>
                <a:gd name="T89" fmla="*/ 2147483647 h 240"/>
                <a:gd name="T90" fmla="*/ 2147483647 w 240"/>
                <a:gd name="T91" fmla="*/ 2147483647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0" h="240">
                  <a:moveTo>
                    <a:pt x="240" y="120"/>
                  </a:moveTo>
                  <a:lnTo>
                    <a:pt x="240" y="120"/>
                  </a:lnTo>
                  <a:lnTo>
                    <a:pt x="238" y="132"/>
                  </a:lnTo>
                  <a:lnTo>
                    <a:pt x="238" y="144"/>
                  </a:lnTo>
                  <a:lnTo>
                    <a:pt x="230" y="166"/>
                  </a:lnTo>
                  <a:lnTo>
                    <a:pt x="218" y="186"/>
                  </a:lnTo>
                  <a:lnTo>
                    <a:pt x="204" y="204"/>
                  </a:lnTo>
                  <a:lnTo>
                    <a:pt x="186" y="218"/>
                  </a:lnTo>
                  <a:lnTo>
                    <a:pt x="166" y="230"/>
                  </a:lnTo>
                  <a:lnTo>
                    <a:pt x="144" y="236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6"/>
                  </a:lnTo>
                  <a:lnTo>
                    <a:pt x="72" y="230"/>
                  </a:lnTo>
                  <a:lnTo>
                    <a:pt x="52" y="218"/>
                  </a:lnTo>
                  <a:lnTo>
                    <a:pt x="34" y="204"/>
                  </a:lnTo>
                  <a:lnTo>
                    <a:pt x="20" y="186"/>
                  </a:lnTo>
                  <a:lnTo>
                    <a:pt x="8" y="166"/>
                  </a:lnTo>
                  <a:lnTo>
                    <a:pt x="2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66" y="8"/>
                  </a:lnTo>
                  <a:lnTo>
                    <a:pt x="186" y="20"/>
                  </a:lnTo>
                  <a:lnTo>
                    <a:pt x="204" y="34"/>
                  </a:lnTo>
                  <a:lnTo>
                    <a:pt x="218" y="52"/>
                  </a:lnTo>
                  <a:lnTo>
                    <a:pt x="230" y="72"/>
                  </a:lnTo>
                  <a:lnTo>
                    <a:pt x="238" y="96"/>
                  </a:lnTo>
                  <a:lnTo>
                    <a:pt x="238" y="108"/>
                  </a:lnTo>
                  <a:lnTo>
                    <a:pt x="240" y="120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xmlns="" id="{CD49F40E-B3E3-463E-B563-F147C9E58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693" y="4142740"/>
              <a:ext cx="254000" cy="247651"/>
            </a:xfrm>
            <a:custGeom>
              <a:avLst/>
              <a:gdLst>
                <a:gd name="T0" fmla="*/ 2147483647 w 192"/>
                <a:gd name="T1" fmla="*/ 2147483647 h 190"/>
                <a:gd name="T2" fmla="*/ 2147483647 w 192"/>
                <a:gd name="T3" fmla="*/ 2147483647 h 190"/>
                <a:gd name="T4" fmla="*/ 2147483647 w 192"/>
                <a:gd name="T5" fmla="*/ 2147483647 h 190"/>
                <a:gd name="T6" fmla="*/ 2147483647 w 192"/>
                <a:gd name="T7" fmla="*/ 2147483647 h 190"/>
                <a:gd name="T8" fmla="*/ 2147483647 w 192"/>
                <a:gd name="T9" fmla="*/ 2147483647 h 190"/>
                <a:gd name="T10" fmla="*/ 2147483647 w 192"/>
                <a:gd name="T11" fmla="*/ 2147483647 h 190"/>
                <a:gd name="T12" fmla="*/ 2147483647 w 192"/>
                <a:gd name="T13" fmla="*/ 2147483647 h 190"/>
                <a:gd name="T14" fmla="*/ 2147483647 w 192"/>
                <a:gd name="T15" fmla="*/ 2147483647 h 190"/>
                <a:gd name="T16" fmla="*/ 2147483647 w 192"/>
                <a:gd name="T17" fmla="*/ 2147483647 h 190"/>
                <a:gd name="T18" fmla="*/ 2147483647 w 192"/>
                <a:gd name="T19" fmla="*/ 2147483647 h 190"/>
                <a:gd name="T20" fmla="*/ 2147483647 w 192"/>
                <a:gd name="T21" fmla="*/ 2147483647 h 190"/>
                <a:gd name="T22" fmla="*/ 2147483647 w 192"/>
                <a:gd name="T23" fmla="*/ 2147483647 h 190"/>
                <a:gd name="T24" fmla="*/ 2147483647 w 192"/>
                <a:gd name="T25" fmla="*/ 2147483647 h 190"/>
                <a:gd name="T26" fmla="*/ 2147483647 w 192"/>
                <a:gd name="T27" fmla="*/ 2147483647 h 190"/>
                <a:gd name="T28" fmla="*/ 2147483647 w 192"/>
                <a:gd name="T29" fmla="*/ 2147483647 h 190"/>
                <a:gd name="T30" fmla="*/ 2147483647 w 192"/>
                <a:gd name="T31" fmla="*/ 2147483647 h 190"/>
                <a:gd name="T32" fmla="*/ 2147483647 w 192"/>
                <a:gd name="T33" fmla="*/ 2147483647 h 190"/>
                <a:gd name="T34" fmla="*/ 2147483647 w 192"/>
                <a:gd name="T35" fmla="*/ 2147483647 h 190"/>
                <a:gd name="T36" fmla="*/ 0 w 192"/>
                <a:gd name="T37" fmla="*/ 2147483647 h 190"/>
                <a:gd name="T38" fmla="*/ 0 w 192"/>
                <a:gd name="T39" fmla="*/ 2147483647 h 190"/>
                <a:gd name="T40" fmla="*/ 2147483647 w 192"/>
                <a:gd name="T41" fmla="*/ 2147483647 h 190"/>
                <a:gd name="T42" fmla="*/ 2147483647 w 192"/>
                <a:gd name="T43" fmla="*/ 2147483647 h 190"/>
                <a:gd name="T44" fmla="*/ 2147483647 w 192"/>
                <a:gd name="T45" fmla="*/ 2147483647 h 190"/>
                <a:gd name="T46" fmla="*/ 2147483647 w 192"/>
                <a:gd name="T47" fmla="*/ 2147483647 h 190"/>
                <a:gd name="T48" fmla="*/ 2147483647 w 192"/>
                <a:gd name="T49" fmla="*/ 2147483647 h 190"/>
                <a:gd name="T50" fmla="*/ 2147483647 w 192"/>
                <a:gd name="T51" fmla="*/ 2147483647 h 190"/>
                <a:gd name="T52" fmla="*/ 2147483647 w 192"/>
                <a:gd name="T53" fmla="*/ 2147483647 h 190"/>
                <a:gd name="T54" fmla="*/ 2147483647 w 192"/>
                <a:gd name="T55" fmla="*/ 0 h 190"/>
                <a:gd name="T56" fmla="*/ 2147483647 w 192"/>
                <a:gd name="T57" fmla="*/ 0 h 190"/>
                <a:gd name="T58" fmla="*/ 2147483647 w 192"/>
                <a:gd name="T59" fmla="*/ 2147483647 h 190"/>
                <a:gd name="T60" fmla="*/ 2147483647 w 192"/>
                <a:gd name="T61" fmla="*/ 2147483647 h 190"/>
                <a:gd name="T62" fmla="*/ 2147483647 w 192"/>
                <a:gd name="T63" fmla="*/ 2147483647 h 190"/>
                <a:gd name="T64" fmla="*/ 2147483647 w 192"/>
                <a:gd name="T65" fmla="*/ 2147483647 h 190"/>
                <a:gd name="T66" fmla="*/ 2147483647 w 192"/>
                <a:gd name="T67" fmla="*/ 2147483647 h 190"/>
                <a:gd name="T68" fmla="*/ 2147483647 w 192"/>
                <a:gd name="T69" fmla="*/ 2147483647 h 190"/>
                <a:gd name="T70" fmla="*/ 2147483647 w 192"/>
                <a:gd name="T71" fmla="*/ 2147483647 h 190"/>
                <a:gd name="T72" fmla="*/ 2147483647 w 192"/>
                <a:gd name="T73" fmla="*/ 2147483647 h 190"/>
                <a:gd name="T74" fmla="*/ 2147483647 w 192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2" h="190">
                  <a:moveTo>
                    <a:pt x="192" y="94"/>
                  </a:moveTo>
                  <a:lnTo>
                    <a:pt x="192" y="94"/>
                  </a:lnTo>
                  <a:lnTo>
                    <a:pt x="190" y="114"/>
                  </a:lnTo>
                  <a:lnTo>
                    <a:pt x="184" y="132"/>
                  </a:lnTo>
                  <a:lnTo>
                    <a:pt x="174" y="148"/>
                  </a:lnTo>
                  <a:lnTo>
                    <a:pt x="164" y="162"/>
                  </a:lnTo>
                  <a:lnTo>
                    <a:pt x="150" y="174"/>
                  </a:lnTo>
                  <a:lnTo>
                    <a:pt x="132" y="182"/>
                  </a:lnTo>
                  <a:lnTo>
                    <a:pt x="116" y="188"/>
                  </a:lnTo>
                  <a:lnTo>
                    <a:pt x="96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6" y="0"/>
                  </a:lnTo>
                  <a:lnTo>
                    <a:pt x="116" y="2"/>
                  </a:lnTo>
                  <a:lnTo>
                    <a:pt x="132" y="8"/>
                  </a:lnTo>
                  <a:lnTo>
                    <a:pt x="150" y="16"/>
                  </a:lnTo>
                  <a:lnTo>
                    <a:pt x="164" y="28"/>
                  </a:lnTo>
                  <a:lnTo>
                    <a:pt x="174" y="42"/>
                  </a:lnTo>
                  <a:lnTo>
                    <a:pt x="184" y="58"/>
                  </a:lnTo>
                  <a:lnTo>
                    <a:pt x="190" y="76"/>
                  </a:lnTo>
                  <a:lnTo>
                    <a:pt x="192" y="94"/>
                  </a:lnTo>
                  <a:close/>
                </a:path>
              </a:pathLst>
            </a:custGeom>
            <a:solidFill>
              <a:srgbClr val="70A02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4">
              <a:extLst>
                <a:ext uri="{FF2B5EF4-FFF2-40B4-BE49-F238E27FC236}">
                  <a16:creationId xmlns:a16="http://schemas.microsoft.com/office/drawing/2014/main" xmlns="" id="{5FA1549E-7CA1-41FC-B3A4-02A127862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378" y="4142740"/>
              <a:ext cx="249767" cy="247651"/>
            </a:xfrm>
            <a:custGeom>
              <a:avLst/>
              <a:gdLst>
                <a:gd name="T0" fmla="*/ 2147483647 w 190"/>
                <a:gd name="T1" fmla="*/ 2147483647 h 190"/>
                <a:gd name="T2" fmla="*/ 2147483647 w 190"/>
                <a:gd name="T3" fmla="*/ 2147483647 h 190"/>
                <a:gd name="T4" fmla="*/ 2147483647 w 190"/>
                <a:gd name="T5" fmla="*/ 2147483647 h 190"/>
                <a:gd name="T6" fmla="*/ 2147483647 w 190"/>
                <a:gd name="T7" fmla="*/ 2147483647 h 190"/>
                <a:gd name="T8" fmla="*/ 2147483647 w 190"/>
                <a:gd name="T9" fmla="*/ 2147483647 h 190"/>
                <a:gd name="T10" fmla="*/ 2147483647 w 190"/>
                <a:gd name="T11" fmla="*/ 2147483647 h 190"/>
                <a:gd name="T12" fmla="*/ 2147483647 w 190"/>
                <a:gd name="T13" fmla="*/ 2147483647 h 190"/>
                <a:gd name="T14" fmla="*/ 2147483647 w 190"/>
                <a:gd name="T15" fmla="*/ 2147483647 h 190"/>
                <a:gd name="T16" fmla="*/ 2147483647 w 190"/>
                <a:gd name="T17" fmla="*/ 2147483647 h 190"/>
                <a:gd name="T18" fmla="*/ 2147483647 w 190"/>
                <a:gd name="T19" fmla="*/ 2147483647 h 190"/>
                <a:gd name="T20" fmla="*/ 2147483647 w 190"/>
                <a:gd name="T21" fmla="*/ 2147483647 h 190"/>
                <a:gd name="T22" fmla="*/ 2147483647 w 190"/>
                <a:gd name="T23" fmla="*/ 2147483647 h 190"/>
                <a:gd name="T24" fmla="*/ 2147483647 w 190"/>
                <a:gd name="T25" fmla="*/ 2147483647 h 190"/>
                <a:gd name="T26" fmla="*/ 2147483647 w 190"/>
                <a:gd name="T27" fmla="*/ 2147483647 h 190"/>
                <a:gd name="T28" fmla="*/ 2147483647 w 190"/>
                <a:gd name="T29" fmla="*/ 2147483647 h 190"/>
                <a:gd name="T30" fmla="*/ 2147483647 w 190"/>
                <a:gd name="T31" fmla="*/ 2147483647 h 190"/>
                <a:gd name="T32" fmla="*/ 2147483647 w 190"/>
                <a:gd name="T33" fmla="*/ 2147483647 h 190"/>
                <a:gd name="T34" fmla="*/ 2147483647 w 190"/>
                <a:gd name="T35" fmla="*/ 2147483647 h 190"/>
                <a:gd name="T36" fmla="*/ 0 w 190"/>
                <a:gd name="T37" fmla="*/ 2147483647 h 190"/>
                <a:gd name="T38" fmla="*/ 0 w 190"/>
                <a:gd name="T39" fmla="*/ 2147483647 h 190"/>
                <a:gd name="T40" fmla="*/ 2147483647 w 190"/>
                <a:gd name="T41" fmla="*/ 2147483647 h 190"/>
                <a:gd name="T42" fmla="*/ 2147483647 w 190"/>
                <a:gd name="T43" fmla="*/ 2147483647 h 190"/>
                <a:gd name="T44" fmla="*/ 2147483647 w 190"/>
                <a:gd name="T45" fmla="*/ 2147483647 h 190"/>
                <a:gd name="T46" fmla="*/ 2147483647 w 190"/>
                <a:gd name="T47" fmla="*/ 2147483647 h 190"/>
                <a:gd name="T48" fmla="*/ 2147483647 w 190"/>
                <a:gd name="T49" fmla="*/ 2147483647 h 190"/>
                <a:gd name="T50" fmla="*/ 2147483647 w 190"/>
                <a:gd name="T51" fmla="*/ 2147483647 h 190"/>
                <a:gd name="T52" fmla="*/ 2147483647 w 190"/>
                <a:gd name="T53" fmla="*/ 2147483647 h 190"/>
                <a:gd name="T54" fmla="*/ 2147483647 w 190"/>
                <a:gd name="T55" fmla="*/ 0 h 190"/>
                <a:gd name="T56" fmla="*/ 2147483647 w 190"/>
                <a:gd name="T57" fmla="*/ 0 h 190"/>
                <a:gd name="T58" fmla="*/ 2147483647 w 190"/>
                <a:gd name="T59" fmla="*/ 2147483647 h 190"/>
                <a:gd name="T60" fmla="*/ 2147483647 w 190"/>
                <a:gd name="T61" fmla="*/ 2147483647 h 190"/>
                <a:gd name="T62" fmla="*/ 2147483647 w 190"/>
                <a:gd name="T63" fmla="*/ 2147483647 h 190"/>
                <a:gd name="T64" fmla="*/ 2147483647 w 190"/>
                <a:gd name="T65" fmla="*/ 2147483647 h 190"/>
                <a:gd name="T66" fmla="*/ 2147483647 w 190"/>
                <a:gd name="T67" fmla="*/ 2147483647 h 190"/>
                <a:gd name="T68" fmla="*/ 2147483647 w 190"/>
                <a:gd name="T69" fmla="*/ 2147483647 h 190"/>
                <a:gd name="T70" fmla="*/ 2147483647 w 190"/>
                <a:gd name="T71" fmla="*/ 2147483647 h 190"/>
                <a:gd name="T72" fmla="*/ 2147483647 w 190"/>
                <a:gd name="T73" fmla="*/ 2147483647 h 190"/>
                <a:gd name="T74" fmla="*/ 2147483647 w 190"/>
                <a:gd name="T75" fmla="*/ 2147483647 h 1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90" h="190">
                  <a:moveTo>
                    <a:pt x="190" y="94"/>
                  </a:moveTo>
                  <a:lnTo>
                    <a:pt x="190" y="94"/>
                  </a:lnTo>
                  <a:lnTo>
                    <a:pt x="188" y="114"/>
                  </a:lnTo>
                  <a:lnTo>
                    <a:pt x="182" y="132"/>
                  </a:lnTo>
                  <a:lnTo>
                    <a:pt x="174" y="148"/>
                  </a:lnTo>
                  <a:lnTo>
                    <a:pt x="162" y="162"/>
                  </a:lnTo>
                  <a:lnTo>
                    <a:pt x="148" y="174"/>
                  </a:lnTo>
                  <a:lnTo>
                    <a:pt x="132" y="182"/>
                  </a:lnTo>
                  <a:lnTo>
                    <a:pt x="114" y="188"/>
                  </a:lnTo>
                  <a:lnTo>
                    <a:pt x="94" y="190"/>
                  </a:lnTo>
                  <a:lnTo>
                    <a:pt x="76" y="188"/>
                  </a:lnTo>
                  <a:lnTo>
                    <a:pt x="58" y="182"/>
                  </a:lnTo>
                  <a:lnTo>
                    <a:pt x="42" y="174"/>
                  </a:lnTo>
                  <a:lnTo>
                    <a:pt x="28" y="162"/>
                  </a:lnTo>
                  <a:lnTo>
                    <a:pt x="16" y="148"/>
                  </a:lnTo>
                  <a:lnTo>
                    <a:pt x="8" y="132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114" y="2"/>
                  </a:lnTo>
                  <a:lnTo>
                    <a:pt x="132" y="8"/>
                  </a:lnTo>
                  <a:lnTo>
                    <a:pt x="148" y="16"/>
                  </a:lnTo>
                  <a:lnTo>
                    <a:pt x="162" y="28"/>
                  </a:lnTo>
                  <a:lnTo>
                    <a:pt x="174" y="42"/>
                  </a:lnTo>
                  <a:lnTo>
                    <a:pt x="182" y="58"/>
                  </a:lnTo>
                  <a:lnTo>
                    <a:pt x="188" y="76"/>
                  </a:lnTo>
                  <a:lnTo>
                    <a:pt x="190" y="94"/>
                  </a:lnTo>
                  <a:close/>
                </a:path>
              </a:pathLst>
            </a:custGeom>
            <a:solidFill>
              <a:srgbClr val="8EB59E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2" r:id="rId12"/>
    <p:sldLayoutId id="2147483933" r:id="rId13"/>
    <p:sldLayoutId id="2147483934" r:id="rId14"/>
    <p:sldLayoutId id="2147483935" r:id="rId15"/>
  </p:sldLayoutIdLst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仿宋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FEE73D0-D310-4DA1-9EF5-605E95F14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扩展中国剩余定理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7AB028BB-04A9-4E12-BBA1-B9B2492E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082763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>
            <a:extLst>
              <a:ext uri="{FF2B5EF4-FFF2-40B4-BE49-F238E27FC236}">
                <a16:creationId xmlns:a16="http://schemas.microsoft.com/office/drawing/2014/main" xmlns="" id="{017982E0-C4F4-4363-A9D2-2BC91A241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625" y="981075"/>
            <a:ext cx="7886700" cy="4187825"/>
          </a:xfrm>
        </p:spPr>
        <p:txBody>
          <a:bodyPr/>
          <a:lstStyle/>
          <a:p>
            <a:r>
              <a:rPr lang="en-US" altLang="zh-CN" sz="1800"/>
              <a:t>using namespace std;</a:t>
            </a:r>
          </a:p>
          <a:p>
            <a:r>
              <a:rPr lang="en-US" altLang="zh-CN" sz="1800"/>
              <a:t>#define LL long long</a:t>
            </a:r>
          </a:p>
          <a:p>
            <a:r>
              <a:rPr lang="en-US" altLang="zh-CN" sz="1800"/>
              <a:t>const int maxn=100010;</a:t>
            </a:r>
          </a:p>
          <a:p>
            <a:r>
              <a:rPr lang="en-US" altLang="zh-CN" sz="1800"/>
              <a:t>int n;</a:t>
            </a:r>
          </a:p>
          <a:p>
            <a:r>
              <a:rPr lang="en-US" altLang="zh-CN" sz="1800"/>
              <a:t>int main()</a:t>
            </a:r>
          </a:p>
          <a:p>
            <a:r>
              <a:rPr lang="en-US" altLang="zh-CN" sz="1800"/>
              <a:t>{</a:t>
            </a:r>
          </a:p>
          <a:p>
            <a:r>
              <a:rPr lang="en-US" altLang="zh-CN" sz="1800"/>
              <a:t>    int i,j;</a:t>
            </a:r>
          </a:p>
          <a:p>
            <a:r>
              <a:rPr lang="en-US" altLang="zh-CN" sz="1800"/>
              <a:t>    while(scanf("%d",&amp;n)!=EOF){</a:t>
            </a:r>
          </a:p>
          <a:p>
            <a:r>
              <a:rPr lang="en-US" altLang="zh-CN" sz="1800"/>
              <a:t>        for(i=1;i&lt;=n;i++)scanf("%lld%lld",&amp;m[i],&amp;b[i]);</a:t>
            </a:r>
          </a:p>
          <a:p>
            <a:r>
              <a:rPr lang="en-US" altLang="zh-CN" sz="1800"/>
              <a:t>        printf("%lld\n",work());</a:t>
            </a:r>
          </a:p>
          <a:p>
            <a:r>
              <a:rPr lang="en-US" altLang="zh-CN" sz="1800"/>
              <a:t>    }</a:t>
            </a:r>
          </a:p>
          <a:p>
            <a:r>
              <a:rPr lang="en-US" altLang="zh-CN" sz="1800"/>
              <a:t>    return 0;</a:t>
            </a:r>
          </a:p>
          <a:p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3">
            <a:extLst>
              <a:ext uri="{FF2B5EF4-FFF2-40B4-BE49-F238E27FC236}">
                <a16:creationId xmlns:a16="http://schemas.microsoft.com/office/drawing/2014/main" xmlns="" id="{E169CB63-7249-4DDB-A939-204A03E608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76475" y="2081213"/>
            <a:ext cx="6867525" cy="2209800"/>
          </a:xfrm>
        </p:spPr>
        <p:txBody>
          <a:bodyPr/>
          <a:lstStyle/>
          <a:p>
            <a:r>
              <a:rPr lang="en-US" altLang="zh-CN"/>
              <a:t>Baby Step Giant Step</a:t>
            </a:r>
            <a:endParaRPr lang="zh-CN" altLang="en-US"/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xmlns="" id="{B117BA2E-C742-4B2A-A147-7E0E3229D4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BSGS    </a:t>
            </a:r>
            <a:r>
              <a:rPr lang="zh-CN" altLang="en-US"/>
              <a:t>大步小步算法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xmlns="" id="{A56A6324-F7A6-4C56-AAA1-2F9825C85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BSGS</a:t>
            </a:r>
            <a:r>
              <a:rPr lang="zh-CN" altLang="en-US"/>
              <a:t>算法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xmlns="" id="{841A7B0F-B2D4-411A-A7C6-B42FA0191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</a:t>
            </a:r>
            <a:r>
              <a:rPr lang="en-US" altLang="zh-CN"/>
              <a:t>a,b,p&gt;=1,</a:t>
            </a:r>
            <a:r>
              <a:rPr lang="zh-CN" altLang="en-US"/>
              <a:t>其中</a:t>
            </a:r>
            <a:r>
              <a:rPr lang="en-US" altLang="zh-CN"/>
              <a:t>a,p</a:t>
            </a:r>
            <a:r>
              <a:rPr lang="zh-CN" altLang="en-US"/>
              <a:t>互质，求解以下同余方程的解</a:t>
            </a:r>
            <a:endParaRPr lang="en-US" altLang="zh-CN"/>
          </a:p>
          <a:p>
            <a:r>
              <a:rPr lang="en-US" altLang="zh-CN"/>
              <a:t>           a</a:t>
            </a:r>
            <a:r>
              <a:rPr lang="en-US" altLang="zh-CN" baseline="30000"/>
              <a:t>x</a:t>
            </a:r>
            <a:r>
              <a:rPr lang="en-US" altLang="zh-CN"/>
              <a:t>≡b(mod p)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xmlns="" id="{A531AA1A-3CAF-4118-A85A-FE0FD7BBD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r>
              <a:rPr lang="zh-CN" altLang="en-US" dirty="0"/>
              <a:t>算法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xmlns="" id="{05BA6F34-88A7-494B-BCD5-1A8DE880B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84313"/>
            <a:ext cx="8686800" cy="5257800"/>
          </a:xfrm>
        </p:spPr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 err="1"/>
              <a:t>a,b,p</a:t>
            </a:r>
            <a:r>
              <a:rPr lang="en-US" altLang="zh-CN" dirty="0"/>
              <a:t>&gt;=1,</a:t>
            </a:r>
            <a:r>
              <a:rPr lang="zh-CN" altLang="en-US" dirty="0"/>
              <a:t>其中</a:t>
            </a:r>
            <a:r>
              <a:rPr lang="en-US" altLang="zh-CN" dirty="0" err="1"/>
              <a:t>a,p</a:t>
            </a:r>
            <a:r>
              <a:rPr lang="zh-CN" altLang="en-US" dirty="0"/>
              <a:t>互质，求解以下同余方程的解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x</a:t>
            </a:r>
            <a:r>
              <a:rPr lang="en-US" altLang="zh-CN" dirty="0" err="1"/>
              <a:t>≡b</a:t>
            </a:r>
            <a:r>
              <a:rPr lang="en-US" altLang="zh-CN" dirty="0"/>
              <a:t>(mod p)</a:t>
            </a:r>
          </a:p>
          <a:p>
            <a:endParaRPr lang="en-US" altLang="zh-CN" dirty="0"/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x=</a:t>
            </a:r>
            <a:r>
              <a:rPr lang="en-US" altLang="zh-CN" sz="2400" dirty="0" err="1"/>
              <a:t>i∗m-j,m</a:t>
            </a:r>
            <a:r>
              <a:rPr lang="en-US" altLang="zh-CN" sz="2400" dirty="0"/>
              <a:t>=ceil(√p), j∈[0,m) ,   </a:t>
            </a:r>
            <a:r>
              <a:rPr lang="zh-CN" altLang="en-US" sz="2400" dirty="0"/>
              <a:t>所以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∈[0,m]</a:t>
            </a:r>
          </a:p>
          <a:p>
            <a:r>
              <a:rPr lang="zh-CN" altLang="en-US" sz="2400" dirty="0"/>
              <a:t>那么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i*</a:t>
            </a:r>
            <a:r>
              <a:rPr lang="en-US" altLang="zh-CN" sz="2400" baseline="30000" dirty="0" err="1"/>
              <a:t>m-j</a:t>
            </a:r>
            <a:r>
              <a:rPr lang="en-US" altLang="zh-CN" sz="2400" dirty="0" err="1"/>
              <a:t>≡b</a:t>
            </a:r>
            <a:r>
              <a:rPr lang="en-US" altLang="zh-CN" sz="2400" dirty="0"/>
              <a:t>(mod p)    </a:t>
            </a:r>
            <a:r>
              <a:rPr lang="zh-CN" altLang="en-US" sz="2400" dirty="0"/>
              <a:t>即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i*</a:t>
            </a:r>
            <a:r>
              <a:rPr lang="en-US" altLang="zh-CN" sz="2400" baseline="30000" dirty="0" err="1"/>
              <a:t>m</a:t>
            </a:r>
            <a:r>
              <a:rPr lang="en-US" altLang="zh-CN" sz="2400" dirty="0" err="1"/>
              <a:t>≡b</a:t>
            </a:r>
            <a:r>
              <a:rPr lang="en-US" altLang="zh-CN" sz="2400" dirty="0"/>
              <a:t>*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j</a:t>
            </a:r>
            <a:r>
              <a:rPr lang="en-US" altLang="zh-CN" sz="2400" dirty="0"/>
              <a:t>(mod p)</a:t>
            </a:r>
          </a:p>
          <a:p>
            <a:r>
              <a:rPr lang="zh-CN" altLang="en-US" sz="2400" dirty="0"/>
              <a:t>对于所有</a:t>
            </a:r>
            <a:r>
              <a:rPr lang="en-US" altLang="zh-CN" sz="2400" dirty="0"/>
              <a:t>j∈[0,m-1],</a:t>
            </a:r>
            <a:r>
              <a:rPr lang="zh-CN" altLang="en-US" sz="2400" dirty="0"/>
              <a:t>把</a:t>
            </a:r>
            <a:r>
              <a:rPr lang="en-US" altLang="zh-CN" sz="2400" dirty="0"/>
              <a:t>b* 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j</a:t>
            </a:r>
            <a:r>
              <a:rPr lang="en-US" altLang="zh-CN" sz="2400" baseline="30000" dirty="0"/>
              <a:t>  </a:t>
            </a:r>
            <a:r>
              <a:rPr lang="en-US" altLang="zh-CN" sz="2400" dirty="0"/>
              <a:t>mod p</a:t>
            </a:r>
            <a:r>
              <a:rPr lang="zh-CN" altLang="en-US" sz="2400" dirty="0"/>
              <a:t>插入一个哈希表或</a:t>
            </a:r>
            <a:r>
              <a:rPr lang="en-US" altLang="zh-CN" sz="2400" dirty="0"/>
              <a:t>map</a:t>
            </a:r>
            <a:r>
              <a:rPr lang="zh-CN" altLang="en-US" sz="2400" dirty="0"/>
              <a:t>表中</a:t>
            </a:r>
            <a:r>
              <a:rPr lang="en-US" altLang="zh-CN" sz="2400" dirty="0"/>
              <a:t>(Baby Step)</a:t>
            </a:r>
          </a:p>
          <a:p>
            <a:r>
              <a:rPr lang="zh-CN" altLang="en-US" sz="2400" dirty="0"/>
              <a:t>然后直接暴力，枚举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∈[0,m],</a:t>
            </a:r>
            <a:r>
              <a:rPr lang="zh-CN" altLang="en-US" sz="2400" dirty="0"/>
              <a:t>计算出</a:t>
            </a:r>
            <a:r>
              <a:rPr lang="en-US" altLang="zh-CN" sz="2400" dirty="0"/>
              <a:t>(a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)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 </a:t>
            </a:r>
            <a:r>
              <a:rPr lang="en-US" altLang="zh-CN" sz="2400" dirty="0"/>
              <a:t>mod p</a:t>
            </a:r>
            <a:r>
              <a:rPr lang="zh-CN" altLang="en-US" sz="2400" dirty="0"/>
              <a:t>，在哈希表中查找是否存在对应的</a:t>
            </a:r>
            <a:r>
              <a:rPr lang="en-US" altLang="zh-CN" sz="2400" dirty="0"/>
              <a:t>j</a:t>
            </a:r>
            <a:r>
              <a:rPr lang="zh-CN" altLang="en-US" sz="2400" dirty="0"/>
              <a:t>，更新结果即可。</a:t>
            </a:r>
            <a:r>
              <a:rPr lang="en-US" altLang="zh-CN" sz="2400" dirty="0"/>
              <a:t>(Giant Step)</a:t>
            </a:r>
          </a:p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o(√p ).</a:t>
            </a:r>
            <a:endParaRPr lang="zh-CN" altLang="en-US" sz="24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>
            <a:extLst>
              <a:ext uri="{FF2B5EF4-FFF2-40B4-BE49-F238E27FC236}">
                <a16:creationId xmlns:a16="http://schemas.microsoft.com/office/drawing/2014/main" xmlns="" id="{A7906602-2527-4DD4-ACD0-268E44C2B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int BSGS(int </a:t>
            </a:r>
            <a:r>
              <a:rPr lang="en-US" altLang="zh-CN" sz="2000" dirty="0" err="1"/>
              <a:t>a,int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b,int</a:t>
            </a:r>
            <a:r>
              <a:rPr lang="en-US" altLang="zh-CN" sz="2000" dirty="0"/>
              <a:t> p){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(head, -1,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(head));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top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if(b == 1) return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int m = ceil(sqrt(p)), j;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long </a:t>
            </a:r>
            <a:r>
              <a:rPr lang="en-US" altLang="zh-CN" sz="2000" dirty="0" err="1"/>
              <a:t>long</a:t>
            </a:r>
            <a:r>
              <a:rPr lang="en-US" altLang="zh-CN" sz="2000" dirty="0"/>
              <a:t> x = 1, c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for(int  j= 0; j &lt; m; ++j, c = c*</a:t>
            </a:r>
            <a:r>
              <a:rPr lang="en-US" altLang="zh-CN" sz="2000" dirty="0" err="1"/>
              <a:t>a%p</a:t>
            </a:r>
            <a:r>
              <a:rPr lang="en-US" altLang="zh-CN" sz="200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        insert(c*</a:t>
            </a:r>
            <a:r>
              <a:rPr lang="en-US" altLang="zh-CN" sz="2000" dirty="0" err="1"/>
              <a:t>b%p</a:t>
            </a:r>
            <a:r>
              <a:rPr lang="en-US" altLang="zh-CN" sz="2000" dirty="0"/>
              <a:t>, j);                       //</a:t>
            </a:r>
            <a:r>
              <a:rPr lang="zh-CN" altLang="en-US" sz="2000" dirty="0"/>
              <a:t>存的是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a^j</a:t>
            </a:r>
            <a:r>
              <a:rPr lang="en-US" altLang="zh-CN" sz="2000" dirty="0"/>
              <a:t>*b, j)  </a:t>
            </a:r>
            <a:r>
              <a:rPr lang="zh-CN" altLang="en-US" sz="2000" dirty="0"/>
              <a:t>结束时，</a:t>
            </a:r>
            <a:r>
              <a:rPr lang="en-US" altLang="zh-CN" sz="2000" dirty="0"/>
              <a:t>c=a</a:t>
            </a:r>
            <a:r>
              <a:rPr lang="en-US" altLang="zh-CN" sz="2000" baseline="30000" dirty="0"/>
              <a:t>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for(</a:t>
            </a:r>
            <a:r>
              <a:rPr lang="nn-NO" altLang="zh-CN" sz="2000" dirty="0"/>
              <a:t>int i = 1; i &lt;= m + 1; ++i</a:t>
            </a:r>
            <a:r>
              <a:rPr lang="en-US" altLang="zh-CN" sz="2000" dirty="0"/>
              <a:t>)    {</a:t>
            </a:r>
          </a:p>
          <a:p>
            <a:pPr marL="0" indent="0">
              <a:buNone/>
            </a:pPr>
            <a:r>
              <a:rPr lang="en-US" altLang="zh-CN" sz="2000" dirty="0"/>
              <a:t>        if( (j = find(x = x*</a:t>
            </a:r>
            <a:r>
              <a:rPr lang="en-US" altLang="zh-CN" sz="2000" dirty="0" err="1"/>
              <a:t>c%p</a:t>
            </a:r>
            <a:r>
              <a:rPr lang="en-US" altLang="zh-CN" sz="2000" dirty="0"/>
              <a:t>)) != -1 )     //</a:t>
            </a:r>
            <a:r>
              <a:rPr lang="zh-CN" altLang="en-US" sz="2000" dirty="0"/>
              <a:t>查找</a:t>
            </a:r>
            <a:r>
              <a:rPr lang="en-US" altLang="zh-CN" sz="2000" dirty="0"/>
              <a:t>(a</a:t>
            </a:r>
            <a:r>
              <a:rPr lang="en-US" altLang="zh-CN" sz="2000" baseline="30000" dirty="0"/>
              <a:t>m</a:t>
            </a:r>
            <a:r>
              <a:rPr lang="en-US" altLang="zh-CN" sz="2000" dirty="0"/>
              <a:t>)</a:t>
            </a:r>
            <a:r>
              <a:rPr lang="en-US" altLang="zh-CN" sz="2000" baseline="30000" dirty="0" err="1"/>
              <a:t>i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mod 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        return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*m-j;                             //a^(m*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-j)=b(mod p)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return 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>
            <a:extLst>
              <a:ext uri="{FF2B5EF4-FFF2-40B4-BE49-F238E27FC236}">
                <a16:creationId xmlns:a16="http://schemas.microsoft.com/office/drawing/2014/main" xmlns="" id="{E0418A91-5EFC-48D8-B1FB-8D83C2B94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62658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hs</a:t>
            </a:r>
            <a:r>
              <a:rPr lang="en-US" altLang="zh-CN" sz="2000" dirty="0"/>
              <a:t>[MOD],head[MOD],next[MOD],id[MOD],top;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void insert(int x, int y){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int k = </a:t>
            </a:r>
            <a:r>
              <a:rPr lang="en-US" altLang="zh-CN" sz="2000" dirty="0" err="1"/>
              <a:t>x%MOD</a:t>
            </a:r>
            <a:r>
              <a:rPr lang="en-US" altLang="zh-CN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id[++top] = y, </a:t>
            </a:r>
            <a:r>
              <a:rPr lang="en-US" altLang="zh-CN" sz="2000" dirty="0" err="1"/>
              <a:t>hs</a:t>
            </a:r>
            <a:r>
              <a:rPr lang="en-US" altLang="zh-CN" sz="2000" dirty="0"/>
              <a:t>[top] = x, </a:t>
            </a:r>
            <a:r>
              <a:rPr lang="en-US" altLang="zh-CN" sz="2000" dirty="0" err="1"/>
              <a:t>nex</a:t>
            </a:r>
            <a:r>
              <a:rPr lang="en-US" altLang="zh-CN" sz="2000" dirty="0"/>
              <a:t>[top] = head[k], head[k] = top++;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int find(int x){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int k = </a:t>
            </a:r>
            <a:r>
              <a:rPr lang="en-US" altLang="zh-CN" sz="2000" dirty="0" err="1"/>
              <a:t>x%MOD</a:t>
            </a:r>
            <a:r>
              <a:rPr lang="en-US" altLang="zh-CN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head[k];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!= -1;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nex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hs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== 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        return id[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    return 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xmlns="" id="{8348B2CC-6177-4296-AB26-E98898BF2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xmlns="" id="{740D4ED7-C577-49E3-A7E8-82B14307C3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3492" name="图片 3">
            <a:extLst>
              <a:ext uri="{FF2B5EF4-FFF2-40B4-BE49-F238E27FC236}">
                <a16:creationId xmlns:a16="http://schemas.microsoft.com/office/drawing/2014/main" xmlns="" id="{71DC76F3-48C9-48EE-9B1B-4082DDFF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175" y="1357313"/>
            <a:ext cx="9144000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xmlns="" id="{424E0C2B-4A33-4BD2-9E64-E2008307E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</a:t>
            </a:r>
            <a:r>
              <a:rPr lang="en-US" altLang="zh-CN"/>
              <a:t> [SDOI2011]</a:t>
            </a:r>
            <a:r>
              <a:rPr lang="zh-CN" altLang="en-US"/>
              <a:t>计算器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xmlns="" id="{734D8FF9-631B-4635-B3AC-102B15D10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578850" cy="49164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你被要求设计一个计算器完成以下三项任务：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、给定</a:t>
            </a:r>
            <a:r>
              <a:rPr lang="en-US" altLang="zh-CN" sz="1800" dirty="0" err="1"/>
              <a:t>y,z,p</a:t>
            </a:r>
            <a:r>
              <a:rPr lang="en-US" altLang="zh-CN" sz="1800" dirty="0"/>
              <a:t>,</a:t>
            </a:r>
            <a:r>
              <a:rPr lang="zh-CN" altLang="en-US" sz="1800" dirty="0"/>
              <a:t>计算</a:t>
            </a:r>
            <a:r>
              <a:rPr lang="en-US" altLang="zh-CN" sz="1800" dirty="0" err="1"/>
              <a:t>y</a:t>
            </a:r>
            <a:r>
              <a:rPr lang="en-US" altLang="zh-CN" sz="1800" baseline="30000" dirty="0" err="1"/>
              <a:t>z</a:t>
            </a:r>
            <a:r>
              <a:rPr lang="en-US" altLang="zh-CN" sz="1800" dirty="0"/>
              <a:t> mod P </a:t>
            </a:r>
            <a:r>
              <a:rPr lang="zh-CN" altLang="en-US" sz="1800" dirty="0"/>
              <a:t>的值；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、给定</a:t>
            </a:r>
            <a:r>
              <a:rPr lang="en-US" altLang="zh-CN" sz="1800" dirty="0" err="1"/>
              <a:t>y,z,p</a:t>
            </a:r>
            <a:r>
              <a:rPr lang="zh-CN" altLang="en-US" sz="1800" dirty="0"/>
              <a:t>，计算满足</a:t>
            </a:r>
            <a:r>
              <a:rPr lang="en-US" altLang="zh-CN" sz="1800" dirty="0"/>
              <a:t>x*y≡ Z ( mod P )</a:t>
            </a:r>
            <a:r>
              <a:rPr lang="zh-CN" altLang="en-US" sz="1800" dirty="0"/>
              <a:t>的最小非负整数；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、给定</a:t>
            </a:r>
            <a:r>
              <a:rPr lang="en-US" altLang="zh-CN" sz="1800" dirty="0" err="1"/>
              <a:t>y,z,p</a:t>
            </a:r>
            <a:r>
              <a:rPr lang="zh-CN" altLang="en-US" sz="1800" dirty="0"/>
              <a:t>，计算满足</a:t>
            </a:r>
            <a:r>
              <a:rPr lang="en-US" altLang="zh-CN" sz="1800" dirty="0" err="1"/>
              <a:t>y</a:t>
            </a:r>
            <a:r>
              <a:rPr lang="en-US" altLang="zh-CN" sz="1800" baseline="30000" dirty="0" err="1"/>
              <a:t>x</a:t>
            </a:r>
            <a:r>
              <a:rPr lang="en-US" altLang="zh-CN" sz="1800" dirty="0"/>
              <a:t> ≡ Z ( mod P)</a:t>
            </a:r>
            <a:r>
              <a:rPr lang="zh-CN" altLang="en-US" sz="1800" dirty="0"/>
              <a:t>的最小非负整数。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输入包含多组数据。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第一行包含两个正整数</a:t>
            </a:r>
            <a:r>
              <a:rPr lang="en-US" altLang="zh-CN" sz="1800" dirty="0"/>
              <a:t>T,K</a:t>
            </a:r>
            <a:r>
              <a:rPr lang="zh-CN" altLang="en-US" sz="1800" dirty="0"/>
              <a:t>分别表示数据组数和询问类型（对于一个测试点内的所有数据，询问类型相同）。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以下行每行包含三个正整数</a:t>
            </a:r>
            <a:r>
              <a:rPr lang="en-US" altLang="zh-CN" sz="1800" dirty="0" err="1"/>
              <a:t>y,z,p</a:t>
            </a:r>
            <a:r>
              <a:rPr lang="zh-CN" altLang="en-US" sz="1800" dirty="0"/>
              <a:t>，描述一个询问。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对于每个询问，输出一行答案。对于询问类型</a:t>
            </a:r>
            <a:r>
              <a:rPr lang="en-US" altLang="zh-CN" sz="1800" dirty="0"/>
              <a:t>2</a:t>
            </a:r>
            <a:r>
              <a:rPr lang="zh-CN" altLang="en-US" sz="1800" dirty="0"/>
              <a:t>和</a:t>
            </a:r>
            <a:r>
              <a:rPr lang="en-US" altLang="zh-CN" sz="1800" dirty="0"/>
              <a:t>3</a:t>
            </a:r>
            <a:r>
              <a:rPr lang="zh-CN" altLang="en-US" sz="1800" dirty="0"/>
              <a:t>，如果不存在满足条件的，则输出“</a:t>
            </a:r>
            <a:r>
              <a:rPr lang="en-US" altLang="zh-CN" sz="1800" dirty="0" err="1"/>
              <a:t>Orz</a:t>
            </a:r>
            <a:r>
              <a:rPr lang="en-US" altLang="zh-CN" sz="1800" dirty="0"/>
              <a:t>, I cannot find x!”</a:t>
            </a:r>
            <a:r>
              <a:rPr lang="zh-CN" altLang="en-US" sz="1800" dirty="0"/>
              <a:t>，注意逗号与“</a:t>
            </a:r>
            <a:r>
              <a:rPr lang="en-US" altLang="zh-CN" sz="1800" dirty="0"/>
              <a:t>I”</a:t>
            </a:r>
            <a:r>
              <a:rPr lang="zh-CN" altLang="en-US" sz="1800" dirty="0"/>
              <a:t>之间有一个空格。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en-US" sz="1800" dirty="0"/>
              <a:t>对于</a:t>
            </a:r>
            <a:r>
              <a:rPr lang="en-US" altLang="zh-CN" sz="1800" dirty="0"/>
              <a:t>100%</a:t>
            </a:r>
            <a:r>
              <a:rPr lang="zh-CN" altLang="en-US" sz="1800" dirty="0"/>
              <a:t>的数据，</a:t>
            </a:r>
            <a:r>
              <a:rPr lang="en-US" altLang="zh-CN" sz="1800" dirty="0"/>
              <a:t>1&lt;=</a:t>
            </a:r>
            <a:r>
              <a:rPr lang="en-US" altLang="zh-CN" sz="1800" dirty="0" err="1"/>
              <a:t>y,z,p</a:t>
            </a:r>
            <a:r>
              <a:rPr lang="en-US" altLang="zh-CN" sz="1800" dirty="0"/>
              <a:t>&lt;=10^9</a:t>
            </a:r>
            <a:r>
              <a:rPr lang="zh-CN" altLang="en-US" sz="1800" dirty="0"/>
              <a:t>，</a:t>
            </a:r>
            <a:r>
              <a:rPr lang="en-US" altLang="zh-CN" sz="1800" dirty="0"/>
              <a:t>P</a:t>
            </a:r>
            <a:r>
              <a:rPr lang="zh-CN" altLang="en-US" sz="1800" dirty="0"/>
              <a:t>为质数，</a:t>
            </a:r>
            <a:r>
              <a:rPr lang="en-US" altLang="zh-CN" sz="1800" dirty="0"/>
              <a:t>1&lt;=T&lt;=10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xmlns="" id="{E9CAE7FE-4CB5-4F36-805D-F648662EF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zh-CN" altLang="en-US"/>
              <a:t>拓展</a:t>
            </a:r>
            <a:r>
              <a:rPr lang="en-US" altLang="zh-CN"/>
              <a:t>BSGS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427E6EB-0AD0-4A31-B08D-D1F1DBDFD7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68760"/>
            <a:ext cx="8686800" cy="5472607"/>
          </a:xfrm>
          <a:blipFill>
            <a:blip r:embed="rId2" cstate="print"/>
            <a:stretch>
              <a:fillRect l="-421" t="-78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A248A9-9BF6-431F-ABC1-79C0FE1315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620689"/>
            <a:ext cx="8229600" cy="5246712"/>
          </a:xfrm>
          <a:blipFill>
            <a:blip r:embed="rId2" cstate="print"/>
            <a:stretch>
              <a:fillRect l="-22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xmlns="" id="{73E75766-217F-4C9D-AEAE-D99299800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9875"/>
            <a:ext cx="4941887" cy="962025"/>
          </a:xfrm>
        </p:spPr>
        <p:txBody>
          <a:bodyPr/>
          <a:lstStyle/>
          <a:p>
            <a:pPr eaLnBrk="1" hangingPunct="1"/>
            <a:r>
              <a:rPr lang="zh-CN" altLang="en-US" sz="2700" dirty="0"/>
              <a:t>扩展中国剩余定理</a:t>
            </a: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xmlns="" id="{D519A364-2D90-4738-82A1-AF3E0E621F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25" y="2282825"/>
            <a:ext cx="7600950" cy="2954338"/>
          </a:xfrm>
          <a:extLs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1800">
                <a:ea typeface="宋体" panose="02010600030101010101" pitchFamily="2" charset="-122"/>
              </a:rPr>
              <a:t>假设我们这里有两个方程：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1800">
                <a:ea typeface="宋体" panose="02010600030101010101" pitchFamily="2" charset="-122"/>
              </a:rPr>
              <a:t> </a:t>
            </a:r>
            <a:r>
              <a:rPr lang="en-US" altLang="zh-CN" sz="1800">
                <a:ea typeface="宋体" panose="02010600030101010101" pitchFamily="2" charset="-122"/>
              </a:rPr>
              <a:t>   x</a:t>
            </a:r>
            <a:r>
              <a:rPr lang="zh-CN" altLang="en-US" sz="1800" b="1">
                <a:ea typeface="宋体" panose="02010600030101010101" pitchFamily="2" charset="-122"/>
              </a:rPr>
              <a:t> ≡</a:t>
            </a:r>
            <a:r>
              <a:rPr lang="en-US" altLang="zh-CN" sz="1800" b="1">
                <a:ea typeface="宋体" panose="02010600030101010101" pitchFamily="2" charset="-122"/>
              </a:rPr>
              <a:t>b1(mod m1)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x</a:t>
            </a:r>
            <a:r>
              <a:rPr lang="zh-CN" altLang="en-US" sz="1800" b="1">
                <a:ea typeface="宋体" panose="02010600030101010101" pitchFamily="2" charset="-122"/>
              </a:rPr>
              <a:t> ≡</a:t>
            </a:r>
            <a:r>
              <a:rPr lang="en-US" altLang="zh-CN" sz="1800" b="1">
                <a:ea typeface="宋体" panose="02010600030101010101" pitchFamily="2" charset="-122"/>
              </a:rPr>
              <a:t>b2(mod m2)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…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 sz="1800">
                <a:ea typeface="宋体" panose="02010600030101010101" pitchFamily="2" charset="-122"/>
              </a:rPr>
              <a:t>x</a:t>
            </a:r>
            <a:r>
              <a:rPr lang="zh-CN" altLang="en-US" sz="1800" b="1">
                <a:ea typeface="宋体" panose="02010600030101010101" pitchFamily="2" charset="-122"/>
              </a:rPr>
              <a:t> ≡</a:t>
            </a:r>
            <a:r>
              <a:rPr lang="en-US" altLang="zh-CN" sz="1800" b="1">
                <a:ea typeface="宋体" panose="02010600030101010101" pitchFamily="2" charset="-122"/>
              </a:rPr>
              <a:t>bn(mod mn)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b="1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b="1">
                <a:ea typeface="宋体" panose="02010600030101010101" pitchFamily="2" charset="-122"/>
              </a:rPr>
              <a:t>m1,m2,m3</a:t>
            </a:r>
            <a:r>
              <a:rPr lang="zh-CN" altLang="en-US" sz="1800" b="1">
                <a:ea typeface="宋体" panose="02010600030101010101" pitchFamily="2" charset="-122"/>
              </a:rPr>
              <a:t>不互质</a:t>
            </a:r>
            <a:endParaRPr lang="en-US" altLang="zh-CN" sz="1800" b="1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9156" name="矩形 4">
            <a:extLst>
              <a:ext uri="{FF2B5EF4-FFF2-40B4-BE49-F238E27FC236}">
                <a16:creationId xmlns:a16="http://schemas.microsoft.com/office/drawing/2014/main" xmlns="" id="{262B36A8-097F-4470-B964-B44C4CC8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084263"/>
            <a:ext cx="83232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-apple-system"/>
                <a:ea typeface="宋体" panose="02010600030101010101" pitchFamily="2" charset="-122"/>
              </a:rPr>
              <a:t>一般的中国剩余定理要求</a:t>
            </a:r>
            <a:r>
              <a:rPr lang="en-US" altLang="zh-CN" sz="1800">
                <a:latin typeface="-apple-system"/>
                <a:ea typeface="宋体" panose="02010600030101010101" pitchFamily="2" charset="-122"/>
              </a:rPr>
              <a:t>mi</a:t>
            </a:r>
            <a:r>
              <a:rPr lang="zh-CN" altLang="en-US" sz="1800">
                <a:latin typeface="-apple-system"/>
                <a:ea typeface="宋体" panose="02010600030101010101" pitchFamily="2" charset="-122"/>
              </a:rPr>
              <a:t>两两互质，但是保证互质条件太苛刻了，若</a:t>
            </a:r>
            <a:r>
              <a:rPr lang="en-US" altLang="zh-CN" sz="1800">
                <a:latin typeface="-apple-system"/>
                <a:ea typeface="宋体" panose="02010600030101010101" pitchFamily="2" charset="-122"/>
              </a:rPr>
              <a:t>mi</a:t>
            </a:r>
            <a:r>
              <a:rPr lang="zh-CN" altLang="en-US" sz="1800">
                <a:latin typeface="-apple-system"/>
                <a:ea typeface="宋体" panose="02010600030101010101" pitchFamily="2" charset="-122"/>
              </a:rPr>
              <a:t>并不满足两两互质时，就要采用两两合并的思想</a:t>
            </a:r>
            <a:r>
              <a:rPr lang="en-US" altLang="zh-CN" sz="1800">
                <a:latin typeface="-apple-system"/>
                <a:ea typeface="宋体" panose="02010600030101010101" pitchFamily="2" charset="-122"/>
              </a:rPr>
              <a:t>.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xmlns="" id="{E684324F-78E2-452E-B830-07566DF76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759200"/>
            <a:ext cx="231775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900">
                <a:solidFill>
                  <a:srgbClr val="4F4F4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zh-CN" sz="4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矩形 7">
            <a:extLst>
              <a:ext uri="{FF2B5EF4-FFF2-40B4-BE49-F238E27FC236}">
                <a16:creationId xmlns:a16="http://schemas.microsoft.com/office/drawing/2014/main" xmlns="" id="{C71EEBF6-45D0-4F07-AC19-C2052063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846513"/>
            <a:ext cx="5754687" cy="252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zh-CN" altLang="en-US" sz="10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>
            <a:extLst>
              <a:ext uri="{FF2B5EF4-FFF2-40B4-BE49-F238E27FC236}">
                <a16:creationId xmlns:a16="http://schemas.microsoft.com/office/drawing/2014/main" xmlns="" id="{40B97562-7570-4F98-891A-BDCF9979A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4625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LL </a:t>
            </a:r>
            <a:r>
              <a:rPr lang="en-US" altLang="zh-CN" sz="1800" dirty="0" err="1"/>
              <a:t>xiao</a:t>
            </a:r>
            <a:r>
              <a:rPr lang="en-US" altLang="zh-CN" sz="1800" dirty="0"/>
              <a:t>(LL &amp;a, LL &amp;b, LL &amp;c){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LL r = 0, g, x, y, a1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while((g = </a:t>
            </a:r>
            <a:r>
              <a:rPr lang="en-US" altLang="zh-CN" sz="1800" dirty="0" err="1"/>
              <a:t>extend_Euclid</a:t>
            </a:r>
            <a:r>
              <a:rPr lang="en-US" altLang="zh-CN" sz="1800" dirty="0"/>
              <a:t>(a, c, x, y)) != 1)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if(b % g)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    return 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c /= g;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b /= g;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a1 = a1*(a/g)%c;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r++;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if(r == 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return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extend_Euclid</a:t>
            </a:r>
            <a:r>
              <a:rPr lang="en-US" altLang="zh-CN" sz="1800" dirty="0"/>
              <a:t>(a1, c, x, y);  //</a:t>
            </a:r>
            <a:r>
              <a:rPr lang="zh-CN" altLang="en-US" sz="1800" dirty="0"/>
              <a:t>解出</a:t>
            </a:r>
            <a:r>
              <a:rPr lang="en-US" altLang="zh-CN" sz="1800" dirty="0"/>
              <a:t>x</a:t>
            </a:r>
            <a:r>
              <a:rPr lang="zh-CN" altLang="en-US" sz="1800" dirty="0"/>
              <a:t>是</a:t>
            </a:r>
            <a:r>
              <a:rPr lang="en-US" altLang="zh-CN" sz="1800" dirty="0"/>
              <a:t>a1</a:t>
            </a:r>
            <a:r>
              <a:rPr lang="zh-CN" altLang="en-US" sz="1800" dirty="0"/>
              <a:t>逆元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b = (b*</a:t>
            </a:r>
            <a:r>
              <a:rPr lang="en-US" altLang="zh-CN" sz="1800" dirty="0" err="1"/>
              <a:t>x%c+c</a:t>
            </a:r>
            <a:r>
              <a:rPr lang="en-US" altLang="zh-CN" sz="1800" dirty="0"/>
              <a:t>)%c;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return 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>
            <a:extLst>
              <a:ext uri="{FF2B5EF4-FFF2-40B4-BE49-F238E27FC236}">
                <a16:creationId xmlns:a16="http://schemas.microsoft.com/office/drawing/2014/main" xmlns="" id="{E3ECF4F9-079F-4B70-8DA5-6F8743E3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  <a:solidFill>
            <a:schemeClr val="bg1"/>
          </a:solidFill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LL </a:t>
            </a:r>
            <a:r>
              <a:rPr lang="en-US" altLang="zh-CN" sz="1400" dirty="0" err="1"/>
              <a:t>extend_BSGS</a:t>
            </a:r>
            <a:r>
              <a:rPr lang="en-US" altLang="zh-CN" sz="1400" dirty="0"/>
              <a:t>(LL </a:t>
            </a:r>
            <a:r>
              <a:rPr lang="en-US" altLang="zh-CN" sz="1400" dirty="0" err="1"/>
              <a:t>a,LL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b,LL</a:t>
            </a:r>
            <a:r>
              <a:rPr lang="en-US" altLang="zh-CN" sz="1400" dirty="0"/>
              <a:t> c){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a %= c;   //</a:t>
            </a:r>
            <a:r>
              <a:rPr lang="zh-CN" altLang="en-US" sz="1400" dirty="0"/>
              <a:t>简化运算</a:t>
            </a:r>
            <a:endParaRPr lang="en-US" altLang="zh-CN" sz="1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LL r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0;i &lt; 50;i++)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 if((r-b) % c == 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     return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 r *= a; r %= c;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memset</a:t>
            </a:r>
            <a:r>
              <a:rPr lang="en-US" altLang="zh-CN" sz="1400" dirty="0"/>
              <a:t>(head, -1,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(head));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LL </a:t>
            </a:r>
            <a:r>
              <a:rPr lang="en-US" altLang="zh-CN" sz="1400" dirty="0" err="1"/>
              <a:t>cnt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xiao</a:t>
            </a:r>
            <a:r>
              <a:rPr lang="en-US" altLang="zh-CN" sz="1400" dirty="0"/>
              <a:t>(a, b, c);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if(</a:t>
            </a:r>
            <a:r>
              <a:rPr lang="en-US" altLang="zh-CN" sz="1400" dirty="0" err="1"/>
              <a:t>cnt</a:t>
            </a:r>
            <a:r>
              <a:rPr lang="en-US" altLang="zh-CN" sz="1400" dirty="0"/>
              <a:t> == -1)        return -1;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top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if(b == 1)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return </a:t>
            </a:r>
            <a:r>
              <a:rPr lang="en-US" altLang="zh-CN" sz="1400" dirty="0" err="1"/>
              <a:t>cnt</a:t>
            </a:r>
            <a:r>
              <a:rPr lang="en-US" altLang="zh-CN" sz="1400" dirty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LL m = ceil(sqrt(c*1.0)), j;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LL x = 1, p = 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for(LL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m; 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p = p*</a:t>
            </a:r>
            <a:r>
              <a:rPr lang="en-US" altLang="zh-CN" sz="1400" dirty="0" err="1"/>
              <a:t>a%c</a:t>
            </a:r>
            <a:r>
              <a:rPr lang="en-US" altLang="zh-CN" sz="140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 insert(p*</a:t>
            </a:r>
            <a:r>
              <a:rPr lang="en-US" altLang="zh-CN" sz="1400" dirty="0" err="1"/>
              <a:t>b%c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for(LL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m; 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m)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 if( (j = find(x = x*</a:t>
            </a:r>
            <a:r>
              <a:rPr lang="en-US" altLang="zh-CN" sz="1400" dirty="0" err="1"/>
              <a:t>p%c</a:t>
            </a:r>
            <a:r>
              <a:rPr lang="en-US" altLang="zh-CN" sz="1400" dirty="0"/>
              <a:t>)) != -1 )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     return </a:t>
            </a:r>
            <a:r>
              <a:rPr lang="en-US" altLang="zh-CN" sz="1400" dirty="0" err="1"/>
              <a:t>i-j+cnt</a:t>
            </a:r>
            <a:r>
              <a:rPr lang="en-US" altLang="zh-CN" sz="1400" dirty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 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&gt; 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        break;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    return -1;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dirty="0"/>
              <a:t>} </a:t>
            </a:r>
            <a:endParaRPr lang="zh-CN" altLang="en-US" sz="14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xmlns="" id="{0600932A-F1B5-4613-8D5D-52DA490FA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高次同余方程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xmlns="" id="{85C6FEAD-C9E4-4883-AD1D-5248D78C65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BSGS</a:t>
            </a:r>
            <a:r>
              <a:rPr lang="zh-CN" altLang="en-US" dirty="0"/>
              <a:t>算法求解</a:t>
            </a:r>
            <a:endParaRPr lang="en-US" altLang="zh-CN" dirty="0"/>
          </a:p>
          <a:p>
            <a:r>
              <a:rPr lang="en-US" altLang="zh-CN" dirty="0"/>
              <a:t>baby steps giant steps,</a:t>
            </a:r>
            <a:r>
              <a:rPr lang="zh-CN" altLang="en-US" dirty="0"/>
              <a:t>又名大小步算法</a:t>
            </a:r>
            <a:endParaRPr lang="en-US" altLang="zh-CN" dirty="0"/>
          </a:p>
          <a:p>
            <a:r>
              <a:rPr lang="zh-CN" altLang="en-US" dirty="0"/>
              <a:t>提高篇</a:t>
            </a:r>
            <a:r>
              <a:rPr lang="en-US" altLang="zh-CN" dirty="0"/>
              <a:t>P405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xmlns="" id="{71DE445D-9FC5-44A1-94B3-CB988AE28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9875"/>
            <a:ext cx="4941887" cy="962025"/>
          </a:xfrm>
        </p:spPr>
        <p:txBody>
          <a:bodyPr/>
          <a:lstStyle/>
          <a:p>
            <a:pPr eaLnBrk="1" hangingPunct="1"/>
            <a:r>
              <a:rPr lang="zh-CN" altLang="en-US" sz="2700"/>
              <a:t>扩展中国剩余定理</a:t>
            </a: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xmlns="" id="{6B2A7FAC-1EC0-432D-8A13-E41C6E9AC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463" y="1077913"/>
            <a:ext cx="8499475" cy="5510212"/>
          </a:xfrm>
          <a:extLst>
            <a:ext uri="{91240B29-F687-4F45-9708-019B960494DF}">
              <a14:hiddenLine xmlns:a14="http://schemas.microsoft.com/office/drawing/2010/main" xmlns="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ea typeface="宋体" panose="02010600030101010101" pitchFamily="2" charset="-122"/>
              </a:rPr>
              <a:t>假设我们这里有两个方程：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ea typeface="宋体" panose="02010600030101010101" pitchFamily="2" charset="-122"/>
              </a:rPr>
              <a:t> </a:t>
            </a:r>
            <a:r>
              <a:rPr lang="en-US" altLang="zh-CN" sz="2400">
                <a:ea typeface="宋体" panose="02010600030101010101" pitchFamily="2" charset="-122"/>
              </a:rPr>
              <a:t>   x</a:t>
            </a:r>
            <a:r>
              <a:rPr lang="zh-CN" altLang="en-US" sz="2400" b="1">
                <a:ea typeface="宋体" panose="02010600030101010101" pitchFamily="2" charset="-122"/>
              </a:rPr>
              <a:t> ≡</a:t>
            </a:r>
            <a:r>
              <a:rPr lang="en-US" altLang="zh-CN" sz="2400" b="1">
                <a:ea typeface="宋体" panose="02010600030101010101" pitchFamily="2" charset="-122"/>
              </a:rPr>
              <a:t>b1(mod m1)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x</a:t>
            </a:r>
            <a:r>
              <a:rPr lang="zh-CN" altLang="en-US" sz="2400" b="1">
                <a:ea typeface="宋体" panose="02010600030101010101" pitchFamily="2" charset="-122"/>
              </a:rPr>
              <a:t> ≡</a:t>
            </a:r>
            <a:r>
              <a:rPr lang="en-US" altLang="zh-CN" sz="2400" b="1">
                <a:ea typeface="宋体" panose="02010600030101010101" pitchFamily="2" charset="-122"/>
              </a:rPr>
              <a:t>b2(mod m2)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转换为：</a:t>
            </a:r>
            <a:r>
              <a:rPr lang="zh-CN" altLang="zh-CN" sz="2400">
                <a:ea typeface="宋体" panose="02010600030101010101" pitchFamily="2" charset="-122"/>
              </a:rPr>
              <a:t/>
            </a:r>
            <a:br>
              <a:rPr lang="zh-CN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        </a:t>
            </a:r>
            <a:r>
              <a:rPr lang="zh-CN" altLang="zh-CN" sz="2400">
                <a:ea typeface="宋体" panose="02010600030101010101" pitchFamily="2" charset="-122"/>
              </a:rPr>
              <a:t>x=</a:t>
            </a:r>
            <a:r>
              <a:rPr lang="en-US" altLang="zh-CN" sz="2400">
                <a:ea typeface="宋体" panose="02010600030101010101" pitchFamily="2" charset="-122"/>
              </a:rPr>
              <a:t>m</a:t>
            </a:r>
            <a:r>
              <a:rPr lang="zh-CN" altLang="zh-CN" sz="2400">
                <a:ea typeface="宋体" panose="02010600030101010101" pitchFamily="2" charset="-122"/>
              </a:rPr>
              <a:t>1∗x1+b1 </a:t>
            </a:r>
            <a:r>
              <a:rPr lang="en-US" altLang="zh-CN" sz="2400">
                <a:ea typeface="宋体" panose="02010600030101010101" pitchFamily="2" charset="-122"/>
              </a:rPr>
              <a:t>                      </a:t>
            </a:r>
            <a:r>
              <a:rPr lang="zh-CN" altLang="en-US" sz="2400">
                <a:ea typeface="宋体" panose="02010600030101010101" pitchFamily="2" charset="-122"/>
              </a:rPr>
              <a:t>（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）</a:t>
            </a:r>
            <a:r>
              <a:rPr lang="zh-CN" altLang="zh-CN" sz="2400">
                <a:ea typeface="宋体" panose="02010600030101010101" pitchFamily="2" charset="-122"/>
              </a:rPr>
              <a:t/>
            </a:r>
            <a:br>
              <a:rPr lang="zh-CN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        </a:t>
            </a:r>
            <a:r>
              <a:rPr lang="zh-CN" altLang="zh-CN" sz="2400">
                <a:ea typeface="宋体" panose="02010600030101010101" pitchFamily="2" charset="-122"/>
              </a:rPr>
              <a:t>x=</a:t>
            </a:r>
            <a:r>
              <a:rPr lang="en-US" altLang="zh-CN" sz="2400">
                <a:ea typeface="宋体" panose="02010600030101010101" pitchFamily="2" charset="-122"/>
              </a:rPr>
              <a:t>m</a:t>
            </a:r>
            <a:r>
              <a:rPr lang="zh-CN" altLang="zh-CN" sz="2400">
                <a:ea typeface="宋体" panose="02010600030101010101" pitchFamily="2" charset="-122"/>
              </a:rPr>
              <a:t>2∗x2+b2  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m</a:t>
            </a:r>
            <a:r>
              <a:rPr lang="zh-CN" altLang="zh-CN" sz="2400">
                <a:ea typeface="宋体" panose="02010600030101010101" pitchFamily="2" charset="-122"/>
              </a:rPr>
              <a:t>1,</a:t>
            </a:r>
            <a:r>
              <a:rPr lang="en-US" altLang="zh-CN" sz="2400">
                <a:ea typeface="宋体" panose="02010600030101010101" pitchFamily="2" charset="-122"/>
              </a:rPr>
              <a:t>m</a:t>
            </a:r>
            <a:r>
              <a:rPr lang="zh-CN" altLang="zh-CN" sz="2400">
                <a:ea typeface="宋体" panose="02010600030101010101" pitchFamily="2" charset="-122"/>
              </a:rPr>
              <a:t>2是模数，b1,b2是余数。</a:t>
            </a:r>
            <a:r>
              <a:rPr lang="zh-CN" altLang="en-US" sz="2400">
                <a:ea typeface="宋体" panose="02010600030101010101" pitchFamily="2" charset="-122"/>
              </a:rPr>
              <a:t> 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那么我们可以合并这两个方程： </a:t>
            </a:r>
            <a:br>
              <a:rPr lang="zh-CN" altLang="en-US" sz="2400">
                <a:ea typeface="宋体" panose="02010600030101010101" pitchFamily="2" charset="-122"/>
              </a:rPr>
            </a:br>
            <a:r>
              <a:rPr lang="zh-CN" altLang="en-US" sz="2400">
                <a:ea typeface="宋体" panose="02010600030101010101" pitchFamily="2" charset="-122"/>
              </a:rPr>
              <a:t>         </a:t>
            </a:r>
            <a:r>
              <a:rPr lang="en-US" altLang="zh-CN" sz="2400">
                <a:ea typeface="宋体" panose="02010600030101010101" pitchFamily="2" charset="-122"/>
              </a:rPr>
              <a:t>m1∗x1+b1=m2∗x2+b2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由于</a:t>
            </a:r>
            <a:r>
              <a:rPr lang="en-US" altLang="zh-CN" sz="2400">
                <a:ea typeface="宋体" panose="02010600030101010101" pitchFamily="2" charset="-122"/>
              </a:rPr>
              <a:t>x1</a:t>
            </a:r>
            <a:r>
              <a:rPr lang="zh-CN" altLang="en-US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ea typeface="宋体" panose="02010600030101010101" pitchFamily="2" charset="-122"/>
              </a:rPr>
              <a:t>x2</a:t>
            </a:r>
            <a:r>
              <a:rPr lang="zh-CN" altLang="en-US" sz="2400">
                <a:ea typeface="宋体" panose="02010600030101010101" pitchFamily="2" charset="-122"/>
              </a:rPr>
              <a:t>可以取负无穷到正无穷，所以符号不能约束它们，变形得到：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    m1∗x1+m2∗x2=b2−b1     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endParaRPr lang="en-US" altLang="zh-CN" sz="240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sz="4000">
              <a:ea typeface="宋体" panose="02010600030101010101" pitchFamily="2" charset="-122"/>
            </a:endParaRP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xmlns="" id="{E6FC5FE0-060C-45D1-8869-DB70F0FF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759200"/>
            <a:ext cx="231775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900">
                <a:solidFill>
                  <a:srgbClr val="4F4F4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zh-CN" sz="4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矩形 7">
            <a:extLst>
              <a:ext uri="{FF2B5EF4-FFF2-40B4-BE49-F238E27FC236}">
                <a16:creationId xmlns:a16="http://schemas.microsoft.com/office/drawing/2014/main" xmlns="" id="{87000A2B-A071-4875-BF79-2EE87E46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846513"/>
            <a:ext cx="5754687" cy="252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zh-CN" altLang="en-US" sz="10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xmlns="" id="{50FC146A-7594-41EA-BE41-CE292EB49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9875"/>
            <a:ext cx="4941887" cy="962025"/>
          </a:xfrm>
        </p:spPr>
        <p:txBody>
          <a:bodyPr/>
          <a:lstStyle/>
          <a:p>
            <a:pPr eaLnBrk="1" hangingPunct="1"/>
            <a:r>
              <a:rPr lang="zh-CN" altLang="en-US" sz="2700"/>
              <a:t>扩展中国剩余定理</a:t>
            </a: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xmlns="" id="{2E6158D8-1E04-444A-B3ED-51D0F610B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6238" y="1714450"/>
            <a:ext cx="8497887" cy="4770537"/>
          </a:xfrm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m1∗x1+m2∗x2=b2−b1                                    (3)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还是根据裴蜀定理，我们可以知道如果 </a:t>
            </a:r>
            <a:r>
              <a:rPr lang="en-US" altLang="zh-CN" sz="2000" dirty="0" err="1"/>
              <a:t>gcd</a:t>
            </a:r>
            <a:r>
              <a:rPr lang="en-US" altLang="zh-CN" sz="2000" dirty="0"/>
              <a:t>(m1,m2)∣(b2−b1) </a:t>
            </a:r>
            <a:r>
              <a:rPr lang="zh-CN" altLang="en-US" sz="2000" dirty="0"/>
              <a:t>那么这个方程就有整数解，否则它就不存在整数解。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令</a:t>
            </a:r>
            <a:r>
              <a:rPr lang="en-US" altLang="zh-CN" sz="2000" dirty="0">
                <a:ea typeface="宋体" panose="02010600030101010101" pitchFamily="2" charset="-122"/>
              </a:rPr>
              <a:t>g=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gcd</a:t>
            </a:r>
            <a:r>
              <a:rPr lang="en-US" altLang="zh-CN" sz="2000" dirty="0"/>
              <a:t>(m1,m2), </a:t>
            </a:r>
            <a:r>
              <a:rPr lang="zh-CN" altLang="en-US" sz="2000" dirty="0"/>
              <a:t>先求</a:t>
            </a:r>
            <a:r>
              <a:rPr lang="en-US" altLang="zh-CN" sz="2000" dirty="0"/>
              <a:t>m1∗x1+m2∗x2=g</a:t>
            </a:r>
            <a:r>
              <a:rPr lang="zh-CN" altLang="en-US" sz="2000" dirty="0"/>
              <a:t> 的解（</a:t>
            </a:r>
            <a:r>
              <a:rPr lang="en-US" altLang="zh-CN" sz="2000" dirty="0"/>
              <a:t>k1’,k2’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                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设</a:t>
            </a:r>
            <a:r>
              <a:rPr lang="en-US" altLang="zh-CN" sz="2000" dirty="0"/>
              <a:t>(3)</a:t>
            </a:r>
            <a:r>
              <a:rPr lang="zh-CN" altLang="en-US" sz="2000" dirty="0"/>
              <a:t>的一组解为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bg2"/>
                </a:solidFill>
              </a:rPr>
              <a:t>k1,k2</a:t>
            </a:r>
            <a:r>
              <a:rPr lang="en-US" altLang="zh-CN" sz="2000" dirty="0"/>
              <a:t>)</a:t>
            </a:r>
            <a:r>
              <a:rPr lang="zh-CN" altLang="en-US" sz="2000" dirty="0"/>
              <a:t>，则</a:t>
            </a:r>
            <a:r>
              <a:rPr lang="en-US" altLang="zh-CN" sz="2000" dirty="0"/>
              <a:t>k1=k1’∗(b2-b1)/g</a:t>
            </a:r>
            <a:r>
              <a:rPr lang="zh-CN" altLang="en-US" sz="2000" dirty="0"/>
              <a:t>，</a:t>
            </a:r>
            <a:r>
              <a:rPr lang="en-US" altLang="zh-CN" sz="2000" dirty="0"/>
              <a:t> k2=k2’∗(b2-b1)/g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  K1</a:t>
            </a:r>
            <a:r>
              <a:rPr lang="zh-CN" altLang="en-US" sz="2000" dirty="0"/>
              <a:t>最小正整数解为：</a:t>
            </a:r>
            <a:r>
              <a:rPr lang="en-US" altLang="zh-CN" sz="2000" dirty="0"/>
              <a:t>k1=(k1’∗(b2-b1)/g%(m2/g)+ m2/g)% m2/g</a:t>
            </a:r>
            <a:br>
              <a:rPr lang="en-US" altLang="zh-CN" sz="2000" dirty="0"/>
            </a:br>
            <a:endParaRPr lang="en-US" altLang="zh-CN" sz="2000" dirty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(3)</a:t>
            </a:r>
            <a:r>
              <a:rPr lang="zh-CN" altLang="en-US" sz="2000" dirty="0"/>
              <a:t> 的通解可以表示为：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dirty="0"/>
              <a:t>x1= k1+m2/g*t;                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000" dirty="0"/>
              <a:t>X2= k2-m1/g*t;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zh-CN" sz="3600" dirty="0">
              <a:ea typeface="宋体" panose="02010600030101010101" pitchFamily="2" charset="-122"/>
            </a:endParaRP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xmlns="" id="{B6C850BD-C640-4A9A-8E6F-C85EC1FD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759200"/>
            <a:ext cx="231775" cy="231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900">
                <a:solidFill>
                  <a:srgbClr val="4F4F4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zh-CN" sz="4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矩形 7">
            <a:extLst>
              <a:ext uri="{FF2B5EF4-FFF2-40B4-BE49-F238E27FC236}">
                <a16:creationId xmlns:a16="http://schemas.microsoft.com/office/drawing/2014/main" xmlns="" id="{ED51397B-A917-4CED-B5C7-D14331E3E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846513"/>
            <a:ext cx="5754687" cy="252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zh-CN" altLang="en-US" sz="10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>
            <a:extLst>
              <a:ext uri="{FF2B5EF4-FFF2-40B4-BE49-F238E27FC236}">
                <a16:creationId xmlns:a16="http://schemas.microsoft.com/office/drawing/2014/main" xmlns="" id="{0D7A1994-F5C0-4946-ACF0-5BB79114D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765175"/>
            <a:ext cx="8640762" cy="59769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800" dirty="0"/>
              <a:t>x1= k1+m2/g*t;            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600" dirty="0"/>
              <a:t/>
            </a:r>
            <a:br>
              <a:rPr lang="en-US" altLang="zh-CN" sz="2600" dirty="0"/>
            </a:br>
            <a:r>
              <a:rPr lang="zh-CN" altLang="en-US" sz="2600" dirty="0"/>
              <a:t>再代入</a:t>
            </a:r>
            <a:r>
              <a:rPr lang="zh-CN" altLang="zh-CN" sz="2600" dirty="0"/>
              <a:t>x=</a:t>
            </a:r>
            <a:r>
              <a:rPr lang="en-US" altLang="zh-CN" sz="2600" dirty="0"/>
              <a:t>m</a:t>
            </a:r>
            <a:r>
              <a:rPr lang="zh-CN" altLang="zh-CN" sz="2600" dirty="0"/>
              <a:t>1∗x1+b1</a:t>
            </a:r>
            <a:r>
              <a:rPr lang="en-US" altLang="zh-CN" sz="2600" dirty="0"/>
              <a:t> </a:t>
            </a:r>
            <a:r>
              <a:rPr lang="zh-CN" altLang="en-US" sz="2600" dirty="0"/>
              <a:t>得：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600" dirty="0"/>
              <a:t>x=m1*(</a:t>
            </a:r>
            <a:r>
              <a:rPr lang="en-US" altLang="zh-CN" sz="2400" dirty="0"/>
              <a:t>k1+m2/g*t</a:t>
            </a:r>
            <a:r>
              <a:rPr lang="en-US" altLang="zh-CN" sz="2600" dirty="0"/>
              <a:t>)</a:t>
            </a:r>
            <a:r>
              <a:rPr lang="zh-CN" altLang="zh-CN" sz="2600" dirty="0"/>
              <a:t> +b1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600" dirty="0"/>
              <a:t>   = k1*m1</a:t>
            </a:r>
            <a:r>
              <a:rPr lang="zh-CN" altLang="zh-CN" sz="2600" dirty="0"/>
              <a:t>+ </a:t>
            </a:r>
            <a:r>
              <a:rPr lang="en-US" altLang="zh-CN" sz="2600" dirty="0"/>
              <a:t>m1*m2/g*t</a:t>
            </a:r>
            <a:r>
              <a:rPr lang="zh-CN" altLang="zh-CN" sz="2600" dirty="0"/>
              <a:t>+b1</a:t>
            </a:r>
            <a:r>
              <a:rPr lang="en-US" altLang="zh-CN" sz="2600" dirty="0"/>
              <a:t>              </a:t>
            </a:r>
            <a:r>
              <a:rPr lang="zh-CN" altLang="en-US" sz="2600" dirty="0"/>
              <a:t>设</a:t>
            </a:r>
            <a:r>
              <a:rPr lang="en-US" altLang="zh-CN" sz="2600" dirty="0">
                <a:solidFill>
                  <a:schemeClr val="bg2"/>
                </a:solidFill>
              </a:rPr>
              <a:t>B= k1*m1</a:t>
            </a:r>
            <a:r>
              <a:rPr lang="zh-CN" altLang="zh-CN" sz="2600" dirty="0">
                <a:solidFill>
                  <a:schemeClr val="bg2"/>
                </a:solidFill>
              </a:rPr>
              <a:t>+b1</a:t>
            </a:r>
            <a:r>
              <a:rPr lang="en-US" altLang="zh-CN" sz="26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600" dirty="0"/>
              <a:t>   = B+m1*m2/g*t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600" dirty="0"/>
              <a:t> x= </a:t>
            </a:r>
            <a:r>
              <a:rPr lang="en-US" altLang="zh-CN" sz="2600" dirty="0" err="1"/>
              <a:t>B+lcm</a:t>
            </a:r>
            <a:r>
              <a:rPr lang="en-US" altLang="zh-CN" sz="2600" dirty="0"/>
              <a:t>(m1,m2)*t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26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600" dirty="0"/>
              <a:t>上式跟以下方程等价：   </a:t>
            </a:r>
            <a:r>
              <a:rPr lang="en-US" altLang="zh-CN" sz="2600" dirty="0" err="1"/>
              <a:t>x≡B</a:t>
            </a:r>
            <a:r>
              <a:rPr lang="en-US" altLang="zh-CN" sz="2600" dirty="0"/>
              <a:t>(mod lcm(m1,m2)) 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600" dirty="0"/>
              <a:t>即 </a:t>
            </a:r>
            <a:r>
              <a:rPr lang="en-US" altLang="zh-CN" sz="2600" dirty="0"/>
              <a:t>x=</a:t>
            </a:r>
            <a:r>
              <a:rPr lang="en-US" altLang="zh-CN" sz="2600" dirty="0" err="1"/>
              <a:t>B+t</a:t>
            </a:r>
            <a:r>
              <a:rPr lang="en-US" altLang="zh-CN" sz="2600" dirty="0"/>
              <a:t>*lcm(m1,m2);</a:t>
            </a:r>
            <a:br>
              <a:rPr lang="en-US" altLang="zh-CN" sz="2600" dirty="0"/>
            </a:br>
            <a:r>
              <a:rPr lang="en-US" altLang="zh-CN" sz="2600" dirty="0"/>
              <a:t> </a:t>
            </a:r>
            <a:r>
              <a:rPr lang="zh-CN" altLang="en-US" sz="2600" dirty="0"/>
              <a:t>然后合并下去就可以得到最终的解答。</a:t>
            </a:r>
            <a:endParaRPr lang="zh-CN" altLang="en-US" sz="24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3">
            <a:extLst>
              <a:ext uri="{FF2B5EF4-FFF2-40B4-BE49-F238E27FC236}">
                <a16:creationId xmlns:a16="http://schemas.microsoft.com/office/drawing/2014/main" xmlns="" id="{0DEA8FA3-9E70-4828-BFEB-E387E234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374775"/>
            <a:ext cx="83343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/>
              <a:t>对于一个同余方程组</a:t>
            </a:r>
            <a:endParaRPr lang="en-US" altLang="zh-CN" sz="21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/>
              <a:t>   x≡b1(modm1)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/>
              <a:t>   x≡b2(modm2)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/>
              <a:t>     ⋮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/>
              <a:t>   x≡bn(modmn)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/>
              <a:t>它等价于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/>
              <a:t>    x≡x0(mod  lcm(m1,m2,⋯,mn))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1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/>
              <a:t>这里 </a:t>
            </a:r>
            <a:r>
              <a:rPr lang="en-US" altLang="zh-CN" sz="2100"/>
              <a:t>x0</a:t>
            </a:r>
            <a:r>
              <a:rPr lang="zh-CN" altLang="en-US" sz="2100"/>
              <a:t>是这个方程的任意一个解，它可以通过刚刚的合并计算得到。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E2424AA-795A-4796-B3B5-6B6A7FEF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8550"/>
            <a:ext cx="7886700" cy="43910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/>
              <a:t>例如最开始的那个问题，它的同余方程组是：</a:t>
            </a:r>
          </a:p>
          <a:p>
            <a:pPr>
              <a:defRPr/>
            </a:pPr>
            <a:r>
              <a:rPr lang="en-US" altLang="zh-CN" dirty="0"/>
              <a:t>             x≡2(mod3)</a:t>
            </a:r>
          </a:p>
          <a:p>
            <a:pPr>
              <a:defRPr/>
            </a:pPr>
            <a:r>
              <a:rPr lang="en-US" altLang="zh-CN" dirty="0"/>
              <a:t>             x≡3(mod5)</a:t>
            </a:r>
          </a:p>
          <a:p>
            <a:pPr>
              <a:defRPr/>
            </a:pPr>
            <a:r>
              <a:rPr lang="en-US" altLang="zh-CN" dirty="0"/>
              <a:t>             x≡2(mod7)</a:t>
            </a:r>
          </a:p>
          <a:p>
            <a:pPr>
              <a:defRPr/>
            </a:pPr>
            <a:r>
              <a:rPr lang="zh-CN" altLang="en-US" dirty="0"/>
              <a:t>首先我们对前两个方程进行计算，可以得到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            </a:t>
            </a:r>
            <a:r>
              <a:rPr lang="en-US" altLang="zh-CN" dirty="0"/>
              <a:t>x≡8(mod15)</a:t>
            </a:r>
          </a:p>
          <a:p>
            <a:pPr>
              <a:defRPr/>
            </a:pPr>
            <a:r>
              <a:rPr lang="zh-CN" altLang="en-US" dirty="0"/>
              <a:t>那么，再合并之后就可以得到</a:t>
            </a:r>
          </a:p>
          <a:p>
            <a:pPr>
              <a:defRPr/>
            </a:pPr>
            <a:r>
              <a:rPr lang="en-US" altLang="zh-CN" dirty="0"/>
              <a:t>           x≡8(mod15)</a:t>
            </a:r>
          </a:p>
          <a:p>
            <a:pPr>
              <a:defRPr/>
            </a:pPr>
            <a:r>
              <a:rPr lang="en-US" altLang="zh-CN" dirty="0"/>
              <a:t>           x≡2(mod7)</a:t>
            </a:r>
          </a:p>
          <a:p>
            <a:pPr>
              <a:defRPr/>
            </a:pPr>
            <a:r>
              <a:rPr lang="zh-CN" altLang="en-US" dirty="0"/>
              <a:t>再对这两个方程进行计算，之后可以得到</a:t>
            </a:r>
          </a:p>
          <a:p>
            <a:pPr>
              <a:defRPr/>
            </a:pPr>
            <a:r>
              <a:rPr lang="en-US" altLang="zh-CN" dirty="0"/>
              <a:t>           x≡23(mod105)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3">
            <a:extLst>
              <a:ext uri="{FF2B5EF4-FFF2-40B4-BE49-F238E27FC236}">
                <a16:creationId xmlns:a16="http://schemas.microsoft.com/office/drawing/2014/main" xmlns="" id="{5AA5132E-7B8E-4787-B509-2E7FBF0E4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799306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LL m[</a:t>
            </a:r>
            <a:r>
              <a:rPr lang="en-US" altLang="zh-CN" sz="2400" dirty="0" err="1"/>
              <a:t>maxn</a:t>
            </a:r>
            <a:r>
              <a:rPr lang="en-US" altLang="zh-CN" sz="2400" dirty="0"/>
              <a:t>],b[</a:t>
            </a:r>
            <a:r>
              <a:rPr lang="en-US" altLang="zh-CN" sz="2400" dirty="0" err="1"/>
              <a:t>maxn</a:t>
            </a:r>
            <a:r>
              <a:rPr lang="en-US" altLang="zh-CN" sz="2400" dirty="0"/>
              <a:t>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LL work(){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LL M=m[1],B=b[1],</a:t>
            </a:r>
            <a:r>
              <a:rPr lang="en-US" altLang="zh-CN" sz="2400" dirty="0" err="1"/>
              <a:t>t,g,x,y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=2;i&lt;=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g=</a:t>
            </a:r>
            <a:r>
              <a:rPr lang="en-US" altLang="zh-CN" sz="2400" dirty="0" err="1"/>
              <a:t>exgcd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M,m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      //</a:t>
            </a:r>
            <a:r>
              <a:rPr lang="zh-CN" altLang="en-US" sz="2400" dirty="0"/>
              <a:t>扩展欧几里得，求出解</a:t>
            </a:r>
            <a:r>
              <a:rPr lang="en-US" altLang="zh-CN" sz="2400" dirty="0" err="1"/>
              <a:t>x.x</a:t>
            </a:r>
            <a:r>
              <a:rPr lang="zh-CN" altLang="en-US" sz="2400" dirty="0"/>
              <a:t>是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M,m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  <a:r>
              <a:rPr lang="zh-CN" altLang="en-US" sz="2400" dirty="0"/>
              <a:t>的解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if((b[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]-B)%g)  return -1;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                        // (b[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]-B)</a:t>
            </a:r>
            <a:r>
              <a:rPr lang="zh-CN" altLang="en-US" sz="2400" dirty="0"/>
              <a:t>不能整除</a:t>
            </a:r>
            <a:r>
              <a:rPr lang="en-US" altLang="zh-CN" sz="2400" dirty="0"/>
              <a:t>g </a:t>
            </a:r>
            <a:r>
              <a:rPr lang="zh-CN" altLang="en-US" sz="2400" dirty="0"/>
              <a:t>，无解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x*=(b[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]-B)/</a:t>
            </a:r>
            <a:r>
              <a:rPr lang="en-US" altLang="zh-CN" sz="2400" dirty="0" err="1"/>
              <a:t>g,t</a:t>
            </a:r>
            <a:r>
              <a:rPr lang="en-US" altLang="zh-CN" sz="2400" dirty="0"/>
              <a:t>=m[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]/</a:t>
            </a:r>
            <a:r>
              <a:rPr lang="en-US" altLang="zh-CN" sz="2400" dirty="0" err="1"/>
              <a:t>g,x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x%t+t</a:t>
            </a:r>
            <a:r>
              <a:rPr lang="en-US" altLang="zh-CN" sz="2400" dirty="0"/>
              <a:t>)%t;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                        //x</a:t>
            </a:r>
            <a:r>
              <a:rPr lang="zh-CN" altLang="en-US" sz="2400" dirty="0"/>
              <a:t>转为合并后的方程的最小整数解</a:t>
            </a: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B=M*</a:t>
            </a:r>
            <a:r>
              <a:rPr lang="en-US" altLang="zh-CN" sz="2400" dirty="0" err="1"/>
              <a:t>x+B</a:t>
            </a:r>
            <a:r>
              <a:rPr lang="en-US" altLang="zh-CN" sz="2400" dirty="0"/>
              <a:t>,  M=M/g*m[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//</a:t>
            </a:r>
            <a:r>
              <a:rPr lang="zh-CN" altLang="en-US" sz="2400" dirty="0"/>
              <a:t>合并成新方程，</a:t>
            </a:r>
            <a:r>
              <a:rPr lang="en-US" altLang="zh-CN" sz="2400" dirty="0"/>
              <a:t>B</a:t>
            </a:r>
            <a:r>
              <a:rPr lang="zh-CN" altLang="en-US" sz="2400" dirty="0"/>
              <a:t>为新方程余数，</a:t>
            </a:r>
            <a:r>
              <a:rPr lang="en-US" altLang="zh-CN" sz="2400" dirty="0"/>
              <a:t>M</a:t>
            </a:r>
            <a:r>
              <a:rPr lang="zh-CN" altLang="en-US" sz="2400" dirty="0"/>
              <a:t>即为</a:t>
            </a:r>
            <a:r>
              <a:rPr lang="en-US" altLang="zh-CN" sz="2400" dirty="0"/>
              <a:t>lcm(</a:t>
            </a:r>
            <a:r>
              <a:rPr lang="en-US" altLang="zh-CN" sz="2400" dirty="0" err="1"/>
              <a:t>mi,mj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B=(B%M+M)%M;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return 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xmlns="" id="{FB5A68EC-56AA-4C94-A391-EA04D3894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xmlns="" id="{714790D1-A449-41FC-A321-68F1BA2BD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LL exgcd(LL a,LL b,LL &amp;x,LL &amp;y){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if(!b){ x=1,y=0;return a;}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LL r=exgcd(b,a%b,x,y);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t=x,x=y,y=t-(a/b)*y;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      return 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仿宋_GB2312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22631</TotalTime>
  <Words>1329</Words>
  <Application>Microsoft Office PowerPoint</Application>
  <PresentationFormat>全屏显示(4:3)</PresentationFormat>
  <Paragraphs>204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Pixel</vt:lpstr>
      <vt:lpstr>扩展中国剩余定理</vt:lpstr>
      <vt:lpstr>扩展中国剩余定理</vt:lpstr>
      <vt:lpstr>扩展中国剩余定理</vt:lpstr>
      <vt:lpstr>扩展中国剩余定理</vt:lpstr>
      <vt:lpstr>幻灯片 5</vt:lpstr>
      <vt:lpstr>幻灯片 6</vt:lpstr>
      <vt:lpstr>幻灯片 7</vt:lpstr>
      <vt:lpstr>幻灯片 8</vt:lpstr>
      <vt:lpstr>幻灯片 9</vt:lpstr>
      <vt:lpstr>幻灯片 10</vt:lpstr>
      <vt:lpstr>Baby Step Giant Step</vt:lpstr>
      <vt:lpstr>BSGS算法</vt:lpstr>
      <vt:lpstr>BSGS算法</vt:lpstr>
      <vt:lpstr>幻灯片 14</vt:lpstr>
      <vt:lpstr>幻灯片 15</vt:lpstr>
      <vt:lpstr>幻灯片 16</vt:lpstr>
      <vt:lpstr>例： [SDOI2011]计算器</vt:lpstr>
      <vt:lpstr>拓展BSGS</vt:lpstr>
      <vt:lpstr>幻灯片 19</vt:lpstr>
      <vt:lpstr>幻灯片 20</vt:lpstr>
      <vt:lpstr>幻灯片 21</vt:lpstr>
      <vt:lpstr>高次同余方程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由对称性解2-SAT问题</dc:title>
  <dc:creator>xuxx</dc:creator>
  <cp:lastModifiedBy>abc</cp:lastModifiedBy>
  <cp:revision>502</cp:revision>
  <dcterms:modified xsi:type="dcterms:W3CDTF">2020-01-16T06:52:28Z</dcterms:modified>
</cp:coreProperties>
</file>