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346" r:id="rId4"/>
    <p:sldId id="347" r:id="rId5"/>
    <p:sldId id="348" r:id="rId6"/>
    <p:sldId id="309" r:id="rId7"/>
    <p:sldId id="307" r:id="rId8"/>
    <p:sldId id="310" r:id="rId9"/>
    <p:sldId id="311" r:id="rId10"/>
    <p:sldId id="264" r:id="rId11"/>
    <p:sldId id="265" r:id="rId12"/>
    <p:sldId id="266" r:id="rId13"/>
    <p:sldId id="269" r:id="rId14"/>
    <p:sldId id="270" r:id="rId15"/>
    <p:sldId id="334" r:id="rId16"/>
    <p:sldId id="424" r:id="rId17"/>
    <p:sldId id="317" r:id="rId18"/>
    <p:sldId id="330" r:id="rId19"/>
    <p:sldId id="329" r:id="rId20"/>
    <p:sldId id="328" r:id="rId22"/>
    <p:sldId id="331" r:id="rId23"/>
    <p:sldId id="333" r:id="rId24"/>
    <p:sldId id="337" r:id="rId25"/>
    <p:sldId id="335" r:id="rId26"/>
    <p:sldId id="338" r:id="rId27"/>
    <p:sldId id="340" r:id="rId28"/>
    <p:sldId id="339" r:id="rId29"/>
    <p:sldId id="426" r:id="rId30"/>
    <p:sldId id="341" r:id="rId31"/>
    <p:sldId id="342" r:id="rId32"/>
    <p:sldId id="343" r:id="rId33"/>
    <p:sldId id="336" r:id="rId34"/>
    <p:sldId id="344" r:id="rId35"/>
    <p:sldId id="387" r:id="rId36"/>
    <p:sldId id="345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1" autoAdjust="0"/>
    <p:restoredTop sz="84641" autoAdjust="0"/>
  </p:normalViewPr>
  <p:slideViewPr>
    <p:cSldViewPr>
      <p:cViewPr varScale="1">
        <p:scale>
          <a:sx n="101" d="100"/>
          <a:sy n="101" d="100"/>
        </p:scale>
        <p:origin x="18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0B067-A1F0-442C-BB5B-A1684855C1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A266B-3064-4298-B56F-862D214798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不是说</a:t>
            </a:r>
            <a:r>
              <a:rPr lang="en-US" altLang="zh-CN" dirty="0" err="1"/>
              <a:t>sa</a:t>
            </a:r>
            <a:r>
              <a:rPr lang="zh-CN" altLang="en-US" dirty="0"/>
              <a:t>和</a:t>
            </a:r>
            <a:r>
              <a:rPr lang="en-US" altLang="zh-CN" dirty="0"/>
              <a:t>rank</a:t>
            </a:r>
            <a:r>
              <a:rPr lang="zh-CN" altLang="en-US" dirty="0"/>
              <a:t>是互逆吗？为什么还是重新算？</a:t>
            </a:r>
            <a:endParaRPr lang="en-US" altLang="zh-CN" dirty="0"/>
          </a:p>
          <a:p>
            <a:r>
              <a:rPr lang="zh-CN" altLang="en-US" dirty="0"/>
              <a:t>因为还没计算到最后，相同的字符串排名要相同，否则后影响后续排名。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A266B-3064-4298-B56F-862D214798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后缀数组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250825" y="692150"/>
            <a:ext cx="828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395288" y="692150"/>
            <a:ext cx="806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ea typeface="微软雅黑" panose="020B0503020204020204" pitchFamily="34" charset="-122"/>
              </a:rPr>
              <a:t>后缀数组的两种主流构造方法</a:t>
            </a:r>
            <a:endParaRPr lang="zh-CN" altLang="en-US" sz="3600" b="1">
              <a:ea typeface="微软雅黑" panose="020B0503020204020204" pitchFamily="34" charset="-122"/>
            </a:endParaRP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250825" y="1989138"/>
            <a:ext cx="80660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倍增算法</a:t>
            </a:r>
            <a:r>
              <a:rPr lang="en-US" altLang="zh-CN" sz="40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(Double Algorithm) </a:t>
            </a:r>
            <a:endParaRPr lang="en-US" altLang="zh-CN" sz="4000" b="1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O(nlogn)                                                                           </a:t>
            </a:r>
            <a:endParaRPr lang="en-US" altLang="zh-CN" sz="4000" b="1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50825" y="4292600"/>
            <a:ext cx="8280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/>
              <a:t>三分算法</a:t>
            </a:r>
            <a:r>
              <a:rPr lang="en-US" altLang="zh-CN" sz="3600" b="1" dirty="0"/>
              <a:t>(Difference Cover modulo 3 )</a:t>
            </a:r>
            <a:endParaRPr lang="en-US" altLang="zh-CN" sz="3600" b="1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dirty="0"/>
              <a:t>                                             O(N)                                                                                       </a:t>
            </a:r>
            <a:endParaRPr lang="en-US" altLang="zh-CN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8497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倍增算法</a:t>
            </a:r>
            <a:r>
              <a:rPr lang="en-US" altLang="zh-CN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(Double Algorithm)</a:t>
            </a:r>
            <a:endParaRPr lang="en-US" altLang="zh-CN" b="1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50825" y="981075"/>
            <a:ext cx="8497888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总体来说，倍增算法的思想与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的思想差不多。将后缀长度依次分为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，。。。，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2^k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进行排序。进行当前排序时利用到上次的排序结果。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211138" y="149225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基数排序（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Radix Sort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250825" y="692150"/>
            <a:ext cx="83518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基数排序的方式可以采用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LSD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Least significant digital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）或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MSD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Most significant digital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LSD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的排序方式由键值的最右边开始，而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MSD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则相反，由键值的最左边开始。 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179388" y="2349500"/>
            <a:ext cx="8569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LSD</a:t>
            </a:r>
            <a:r>
              <a:rPr lang="zh-CN" altLang="en-US" sz="24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为例，先有一串数：</a:t>
            </a:r>
            <a:r>
              <a:rPr lang="en-US" altLang="zh-CN" sz="24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73, 22, 93, 43, 55, 14, 28, 65, 39, 81 </a:t>
            </a:r>
            <a:endParaRPr lang="en-US" altLang="zh-CN" sz="2400" b="1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250825" y="3284538"/>
            <a:ext cx="8353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按照他们的原始顺序，将个位分离出来，放入筒中。</a:t>
            </a:r>
            <a:r>
              <a:rPr lang="zh-CN" altLang="en-US" sz="24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每个桶按照队列方式存储（先进先出）</a:t>
            </a:r>
            <a:endParaRPr lang="zh-CN" altLang="en-US" sz="2400" b="1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533" name="Group 133"/>
          <p:cNvGraphicFramePr>
            <a:graphicFrameLocks noGrp="1"/>
          </p:cNvGraphicFramePr>
          <p:nvPr/>
        </p:nvGraphicFramePr>
        <p:xfrm>
          <a:off x="827088" y="4365625"/>
          <a:ext cx="6696075" cy="1646238"/>
        </p:xfrm>
        <a:graphic>
          <a:graphicData uri="http://schemas.openxmlformats.org/drawingml/2006/table">
            <a:tbl>
              <a:tblPr/>
              <a:tblGrid>
                <a:gridCol w="669925"/>
                <a:gridCol w="669925"/>
                <a:gridCol w="668337"/>
                <a:gridCol w="669925"/>
                <a:gridCol w="669925"/>
                <a:gridCol w="669925"/>
                <a:gridCol w="669925"/>
                <a:gridCol w="668338"/>
                <a:gridCol w="669925"/>
                <a:gridCol w="669925"/>
              </a:tblGrid>
              <a:tr h="457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1" name="Rectangle 131"/>
          <p:cNvSpPr>
            <a:spLocks noChangeArrowheads="1"/>
          </p:cNvSpPr>
          <p:nvPr/>
        </p:nvSpPr>
        <p:spPr bwMode="auto">
          <a:xfrm>
            <a:off x="0" y="3678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/>
      <p:bldP spid="102407" grpId="0"/>
      <p:bldP spid="1024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95288" y="476250"/>
            <a:ext cx="76327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接着将筒中的数依次倒出，得到：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81, 22, 73, 93, 43, 14, 55, 65, 28, 39 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323850" y="1628775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再按照十位数</a:t>
            </a: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放入桶中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3558" name="Group 134"/>
          <p:cNvGraphicFramePr>
            <a:graphicFrameLocks noGrp="1"/>
          </p:cNvGraphicFramePr>
          <p:nvPr/>
        </p:nvGraphicFramePr>
        <p:xfrm>
          <a:off x="323850" y="2420939"/>
          <a:ext cx="7128473" cy="136683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3476"/>
                <a:gridCol w="711905"/>
                <a:gridCol w="713476"/>
                <a:gridCol w="711904"/>
                <a:gridCol w="713476"/>
                <a:gridCol w="777909"/>
                <a:gridCol w="647471"/>
                <a:gridCol w="713476"/>
                <a:gridCol w="711904"/>
                <a:gridCol w="713476"/>
              </a:tblGrid>
              <a:tr h="4819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9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kumimoji="0" lang="en-US" altLang="zh-CN" sz="2400" b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23" name="Rectangle 129"/>
          <p:cNvSpPr>
            <a:spLocks noChangeArrowheads="1"/>
          </p:cNvSpPr>
          <p:nvPr/>
        </p:nvSpPr>
        <p:spPr bwMode="auto">
          <a:xfrm>
            <a:off x="0" y="3810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3556" name="Text Box 132"/>
          <p:cNvSpPr txBox="1">
            <a:spLocks noChangeArrowheads="1"/>
          </p:cNvSpPr>
          <p:nvPr/>
        </p:nvSpPr>
        <p:spPr bwMode="auto">
          <a:xfrm>
            <a:off x="179388" y="4190207"/>
            <a:ext cx="83518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按顺序倒出后，得到排好序的序列：</a:t>
            </a:r>
            <a:endParaRPr lang="zh-CN" altLang="en-US" sz="24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</a:t>
            </a: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81</a:t>
            </a: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</a:t>
            </a:r>
            <a:endParaRPr lang="en-US" altLang="zh-CN" sz="24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557" name="Text Box 133"/>
          <p:cNvSpPr txBox="1">
            <a:spLocks noChangeArrowheads="1"/>
          </p:cNvSpPr>
          <p:nvPr/>
        </p:nvSpPr>
        <p:spPr bwMode="auto">
          <a:xfrm>
            <a:off x="-360064" y="6150769"/>
            <a:ext cx="8496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基数排序的时间复杂度是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O(d*n)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为数字最大位数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Group 133"/>
          <p:cNvGraphicFramePr>
            <a:graphicFrameLocks noGrp="1"/>
          </p:cNvGraphicFramePr>
          <p:nvPr/>
        </p:nvGraphicFramePr>
        <p:xfrm>
          <a:off x="5237233" y="504"/>
          <a:ext cx="3906767" cy="1036356"/>
        </p:xfrm>
        <a:graphic>
          <a:graphicData uri="http://schemas.openxmlformats.org/drawingml/2006/table">
            <a:tbl>
              <a:tblPr/>
              <a:tblGrid>
                <a:gridCol w="390862"/>
                <a:gridCol w="390862"/>
                <a:gridCol w="389935"/>
                <a:gridCol w="390862"/>
                <a:gridCol w="390862"/>
                <a:gridCol w="390862"/>
                <a:gridCol w="390862"/>
                <a:gridCol w="389936"/>
                <a:gridCol w="390862"/>
                <a:gridCol w="390862"/>
              </a:tblGrid>
              <a:tr h="279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7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81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73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93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55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  <p:bldP spid="103429" grpId="0"/>
      <p:bldP spid="103556" grpId="0"/>
      <p:bldP spid="10355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7693"/>
            <a:ext cx="8784976" cy="64623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radixsort</a:t>
            </a:r>
            <a:r>
              <a:rPr lang="en-US" altLang="zh-CN" dirty="0"/>
              <a:t>(int data[], int n) { //</a:t>
            </a:r>
            <a:r>
              <a:rPr lang="zh-CN" altLang="en-US" dirty="0"/>
              <a:t>基数排序</a:t>
            </a:r>
            <a:endParaRPr lang="zh-CN" altLang="en-US" dirty="0"/>
          </a:p>
          <a:p>
            <a:r>
              <a:rPr lang="en-US" altLang="zh-CN" dirty="0"/>
              <a:t>    int d = </a:t>
            </a:r>
            <a:r>
              <a:rPr lang="en-US" altLang="zh-CN" dirty="0" err="1"/>
              <a:t>maxbit</a:t>
            </a:r>
            <a:r>
              <a:rPr lang="en-US" altLang="zh-CN" dirty="0"/>
              <a:t>(data, n);     //</a:t>
            </a:r>
            <a:r>
              <a:rPr lang="zh-CN" altLang="en-US" dirty="0"/>
              <a:t>求数据的最大位数</a:t>
            </a:r>
            <a:endParaRPr lang="en-US" altLang="zh-CN" dirty="0"/>
          </a:p>
          <a:p>
            <a:r>
              <a:rPr lang="en-US" altLang="zh-CN" dirty="0"/>
              <a:t>    int </a:t>
            </a:r>
            <a:r>
              <a:rPr lang="en-US" altLang="zh-CN" dirty="0" err="1"/>
              <a:t>tmp</a:t>
            </a:r>
            <a:r>
              <a:rPr lang="en-US" altLang="zh-CN" dirty="0"/>
              <a:t> [n];        //</a:t>
            </a:r>
            <a:r>
              <a:rPr lang="zh-CN" altLang="en-US" dirty="0"/>
              <a:t>临时数组，表示该论排第</a:t>
            </a:r>
            <a:r>
              <a:rPr lang="en-US" altLang="zh-CN" dirty="0" err="1"/>
              <a:t>i</a:t>
            </a:r>
            <a:r>
              <a:rPr lang="zh-CN" altLang="en-US" dirty="0"/>
              <a:t>名的数</a:t>
            </a:r>
            <a:endParaRPr lang="en-US" altLang="zh-CN" dirty="0"/>
          </a:p>
          <a:p>
            <a:r>
              <a:rPr lang="en-US" altLang="zh-CN" dirty="0"/>
              <a:t>    int count[10];   //</a:t>
            </a:r>
            <a:r>
              <a:rPr lang="zh-CN" altLang="en-US" dirty="0"/>
              <a:t>桶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, j, k;    int radix = 1;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d; </a:t>
            </a:r>
            <a:r>
              <a:rPr lang="en-US" altLang="zh-CN" dirty="0" err="1"/>
              <a:t>i</a:t>
            </a:r>
            <a:r>
              <a:rPr lang="en-US" altLang="zh-CN" dirty="0"/>
              <a:t>++){      //</a:t>
            </a:r>
            <a:r>
              <a:rPr lang="zh-CN" altLang="en-US" dirty="0"/>
              <a:t>进行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FF0000"/>
                </a:solidFill>
              </a:rPr>
              <a:t>次</a:t>
            </a:r>
            <a:r>
              <a:rPr lang="zh-CN" altLang="en-US" dirty="0"/>
              <a:t>排序，即最大数字的位数</a:t>
            </a:r>
            <a:endParaRPr lang="zh-CN" altLang="en-US" dirty="0"/>
          </a:p>
          <a:p>
            <a:r>
              <a:rPr lang="en-US" altLang="zh-CN" dirty="0"/>
              <a:t>        for(j = 0; j &lt; 10; </a:t>
            </a:r>
            <a:r>
              <a:rPr lang="en-US" altLang="zh-CN" dirty="0" err="1"/>
              <a:t>j++</a:t>
            </a:r>
            <a:r>
              <a:rPr lang="en-US" altLang="zh-CN" dirty="0"/>
              <a:t>) count[j] = 0; //</a:t>
            </a:r>
            <a:r>
              <a:rPr lang="zh-CN" altLang="en-US" dirty="0"/>
              <a:t>每次分配前清空桶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for(j = 0; j &lt; n; </a:t>
            </a:r>
            <a:r>
              <a:rPr lang="en-US" altLang="zh-CN" dirty="0" err="1"/>
              <a:t>j++</a:t>
            </a:r>
            <a:r>
              <a:rPr lang="en-US" altLang="zh-CN" dirty="0"/>
              <a:t>){        </a:t>
            </a:r>
            <a:endParaRPr lang="en-US" altLang="zh-CN" dirty="0"/>
          </a:p>
          <a:p>
            <a:r>
              <a:rPr lang="en-US" altLang="zh-CN" dirty="0"/>
              <a:t>            k = (data[j] / radix) % 10;      //</a:t>
            </a:r>
            <a:r>
              <a:rPr lang="zh-CN" altLang="en-US" dirty="0"/>
              <a:t>获取该数的关键字数值</a:t>
            </a:r>
            <a:br>
              <a:rPr lang="en-US" altLang="zh-CN" dirty="0"/>
            </a:br>
            <a:r>
              <a:rPr lang="en-US" altLang="zh-CN" dirty="0"/>
              <a:t>           count[k]++;           //</a:t>
            </a:r>
            <a:r>
              <a:rPr lang="zh-CN" altLang="en-US" dirty="0"/>
              <a:t>入桶，统计每个桶中的记录数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r>
              <a:rPr lang="en-US" altLang="zh-CN" dirty="0"/>
              <a:t>        for(j = 1; j &lt; 10;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                    count[j] += count[j - 1] ;        //</a:t>
            </a:r>
            <a:r>
              <a:rPr lang="zh-CN" altLang="en-US" dirty="0"/>
              <a:t>前缀和，计算该桶中数字的名次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for(j = n - 1; j &gt;= 0; j--) {</a:t>
            </a:r>
            <a:endParaRPr lang="en-US" altLang="zh-CN" dirty="0"/>
          </a:p>
          <a:p>
            <a:r>
              <a:rPr lang="en-US" altLang="zh-CN" dirty="0"/>
              <a:t>            k = (data[j] / radix) % 10;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tmp</a:t>
            </a:r>
            <a:r>
              <a:rPr lang="en-US" altLang="zh-CN" dirty="0"/>
              <a:t>[count[k] -1] = data[j];       //</a:t>
            </a:r>
            <a:r>
              <a:rPr lang="zh-CN" altLang="en-US" dirty="0"/>
              <a:t>将所有桶中记录依次取出到</a:t>
            </a:r>
            <a:r>
              <a:rPr lang="en-US" altLang="zh-CN" dirty="0" err="1"/>
              <a:t>tmp</a:t>
            </a:r>
            <a:r>
              <a:rPr lang="zh-CN" altLang="en-US" dirty="0"/>
              <a:t>中（倒序）</a:t>
            </a:r>
            <a:endParaRPr lang="en-US" altLang="zh-CN" dirty="0"/>
          </a:p>
          <a:p>
            <a:r>
              <a:rPr lang="en-US" altLang="zh-CN" dirty="0"/>
              <a:t>              count[k]--;                             //</a:t>
            </a:r>
            <a:r>
              <a:rPr lang="en-US" altLang="zh-CN" dirty="0" err="1"/>
              <a:t>tmp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表示排第</a:t>
            </a:r>
            <a:r>
              <a:rPr lang="en-US" altLang="zh-CN" dirty="0" err="1"/>
              <a:t>i</a:t>
            </a:r>
            <a:r>
              <a:rPr lang="zh-CN" altLang="en-US" dirty="0"/>
              <a:t>名的数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r>
              <a:rPr lang="en-US" altLang="zh-CN" dirty="0"/>
              <a:t>        for(j = 0; j &lt; n; </a:t>
            </a:r>
            <a:r>
              <a:rPr lang="en-US" altLang="zh-CN" dirty="0" err="1"/>
              <a:t>j++</a:t>
            </a:r>
            <a:r>
              <a:rPr lang="en-US" altLang="zh-CN" dirty="0"/>
              <a:t>)             //</a:t>
            </a:r>
            <a:r>
              <a:rPr lang="zh-CN" altLang="en-US" dirty="0"/>
              <a:t>将临时数组的内容复制到</a:t>
            </a:r>
            <a:r>
              <a:rPr lang="en-US" altLang="zh-CN" dirty="0"/>
              <a:t>data</a:t>
            </a:r>
            <a:r>
              <a:rPr lang="zh-CN" altLang="en-US" dirty="0"/>
              <a:t>中</a:t>
            </a:r>
            <a:endParaRPr lang="zh-CN" altLang="en-US" dirty="0"/>
          </a:p>
          <a:p>
            <a:r>
              <a:rPr lang="zh-CN" altLang="en-US" dirty="0"/>
              <a:t>            </a:t>
            </a:r>
            <a:r>
              <a:rPr lang="en-US" altLang="zh-CN" dirty="0"/>
              <a:t>data[j] = </a:t>
            </a:r>
            <a:r>
              <a:rPr lang="en-US" altLang="zh-CN" dirty="0" err="1"/>
              <a:t>tmp</a:t>
            </a:r>
            <a:r>
              <a:rPr lang="en-US" altLang="zh-CN" dirty="0"/>
              <a:t>[j];</a:t>
            </a:r>
            <a:endParaRPr lang="en-US" altLang="zh-CN" dirty="0"/>
          </a:p>
          <a:p>
            <a:r>
              <a:rPr lang="en-US" altLang="zh-CN" dirty="0"/>
              <a:t>        radix = radix * 10;              //</a:t>
            </a:r>
            <a:r>
              <a:rPr lang="zh-CN" altLang="en-US" dirty="0"/>
              <a:t>下一次排序时升位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 txBox="1"/>
          <p:nvPr/>
        </p:nvSpPr>
        <p:spPr>
          <a:xfrm rot="19011161">
            <a:off x="6634333" y="5108025"/>
            <a:ext cx="2227037" cy="1143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00B0F0"/>
                </a:solidFill>
              </a:rPr>
              <a:t>O(d*n)</a:t>
            </a:r>
            <a:endParaRPr lang="zh-CN" altLang="en-US" sz="5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2825" y="613410"/>
            <a:ext cx="7622540" cy="5631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dirty="0"/>
              <a:t>#include&lt;iostream&gt;</a:t>
            </a:r>
            <a:endParaRPr lang="zh-CN" altLang="en-US" dirty="0"/>
          </a:p>
          <a:p>
            <a:r>
              <a:rPr lang="zh-CN" altLang="en-US" dirty="0"/>
              <a:t>using namespace std;</a:t>
            </a:r>
            <a:endParaRPr lang="zh-CN" altLang="en-US" dirty="0"/>
          </a:p>
          <a:p>
            <a:r>
              <a:rPr lang="zh-CN" altLang="en-US" dirty="0"/>
              <a:t>int n,maxn,a[1000],tmp[1000],c[10],w=1;</a:t>
            </a:r>
            <a:endParaRPr lang="zh-CN" altLang="en-US" dirty="0"/>
          </a:p>
          <a:p>
            <a:r>
              <a:rPr lang="zh-CN" altLang="en-US" dirty="0"/>
              <a:t>int main(){</a:t>
            </a:r>
            <a:endParaRPr lang="zh-CN" altLang="en-US" dirty="0"/>
          </a:p>
          <a:p>
            <a:r>
              <a:rPr lang="zh-CN" altLang="en-US" dirty="0"/>
              <a:t>    cin&gt;&gt;n;</a:t>
            </a:r>
            <a:endParaRPr lang="zh-CN" altLang="en-US" dirty="0"/>
          </a:p>
          <a:p>
            <a:r>
              <a:rPr lang="zh-CN" altLang="en-US" dirty="0"/>
              <a:t>    for(int i=1;i&lt;=n;i++){</a:t>
            </a:r>
            <a:endParaRPr lang="zh-CN" altLang="en-US" dirty="0"/>
          </a:p>
          <a:p>
            <a:r>
              <a:rPr lang="zh-CN" altLang="en-US" dirty="0"/>
              <a:t>        cin&gt;&gt;a[i];</a:t>
            </a:r>
            <a:endParaRPr lang="zh-CN" altLang="en-US" dirty="0"/>
          </a:p>
          <a:p>
            <a:r>
              <a:rPr lang="zh-CN" altLang="en-US" dirty="0"/>
              <a:t>        maxn=max(maxn,a[i]);</a:t>
            </a:r>
            <a:endParaRPr lang="zh-CN" altLang="en-US" dirty="0"/>
          </a:p>
          <a:p>
            <a:r>
              <a:rPr lang="zh-CN" altLang="en-US" dirty="0"/>
              <a:t>    }</a:t>
            </a:r>
            <a:endParaRPr lang="zh-CN" altLang="en-US" dirty="0"/>
          </a:p>
          <a:p>
            <a:r>
              <a:rPr lang="zh-CN" altLang="en-US" dirty="0"/>
              <a:t>    while(w&lt;=maxn){</a:t>
            </a:r>
            <a:endParaRPr lang="zh-CN" altLang="en-US" dirty="0"/>
          </a:p>
          <a:p>
            <a:r>
              <a:rPr lang="zh-CN" altLang="en-US" dirty="0"/>
              <a:t>        for(int i=0;i&lt;10;i++)c[i]=0;</a:t>
            </a:r>
            <a:endParaRPr lang="zh-CN" altLang="en-US" dirty="0"/>
          </a:p>
          <a:p>
            <a:r>
              <a:rPr lang="zh-CN" altLang="en-US" dirty="0"/>
              <a:t>        for(int i=1;i&lt;=n;i++)c[(a[i]/w)%10]++;</a:t>
            </a:r>
            <a:endParaRPr lang="zh-CN" altLang="en-US" dirty="0"/>
          </a:p>
          <a:p>
            <a:r>
              <a:rPr lang="zh-CN" altLang="en-US" dirty="0"/>
              <a:t>        for(int i=1;i&lt;10;i++)c[i]=c[i]+c[i-1];</a:t>
            </a:r>
            <a:endParaRPr lang="zh-CN" altLang="en-US" dirty="0"/>
          </a:p>
          <a:p>
            <a:r>
              <a:rPr lang="zh-CN" altLang="en-US" dirty="0"/>
              <a:t>        for(int i=n;i&gt;=1;i--)tmp[c[(a[i]/w)%10]--]=a[i];</a:t>
            </a:r>
            <a:endParaRPr lang="zh-CN" altLang="en-US" dirty="0"/>
          </a:p>
          <a:p>
            <a:r>
              <a:rPr lang="zh-CN" altLang="en-US" dirty="0"/>
              <a:t>        for(int i=1;i&lt;=n;i++)a[i]=tmp[i];</a:t>
            </a:r>
            <a:endParaRPr lang="zh-CN" altLang="en-US" dirty="0"/>
          </a:p>
          <a:p>
            <a:r>
              <a:rPr lang="zh-CN" altLang="en-US" dirty="0"/>
              <a:t>        w=w*10;</a:t>
            </a:r>
            <a:endParaRPr lang="zh-CN" altLang="en-US" dirty="0"/>
          </a:p>
          <a:p>
            <a:r>
              <a:rPr lang="zh-CN" altLang="en-US" dirty="0"/>
              <a:t>    }</a:t>
            </a:r>
            <a:endParaRPr lang="zh-CN" altLang="en-US" dirty="0"/>
          </a:p>
          <a:p>
            <a:r>
              <a:rPr lang="zh-CN" altLang="en-US" dirty="0"/>
              <a:t>    for(int i=n;i&gt;=1;i--)cout&lt;&lt;a[i]&lt;&lt;" ";</a:t>
            </a:r>
            <a:endParaRPr lang="zh-CN" altLang="en-US" dirty="0"/>
          </a:p>
          <a:p>
            <a:r>
              <a:rPr lang="zh-CN" altLang="en-US" dirty="0"/>
              <a:t>    return 0;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639" y="-39129"/>
            <a:ext cx="7467600" cy="1143000"/>
          </a:xfrm>
          <a:noFill/>
        </p:spPr>
        <p:txBody>
          <a:bodyPr/>
          <a:lstStyle/>
          <a:p>
            <a:r>
              <a:rPr lang="zh-CN" altLang="zh-CN" dirty="0"/>
              <a:t>构造后缀数组</a:t>
            </a:r>
            <a:r>
              <a:rPr lang="en-US" altLang="zh-CN" dirty="0"/>
              <a:t>----</a:t>
            </a:r>
            <a:r>
              <a:rPr lang="zh-CN" altLang="en-US" sz="4800" dirty="0">
                <a:ea typeface="楷体_GB2312" pitchFamily="1" charset="-122"/>
              </a:rPr>
              <a:t>倍增法</a:t>
            </a:r>
            <a:endParaRPr lang="zh-CN" altLang="zh-CN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67876" y="2098678"/>
            <a:ext cx="433388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99676" y="2098678"/>
            <a:ext cx="433388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331476" y="2098678"/>
            <a:ext cx="433388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764864" y="2098678"/>
            <a:ext cx="433387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196664" y="2098678"/>
            <a:ext cx="433387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634725" y="2098677"/>
            <a:ext cx="433387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060264" y="2098678"/>
            <a:ext cx="433387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493785" y="2100803"/>
            <a:ext cx="441146" cy="400110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923864" y="2098678"/>
            <a:ext cx="433387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355664" y="2098678"/>
            <a:ext cx="433387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789051" y="2098678"/>
            <a:ext cx="433388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220851" y="2098678"/>
            <a:ext cx="433388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5652651" y="2098678"/>
            <a:ext cx="433388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6084451" y="2098678"/>
            <a:ext cx="433388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6516251" y="2098678"/>
            <a:ext cx="433388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6948051" y="2098678"/>
            <a:ext cx="433388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7381439" y="2098678"/>
            <a:ext cx="433387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7813239" y="2098678"/>
            <a:ext cx="433387" cy="433387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V="1">
            <a:off x="1980764" y="2603503"/>
            <a:ext cx="0" cy="5032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V="1">
            <a:off x="4093218" y="2616204"/>
            <a:ext cx="0" cy="5032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3639426" y="3247328"/>
            <a:ext cx="1002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/>
              <a:t>以</a:t>
            </a:r>
            <a:r>
              <a:rPr lang="en-US" altLang="zh-CN" dirty="0"/>
              <a:t>j</a:t>
            </a:r>
            <a:r>
              <a:rPr lang="zh-CN" altLang="zh-CN" dirty="0"/>
              <a:t>开头</a:t>
            </a:r>
            <a:endParaRPr lang="zh-CN" altLang="zh-CN" dirty="0"/>
          </a:p>
        </p:txBody>
      </p:sp>
      <p:grpSp>
        <p:nvGrpSpPr>
          <p:cNvPr id="11291" name="Group 27"/>
          <p:cNvGrpSpPr/>
          <p:nvPr/>
        </p:nvGrpSpPr>
        <p:grpSpPr bwMode="auto">
          <a:xfrm>
            <a:off x="1227963" y="1435102"/>
            <a:ext cx="3563654" cy="690563"/>
            <a:chOff x="-502" y="-27"/>
            <a:chExt cx="3332" cy="435"/>
          </a:xfrm>
        </p:grpSpPr>
        <p:sp>
          <p:nvSpPr>
            <p:cNvPr id="11292" name="AutoShape 28"/>
            <p:cNvSpPr/>
            <p:nvPr/>
          </p:nvSpPr>
          <p:spPr bwMode="auto">
            <a:xfrm rot="5400000">
              <a:off x="340" y="-68"/>
              <a:ext cx="136" cy="81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3" name="AutoShape 29"/>
            <p:cNvSpPr/>
            <p:nvPr/>
          </p:nvSpPr>
          <p:spPr bwMode="auto">
            <a:xfrm rot="5400000">
              <a:off x="2354" y="-74"/>
              <a:ext cx="136" cy="81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-502" y="-27"/>
              <a:ext cx="13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dirty="0"/>
                <a:t>k</a:t>
              </a:r>
              <a:r>
                <a:rPr lang="zh-CN" altLang="en-US" sz="2800" dirty="0"/>
                <a:t>个字符 </a:t>
              </a:r>
              <a:endParaRPr lang="zh-CN" altLang="zh-CN" sz="2800" dirty="0"/>
            </a:p>
          </p:txBody>
        </p:sp>
        <p:sp>
          <p:nvSpPr>
            <p:cNvPr id="11295" name="Text Box 31"/>
            <p:cNvSpPr txBox="1">
              <a:spLocks noChangeArrowheads="1"/>
            </p:cNvSpPr>
            <p:nvPr/>
          </p:nvSpPr>
          <p:spPr bwMode="auto">
            <a:xfrm>
              <a:off x="2177" y="0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dirty="0"/>
                <a:t>k</a:t>
              </a:r>
              <a:endParaRPr lang="zh-CN" altLang="zh-CN" sz="2800" dirty="0"/>
            </a:p>
          </p:txBody>
        </p:sp>
      </p:grpSp>
      <p:grpSp>
        <p:nvGrpSpPr>
          <p:cNvPr id="11296" name="Group 32"/>
          <p:cNvGrpSpPr/>
          <p:nvPr/>
        </p:nvGrpSpPr>
        <p:grpSpPr bwMode="auto">
          <a:xfrm>
            <a:off x="2660056" y="1429320"/>
            <a:ext cx="3017633" cy="673100"/>
            <a:chOff x="0" y="0"/>
            <a:chExt cx="2721" cy="424"/>
          </a:xfrm>
        </p:grpSpPr>
        <p:sp>
          <p:nvSpPr>
            <p:cNvPr id="11297" name="AutoShape 33"/>
            <p:cNvSpPr/>
            <p:nvPr/>
          </p:nvSpPr>
          <p:spPr bwMode="auto">
            <a:xfrm rot="5400000">
              <a:off x="302" y="-30"/>
              <a:ext cx="152" cy="75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8" name="AutoShape 34"/>
            <p:cNvSpPr/>
            <p:nvPr/>
          </p:nvSpPr>
          <p:spPr bwMode="auto">
            <a:xfrm rot="5400000">
              <a:off x="2245" y="-68"/>
              <a:ext cx="136" cy="81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9" name="Text Box 35"/>
            <p:cNvSpPr txBox="1">
              <a:spLocks noChangeArrowheads="1"/>
            </p:cNvSpPr>
            <p:nvPr/>
          </p:nvSpPr>
          <p:spPr bwMode="auto">
            <a:xfrm>
              <a:off x="227" y="0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dirty="0"/>
                <a:t>k</a:t>
              </a:r>
              <a:endParaRPr lang="zh-CN" altLang="zh-CN" sz="2800" dirty="0"/>
            </a:p>
          </p:txBody>
        </p:sp>
        <p:sp>
          <p:nvSpPr>
            <p:cNvPr id="11300" name="Text Box 36"/>
            <p:cNvSpPr txBox="1">
              <a:spLocks noChangeArrowheads="1"/>
            </p:cNvSpPr>
            <p:nvPr/>
          </p:nvSpPr>
          <p:spPr bwMode="auto">
            <a:xfrm>
              <a:off x="2177" y="0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dirty="0"/>
                <a:t>k</a:t>
              </a:r>
              <a:endParaRPr lang="zh-CN" altLang="zh-CN" sz="2800" dirty="0"/>
            </a:p>
          </p:txBody>
        </p:sp>
      </p:grpSp>
      <p:grpSp>
        <p:nvGrpSpPr>
          <p:cNvPr id="11304" name="Group 40"/>
          <p:cNvGrpSpPr/>
          <p:nvPr/>
        </p:nvGrpSpPr>
        <p:grpSpPr bwMode="auto">
          <a:xfrm>
            <a:off x="2626876" y="2603503"/>
            <a:ext cx="792163" cy="744538"/>
            <a:chOff x="-182" y="30"/>
            <a:chExt cx="499" cy="469"/>
          </a:xfrm>
        </p:grpSpPr>
        <p:sp>
          <p:nvSpPr>
            <p:cNvPr id="11305" name="Line 41"/>
            <p:cNvSpPr>
              <a:spLocks noChangeShapeType="1"/>
            </p:cNvSpPr>
            <p:nvPr/>
          </p:nvSpPr>
          <p:spPr bwMode="auto">
            <a:xfrm flipV="1">
              <a:off x="-45" y="30"/>
              <a:ext cx="0" cy="18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6" name="Text Box 42"/>
            <p:cNvSpPr txBox="1">
              <a:spLocks noChangeArrowheads="1"/>
            </p:cNvSpPr>
            <p:nvPr/>
          </p:nvSpPr>
          <p:spPr bwMode="auto">
            <a:xfrm>
              <a:off x="-182" y="211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dirty="0"/>
                <a:t>i+k</a:t>
              </a:r>
              <a:endParaRPr lang="zh-CN" altLang="zh-CN" dirty="0"/>
            </a:p>
          </p:txBody>
        </p:sp>
      </p:grpSp>
      <p:grpSp>
        <p:nvGrpSpPr>
          <p:cNvPr id="11307" name="Group 43"/>
          <p:cNvGrpSpPr/>
          <p:nvPr/>
        </p:nvGrpSpPr>
        <p:grpSpPr bwMode="auto">
          <a:xfrm>
            <a:off x="4710758" y="2674941"/>
            <a:ext cx="792162" cy="673100"/>
            <a:chOff x="0" y="0"/>
            <a:chExt cx="499" cy="424"/>
          </a:xfrm>
        </p:grpSpPr>
        <p:sp>
          <p:nvSpPr>
            <p:cNvPr id="11308" name="Line 44"/>
            <p:cNvSpPr>
              <a:spLocks noChangeShapeType="1"/>
            </p:cNvSpPr>
            <p:nvPr/>
          </p:nvSpPr>
          <p:spPr bwMode="auto">
            <a:xfrm flipV="1">
              <a:off x="227" y="0"/>
              <a:ext cx="0" cy="18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9" name="Text Box 45"/>
            <p:cNvSpPr txBox="1">
              <a:spLocks noChangeArrowheads="1"/>
            </p:cNvSpPr>
            <p:nvPr/>
          </p:nvSpPr>
          <p:spPr bwMode="auto">
            <a:xfrm>
              <a:off x="0" y="136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dirty="0"/>
                <a:t>j+k</a:t>
              </a:r>
              <a:endParaRPr lang="zh-CN" altLang="zh-CN" dirty="0"/>
            </a:p>
          </p:txBody>
        </p: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1548170" y="3241973"/>
            <a:ext cx="9352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/>
              <a:t>以</a:t>
            </a:r>
            <a:r>
              <a:rPr lang="en-US" altLang="zh-CN" dirty="0" err="1"/>
              <a:t>i</a:t>
            </a:r>
            <a:r>
              <a:rPr lang="zh-CN" altLang="zh-CN" dirty="0"/>
              <a:t>开头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-921" y="3694605"/>
            <a:ext cx="90472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如图，假如已经长度为</a:t>
            </a:r>
            <a:r>
              <a:rPr lang="en-US" altLang="zh-CN" sz="2400" dirty="0"/>
              <a:t>k</a:t>
            </a:r>
            <a:r>
              <a:rPr lang="zh-CN" altLang="en-US" sz="2400" dirty="0"/>
              <a:t>的子串的排名记为</a:t>
            </a:r>
            <a:r>
              <a:rPr lang="en-US" altLang="zh-CN" sz="2400" dirty="0" err="1"/>
              <a:t>k.rank</a:t>
            </a:r>
            <a:r>
              <a:rPr lang="en-US" altLang="zh-CN" sz="2400" dirty="0"/>
              <a:t>[]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zh-CN" altLang="en-US" sz="2400" dirty="0"/>
              <a:t>那么长度为</a:t>
            </a:r>
            <a:r>
              <a:rPr lang="en-US" altLang="zh-CN" sz="2400" dirty="0"/>
              <a:t>2k</a:t>
            </a:r>
            <a:r>
              <a:rPr lang="zh-CN" altLang="en-US" sz="2400" dirty="0"/>
              <a:t>的子串的排名</a:t>
            </a:r>
            <a:r>
              <a:rPr lang="en-US" altLang="zh-CN" sz="2400" dirty="0"/>
              <a:t>2k.rank[]</a:t>
            </a:r>
            <a:r>
              <a:rPr lang="zh-CN" altLang="en-US" sz="2400" dirty="0"/>
              <a:t>只需要比较绿色部分，再比较红色部分。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而</a:t>
            </a:r>
            <a:r>
              <a:rPr lang="en-US" altLang="zh-CN" sz="2400" dirty="0" err="1"/>
              <a:t>k.rank</a:t>
            </a:r>
            <a:r>
              <a:rPr lang="en-US" altLang="zh-CN" sz="2400" dirty="0"/>
              <a:t>[]</a:t>
            </a:r>
            <a:r>
              <a:rPr lang="zh-CN" altLang="en-US" sz="2400" dirty="0"/>
              <a:t>是已知的，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的时间内完成子串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和子串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  <a:r>
              <a:rPr lang="zh-CN" altLang="en-US" sz="2400" dirty="0"/>
              <a:t>。可以用基数排序快速求得</a:t>
            </a:r>
            <a:r>
              <a:rPr lang="en-US" altLang="zh-CN" sz="2400" dirty="0"/>
              <a:t>2k.rank[]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通过不断增加子串长度，并计算排名，进行后缀数组的构造。</a:t>
            </a:r>
            <a:endParaRPr lang="en-US" altLang="zh-CN" sz="2400" dirty="0"/>
          </a:p>
          <a:p>
            <a:endParaRPr lang="en-US" altLang="zh-CN" sz="2400" dirty="0"/>
          </a:p>
        </p:txBody>
      </p:sp>
      <p:grpSp>
        <p:nvGrpSpPr>
          <p:cNvPr id="44" name="Group 27"/>
          <p:cNvGrpSpPr/>
          <p:nvPr/>
        </p:nvGrpSpPr>
        <p:grpSpPr bwMode="auto">
          <a:xfrm>
            <a:off x="1757264" y="723395"/>
            <a:ext cx="3496231" cy="706438"/>
            <a:chOff x="-299" y="-33"/>
            <a:chExt cx="2617" cy="445"/>
          </a:xfrm>
        </p:grpSpPr>
        <p:sp>
          <p:nvSpPr>
            <p:cNvPr id="45" name="AutoShape 28"/>
            <p:cNvSpPr/>
            <p:nvPr/>
          </p:nvSpPr>
          <p:spPr bwMode="auto">
            <a:xfrm rot="5400000">
              <a:off x="239" y="-25"/>
              <a:ext cx="136" cy="73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5400">
                <a:solidFill>
                  <a:srgbClr val="FF0000"/>
                </a:solidFill>
              </a:endParaRPr>
            </a:p>
          </p:txBody>
        </p:sp>
        <p:sp>
          <p:nvSpPr>
            <p:cNvPr id="47" name="AutoShape 29"/>
            <p:cNvSpPr/>
            <p:nvPr/>
          </p:nvSpPr>
          <p:spPr bwMode="auto">
            <a:xfrm rot="5400000">
              <a:off x="1877" y="-25"/>
              <a:ext cx="136" cy="73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5400">
                <a:solidFill>
                  <a:srgbClr val="FF0000"/>
                </a:solidFill>
              </a:endParaRPr>
            </a:p>
          </p:txBody>
        </p: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-299" y="-17"/>
              <a:ext cx="16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2</a:t>
              </a:r>
              <a:r>
                <a:rPr lang="zh-CN" altLang="zh-CN" sz="2800" dirty="0">
                  <a:solidFill>
                    <a:srgbClr val="FF0000"/>
                  </a:solidFill>
                </a:rPr>
                <a:t>k</a:t>
              </a:r>
              <a:r>
                <a:rPr lang="zh-CN" altLang="en-US" sz="2800" dirty="0">
                  <a:solidFill>
                    <a:srgbClr val="FF0000"/>
                  </a:solidFill>
                </a:rPr>
                <a:t>个字符 </a:t>
              </a:r>
              <a:endParaRPr lang="zh-CN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 Box 31"/>
            <p:cNvSpPr txBox="1">
              <a:spLocks noChangeArrowheads="1"/>
            </p:cNvSpPr>
            <p:nvPr/>
          </p:nvSpPr>
          <p:spPr bwMode="auto">
            <a:xfrm>
              <a:off x="1724" y="-33"/>
              <a:ext cx="5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2</a:t>
              </a:r>
              <a:r>
                <a:rPr lang="zh-CN" altLang="zh-CN" sz="2800" dirty="0">
                  <a:solidFill>
                    <a:srgbClr val="FF0000"/>
                  </a:solidFill>
                </a:rPr>
                <a:t>k</a:t>
              </a:r>
              <a:endParaRPr lang="zh-CN" altLang="zh-CN" sz="2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 animBg="1"/>
      <p:bldP spid="11271" grpId="0" animBg="1"/>
      <p:bldP spid="11272" grpId="0" animBg="1"/>
      <p:bldP spid="11273" grpId="0" animBg="1"/>
      <p:bldP spid="11273" grpId="1" animBg="1"/>
      <p:bldP spid="11274" grpId="0" animBg="1"/>
      <p:bldP spid="11274" grpId="1" animBg="1"/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288" grpId="0" animBg="1"/>
      <p:bldP spid="11289" grpId="0" autoUpdateAnimBg="0"/>
      <p:bldP spid="4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836712"/>
            <a:ext cx="8784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倍增的方法主要思路：</a:t>
            </a:r>
            <a:endParaRPr lang="en-US" altLang="zh-CN" sz="2800" dirty="0"/>
          </a:p>
          <a:p>
            <a:br>
              <a:rPr lang="en-US" altLang="zh-CN" sz="2800" dirty="0"/>
            </a:br>
            <a:r>
              <a:rPr lang="en-US" altLang="zh-CN" sz="2400" dirty="0"/>
              <a:t>1.</a:t>
            </a:r>
            <a:r>
              <a:rPr lang="zh-CN" altLang="en-US" sz="2400" dirty="0"/>
              <a:t>对字符串的每一个字符进行排名，记录到</a:t>
            </a:r>
            <a:r>
              <a:rPr lang="en-US" altLang="zh-CN" sz="2400" dirty="0"/>
              <a:t>rank</a:t>
            </a:r>
            <a:r>
              <a:rPr lang="zh-CN" altLang="en-US" sz="2400" dirty="0"/>
              <a:t>。记为</a:t>
            </a:r>
            <a:r>
              <a:rPr lang="en-US" altLang="zh-CN" sz="2400" dirty="0"/>
              <a:t>1.rank[]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然后以每个字符开始的长度为</a:t>
            </a:r>
            <a:r>
              <a:rPr lang="en-US" altLang="zh-CN" sz="2400" dirty="0"/>
              <a:t>2k</a:t>
            </a:r>
            <a:r>
              <a:rPr lang="zh-CN" altLang="en-US" sz="2400" dirty="0"/>
              <a:t>的字符串进行</a:t>
            </a:r>
            <a:r>
              <a:rPr lang="zh-CN" altLang="en-US" sz="2400" dirty="0">
                <a:solidFill>
                  <a:srgbClr val="FF0000"/>
                </a:solidFill>
              </a:rPr>
              <a:t>基数</a:t>
            </a:r>
            <a:r>
              <a:rPr lang="zh-CN" altLang="en-US" sz="2400" dirty="0"/>
              <a:t>排序，求出排名，记为</a:t>
            </a:r>
            <a:r>
              <a:rPr lang="en-US" altLang="zh-CN" sz="2400" dirty="0"/>
              <a:t>2k.rank[]</a:t>
            </a:r>
            <a:r>
              <a:rPr lang="zh-CN" altLang="en-US" sz="2400" dirty="0"/>
              <a:t>。 （</a:t>
            </a:r>
            <a:r>
              <a:rPr lang="en-US" altLang="zh-CN" sz="2400" dirty="0"/>
              <a:t>k</a:t>
            </a:r>
            <a:r>
              <a:rPr lang="zh-CN" altLang="en-US" sz="2400" dirty="0"/>
              <a:t>从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n/2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br>
              <a:rPr lang="en-US" altLang="zh-CN" sz="2800" dirty="0"/>
            </a:b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0"/>
            <a:ext cx="8972673" cy="66926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4163" y="5661248"/>
            <a:ext cx="9144000" cy="10313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25339" y="3501008"/>
            <a:ext cx="9144000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4157" y="3861048"/>
            <a:ext cx="9144000" cy="8457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4163" y="1916832"/>
            <a:ext cx="9144000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4163" y="2233960"/>
            <a:ext cx="9166348" cy="7920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36512" y="1124744"/>
            <a:ext cx="9180512" cy="3600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36513" y="1420416"/>
            <a:ext cx="9166349" cy="4964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36513" y="3018408"/>
            <a:ext cx="9144000" cy="4964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1675" y="4688396"/>
            <a:ext cx="9144000" cy="6128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36512" y="-6827"/>
            <a:ext cx="9144000" cy="11315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假设现有一个字符串的每一个字符的排名如下：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现用倍增法，对每个字符子串变</a:t>
            </a:r>
            <a:r>
              <a:rPr lang="en-US" altLang="zh-CN" dirty="0"/>
              <a:t>2k</a:t>
            </a:r>
            <a:r>
              <a:rPr lang="zh-CN" altLang="en-US" dirty="0"/>
              <a:t>长度后，再排名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79512" y="2319784"/>
            <a:ext cx="1660478" cy="3538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14136" y="4025931"/>
            <a:ext cx="1660478" cy="3538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14433" y="5766624"/>
            <a:ext cx="1660478" cy="3538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0"/>
            <a:ext cx="8886825" cy="66926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AC</a:t>
            </a:r>
            <a:r>
              <a:rPr lang="zh-CN" altLang="en-US" dirty="0"/>
              <a:t>自动机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</a:t>
            </a:r>
            <a:r>
              <a:rPr lang="zh-CN" altLang="en-US" dirty="0"/>
              <a:t>自动机可以解决多模板匹配问题，但前提是事先知道所有的模式串：</a:t>
            </a:r>
            <a:endParaRPr lang="en-US" altLang="zh-CN" dirty="0"/>
          </a:p>
          <a:p>
            <a:pPr marL="36830" indent="0">
              <a:buNone/>
            </a:pPr>
            <a:r>
              <a:rPr lang="zh-CN" altLang="en-US" dirty="0"/>
              <a:t>       给定</a:t>
            </a:r>
            <a:r>
              <a:rPr lang="en-US" altLang="zh-CN" dirty="0"/>
              <a:t>n</a:t>
            </a:r>
            <a:r>
              <a:rPr lang="zh-CN" altLang="en-US" dirty="0"/>
              <a:t>个模式串</a:t>
            </a:r>
            <a:r>
              <a:rPr lang="en-US" altLang="zh-CN" dirty="0"/>
              <a:t>p</a:t>
            </a:r>
            <a:r>
              <a:rPr lang="zh-CN" altLang="en-US" dirty="0"/>
              <a:t>与一个主串</a:t>
            </a:r>
            <a:r>
              <a:rPr lang="en-US" altLang="zh-CN" dirty="0"/>
              <a:t>s</a:t>
            </a:r>
            <a:r>
              <a:rPr lang="zh-CN" altLang="en-US" dirty="0"/>
              <a:t>，求主串</a:t>
            </a:r>
            <a:r>
              <a:rPr lang="en-US" altLang="zh-CN" dirty="0"/>
              <a:t>s </a:t>
            </a:r>
            <a:r>
              <a:rPr lang="zh-CN" altLang="en-US" dirty="0"/>
              <a:t>中出现过多少个模式串</a:t>
            </a:r>
            <a:r>
              <a:rPr lang="en-US" altLang="zh-CN" dirty="0"/>
              <a:t>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但实际应用中，很多时候无法事先知道模式串的，这时候就需要预处理主串</a:t>
            </a:r>
            <a:r>
              <a:rPr lang="en-US" altLang="zh-CN" dirty="0"/>
              <a:t>S</a:t>
            </a:r>
            <a:r>
              <a:rPr lang="zh-CN" altLang="en-US" dirty="0"/>
              <a:t>，再进行模式串的匹配（在线式查询）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644" y="410768"/>
            <a:ext cx="8877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现在只需求出</a:t>
            </a:r>
            <a:r>
              <a:rPr lang="en-US" altLang="zh-CN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1.rank[]</a:t>
            </a: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1.sa[],</a:t>
            </a: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就可以通过排序转移。</a:t>
            </a:r>
            <a:endParaRPr lang="en-US" altLang="zh-CN" sz="24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每一次排序都是排两位数，所以基数排序可以将它优化到</a:t>
            </a:r>
            <a:r>
              <a:rPr lang="en-US" altLang="zh-CN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7857" y="1771799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原始串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822182" y="1987699"/>
            <a:ext cx="1368425" cy="358775"/>
          </a:xfrm>
          <a:prstGeom prst="rightArrow">
            <a:avLst>
              <a:gd name="adj1" fmla="val 50000"/>
              <a:gd name="adj2" fmla="val 95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406507" y="1844824"/>
            <a:ext cx="288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1.rank[],1.sa[]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 rot="3008112">
            <a:off x="6179076" y="2240906"/>
            <a:ext cx="1081087" cy="863600"/>
          </a:xfrm>
          <a:prstGeom prst="rightArrow">
            <a:avLst>
              <a:gd name="adj1" fmla="val 50000"/>
              <a:gd name="adj2" fmla="val 31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006957" y="3068787"/>
            <a:ext cx="1584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2.rank[]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2.sa[]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6503720" y="2276624"/>
            <a:ext cx="194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4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2400" b="1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 rot="5228255">
            <a:off x="7223651" y="4220518"/>
            <a:ext cx="1079500" cy="792162"/>
          </a:xfrm>
          <a:prstGeom prst="rightArrow">
            <a:avLst>
              <a:gd name="adj1" fmla="val 50000"/>
              <a:gd name="adj2" fmla="val 340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186345" y="4292749"/>
            <a:ext cx="194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4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2400" b="1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078395" y="5156349"/>
            <a:ext cx="1584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4.rank[]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4.sa[]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 rot="2223435">
            <a:off x="5927457" y="5011887"/>
            <a:ext cx="1152525" cy="719137"/>
          </a:xfrm>
          <a:prstGeom prst="leftArrow">
            <a:avLst>
              <a:gd name="adj1" fmla="val 50000"/>
              <a:gd name="adj2" fmla="val 400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919395" y="4148287"/>
            <a:ext cx="18002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8.rank[]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8.sa[]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495657" y="5299224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4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2400" b="1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 rot="1949893">
            <a:off x="3982770" y="4148287"/>
            <a:ext cx="1079500" cy="576262"/>
          </a:xfrm>
          <a:prstGeom prst="leftArrow">
            <a:avLst>
              <a:gd name="adj1" fmla="val 50000"/>
              <a:gd name="adj2" fmla="val 468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903270" y="3427562"/>
            <a:ext cx="16557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ea typeface="微软雅黑" panose="020B0503020204020204" pitchFamily="34" charset="-122"/>
              </a:rPr>
              <a:t>。。。。。。</a:t>
            </a:r>
            <a:endParaRPr lang="zh-CN" altLang="en-US" b="1">
              <a:ea typeface="微软雅黑" panose="020B0503020204020204" pitchFamily="34" charset="-122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3046145" y="3356124"/>
            <a:ext cx="194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4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sz="2400" b="1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 rot="1663940">
            <a:off x="2038082" y="3500587"/>
            <a:ext cx="792163" cy="504825"/>
          </a:xfrm>
          <a:prstGeom prst="leftArrow">
            <a:avLst>
              <a:gd name="adj1" fmla="val 50000"/>
              <a:gd name="adj2" fmla="val 392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166420" y="5011887"/>
            <a:ext cx="40338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算法最多进行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次，每次时间为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O(n).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所以最终时间复杂度为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-15506" y="2655619"/>
            <a:ext cx="280828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L.rank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[],L.sa[].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L=2^k,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L&gt;=n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292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初始</a:t>
            </a:r>
            <a:r>
              <a:rPr lang="en-US" altLang="zh-CN" sz="2400" b="1" dirty="0"/>
              <a:t>1.rank[],1.sa[]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712532" y="1988840"/>
            <a:ext cx="7272808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//</a:t>
            </a:r>
            <a:r>
              <a:rPr lang="zh-CN" altLang="en-US" sz="2400" dirty="0"/>
              <a:t>基数排序</a:t>
            </a:r>
            <a:endParaRPr lang="en-US" altLang="zh-CN" sz="2400" dirty="0"/>
          </a:p>
          <a:p>
            <a:r>
              <a:rPr lang="en-US" altLang="zh-CN" sz="2400" dirty="0"/>
              <a:t>for 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++c[x[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]]; </a:t>
            </a:r>
            <a:endParaRPr lang="en-US" altLang="zh-CN" sz="2400" dirty="0"/>
          </a:p>
          <a:p>
            <a:r>
              <a:rPr lang="en-US" altLang="zh-CN" sz="2400" dirty="0"/>
              <a:t>                  //c</a:t>
            </a:r>
            <a:r>
              <a:rPr lang="zh-CN" altLang="en-US" sz="2400" dirty="0"/>
              <a:t>数组是桶 </a:t>
            </a:r>
            <a:r>
              <a:rPr lang="en-US" altLang="zh-CN" sz="2400" dirty="0"/>
              <a:t>,</a:t>
            </a:r>
            <a:r>
              <a:rPr lang="zh-CN" altLang="en-US" sz="2400" dirty="0"/>
              <a:t>统计各个桶中的个数</a:t>
            </a:r>
            <a:br>
              <a:rPr lang="en-US" altLang="zh-CN" sz="2400" dirty="0"/>
            </a:br>
            <a:r>
              <a:rPr lang="en-US" altLang="zh-CN" sz="2400" dirty="0"/>
              <a:t>                  //x[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是后面是作为第一关键字</a:t>
            </a:r>
            <a:endParaRPr lang="zh-CN" altLang="en-US" sz="2400" dirty="0"/>
          </a:p>
          <a:p>
            <a:r>
              <a:rPr lang="en-US" altLang="zh-CN" sz="2400" dirty="0"/>
              <a:t>for 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&lt;=m;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  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]+=c[i-1]; //</a:t>
            </a:r>
            <a:r>
              <a:rPr lang="zh-CN" altLang="en-US" sz="2400" dirty="0"/>
              <a:t>前缀和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 </a:t>
            </a:r>
            <a:r>
              <a:rPr lang="en-US" altLang="zh-CN" sz="2400" dirty="0"/>
              <a:t>for 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&gt;=1; --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  </a:t>
            </a:r>
            <a:r>
              <a:rPr lang="en-US" altLang="zh-CN" sz="2400" dirty="0" err="1"/>
              <a:t>sa</a:t>
            </a:r>
            <a:r>
              <a:rPr lang="en-US" altLang="zh-CN" sz="2400" dirty="0"/>
              <a:t>[c[x[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</a:t>
            </a:r>
            <a:r>
              <a:rPr lang="en-US" altLang="zh-CN" sz="2400" dirty="0">
                <a:solidFill>
                  <a:srgbClr val="FF0000"/>
                </a:solidFill>
              </a:rPr>
              <a:t>--</a:t>
            </a:r>
            <a:r>
              <a:rPr lang="en-US" altLang="zh-CN" sz="2400" dirty="0"/>
              <a:t>]=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               //</a:t>
            </a:r>
            <a:r>
              <a:rPr lang="en-US" altLang="zh-CN" sz="2400" dirty="0" err="1"/>
              <a:t>sa</a:t>
            </a:r>
            <a:r>
              <a:rPr lang="en-US" altLang="zh-CN" sz="2400" dirty="0"/>
              <a:t>[k]</a:t>
            </a:r>
            <a:r>
              <a:rPr lang="zh-CN" altLang="en-US" sz="2400" dirty="0"/>
              <a:t>表示排第</a:t>
            </a:r>
            <a:r>
              <a:rPr lang="en-US" altLang="zh-CN" sz="2400" dirty="0"/>
              <a:t>k</a:t>
            </a:r>
            <a:r>
              <a:rPr lang="zh-CN" altLang="en-US" sz="2400" dirty="0"/>
              <a:t>名的在</a:t>
            </a:r>
            <a:r>
              <a:rPr lang="en-US" altLang="zh-CN" sz="2400" dirty="0"/>
              <a:t>x</a:t>
            </a:r>
            <a:r>
              <a:rPr lang="zh-CN" altLang="en-US" sz="2400" dirty="0"/>
              <a:t>数组中的位置</a:t>
            </a:r>
            <a:r>
              <a:rPr lang="en-US" altLang="zh-CN" sz="2400" dirty="0"/>
              <a:t>    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712532" y="592791"/>
            <a:ext cx="79639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char s[</a:t>
            </a:r>
            <a:r>
              <a:rPr lang="en-US" altLang="zh-CN" dirty="0" err="1"/>
              <a:t>maxn</a:t>
            </a:r>
            <a:r>
              <a:rPr lang="en-US" altLang="zh-CN" dirty="0"/>
              <a:t>];int 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maxn</a:t>
            </a:r>
            <a:r>
              <a:rPr lang="en-US" altLang="zh-CN" dirty="0"/>
              <a:t>],rank[</a:t>
            </a:r>
            <a:r>
              <a:rPr lang="en-US" altLang="zh-CN" dirty="0" err="1"/>
              <a:t>maxn</a:t>
            </a:r>
            <a:r>
              <a:rPr lang="en-US" altLang="zh-CN" dirty="0"/>
              <a:t>],c[</a:t>
            </a:r>
            <a:r>
              <a:rPr lang="en-US" altLang="zh-CN" dirty="0" err="1"/>
              <a:t>maxn</a:t>
            </a:r>
            <a:r>
              <a:rPr lang="en-US" altLang="zh-CN" dirty="0"/>
              <a:t>],x[</a:t>
            </a:r>
            <a:r>
              <a:rPr lang="en-US" altLang="zh-CN" dirty="0" err="1"/>
              <a:t>maxn</a:t>
            </a:r>
            <a:r>
              <a:rPr lang="en-US" altLang="zh-CN" dirty="0"/>
              <a:t>]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为了方便理解，</a:t>
            </a:r>
            <a:r>
              <a:rPr lang="en-US" altLang="zh-CN" dirty="0"/>
              <a:t>x</a:t>
            </a:r>
            <a:r>
              <a:rPr lang="zh-CN" altLang="en-US" dirty="0"/>
              <a:t>数组是对</a:t>
            </a:r>
            <a:r>
              <a:rPr lang="en-US" altLang="zh-CN" dirty="0"/>
              <a:t>s</a:t>
            </a:r>
            <a:r>
              <a:rPr lang="zh-CN" altLang="en-US" dirty="0"/>
              <a:t>字符串进行</a:t>
            </a:r>
            <a:r>
              <a:rPr lang="zh-CN" altLang="en-US" dirty="0">
                <a:solidFill>
                  <a:srgbClr val="FF0000"/>
                </a:solidFill>
              </a:rPr>
              <a:t>离散</a:t>
            </a:r>
            <a:r>
              <a:rPr lang="zh-CN" altLang="en-US" dirty="0"/>
              <a:t>后得到 </a:t>
            </a:r>
            <a:r>
              <a:rPr lang="en-US" altLang="zh-CN" dirty="0"/>
              <a:t>s</a:t>
            </a:r>
            <a:r>
              <a:rPr lang="zh-CN" altLang="en-US" dirty="0"/>
              <a:t>各字符的排名</a:t>
            </a:r>
            <a:br>
              <a:rPr lang="en-US" altLang="zh-CN" dirty="0"/>
            </a:br>
            <a:r>
              <a:rPr lang="en-US" altLang="zh-CN" dirty="0"/>
              <a:t>n=</a:t>
            </a:r>
            <a:r>
              <a:rPr lang="en-US" altLang="zh-CN" dirty="0" err="1"/>
              <a:t>strlen</a:t>
            </a:r>
            <a:r>
              <a:rPr lang="en-US" altLang="zh-CN" dirty="0"/>
              <a:t>(s+1); //n</a:t>
            </a:r>
            <a:r>
              <a:rPr lang="zh-CN" altLang="en-US" dirty="0"/>
              <a:t>表示原字符串长度，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b="1" dirty="0">
                <a:solidFill>
                  <a:srgbClr val="FF0000"/>
                </a:solidFill>
              </a:rPr>
              <a:t>从下标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 m;       //m </a:t>
            </a:r>
            <a:r>
              <a:rPr lang="zh-CN" altLang="en-US" dirty="0"/>
              <a:t>表示</a:t>
            </a:r>
            <a:r>
              <a:rPr lang="en-US" altLang="zh-CN" dirty="0"/>
              <a:t>s</a:t>
            </a:r>
            <a:r>
              <a:rPr lang="zh-CN" altLang="en-US" dirty="0"/>
              <a:t>离散后</a:t>
            </a:r>
            <a:r>
              <a:rPr lang="en-US" altLang="zh-CN" dirty="0"/>
              <a:t>x[]</a:t>
            </a:r>
            <a:r>
              <a:rPr lang="zh-CN" altLang="en-US" dirty="0"/>
              <a:t>的最大值</a:t>
            </a:r>
            <a:endParaRPr lang="en-US" altLang="zh-CN" dirty="0"/>
          </a:p>
          <a:p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4862216"/>
            <a:ext cx="73448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aaabaa</a:t>
            </a:r>
            <a:r>
              <a:rPr lang="zh-CN" altLang="en-US" sz="2000" dirty="0"/>
              <a:t>，</a:t>
            </a:r>
            <a:r>
              <a:rPr lang="en-US" altLang="zh-CN" sz="2000" dirty="0"/>
              <a:t>c[a]=5</a:t>
            </a:r>
            <a:r>
              <a:rPr lang="zh-CN" altLang="en-US" sz="2000" dirty="0"/>
              <a:t>，</a:t>
            </a:r>
            <a:r>
              <a:rPr lang="en-US" altLang="zh-CN" sz="2000" dirty="0"/>
              <a:t>c[b]=6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r>
              <a:rPr lang="en-US" altLang="zh-CN" sz="2000" dirty="0" err="1"/>
              <a:t>sa</a:t>
            </a:r>
            <a:r>
              <a:rPr lang="en-US" altLang="zh-CN" sz="2000" dirty="0"/>
              <a:t>[c[a]]=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[5]=6,sa[c[a]]=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[4]=5, 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[c[b]]=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[6]=4</a:t>
            </a:r>
            <a:endParaRPr lang="en-US" altLang="zh-CN" sz="2000" dirty="0"/>
          </a:p>
          <a:p>
            <a:r>
              <a:rPr lang="en-US" altLang="zh-CN" sz="2000" dirty="0" err="1"/>
              <a:t>sa</a:t>
            </a:r>
            <a:r>
              <a:rPr lang="en-US" altLang="zh-CN" sz="2000" dirty="0"/>
              <a:t>[c[a]]=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[3]=3,sa[c[a]]=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[2]=2; 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[c[a]]=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[1]=1</a:t>
            </a:r>
            <a:br>
              <a:rPr lang="en-US" altLang="zh-CN" sz="2000" dirty="0"/>
            </a:br>
            <a:r>
              <a:rPr lang="zh-CN" altLang="en-US" sz="2000" dirty="0"/>
              <a:t>所以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[]={0,1,2,3,5,6,4}</a:t>
            </a:r>
            <a:endParaRPr lang="en-US" altLang="zh-CN" sz="2000" dirty="0"/>
          </a:p>
          <a:p>
            <a:r>
              <a:rPr lang="zh-CN" altLang="en-US" sz="2000" dirty="0"/>
              <a:t>对于</a:t>
            </a:r>
            <a:r>
              <a:rPr lang="en-US" altLang="zh-CN" sz="2000" dirty="0" err="1"/>
              <a:t>aabaaaab</a:t>
            </a:r>
            <a:r>
              <a:rPr lang="zh-CN" altLang="en-US" sz="2000" dirty="0"/>
              <a:t>，</a:t>
            </a:r>
            <a:r>
              <a:rPr lang="en-US" altLang="zh-CN" sz="2000" dirty="0"/>
              <a:t>c[a]=6</a:t>
            </a:r>
            <a:r>
              <a:rPr lang="zh-CN" altLang="en-US" sz="2000" dirty="0"/>
              <a:t>，</a:t>
            </a:r>
            <a:r>
              <a:rPr lang="en-US" altLang="zh-CN" sz="2000" dirty="0"/>
              <a:t>c[b]=8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[]={ 0,1,2,4,5,6,7,3,8}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886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进行倍增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420" y="557972"/>
            <a:ext cx="8964488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for(int k=1;k&lt;=</a:t>
            </a:r>
            <a:r>
              <a:rPr lang="en-US" altLang="zh-CN" dirty="0" err="1"/>
              <a:t>n;k</a:t>
            </a:r>
            <a:r>
              <a:rPr lang="en-US" altLang="zh-CN" dirty="0"/>
              <a:t>&lt;&lt;=1){   </a:t>
            </a:r>
            <a:r>
              <a:rPr lang="en-US" altLang="zh-CN" dirty="0">
                <a:solidFill>
                  <a:srgbClr val="7030A0"/>
                </a:solidFill>
              </a:rPr>
              <a:t>//</a:t>
            </a:r>
            <a:r>
              <a:rPr lang="zh-CN" altLang="en-US" dirty="0">
                <a:solidFill>
                  <a:srgbClr val="7030A0"/>
                </a:solidFill>
              </a:rPr>
              <a:t>进行</a:t>
            </a:r>
            <a:r>
              <a:rPr lang="en-US" altLang="zh-CN" dirty="0">
                <a:solidFill>
                  <a:srgbClr val="7030A0"/>
                </a:solidFill>
              </a:rPr>
              <a:t>log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K</a:t>
            </a:r>
            <a:r>
              <a:rPr lang="zh-CN" altLang="en-US" dirty="0">
                <a:solidFill>
                  <a:srgbClr val="7030A0"/>
                </a:solidFill>
              </a:rPr>
              <a:t>次倍增 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/>
              <a:t>        </a:t>
            </a:r>
            <a:r>
              <a:rPr lang="en-US" altLang="zh-CN" dirty="0"/>
              <a:t>int p=1;	             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把第二关键字进行排序，像个位数 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        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=n-k+1;i&lt;=</a:t>
            </a:r>
            <a:r>
              <a:rPr lang="en-US" altLang="zh-CN" dirty="0" err="1"/>
              <a:t>n;i</a:t>
            </a:r>
            <a:r>
              <a:rPr lang="en-US" altLang="zh-CN" dirty="0"/>
              <a:t>++)y[p++]=</a:t>
            </a:r>
            <a:r>
              <a:rPr lang="en-US" altLang="zh-CN" dirty="0" err="1"/>
              <a:t>i</a:t>
            </a:r>
            <a:r>
              <a:rPr lang="en-US" altLang="zh-CN" dirty="0"/>
              <a:t>;    </a:t>
            </a:r>
            <a:r>
              <a:rPr lang="en-US" altLang="zh-CN" dirty="0">
                <a:solidFill>
                  <a:srgbClr val="7030A0"/>
                </a:solidFill>
              </a:rPr>
              <a:t>// </a:t>
            </a:r>
            <a:r>
              <a:rPr lang="zh-CN" altLang="en-US" dirty="0">
                <a:solidFill>
                  <a:srgbClr val="7030A0"/>
                </a:solidFill>
              </a:rPr>
              <a:t>倍增后，先处理最后几个不能形成新组合的位置</a:t>
            </a:r>
            <a:r>
              <a:rPr lang="zh-CN" altLang="en-US" dirty="0"/>
              <a:t> </a:t>
            </a:r>
            <a:endParaRPr lang="zh-CN" altLang="en-US" dirty="0"/>
          </a:p>
          <a:p>
            <a:r>
              <a:rPr lang="en-US" altLang="zh-CN" dirty="0"/>
              <a:t>        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++)if(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]&gt;=k)y[p++]=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]-k;    </a:t>
            </a:r>
            <a:r>
              <a:rPr lang="en-US" altLang="zh-CN" dirty="0">
                <a:solidFill>
                  <a:srgbClr val="7030A0"/>
                </a:solidFill>
              </a:rPr>
              <a:t>//</a:t>
            </a:r>
            <a:r>
              <a:rPr lang="zh-CN" altLang="en-US" dirty="0">
                <a:solidFill>
                  <a:srgbClr val="7030A0"/>
                </a:solidFill>
              </a:rPr>
              <a:t>利用已计算的</a:t>
            </a:r>
            <a:r>
              <a:rPr lang="en-US" altLang="zh-CN" dirty="0" err="1">
                <a:solidFill>
                  <a:srgbClr val="7030A0"/>
                </a:solidFill>
              </a:rPr>
              <a:t>sa</a:t>
            </a:r>
            <a:r>
              <a:rPr lang="zh-CN" altLang="en-US" dirty="0">
                <a:solidFill>
                  <a:srgbClr val="7030A0"/>
                </a:solidFill>
              </a:rPr>
              <a:t>数组</a:t>
            </a:r>
            <a:r>
              <a:rPr lang="en-US" altLang="zh-CN" dirty="0">
                <a:solidFill>
                  <a:srgbClr val="7030A0"/>
                </a:solidFill>
              </a:rPr>
              <a:t>-K</a:t>
            </a:r>
            <a:r>
              <a:rPr lang="zh-CN" altLang="en-US" dirty="0">
                <a:solidFill>
                  <a:srgbClr val="7030A0"/>
                </a:solidFill>
              </a:rPr>
              <a:t>位 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/>
              <a:t>	</a:t>
            </a:r>
            <a:r>
              <a:rPr lang="en-US" altLang="zh-CN" dirty="0">
                <a:solidFill>
                  <a:srgbClr val="7030A0"/>
                </a:solidFill>
              </a:rPr>
              <a:t>//</a:t>
            </a:r>
            <a:r>
              <a:rPr lang="zh-CN" altLang="en-US" dirty="0">
                <a:solidFill>
                  <a:srgbClr val="7030A0"/>
                </a:solidFill>
              </a:rPr>
              <a:t>上两行代码为对</a:t>
            </a:r>
            <a:r>
              <a:rPr lang="zh-CN" altLang="en-US" dirty="0">
                <a:solidFill>
                  <a:srgbClr val="FF0000"/>
                </a:solidFill>
              </a:rPr>
              <a:t>第二关键字排序 </a:t>
            </a:r>
            <a:r>
              <a:rPr lang="zh-CN" altLang="en-US" dirty="0"/>
              <a:t>，</a:t>
            </a:r>
            <a:r>
              <a:rPr lang="en-US" altLang="zh-CN" dirty="0"/>
              <a:t>y[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表示第二关键字排第</a:t>
            </a:r>
            <a:r>
              <a:rPr lang="en-US" altLang="zh-CN" dirty="0" err="1"/>
              <a:t>i</a:t>
            </a:r>
            <a:r>
              <a:rPr lang="zh-CN" altLang="en-US" dirty="0"/>
              <a:t>名的在</a:t>
            </a:r>
            <a:r>
              <a:rPr lang="en-US" altLang="zh-CN" dirty="0"/>
              <a:t>x[]</a:t>
            </a:r>
            <a:r>
              <a:rPr lang="zh-CN" altLang="en-US" dirty="0"/>
              <a:t>的位置 </a:t>
            </a:r>
            <a:endParaRPr lang="zh-CN" altLang="en-US" dirty="0"/>
          </a:p>
          <a:p>
            <a:r>
              <a:rPr lang="zh-CN" altLang="en-US" dirty="0"/>
              <a:t>	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m;i</a:t>
            </a:r>
            <a:r>
              <a:rPr lang="en-US" altLang="zh-CN" dirty="0"/>
              <a:t>++)c[</a:t>
            </a:r>
            <a:r>
              <a:rPr lang="en-US" altLang="zh-CN" dirty="0" err="1"/>
              <a:t>i</a:t>
            </a:r>
            <a:r>
              <a:rPr lang="en-US" altLang="zh-CN" dirty="0"/>
              <a:t>]=0;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++)c[x[y[</a:t>
            </a:r>
            <a:r>
              <a:rPr lang="en-US" altLang="zh-CN" dirty="0" err="1"/>
              <a:t>i</a:t>
            </a:r>
            <a:r>
              <a:rPr lang="en-US" altLang="zh-CN" dirty="0"/>
              <a:t>]]]++; //</a:t>
            </a:r>
            <a:r>
              <a:rPr lang="zh-CN" altLang="en-US" dirty="0"/>
              <a:t>按第二关键字的</a:t>
            </a:r>
            <a:r>
              <a:rPr lang="en-US" altLang="zh-CN" dirty="0"/>
              <a:t>y[]</a:t>
            </a:r>
            <a:r>
              <a:rPr lang="zh-CN" altLang="en-US" dirty="0"/>
              <a:t>排名顺序入桶 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=2;i&lt;=</a:t>
            </a:r>
            <a:r>
              <a:rPr lang="en-US" altLang="zh-CN" dirty="0" err="1"/>
              <a:t>m;i</a:t>
            </a:r>
            <a:r>
              <a:rPr lang="en-US" altLang="zh-CN" dirty="0"/>
              <a:t>++)c[</a:t>
            </a:r>
            <a:r>
              <a:rPr lang="en-US" altLang="zh-CN" dirty="0" err="1"/>
              <a:t>i</a:t>
            </a:r>
            <a:r>
              <a:rPr lang="en-US" altLang="zh-CN" dirty="0"/>
              <a:t>]+=c[i-1]; //</a:t>
            </a:r>
            <a:r>
              <a:rPr lang="zh-CN" altLang="en-US" dirty="0"/>
              <a:t>前缀和	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n;i</a:t>
            </a:r>
            <a:r>
              <a:rPr lang="en-US" altLang="zh-CN" dirty="0"/>
              <a:t>&gt;=1;i--)</a:t>
            </a:r>
            <a:r>
              <a:rPr lang="en-US" altLang="zh-CN" dirty="0" err="1"/>
              <a:t>sa</a:t>
            </a:r>
            <a:r>
              <a:rPr lang="en-US" altLang="zh-CN" dirty="0"/>
              <a:t>[c[x[y[</a:t>
            </a:r>
            <a:r>
              <a:rPr lang="en-US" altLang="zh-CN" dirty="0" err="1"/>
              <a:t>i</a:t>
            </a:r>
            <a:r>
              <a:rPr lang="en-US" altLang="zh-CN" dirty="0"/>
              <a:t>]]]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r>
              <a:rPr lang="en-US" altLang="zh-CN" dirty="0"/>
              <a:t>]=y[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br>
              <a:rPr lang="en-US" altLang="zh-CN" dirty="0"/>
            </a:br>
            <a:r>
              <a:rPr lang="en-US" altLang="zh-CN" dirty="0"/>
              <a:t>                     // x[y[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表示合拼后的第二关键字排</a:t>
            </a:r>
            <a:r>
              <a:rPr lang="en-US" altLang="zh-CN" dirty="0" err="1"/>
              <a:t>i</a:t>
            </a:r>
            <a:r>
              <a:rPr lang="zh-CN" altLang="en-US" dirty="0"/>
              <a:t>名的第一关键字所代表所在的排名序号 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//</a:t>
            </a:r>
            <a:r>
              <a:rPr lang="zh-CN" altLang="en-US" dirty="0">
                <a:solidFill>
                  <a:srgbClr val="FF0000"/>
                </a:solidFill>
              </a:rPr>
              <a:t>以上是进行第一关键字的排序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		</a:t>
            </a:r>
            <a:endParaRPr lang="zh-CN" altLang="en-US" dirty="0"/>
          </a:p>
          <a:p>
            <a:r>
              <a:rPr lang="en-US" altLang="zh-CN" dirty="0"/>
              <a:t>             //</a:t>
            </a:r>
            <a:r>
              <a:rPr lang="zh-CN" altLang="en-US" dirty="0"/>
              <a:t>计算新的</a:t>
            </a:r>
            <a:r>
              <a:rPr lang="en-US" altLang="zh-CN" dirty="0"/>
              <a:t>X</a:t>
            </a:r>
            <a:r>
              <a:rPr lang="zh-CN" altLang="en-US" dirty="0"/>
              <a:t>数组，即</a:t>
            </a:r>
            <a:r>
              <a:rPr lang="en-US" altLang="zh-CN" dirty="0"/>
              <a:t>rank</a:t>
            </a:r>
            <a:r>
              <a:rPr lang="zh-CN" altLang="en-US" dirty="0"/>
              <a:t>数组。为节约空间，暂时放在</a:t>
            </a:r>
            <a:r>
              <a:rPr lang="en-US" altLang="zh-CN" dirty="0"/>
              <a:t>y</a:t>
            </a:r>
            <a:r>
              <a:rPr lang="zh-CN" altLang="en-US" dirty="0"/>
              <a:t>里</a:t>
            </a:r>
            <a:r>
              <a:rPr lang="en-US" altLang="zh-CN" dirty="0"/>
              <a:t>              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y[</a:t>
            </a:r>
            <a:r>
              <a:rPr lang="en-US" altLang="zh-CN" dirty="0" err="1"/>
              <a:t>sa</a:t>
            </a:r>
            <a:r>
              <a:rPr lang="en-US" altLang="zh-CN" dirty="0"/>
              <a:t>[1]]=1; p=2;</a:t>
            </a:r>
            <a:endParaRPr lang="en-US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=2;i&lt;=</a:t>
            </a:r>
            <a:r>
              <a:rPr lang="en-US" altLang="zh-CN" dirty="0" err="1"/>
              <a:t>n;i</a:t>
            </a:r>
            <a:r>
              <a:rPr lang="en-US" altLang="zh-CN" dirty="0"/>
              <a:t>++){             //</a:t>
            </a:r>
            <a:r>
              <a:rPr lang="zh-CN" altLang="en-US" dirty="0"/>
              <a:t>利用</a:t>
            </a:r>
            <a:r>
              <a:rPr lang="en-US" altLang="zh-CN" dirty="0" err="1"/>
              <a:t>sa</a:t>
            </a:r>
            <a:r>
              <a:rPr lang="zh-CN" altLang="en-US" dirty="0"/>
              <a:t>数组和原</a:t>
            </a:r>
            <a:r>
              <a:rPr lang="en-US" altLang="zh-CN" dirty="0"/>
              <a:t>X</a:t>
            </a:r>
            <a:r>
              <a:rPr lang="zh-CN" altLang="en-US" dirty="0"/>
              <a:t>数组计算新的</a:t>
            </a:r>
            <a:r>
              <a:rPr lang="en-US" altLang="zh-CN" dirty="0"/>
              <a:t>X</a:t>
            </a:r>
            <a:r>
              <a:rPr lang="zh-CN" altLang="en-US" dirty="0"/>
              <a:t>数组 </a:t>
            </a:r>
            <a:r>
              <a:rPr lang="en-US" altLang="zh-CN" dirty="0"/>
              <a:t>	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y[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]]=(x[</a:t>
            </a:r>
            <a:r>
              <a:rPr lang="en-US" altLang="zh-CN" dirty="0" err="1"/>
              <a:t>sa</a:t>
            </a:r>
            <a:r>
              <a:rPr lang="en-US" altLang="zh-CN" dirty="0"/>
              <a:t>[i-1]]==x[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]]&amp;&amp;x[</a:t>
            </a:r>
            <a:r>
              <a:rPr lang="en-US" altLang="zh-CN" dirty="0" err="1"/>
              <a:t>sa</a:t>
            </a:r>
            <a:r>
              <a:rPr lang="en-US" altLang="zh-CN" dirty="0"/>
              <a:t>[i-1]+k]==x[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]+k]?p-1:p++);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en-US" altLang="zh-CN" dirty="0">
                <a:sym typeface="+mn-ea"/>
              </a:rPr>
              <a:t>swap(</a:t>
            </a:r>
            <a:r>
              <a:rPr lang="en-US" altLang="zh-CN" dirty="0" err="1">
                <a:sym typeface="+mn-ea"/>
              </a:rPr>
              <a:t>x,y</a:t>
            </a:r>
            <a:r>
              <a:rPr lang="en-US" altLang="zh-CN" dirty="0">
                <a:sym typeface="+mn-ea"/>
              </a:rPr>
              <a:t>);    //</a:t>
            </a:r>
            <a:r>
              <a:rPr lang="zh-CN" altLang="en-US" dirty="0">
                <a:sym typeface="+mn-ea"/>
              </a:rPr>
              <a:t>存到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数组。</a:t>
            </a:r>
            <a:endParaRPr lang="en-US" altLang="zh-CN" dirty="0"/>
          </a:p>
          <a:p>
            <a:r>
              <a:rPr lang="en-US" altLang="zh-CN" dirty="0"/>
              <a:t>	if(p&gt;=n)break;</a:t>
            </a:r>
            <a:endParaRPr lang="en-US" altLang="zh-CN" dirty="0"/>
          </a:p>
          <a:p>
            <a:r>
              <a:rPr lang="en-US" altLang="zh-CN" dirty="0"/>
              <a:t>	m=p;	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0"/>
            <a:ext cx="8886825" cy="66926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60648"/>
            <a:ext cx="81369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如</a:t>
            </a:r>
            <a:r>
              <a:rPr lang="en-US" altLang="zh-CN" sz="2400" dirty="0" err="1"/>
              <a:t>aabaaaab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初始</a:t>
            </a:r>
            <a:r>
              <a:rPr lang="en-US" altLang="zh-CN" sz="2400" dirty="0"/>
              <a:t>1.rank[],1.sa[]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s[]</a:t>
            </a:r>
            <a:r>
              <a:rPr lang="zh-CN" altLang="en-US" dirty="0"/>
              <a:t>离散得</a:t>
            </a:r>
            <a:r>
              <a:rPr lang="en-US" altLang="zh-CN" dirty="0"/>
              <a:t>X[]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数组即</a:t>
            </a:r>
            <a:r>
              <a:rPr lang="en-US" altLang="zh-CN" dirty="0"/>
              <a:t>rank[]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根据对</a:t>
            </a:r>
            <a:r>
              <a:rPr lang="en-US" altLang="zh-CN" dirty="0"/>
              <a:t>x</a:t>
            </a:r>
            <a:r>
              <a:rPr lang="zh-CN" altLang="en-US" dirty="0"/>
              <a:t>进行基数排序可得</a:t>
            </a:r>
            <a:r>
              <a:rPr lang="en-US" altLang="zh-CN" dirty="0"/>
              <a:t>1.sa[]={0,1,2,4,5,6,7,3,8},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677991" y="1484784"/>
          <a:ext cx="6095997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839595" y="4444282"/>
            <a:ext cx="727280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for 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++c[x[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]]; </a:t>
            </a:r>
            <a:endParaRPr lang="en-US" altLang="zh-CN" sz="2400" dirty="0"/>
          </a:p>
          <a:p>
            <a:r>
              <a:rPr lang="en-US" altLang="zh-CN" sz="2400" dirty="0"/>
              <a:t>                  //c</a:t>
            </a:r>
            <a:r>
              <a:rPr lang="zh-CN" altLang="en-US" sz="2400" dirty="0"/>
              <a:t>数组是桶 </a:t>
            </a:r>
            <a:r>
              <a:rPr lang="en-US" altLang="zh-CN" sz="2400" dirty="0"/>
              <a:t>,</a:t>
            </a:r>
            <a:r>
              <a:rPr lang="zh-CN" altLang="en-US" sz="2400" dirty="0"/>
              <a:t>统计各个桶中的个数</a:t>
            </a:r>
            <a:br>
              <a:rPr lang="en-US" altLang="zh-CN" sz="2400" dirty="0"/>
            </a:br>
            <a:r>
              <a:rPr lang="en-US" altLang="zh-CN" sz="2400" dirty="0"/>
              <a:t>                  //x[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是后面是作为第一关键字</a:t>
            </a:r>
            <a:endParaRPr lang="zh-CN" altLang="en-US" sz="2400" dirty="0"/>
          </a:p>
          <a:p>
            <a:r>
              <a:rPr lang="en-US" altLang="zh-CN" sz="2400" dirty="0"/>
              <a:t>for 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&lt;=m;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  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]+=c[i-1]; //</a:t>
            </a:r>
            <a:r>
              <a:rPr lang="zh-CN" altLang="en-US" sz="2400" dirty="0"/>
              <a:t>前缀和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 </a:t>
            </a:r>
            <a:r>
              <a:rPr lang="en-US" altLang="zh-CN" sz="2400" dirty="0"/>
              <a:t>for 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&gt;=1; --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  </a:t>
            </a:r>
            <a:r>
              <a:rPr lang="en-US" altLang="zh-CN" sz="2400" dirty="0" err="1"/>
              <a:t>sa</a:t>
            </a:r>
            <a:r>
              <a:rPr lang="en-US" altLang="zh-CN" sz="2400" dirty="0"/>
              <a:t>[c[x[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</a:t>
            </a:r>
            <a:r>
              <a:rPr lang="en-US" altLang="zh-CN" sz="2400" dirty="0">
                <a:solidFill>
                  <a:srgbClr val="FF0000"/>
                </a:solidFill>
              </a:rPr>
              <a:t>--</a:t>
            </a:r>
            <a:r>
              <a:rPr lang="en-US" altLang="zh-CN" sz="2400" dirty="0"/>
              <a:t>]=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               //</a:t>
            </a:r>
            <a:r>
              <a:rPr lang="en-US" altLang="zh-CN" sz="2400" dirty="0" err="1"/>
              <a:t>sa</a:t>
            </a:r>
            <a:r>
              <a:rPr lang="en-US" altLang="zh-CN" sz="2400" dirty="0"/>
              <a:t>[k]</a:t>
            </a:r>
            <a:r>
              <a:rPr lang="zh-CN" altLang="en-US" sz="2400" dirty="0"/>
              <a:t>表示排第</a:t>
            </a:r>
            <a:r>
              <a:rPr lang="en-US" altLang="zh-CN" sz="2400" dirty="0"/>
              <a:t>k</a:t>
            </a:r>
            <a:r>
              <a:rPr lang="zh-CN" altLang="en-US" sz="2400" dirty="0"/>
              <a:t>名的在</a:t>
            </a:r>
            <a:r>
              <a:rPr lang="en-US" altLang="zh-CN" sz="2400" dirty="0"/>
              <a:t>x</a:t>
            </a:r>
            <a:r>
              <a:rPr lang="zh-CN" altLang="en-US" sz="2400" dirty="0"/>
              <a:t>数组中的位置</a:t>
            </a:r>
            <a:r>
              <a:rPr lang="en-US" altLang="zh-CN" sz="2400" dirty="0"/>
              <a:t>   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4"/>
          <p:cNvGraphicFramePr>
            <a:graphicFrameLocks noGrp="1"/>
          </p:cNvGraphicFramePr>
          <p:nvPr/>
        </p:nvGraphicFramePr>
        <p:xfrm>
          <a:off x="755576" y="130229"/>
          <a:ext cx="609599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18002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sa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3131840" y="1806976"/>
          <a:ext cx="5805747" cy="241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83"/>
                <a:gridCol w="645083"/>
                <a:gridCol w="645083"/>
                <a:gridCol w="645083"/>
                <a:gridCol w="645083"/>
                <a:gridCol w="645083"/>
                <a:gridCol w="645083"/>
                <a:gridCol w="645083"/>
                <a:gridCol w="64508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合并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y[]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7504" y="1844824"/>
            <a:ext cx="316835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进行倍增，</a:t>
            </a:r>
            <a:r>
              <a:rPr lang="en-US" altLang="zh-CN" sz="2400" b="1" dirty="0">
                <a:solidFill>
                  <a:srgbClr val="FF0000"/>
                </a:solidFill>
              </a:rPr>
              <a:t>k=1</a:t>
            </a:r>
            <a:r>
              <a:rPr lang="zh-CN" altLang="en-US" sz="2400" b="1" dirty="0"/>
              <a:t>时</a:t>
            </a:r>
            <a:endParaRPr lang="en-US" altLang="zh-CN" sz="2400" b="1" dirty="0"/>
          </a:p>
          <a:p>
            <a:endParaRPr lang="en-US" altLang="zh-CN" sz="2000" dirty="0"/>
          </a:p>
          <a:p>
            <a:r>
              <a:rPr lang="en-US" altLang="zh-CN" sz="2000" dirty="0"/>
              <a:t>2.1 </a:t>
            </a:r>
            <a:r>
              <a:rPr lang="zh-CN" altLang="en-US" sz="2000" dirty="0"/>
              <a:t>第二关键字排序</a:t>
            </a:r>
            <a:br>
              <a:rPr lang="en-US" altLang="zh-CN" sz="2000" dirty="0"/>
            </a:br>
            <a:endParaRPr lang="en-US" altLang="zh-CN" sz="2000" dirty="0"/>
          </a:p>
          <a:p>
            <a:r>
              <a:rPr lang="en-US" altLang="zh-CN" sz="2000" dirty="0"/>
              <a:t>  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是对第二关键字排序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r>
              <a:rPr lang="zh-CN" altLang="en-US" sz="2000" dirty="0"/>
              <a:t>排第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名的是谁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8908" y="4621643"/>
            <a:ext cx="871296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int p=1;	                     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把第二关键字进行排序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   for(</a:t>
            </a:r>
            <a:r>
              <a:rPr lang="en-US" altLang="zh-CN" dirty="0" err="1"/>
              <a:t>i</a:t>
            </a:r>
            <a:r>
              <a:rPr lang="en-US" altLang="zh-CN" dirty="0"/>
              <a:t>=n-k+1;i&lt;=</a:t>
            </a:r>
            <a:r>
              <a:rPr lang="en-US" altLang="zh-CN" dirty="0" err="1"/>
              <a:t>n;i</a:t>
            </a:r>
            <a:r>
              <a:rPr lang="en-US" altLang="zh-CN" dirty="0"/>
              <a:t>++)y[p++]=</a:t>
            </a:r>
            <a:r>
              <a:rPr lang="en-US" altLang="zh-CN" dirty="0" err="1"/>
              <a:t>i</a:t>
            </a:r>
            <a:r>
              <a:rPr lang="en-US" altLang="zh-CN" dirty="0"/>
              <a:t>;        </a:t>
            </a:r>
            <a:r>
              <a:rPr lang="en-US" altLang="zh-CN" dirty="0">
                <a:solidFill>
                  <a:srgbClr val="7030A0"/>
                </a:solidFill>
              </a:rPr>
              <a:t>// </a:t>
            </a:r>
            <a:r>
              <a:rPr lang="zh-CN" altLang="en-US" dirty="0">
                <a:solidFill>
                  <a:srgbClr val="7030A0"/>
                </a:solidFill>
              </a:rPr>
              <a:t>倍增后，先处理最后几个不能形成新组合的位置</a:t>
            </a:r>
            <a:r>
              <a:rPr lang="zh-CN" altLang="en-US" dirty="0"/>
              <a:t> </a:t>
            </a:r>
            <a:endParaRPr lang="zh-CN" altLang="en-US" dirty="0"/>
          </a:p>
          <a:p>
            <a:r>
              <a:rPr lang="en-US" altLang="zh-CN" dirty="0"/>
              <a:t>        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br>
              <a:rPr lang="en-US" altLang="zh-CN" dirty="0"/>
            </a:br>
            <a:r>
              <a:rPr lang="en-US" altLang="zh-CN" dirty="0"/>
              <a:t>                if(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]&gt;k)y[p++]=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]-k;   </a:t>
            </a:r>
            <a:endParaRPr lang="en-US" altLang="zh-CN" dirty="0"/>
          </a:p>
          <a:p>
            <a:r>
              <a:rPr lang="en-US" altLang="zh-CN" dirty="0"/>
              <a:t>                        </a:t>
            </a:r>
            <a:r>
              <a:rPr lang="en-US" altLang="zh-CN" dirty="0">
                <a:solidFill>
                  <a:srgbClr val="7030A0"/>
                </a:solidFill>
              </a:rPr>
              <a:t>//</a:t>
            </a:r>
            <a:r>
              <a:rPr lang="zh-CN" altLang="en-US" dirty="0">
                <a:solidFill>
                  <a:srgbClr val="7030A0"/>
                </a:solidFill>
              </a:rPr>
              <a:t>利用已计算的</a:t>
            </a:r>
            <a:r>
              <a:rPr lang="en-US" altLang="zh-CN" dirty="0" err="1">
                <a:solidFill>
                  <a:srgbClr val="7030A0"/>
                </a:solidFill>
              </a:rPr>
              <a:t>sa</a:t>
            </a:r>
            <a:r>
              <a:rPr lang="zh-CN" altLang="en-US" dirty="0">
                <a:solidFill>
                  <a:srgbClr val="7030A0"/>
                </a:solidFill>
              </a:rPr>
              <a:t>数组</a:t>
            </a:r>
            <a:r>
              <a:rPr lang="en-US" altLang="zh-CN" dirty="0">
                <a:solidFill>
                  <a:srgbClr val="7030A0"/>
                </a:solidFill>
              </a:rPr>
              <a:t>-K  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zh-CN" altLang="en-US" dirty="0">
                <a:solidFill>
                  <a:srgbClr val="7030A0"/>
                </a:solidFill>
              </a:rPr>
              <a:t>合并时移了</a:t>
            </a:r>
            <a:r>
              <a:rPr lang="en-US" altLang="zh-CN" dirty="0">
                <a:solidFill>
                  <a:srgbClr val="7030A0"/>
                </a:solidFill>
              </a:rPr>
              <a:t>k</a:t>
            </a:r>
            <a:r>
              <a:rPr lang="zh-CN" altLang="en-US" dirty="0">
                <a:solidFill>
                  <a:srgbClr val="7030A0"/>
                </a:solidFill>
              </a:rPr>
              <a:t>位</a:t>
            </a:r>
            <a:r>
              <a:rPr lang="en-US" altLang="zh-CN" dirty="0">
                <a:solidFill>
                  <a:srgbClr val="7030A0"/>
                </a:solidFill>
              </a:rPr>
              <a:t>,</a:t>
            </a:r>
            <a:r>
              <a:rPr lang="zh-CN" altLang="en-US" dirty="0">
                <a:solidFill>
                  <a:srgbClr val="7030A0"/>
                </a:solidFill>
              </a:rPr>
              <a:t>下标转换为合拼的下标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             //</a:t>
            </a:r>
            <a:r>
              <a:rPr lang="zh-CN" altLang="en-US" dirty="0">
                <a:solidFill>
                  <a:srgbClr val="7030A0"/>
                </a:solidFill>
              </a:rPr>
              <a:t>如：</a:t>
            </a:r>
            <a:r>
              <a:rPr lang="en-US" altLang="zh-CN" dirty="0" err="1">
                <a:solidFill>
                  <a:srgbClr val="7030A0"/>
                </a:solidFill>
              </a:rPr>
              <a:t>sa</a:t>
            </a:r>
            <a:r>
              <a:rPr lang="en-US" altLang="zh-CN" dirty="0">
                <a:solidFill>
                  <a:srgbClr val="7030A0"/>
                </a:solidFill>
              </a:rPr>
              <a:t>[3]=4,</a:t>
            </a:r>
            <a:r>
              <a:rPr lang="zh-CN" altLang="en-US" dirty="0">
                <a:solidFill>
                  <a:srgbClr val="7030A0"/>
                </a:solidFill>
              </a:rPr>
              <a:t>本来排第</a:t>
            </a:r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zh-CN" altLang="en-US" dirty="0">
                <a:solidFill>
                  <a:srgbClr val="7030A0"/>
                </a:solidFill>
              </a:rPr>
              <a:t>名的是下标</a:t>
            </a:r>
            <a:r>
              <a:rPr lang="en-US" altLang="zh-CN" dirty="0">
                <a:solidFill>
                  <a:srgbClr val="7030A0"/>
                </a:solidFill>
              </a:rPr>
              <a:t>4</a:t>
            </a:r>
            <a:r>
              <a:rPr lang="zh-CN" altLang="en-US" dirty="0">
                <a:solidFill>
                  <a:srgbClr val="7030A0"/>
                </a:solidFill>
              </a:rPr>
              <a:t>，但合拼时，往左移了</a:t>
            </a:r>
            <a:r>
              <a:rPr lang="en-US" altLang="zh-CN" dirty="0">
                <a:solidFill>
                  <a:srgbClr val="7030A0"/>
                </a:solidFill>
              </a:rPr>
              <a:t>k</a:t>
            </a:r>
            <a:r>
              <a:rPr lang="zh-CN" altLang="en-US" dirty="0">
                <a:solidFill>
                  <a:srgbClr val="7030A0"/>
                </a:solidFill>
              </a:rPr>
              <a:t>位，变成下标</a:t>
            </a:r>
            <a:r>
              <a:rPr lang="en-US" altLang="zh-CN" dirty="0">
                <a:solidFill>
                  <a:srgbClr val="7030A0"/>
                </a:solidFill>
              </a:rPr>
              <a:t>3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688" y="620688"/>
            <a:ext cx="6957078" cy="880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进行倍增，</a:t>
            </a:r>
            <a:r>
              <a:rPr lang="en-US" altLang="zh-CN" sz="2000" b="1" dirty="0">
                <a:solidFill>
                  <a:srgbClr val="FF0000"/>
                </a:solidFill>
              </a:rPr>
              <a:t>k=1</a:t>
            </a:r>
            <a:r>
              <a:rPr lang="zh-CN" altLang="en-US" sz="2000" b="1" dirty="0"/>
              <a:t>时</a:t>
            </a:r>
            <a:endParaRPr lang="en-US" altLang="zh-CN" sz="2000" b="1" dirty="0"/>
          </a:p>
          <a:p>
            <a:r>
              <a:rPr lang="en-US" altLang="zh-CN" dirty="0"/>
              <a:t>2.1</a:t>
            </a:r>
            <a:r>
              <a:rPr lang="zh-CN" altLang="en-US" dirty="0"/>
              <a:t>第二关键字排序</a:t>
            </a:r>
            <a:endParaRPr lang="en-US" altLang="zh-CN" dirty="0"/>
          </a:p>
          <a:p>
            <a:r>
              <a:rPr lang="en-US" altLang="zh-CN" dirty="0"/>
              <a:t>y[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是对第二关键字排</a:t>
            </a:r>
            <a:endParaRPr lang="en-US" altLang="zh-CN" dirty="0"/>
          </a:p>
          <a:p>
            <a:r>
              <a:rPr lang="zh-CN" altLang="en-US" dirty="0"/>
              <a:t>序</a:t>
            </a:r>
            <a:r>
              <a:rPr lang="en-US" altLang="zh-CN" dirty="0"/>
              <a:t>,</a:t>
            </a:r>
            <a:r>
              <a:rPr lang="zh-CN" altLang="en-US" dirty="0"/>
              <a:t>排第</a:t>
            </a:r>
            <a:r>
              <a:rPr lang="en-US" altLang="zh-CN" dirty="0" err="1"/>
              <a:t>i</a:t>
            </a:r>
            <a:r>
              <a:rPr lang="zh-CN" altLang="en-US" dirty="0"/>
              <a:t>名的是谁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b="1" dirty="0"/>
              <a:t>2.2 </a:t>
            </a:r>
            <a:r>
              <a:rPr lang="zh-CN" altLang="en-US" sz="2400" b="1" dirty="0"/>
              <a:t>第一关键字排序</a:t>
            </a:r>
            <a:endParaRPr lang="en-US" altLang="zh-CN" sz="2400" b="1" dirty="0"/>
          </a:p>
          <a:p>
            <a:r>
              <a:rPr lang="zh-CN" altLang="en-US" dirty="0"/>
              <a:t>   根据第二关键字的排名对第一关键字进行基数排序</a:t>
            </a:r>
            <a:endParaRPr lang="en-US" altLang="zh-CN" dirty="0"/>
          </a:p>
          <a:p>
            <a:r>
              <a:rPr lang="en-US" altLang="zh-CN" dirty="0"/>
              <a:t>    1.</a:t>
            </a:r>
            <a:r>
              <a:rPr lang="zh-CN" altLang="en-US" dirty="0"/>
              <a:t>按</a:t>
            </a:r>
            <a:r>
              <a:rPr lang="en-US" altLang="zh-CN" dirty="0"/>
              <a:t>y[]</a:t>
            </a:r>
            <a:r>
              <a:rPr lang="zh-CN" altLang="en-US" dirty="0"/>
              <a:t>的排名顺序入桶</a:t>
            </a:r>
            <a:endParaRPr lang="en-US" altLang="zh-CN" dirty="0"/>
          </a:p>
          <a:p>
            <a:r>
              <a:rPr lang="en-US" altLang="zh-CN" dirty="0"/>
              <a:t>    2.</a:t>
            </a:r>
            <a:r>
              <a:rPr lang="zh-CN" altLang="en-US" dirty="0"/>
              <a:t>从排名最后的开始，倒序从桶取出并在</a:t>
            </a:r>
            <a:r>
              <a:rPr lang="en-US" altLang="zh-CN" dirty="0" err="1"/>
              <a:t>sa</a:t>
            </a:r>
            <a:r>
              <a:rPr lang="zh-CN" altLang="en-US" dirty="0"/>
              <a:t>纪录排名</a:t>
            </a:r>
            <a:endParaRPr lang="en-US" altLang="zh-CN" dirty="0"/>
          </a:p>
          <a:p>
            <a:r>
              <a:rPr lang="zh-CN" altLang="en-US" dirty="0"/>
              <a:t>看最后一行代码：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入桶后，从</a:t>
            </a:r>
            <a:r>
              <a:rPr lang="en-US" altLang="zh-CN" dirty="0"/>
              <a:t>y[8]</a:t>
            </a:r>
            <a:r>
              <a:rPr lang="zh-CN" altLang="en-US" dirty="0"/>
              <a:t>开始取出，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sa</a:t>
            </a:r>
            <a:r>
              <a:rPr lang="en-US" altLang="zh-CN" dirty="0"/>
              <a:t>[c[x[y[8]]--]=</a:t>
            </a:r>
            <a:r>
              <a:rPr lang="en-US" altLang="zh-CN" dirty="0" err="1"/>
              <a:t>sa</a:t>
            </a:r>
            <a:r>
              <a:rPr lang="en-US" altLang="zh-CN" dirty="0"/>
              <a:t>[6]=y[8]=7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sa</a:t>
            </a:r>
            <a:r>
              <a:rPr lang="en-US" altLang="zh-CN" dirty="0"/>
              <a:t>[c[x[y[7]]--]=</a:t>
            </a:r>
            <a:r>
              <a:rPr lang="en-US" altLang="zh-CN" dirty="0" err="1"/>
              <a:t>sa</a:t>
            </a:r>
            <a:r>
              <a:rPr lang="en-US" altLang="zh-CN" dirty="0"/>
              <a:t>[5]=y[7]=2</a:t>
            </a:r>
            <a:br>
              <a:rPr lang="en-US" altLang="zh-CN" dirty="0"/>
            </a:br>
            <a:r>
              <a:rPr lang="en-US" altLang="zh-CN" dirty="0"/>
              <a:t>……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br>
              <a:rPr lang="en-US" altLang="zh-CN" dirty="0"/>
            </a:br>
            <a:r>
              <a:rPr lang="en-US" altLang="zh-CN" dirty="0"/>
              <a:t> 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3565" y="3865880"/>
            <a:ext cx="5775325" cy="1322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m;i</a:t>
            </a:r>
            <a:r>
              <a:rPr lang="en-US" altLang="zh-CN" sz="2000" dirty="0"/>
              <a:t>++)c[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]=0;</a:t>
            </a:r>
            <a:endParaRPr lang="en-US" altLang="zh-CN" sz="2000" dirty="0"/>
          </a:p>
          <a:p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++)c[x[y[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]]]++;   //</a:t>
            </a:r>
            <a:r>
              <a:rPr lang="zh-CN" altLang="en-US" sz="2000" dirty="0"/>
              <a:t>按</a:t>
            </a:r>
            <a:r>
              <a:rPr lang="en-US" altLang="zh-CN" sz="2000" dirty="0"/>
              <a:t>y[]</a:t>
            </a:r>
            <a:r>
              <a:rPr lang="zh-CN" altLang="en-US" sz="2000" dirty="0"/>
              <a:t>排名顺序入桶 </a:t>
            </a:r>
            <a:endParaRPr lang="zh-CN" altLang="en-US" sz="2000" dirty="0"/>
          </a:p>
          <a:p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=2;i&lt;=</a:t>
            </a:r>
            <a:r>
              <a:rPr lang="en-US" altLang="zh-CN" sz="2000" dirty="0" err="1"/>
              <a:t>m;i</a:t>
            </a:r>
            <a:r>
              <a:rPr lang="en-US" altLang="zh-CN" sz="2000" dirty="0"/>
              <a:t>++)c[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]+=c[i-1]; //</a:t>
            </a:r>
            <a:r>
              <a:rPr lang="zh-CN" altLang="en-US" sz="2000" dirty="0"/>
              <a:t>前缀和	</a:t>
            </a:r>
            <a:endParaRPr lang="zh-CN" altLang="en-US" sz="2000" dirty="0"/>
          </a:p>
          <a:p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&gt;=1;i--)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[c[x[y[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]]]--]=y[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  <a:endParaRPr lang="zh-CN" altLang="en-US" sz="2000" dirty="0"/>
          </a:p>
        </p:txBody>
      </p:sp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3370869" y="0"/>
          <a:ext cx="580574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83"/>
                <a:gridCol w="645083"/>
                <a:gridCol w="645083"/>
                <a:gridCol w="645083"/>
                <a:gridCol w="645083"/>
                <a:gridCol w="645083"/>
                <a:gridCol w="645083"/>
                <a:gridCol w="645083"/>
                <a:gridCol w="645083"/>
              </a:tblGrid>
              <a:tr h="332656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</a:tr>
              <a:tr h="164416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sa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1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合并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y[]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sa</a:t>
                      </a:r>
                      <a:r>
                        <a:rPr lang="en-US" altLang="zh-CN" sz="1600" dirty="0"/>
                        <a:t>’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8"/>
          <p:cNvGraphicFramePr>
            <a:graphicFrameLocks noGrp="1"/>
          </p:cNvGraphicFramePr>
          <p:nvPr/>
        </p:nvGraphicFramePr>
        <p:xfrm>
          <a:off x="6578142" y="3705735"/>
          <a:ext cx="252028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39"/>
                <a:gridCol w="480055"/>
                <a:gridCol w="420047"/>
                <a:gridCol w="324034"/>
                <a:gridCol w="504056"/>
                <a:gridCol w="432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28" y="547683"/>
            <a:ext cx="8249135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进行倍增，</a:t>
            </a:r>
            <a:r>
              <a:rPr lang="en-US" altLang="zh-CN" sz="2000" b="1" dirty="0">
                <a:solidFill>
                  <a:srgbClr val="FF0000"/>
                </a:solidFill>
              </a:rPr>
              <a:t>k=1</a:t>
            </a:r>
            <a:r>
              <a:rPr lang="zh-CN" altLang="en-US" sz="2000" b="1" dirty="0"/>
              <a:t>时</a:t>
            </a:r>
            <a:endParaRPr lang="en-US" altLang="zh-CN" sz="2000" b="1" dirty="0"/>
          </a:p>
          <a:p>
            <a:r>
              <a:rPr lang="en-US" altLang="zh-CN" dirty="0"/>
              <a:t>2.1</a:t>
            </a:r>
            <a:r>
              <a:rPr lang="zh-CN" altLang="en-US" dirty="0"/>
              <a:t>第二关键字排序</a:t>
            </a:r>
            <a:endParaRPr lang="en-US" altLang="zh-CN" dirty="0"/>
          </a:p>
          <a:p>
            <a:r>
              <a:rPr lang="en-US" altLang="zh-CN" dirty="0"/>
              <a:t>y[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是对第二关键字排</a:t>
            </a:r>
            <a:endParaRPr lang="en-US" altLang="zh-CN" dirty="0"/>
          </a:p>
          <a:p>
            <a:r>
              <a:rPr lang="zh-CN" altLang="en-US" dirty="0"/>
              <a:t>序</a:t>
            </a:r>
            <a:r>
              <a:rPr lang="en-US" altLang="zh-CN" dirty="0"/>
              <a:t>,</a:t>
            </a:r>
            <a:r>
              <a:rPr lang="zh-CN" altLang="en-US" dirty="0"/>
              <a:t>排第</a:t>
            </a:r>
            <a:r>
              <a:rPr lang="en-US" altLang="zh-CN" dirty="0" err="1"/>
              <a:t>i</a:t>
            </a:r>
            <a:r>
              <a:rPr lang="zh-CN" altLang="en-US" dirty="0"/>
              <a:t>名的是谁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b="1" dirty="0"/>
              <a:t>2.2 </a:t>
            </a:r>
            <a:r>
              <a:rPr lang="zh-CN" altLang="en-US" sz="2400" b="1" dirty="0"/>
              <a:t>第一关键字排序</a:t>
            </a:r>
            <a:endParaRPr lang="en-US" altLang="zh-CN" sz="2400" b="1" dirty="0"/>
          </a:p>
          <a:p>
            <a:r>
              <a:rPr lang="zh-CN" altLang="en-US" dirty="0"/>
              <a:t>   </a:t>
            </a:r>
            <a:br>
              <a:rPr lang="en-US" altLang="zh-CN" dirty="0"/>
            </a:br>
            <a:r>
              <a:rPr lang="en-US" altLang="zh-CN" sz="2400" b="1" dirty="0"/>
              <a:t>2.3</a:t>
            </a:r>
            <a:r>
              <a:rPr lang="zh-CN" altLang="en-US" sz="2400" b="1" dirty="0"/>
              <a:t>计算新的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数组</a:t>
            </a:r>
            <a:br>
              <a:rPr lang="en-US" altLang="zh-CN" dirty="0"/>
            </a:br>
            <a:r>
              <a:rPr lang="en-US" altLang="zh-CN" dirty="0"/>
              <a:t>    //</a:t>
            </a:r>
            <a:r>
              <a:rPr lang="zh-CN" altLang="en-US" dirty="0"/>
              <a:t>计算新的</a:t>
            </a:r>
            <a:r>
              <a:rPr lang="en-US" altLang="zh-CN" dirty="0"/>
              <a:t>X</a:t>
            </a:r>
            <a:r>
              <a:rPr lang="zh-CN" altLang="en-US" dirty="0"/>
              <a:t>数组，即</a:t>
            </a:r>
            <a:r>
              <a:rPr lang="en-US" altLang="zh-CN" dirty="0"/>
              <a:t>rank</a:t>
            </a:r>
            <a:r>
              <a:rPr lang="zh-CN" altLang="en-US" dirty="0"/>
              <a:t>数组。为节约空间，暂时放在</a:t>
            </a:r>
            <a:r>
              <a:rPr lang="en-US" altLang="zh-CN" dirty="0"/>
              <a:t>y</a:t>
            </a:r>
            <a:r>
              <a:rPr lang="zh-CN" altLang="en-US" dirty="0"/>
              <a:t>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如：排名第一的后缀</a:t>
            </a:r>
            <a:r>
              <a:rPr lang="en-US" altLang="zh-CN" dirty="0" err="1"/>
              <a:t>sa</a:t>
            </a:r>
            <a:r>
              <a:rPr lang="en-US" altLang="zh-CN" dirty="0"/>
              <a:t>[1],y[</a:t>
            </a:r>
            <a:r>
              <a:rPr lang="en-US" altLang="zh-CN" dirty="0" err="1"/>
              <a:t>sa</a:t>
            </a:r>
            <a:r>
              <a:rPr lang="en-US" altLang="zh-CN" dirty="0"/>
              <a:t>[1]]=1;</a:t>
            </a:r>
            <a:endParaRPr lang="en-US" altLang="zh-CN" dirty="0"/>
          </a:p>
          <a:p>
            <a:r>
              <a:rPr lang="zh-CN" altLang="en-US" dirty="0"/>
              <a:t>现要求</a:t>
            </a:r>
            <a:r>
              <a:rPr lang="en-US" altLang="zh-CN" dirty="0"/>
              <a:t>y[</a:t>
            </a:r>
            <a:r>
              <a:rPr lang="en-US" altLang="zh-CN" dirty="0" err="1"/>
              <a:t>sa</a:t>
            </a:r>
            <a:r>
              <a:rPr lang="en-US" altLang="zh-CN" dirty="0"/>
              <a:t>[2]]</a:t>
            </a:r>
            <a:r>
              <a:rPr lang="zh-CN" altLang="en-US" dirty="0"/>
              <a:t>，那要先看</a:t>
            </a:r>
            <a:r>
              <a:rPr lang="en-US" altLang="zh-CN" dirty="0"/>
              <a:t>x[</a:t>
            </a:r>
            <a:r>
              <a:rPr lang="en-US" altLang="zh-CN" dirty="0" err="1"/>
              <a:t>sa</a:t>
            </a:r>
            <a:r>
              <a:rPr lang="en-US" altLang="zh-CN" dirty="0"/>
              <a:t>[i-1]]==x[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是否相同，相同则再看合拼过来的是否也相同</a:t>
            </a:r>
            <a:r>
              <a:rPr lang="en-US" altLang="zh-CN" dirty="0"/>
              <a:t>x[</a:t>
            </a:r>
            <a:r>
              <a:rPr lang="en-US" altLang="zh-CN" dirty="0" err="1"/>
              <a:t>sa</a:t>
            </a:r>
            <a:r>
              <a:rPr lang="en-US" altLang="zh-CN" dirty="0"/>
              <a:t>[i-1]+k]==x[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]+k]</a:t>
            </a:r>
            <a:r>
              <a:rPr lang="zh-CN" altLang="en-US" dirty="0"/>
              <a:t>是否相等，还要看</a:t>
            </a:r>
            <a:r>
              <a:rPr lang="en-US" altLang="zh-CN" dirty="0"/>
              <a:t>+k</a:t>
            </a:r>
            <a:r>
              <a:rPr lang="zh-CN" altLang="en-US" dirty="0"/>
              <a:t>后，是否相等</a:t>
            </a:r>
            <a:br>
              <a:rPr lang="en-US" altLang="zh-CN" dirty="0"/>
            </a:br>
            <a:r>
              <a:rPr lang="zh-CN" altLang="en-US" dirty="0"/>
              <a:t>即看  合并的图中黄色底的数是否一样，一样则排名相同。</a:t>
            </a:r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2237" y="3645024"/>
            <a:ext cx="869952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y[</a:t>
            </a:r>
            <a:r>
              <a:rPr lang="en-US" altLang="zh-CN" dirty="0" err="1"/>
              <a:t>sa</a:t>
            </a:r>
            <a:r>
              <a:rPr lang="en-US" altLang="zh-CN" dirty="0"/>
              <a:t>[1]]=1; p=2;     //</a:t>
            </a:r>
            <a:r>
              <a:rPr lang="zh-CN" altLang="en-US" dirty="0"/>
              <a:t>为节约空间，新的</a:t>
            </a:r>
            <a:r>
              <a:rPr lang="en-US" altLang="zh-CN" dirty="0"/>
              <a:t>X</a:t>
            </a:r>
            <a:r>
              <a:rPr lang="zh-CN" altLang="en-US" dirty="0"/>
              <a:t>数组暂时放在</a:t>
            </a:r>
            <a:r>
              <a:rPr lang="en-US" altLang="zh-CN" dirty="0"/>
              <a:t>y</a:t>
            </a:r>
            <a:r>
              <a:rPr lang="zh-CN" altLang="en-US" dirty="0"/>
              <a:t>里</a:t>
            </a:r>
            <a:endParaRPr lang="en-US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=2;i&lt;=</a:t>
            </a:r>
            <a:r>
              <a:rPr lang="en-US" altLang="zh-CN" dirty="0" err="1"/>
              <a:t>n;i</a:t>
            </a:r>
            <a:r>
              <a:rPr lang="en-US" altLang="zh-CN" dirty="0"/>
              <a:t>++){             //</a:t>
            </a:r>
            <a:r>
              <a:rPr lang="zh-CN" altLang="en-US" dirty="0"/>
              <a:t>利用</a:t>
            </a:r>
            <a:r>
              <a:rPr lang="en-US" altLang="zh-CN" dirty="0" err="1"/>
              <a:t>sa</a:t>
            </a:r>
            <a:r>
              <a:rPr lang="zh-CN" altLang="en-US" dirty="0"/>
              <a:t>数组和原</a:t>
            </a:r>
            <a:r>
              <a:rPr lang="en-US" altLang="zh-CN" dirty="0"/>
              <a:t>X</a:t>
            </a:r>
            <a:r>
              <a:rPr lang="zh-CN" altLang="en-US" dirty="0"/>
              <a:t>数组计算新的</a:t>
            </a:r>
            <a:r>
              <a:rPr lang="en-US" altLang="zh-CN" dirty="0"/>
              <a:t>X</a:t>
            </a:r>
            <a:r>
              <a:rPr lang="zh-CN" altLang="en-US" dirty="0"/>
              <a:t>数组 </a:t>
            </a:r>
            <a:r>
              <a:rPr lang="en-US" altLang="zh-CN" dirty="0"/>
              <a:t>	</a:t>
            </a:r>
            <a:endParaRPr lang="zh-CN" altLang="en-US" dirty="0"/>
          </a:p>
          <a:p>
            <a:r>
              <a:rPr lang="en-US" altLang="zh-CN" dirty="0"/>
              <a:t>            y[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]]=(x[</a:t>
            </a:r>
            <a:r>
              <a:rPr lang="en-US" altLang="zh-CN" dirty="0" err="1"/>
              <a:t>sa</a:t>
            </a:r>
            <a:r>
              <a:rPr lang="en-US" altLang="zh-CN" dirty="0"/>
              <a:t>[i-1]]==x[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]]&amp;&amp;x[</a:t>
            </a:r>
            <a:r>
              <a:rPr lang="en-US" altLang="zh-CN" dirty="0" err="1"/>
              <a:t>sa</a:t>
            </a:r>
            <a:r>
              <a:rPr lang="en-US" altLang="zh-CN" dirty="0"/>
              <a:t>[i-1]+k]==x[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]+k]?p-1:p++); }</a:t>
            </a:r>
            <a:endParaRPr lang="en-US" altLang="zh-CN" dirty="0"/>
          </a:p>
          <a:p>
            <a:r>
              <a:rPr lang="en-US" altLang="zh-CN" dirty="0"/>
              <a:t>swap(</a:t>
            </a:r>
            <a:r>
              <a:rPr lang="en-US" altLang="zh-CN" dirty="0" err="1"/>
              <a:t>x,y</a:t>
            </a:r>
            <a:r>
              <a:rPr lang="en-US" altLang="zh-CN" dirty="0"/>
              <a:t>);  //</a:t>
            </a:r>
            <a:r>
              <a:rPr lang="zh-CN" altLang="en-US" dirty="0"/>
              <a:t>把</a:t>
            </a:r>
            <a:r>
              <a:rPr lang="en-US" altLang="zh-CN" dirty="0"/>
              <a:t>y</a:t>
            </a:r>
            <a:r>
              <a:rPr lang="zh-CN" altLang="en-US" dirty="0"/>
              <a:t>数组存回</a:t>
            </a:r>
            <a:r>
              <a:rPr lang="en-US" altLang="zh-CN" dirty="0"/>
              <a:t>x</a:t>
            </a:r>
            <a:r>
              <a:rPr lang="zh-CN" altLang="en-US" dirty="0"/>
              <a:t>数组。</a:t>
            </a:r>
            <a:endParaRPr lang="en-US" altLang="zh-CN" dirty="0"/>
          </a:p>
        </p:txBody>
      </p:sp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3305565" y="0"/>
          <a:ext cx="580574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83"/>
                <a:gridCol w="645083"/>
                <a:gridCol w="645083"/>
                <a:gridCol w="645083"/>
                <a:gridCol w="645083"/>
                <a:gridCol w="645083"/>
                <a:gridCol w="645083"/>
                <a:gridCol w="645083"/>
                <a:gridCol w="645083"/>
              </a:tblGrid>
              <a:tr h="332656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</a:tr>
              <a:tr h="164416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sa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1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合并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highlight>
                            <a:srgbClr val="FFFF00"/>
                          </a:highlight>
                        </a:rPr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highlight>
                            <a:srgbClr val="FFFF00"/>
                          </a:highlight>
                        </a:rPr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y[]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sa</a:t>
                      </a:r>
                      <a:r>
                        <a:rPr lang="en-US" altLang="zh-CN" sz="1600" dirty="0"/>
                        <a:t>’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X’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038" y="625576"/>
            <a:ext cx="6957078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进行倍增，</a:t>
            </a:r>
            <a:r>
              <a:rPr lang="en-US" altLang="zh-CN" sz="2000" b="1" dirty="0">
                <a:solidFill>
                  <a:srgbClr val="FF0000"/>
                </a:solidFill>
              </a:rPr>
              <a:t>k=2</a:t>
            </a:r>
            <a:r>
              <a:rPr lang="zh-CN" altLang="en-US" sz="2000" b="1" dirty="0"/>
              <a:t>时</a:t>
            </a:r>
            <a:endParaRPr lang="en-US" altLang="zh-CN" sz="2000" b="1" dirty="0"/>
          </a:p>
          <a:p>
            <a:r>
              <a:rPr lang="en-US" altLang="zh-CN" dirty="0"/>
              <a:t>2.1</a:t>
            </a:r>
            <a:r>
              <a:rPr lang="zh-CN" altLang="en-US" dirty="0"/>
              <a:t>第二关键字排序</a:t>
            </a:r>
            <a:endParaRPr lang="en-US" altLang="zh-CN" dirty="0"/>
          </a:p>
          <a:p>
            <a:r>
              <a:rPr lang="en-US" altLang="zh-CN" dirty="0"/>
              <a:t>y[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是对第二关键字排</a:t>
            </a:r>
            <a:endParaRPr lang="en-US" altLang="zh-CN" dirty="0"/>
          </a:p>
          <a:p>
            <a:r>
              <a:rPr lang="zh-CN" altLang="en-US" dirty="0"/>
              <a:t>序</a:t>
            </a:r>
            <a:r>
              <a:rPr lang="en-US" altLang="zh-CN" dirty="0"/>
              <a:t>,</a:t>
            </a:r>
            <a:r>
              <a:rPr lang="zh-CN" altLang="en-US" dirty="0"/>
              <a:t>排第</a:t>
            </a:r>
            <a:r>
              <a:rPr lang="en-US" altLang="zh-CN" dirty="0" err="1"/>
              <a:t>i</a:t>
            </a:r>
            <a:r>
              <a:rPr lang="zh-CN" altLang="en-US" dirty="0"/>
              <a:t>名的是谁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b="1" dirty="0"/>
              <a:t>2.2 </a:t>
            </a:r>
            <a:r>
              <a:rPr lang="zh-CN" altLang="en-US" sz="2400" b="1" dirty="0"/>
              <a:t>第一关键字排序</a:t>
            </a:r>
            <a:endParaRPr lang="en-US" altLang="zh-CN" sz="2400" b="1" dirty="0"/>
          </a:p>
          <a:p>
            <a:r>
              <a:rPr lang="zh-CN" altLang="en-US" dirty="0"/>
              <a:t>   根据第二关键字的排名对第一关键字进行基数排序</a:t>
            </a:r>
            <a:endParaRPr lang="en-US" altLang="zh-CN" dirty="0"/>
          </a:p>
          <a:p>
            <a:r>
              <a:rPr lang="en-US" altLang="zh-CN" dirty="0"/>
              <a:t>    1.</a:t>
            </a:r>
            <a:r>
              <a:rPr lang="zh-CN" altLang="en-US" dirty="0"/>
              <a:t>按</a:t>
            </a:r>
            <a:r>
              <a:rPr lang="en-US" altLang="zh-CN" dirty="0"/>
              <a:t>y[]</a:t>
            </a:r>
            <a:r>
              <a:rPr lang="zh-CN" altLang="en-US" dirty="0"/>
              <a:t>排名顺序入桶</a:t>
            </a:r>
            <a:endParaRPr lang="en-US" altLang="zh-CN" dirty="0"/>
          </a:p>
          <a:p>
            <a:r>
              <a:rPr lang="en-US" altLang="zh-CN" dirty="0"/>
              <a:t>    2.</a:t>
            </a:r>
            <a:r>
              <a:rPr lang="zh-CN" altLang="en-US" dirty="0"/>
              <a:t>从排名最后的开始，倒序从桶取出并在</a:t>
            </a:r>
            <a:r>
              <a:rPr lang="en-US" altLang="zh-CN" dirty="0" err="1"/>
              <a:t>sa</a:t>
            </a:r>
            <a:r>
              <a:rPr lang="zh-CN" altLang="en-US" dirty="0"/>
              <a:t>纪录排名</a:t>
            </a:r>
            <a:endParaRPr lang="en-US" altLang="zh-CN" dirty="0"/>
          </a:p>
          <a:p>
            <a:r>
              <a:rPr lang="zh-CN" altLang="en-US" dirty="0"/>
              <a:t>看最后一行代码：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sa</a:t>
            </a:r>
            <a:r>
              <a:rPr lang="en-US" altLang="zh-CN" dirty="0"/>
              <a:t>[c[x[y[8]]--]=</a:t>
            </a:r>
            <a:r>
              <a:rPr lang="en-US" altLang="zh-CN" dirty="0" err="1"/>
              <a:t>sa</a:t>
            </a:r>
            <a:r>
              <a:rPr lang="en-US" altLang="zh-CN" dirty="0"/>
              <a:t>[4]=y[8]=1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sa</a:t>
            </a:r>
            <a:r>
              <a:rPr lang="en-US" altLang="zh-CN" dirty="0"/>
              <a:t>[c[x[y[7]]--]=</a:t>
            </a:r>
            <a:r>
              <a:rPr lang="en-US" altLang="zh-CN" dirty="0" err="1"/>
              <a:t>sa</a:t>
            </a:r>
            <a:r>
              <a:rPr lang="en-US" altLang="zh-CN" dirty="0"/>
              <a:t>[3]=y[7]=6</a:t>
            </a:r>
            <a:br>
              <a:rPr lang="en-US" altLang="zh-CN" dirty="0"/>
            </a:br>
            <a:r>
              <a:rPr lang="en-US" altLang="zh-CN" dirty="0"/>
              <a:t>……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sz="2400" b="1" dirty="0"/>
              <a:t>2.3</a:t>
            </a:r>
            <a:r>
              <a:rPr lang="zh-CN" altLang="en-US" sz="2400" b="1" dirty="0"/>
              <a:t>计算新的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数组</a:t>
            </a:r>
            <a:br>
              <a:rPr lang="en-US" altLang="zh-CN" dirty="0"/>
            </a:br>
            <a:r>
              <a:rPr lang="en-US" altLang="zh-CN" dirty="0"/>
              <a:t>    //</a:t>
            </a:r>
            <a:r>
              <a:rPr lang="zh-CN" altLang="en-US" dirty="0"/>
              <a:t>计算新的</a:t>
            </a:r>
            <a:r>
              <a:rPr lang="en-US" altLang="zh-CN" dirty="0"/>
              <a:t>X</a:t>
            </a:r>
            <a:r>
              <a:rPr lang="zh-CN" altLang="en-US" dirty="0"/>
              <a:t>数组，即</a:t>
            </a:r>
            <a:r>
              <a:rPr lang="en-US" altLang="zh-CN" dirty="0"/>
              <a:t>rank</a:t>
            </a:r>
            <a:r>
              <a:rPr lang="zh-CN" altLang="en-US" dirty="0"/>
              <a:t>数组。为节约空间，暂时放在</a:t>
            </a:r>
            <a:r>
              <a:rPr lang="en-US" altLang="zh-CN" dirty="0"/>
              <a:t>y</a:t>
            </a:r>
            <a:r>
              <a:rPr lang="zh-CN" altLang="en-US" dirty="0"/>
              <a:t>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3355505" y="0"/>
          <a:ext cx="580574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83"/>
                <a:gridCol w="645083"/>
                <a:gridCol w="645083"/>
                <a:gridCol w="645083"/>
                <a:gridCol w="645083"/>
                <a:gridCol w="645083"/>
                <a:gridCol w="645083"/>
                <a:gridCol w="645083"/>
                <a:gridCol w="645083"/>
              </a:tblGrid>
              <a:tr h="260648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</a:tr>
              <a:tr h="285408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合并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y[]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sa</a:t>
                      </a:r>
                      <a:r>
                        <a:rPr lang="en-US" altLang="zh-CN" sz="1600" dirty="0"/>
                        <a:t>’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X’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139952" y="3635378"/>
            <a:ext cx="4870941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m;i</a:t>
            </a:r>
            <a:r>
              <a:rPr lang="en-US" altLang="zh-CN" sz="2000" dirty="0"/>
              <a:t>++)c[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]=0;</a:t>
            </a:r>
            <a:endParaRPr lang="en-US" altLang="zh-CN" sz="2000" dirty="0"/>
          </a:p>
          <a:p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++)c[x[y[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]]]++; </a:t>
            </a:r>
            <a:endParaRPr lang="en-US" altLang="zh-CN" sz="2000" dirty="0"/>
          </a:p>
          <a:p>
            <a:r>
              <a:rPr lang="en-US" altLang="zh-CN" sz="2000" dirty="0"/>
              <a:t>             //</a:t>
            </a:r>
            <a:r>
              <a:rPr lang="zh-CN" altLang="en-US" sz="2000" dirty="0"/>
              <a:t>按第二关键字的</a:t>
            </a:r>
            <a:r>
              <a:rPr lang="en-US" altLang="zh-CN" sz="2000" dirty="0"/>
              <a:t>y[]</a:t>
            </a:r>
            <a:r>
              <a:rPr lang="zh-CN" altLang="en-US" sz="2000" dirty="0"/>
              <a:t>排名顺序入桶 </a:t>
            </a:r>
            <a:endParaRPr lang="zh-CN" altLang="en-US" sz="2000" dirty="0"/>
          </a:p>
          <a:p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=2;i&lt;=</a:t>
            </a:r>
            <a:r>
              <a:rPr lang="en-US" altLang="zh-CN" sz="2000" dirty="0" err="1"/>
              <a:t>m;i</a:t>
            </a:r>
            <a:r>
              <a:rPr lang="en-US" altLang="zh-CN" sz="2000" dirty="0"/>
              <a:t>++)c[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]+=c[i-1]; //</a:t>
            </a:r>
            <a:r>
              <a:rPr lang="zh-CN" altLang="en-US" sz="2000" dirty="0"/>
              <a:t>前缀和	</a:t>
            </a:r>
            <a:endParaRPr lang="zh-CN" altLang="en-US" sz="2000" dirty="0"/>
          </a:p>
          <a:p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&gt;=1;i--)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[c[x[y[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]]]--]=y[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95536" y="5619567"/>
            <a:ext cx="813690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y[</a:t>
            </a:r>
            <a:r>
              <a:rPr lang="en-US" altLang="zh-CN" dirty="0" err="1"/>
              <a:t>sa</a:t>
            </a:r>
            <a:r>
              <a:rPr lang="en-US" altLang="zh-CN" dirty="0"/>
              <a:t>[1]]=1; p=2;     //</a:t>
            </a:r>
            <a:r>
              <a:rPr lang="zh-CN" altLang="en-US" dirty="0"/>
              <a:t>为节约空间，新的</a:t>
            </a:r>
            <a:r>
              <a:rPr lang="en-US" altLang="zh-CN" dirty="0"/>
              <a:t>X</a:t>
            </a:r>
            <a:r>
              <a:rPr lang="zh-CN" altLang="en-US" dirty="0"/>
              <a:t>数组暂时放在</a:t>
            </a:r>
            <a:r>
              <a:rPr lang="en-US" altLang="zh-CN" dirty="0"/>
              <a:t>y</a:t>
            </a:r>
            <a:r>
              <a:rPr lang="zh-CN" altLang="en-US" dirty="0"/>
              <a:t>里</a:t>
            </a:r>
            <a:endParaRPr lang="en-US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=2;i&lt;=</a:t>
            </a:r>
            <a:r>
              <a:rPr lang="en-US" altLang="zh-CN" dirty="0" err="1"/>
              <a:t>n;i</a:t>
            </a:r>
            <a:r>
              <a:rPr lang="en-US" altLang="zh-CN" dirty="0"/>
              <a:t>++){             //</a:t>
            </a:r>
            <a:r>
              <a:rPr lang="zh-CN" altLang="en-US" dirty="0"/>
              <a:t>利用</a:t>
            </a:r>
            <a:r>
              <a:rPr lang="en-US" altLang="zh-CN" dirty="0" err="1"/>
              <a:t>sa</a:t>
            </a:r>
            <a:r>
              <a:rPr lang="zh-CN" altLang="en-US" dirty="0"/>
              <a:t>数组和原</a:t>
            </a:r>
            <a:r>
              <a:rPr lang="en-US" altLang="zh-CN" dirty="0"/>
              <a:t>X</a:t>
            </a:r>
            <a:r>
              <a:rPr lang="zh-CN" altLang="en-US" dirty="0"/>
              <a:t>数组计算新的</a:t>
            </a:r>
            <a:r>
              <a:rPr lang="en-US" altLang="zh-CN" dirty="0"/>
              <a:t>X</a:t>
            </a:r>
            <a:r>
              <a:rPr lang="zh-CN" altLang="en-US" dirty="0"/>
              <a:t>数组 </a:t>
            </a:r>
            <a:r>
              <a:rPr lang="en-US" altLang="zh-CN" dirty="0"/>
              <a:t>	</a:t>
            </a:r>
            <a:endParaRPr lang="zh-CN" altLang="en-US" dirty="0"/>
          </a:p>
          <a:p>
            <a:r>
              <a:rPr lang="en-US" altLang="zh-CN" dirty="0"/>
              <a:t>            y[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]]=(x[</a:t>
            </a:r>
            <a:r>
              <a:rPr lang="en-US" altLang="zh-CN" dirty="0" err="1"/>
              <a:t>sa</a:t>
            </a:r>
            <a:r>
              <a:rPr lang="en-US" altLang="zh-CN" dirty="0"/>
              <a:t>[i-1]]==x[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]]&amp;&amp;x[</a:t>
            </a:r>
            <a:r>
              <a:rPr lang="en-US" altLang="zh-CN" dirty="0" err="1"/>
              <a:t>sa</a:t>
            </a:r>
            <a:r>
              <a:rPr lang="en-US" altLang="zh-CN" dirty="0"/>
              <a:t>[i-1]+k]==x[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]+k]?p-1:p++); }</a:t>
            </a:r>
            <a:endParaRPr lang="en-US" altLang="zh-CN" dirty="0"/>
          </a:p>
          <a:p>
            <a:r>
              <a:rPr lang="en-US" altLang="zh-CN" dirty="0"/>
              <a:t>swap(</a:t>
            </a:r>
            <a:r>
              <a:rPr lang="en-US" altLang="zh-CN" dirty="0" err="1"/>
              <a:t>x,y</a:t>
            </a:r>
            <a:r>
              <a:rPr lang="en-US" altLang="zh-CN" dirty="0"/>
              <a:t>);  //</a:t>
            </a:r>
            <a:r>
              <a:rPr lang="zh-CN" altLang="en-US" dirty="0"/>
              <a:t>把</a:t>
            </a:r>
            <a:r>
              <a:rPr lang="en-US" altLang="zh-CN" dirty="0"/>
              <a:t>y</a:t>
            </a:r>
            <a:r>
              <a:rPr lang="zh-CN" altLang="en-US" dirty="0"/>
              <a:t>数组存回</a:t>
            </a:r>
            <a:r>
              <a:rPr lang="en-US" altLang="zh-CN" dirty="0"/>
              <a:t>x</a:t>
            </a:r>
            <a:r>
              <a:rPr lang="zh-CN" altLang="en-US" dirty="0"/>
              <a:t>数组。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038" y="625576"/>
            <a:ext cx="6957078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进行倍增，</a:t>
            </a:r>
            <a:r>
              <a:rPr lang="en-US" altLang="zh-CN" sz="2000" b="1" dirty="0">
                <a:solidFill>
                  <a:srgbClr val="FF0000"/>
                </a:solidFill>
              </a:rPr>
              <a:t>k=4</a:t>
            </a:r>
            <a:r>
              <a:rPr lang="zh-CN" altLang="en-US" sz="2000" b="1" dirty="0"/>
              <a:t>时</a:t>
            </a:r>
            <a:endParaRPr lang="en-US" altLang="zh-CN" sz="2000" b="1" dirty="0"/>
          </a:p>
          <a:p>
            <a:r>
              <a:rPr lang="en-US" altLang="zh-CN" dirty="0"/>
              <a:t>2.1</a:t>
            </a:r>
            <a:r>
              <a:rPr lang="zh-CN" altLang="en-US" dirty="0"/>
              <a:t>第二关键字排序</a:t>
            </a:r>
            <a:endParaRPr lang="en-US" altLang="zh-CN" dirty="0"/>
          </a:p>
          <a:p>
            <a:r>
              <a:rPr lang="en-US" altLang="zh-CN" dirty="0"/>
              <a:t>y[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是对第二关键字排</a:t>
            </a:r>
            <a:endParaRPr lang="en-US" altLang="zh-CN" dirty="0"/>
          </a:p>
          <a:p>
            <a:r>
              <a:rPr lang="zh-CN" altLang="en-US" dirty="0"/>
              <a:t>序</a:t>
            </a:r>
            <a:r>
              <a:rPr lang="en-US" altLang="zh-CN" dirty="0"/>
              <a:t>,</a:t>
            </a:r>
            <a:r>
              <a:rPr lang="zh-CN" altLang="en-US" dirty="0"/>
              <a:t>排第</a:t>
            </a:r>
            <a:r>
              <a:rPr lang="en-US" altLang="zh-CN" dirty="0" err="1"/>
              <a:t>i</a:t>
            </a:r>
            <a:r>
              <a:rPr lang="zh-CN" altLang="en-US" dirty="0"/>
              <a:t>名的是谁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b="1" dirty="0"/>
              <a:t>2.2 </a:t>
            </a:r>
            <a:r>
              <a:rPr lang="zh-CN" altLang="en-US" sz="2400" b="1" dirty="0"/>
              <a:t>第一关键字排序</a:t>
            </a:r>
            <a:endParaRPr lang="en-US" altLang="zh-CN" sz="2400" b="1" dirty="0"/>
          </a:p>
          <a:p>
            <a:r>
              <a:rPr lang="zh-CN" altLang="en-US" dirty="0"/>
              <a:t>   根据第二关键字的排名对第一关键字进行基数排序</a:t>
            </a:r>
            <a:endParaRPr lang="en-US" altLang="zh-CN" dirty="0"/>
          </a:p>
          <a:p>
            <a:r>
              <a:rPr lang="en-US" altLang="zh-CN" dirty="0"/>
              <a:t>    1.</a:t>
            </a:r>
            <a:r>
              <a:rPr lang="zh-CN" altLang="en-US" dirty="0"/>
              <a:t>按</a:t>
            </a:r>
            <a:r>
              <a:rPr lang="en-US" altLang="zh-CN" dirty="0"/>
              <a:t>y[]</a:t>
            </a:r>
            <a:r>
              <a:rPr lang="zh-CN" altLang="en-US" dirty="0"/>
              <a:t>排名顺序入桶</a:t>
            </a:r>
            <a:endParaRPr lang="en-US" altLang="zh-CN" dirty="0"/>
          </a:p>
          <a:p>
            <a:r>
              <a:rPr lang="en-US" altLang="zh-CN" dirty="0"/>
              <a:t>    2.</a:t>
            </a:r>
            <a:r>
              <a:rPr lang="zh-CN" altLang="en-US" dirty="0"/>
              <a:t>从排名最后的开始，倒序从桶取出并在</a:t>
            </a:r>
            <a:r>
              <a:rPr lang="en-US" altLang="zh-CN" dirty="0" err="1"/>
              <a:t>sa</a:t>
            </a:r>
            <a:r>
              <a:rPr lang="zh-CN" altLang="en-US" dirty="0"/>
              <a:t>纪录排名</a:t>
            </a:r>
            <a:endParaRPr lang="en-US" altLang="zh-CN" dirty="0"/>
          </a:p>
          <a:p>
            <a:r>
              <a:rPr lang="zh-CN" altLang="en-US" dirty="0"/>
              <a:t>看最后一行代码：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sa</a:t>
            </a:r>
            <a:r>
              <a:rPr lang="en-US" altLang="zh-CN" dirty="0"/>
              <a:t>[c[x[y[8]]--]=</a:t>
            </a:r>
            <a:r>
              <a:rPr lang="en-US" altLang="zh-CN" dirty="0" err="1"/>
              <a:t>sa</a:t>
            </a:r>
            <a:r>
              <a:rPr lang="en-US" altLang="zh-CN" dirty="0"/>
              <a:t>[1]=y[8]=4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sa</a:t>
            </a:r>
            <a:r>
              <a:rPr lang="en-US" altLang="zh-CN" dirty="0"/>
              <a:t>[c[x[y[7]]--]=</a:t>
            </a:r>
            <a:r>
              <a:rPr lang="en-US" altLang="zh-CN" dirty="0" err="1"/>
              <a:t>sa</a:t>
            </a:r>
            <a:r>
              <a:rPr lang="en-US" altLang="zh-CN" dirty="0"/>
              <a:t>[8]=y[7]=3</a:t>
            </a:r>
            <a:br>
              <a:rPr lang="en-US" altLang="zh-CN" dirty="0"/>
            </a:br>
            <a:r>
              <a:rPr lang="en-US" altLang="zh-CN" dirty="0"/>
              <a:t>……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sz="2400" b="1" dirty="0"/>
              <a:t>2.3</a:t>
            </a:r>
            <a:r>
              <a:rPr lang="zh-CN" altLang="en-US" sz="2400" b="1" dirty="0"/>
              <a:t>计算新的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数组</a:t>
            </a:r>
            <a:br>
              <a:rPr lang="en-US" altLang="zh-CN" dirty="0"/>
            </a:br>
            <a:r>
              <a:rPr lang="en-US" altLang="zh-CN" dirty="0"/>
              <a:t>    //</a:t>
            </a:r>
            <a:r>
              <a:rPr lang="zh-CN" altLang="en-US" dirty="0"/>
              <a:t>计算新的</a:t>
            </a:r>
            <a:r>
              <a:rPr lang="en-US" altLang="zh-CN" dirty="0"/>
              <a:t>X</a:t>
            </a:r>
            <a:r>
              <a:rPr lang="zh-CN" altLang="en-US" dirty="0"/>
              <a:t>数组，即</a:t>
            </a:r>
            <a:r>
              <a:rPr lang="en-US" altLang="zh-CN" dirty="0"/>
              <a:t>rank</a:t>
            </a:r>
            <a:r>
              <a:rPr lang="zh-CN" altLang="en-US" dirty="0"/>
              <a:t>数组。为节约空间，暂时放在</a:t>
            </a:r>
            <a:r>
              <a:rPr lang="en-US" altLang="zh-CN" dirty="0"/>
              <a:t>y</a:t>
            </a:r>
            <a:r>
              <a:rPr lang="zh-CN" altLang="en-US" dirty="0"/>
              <a:t>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表格 4"/>
          <p:cNvGraphicFramePr>
            <a:graphicFrameLocks noGrp="1"/>
          </p:cNvGraphicFramePr>
          <p:nvPr/>
        </p:nvGraphicFramePr>
        <p:xfrm>
          <a:off x="3355505" y="0"/>
          <a:ext cx="580574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83"/>
                <a:gridCol w="645083"/>
                <a:gridCol w="645083"/>
                <a:gridCol w="645083"/>
                <a:gridCol w="645083"/>
                <a:gridCol w="645083"/>
                <a:gridCol w="645083"/>
                <a:gridCol w="645083"/>
                <a:gridCol w="645083"/>
              </a:tblGrid>
              <a:tr h="260648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</a:tr>
              <a:tr h="249848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131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合并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y[]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sa</a:t>
                      </a:r>
                      <a:r>
                        <a:rPr lang="en-US" altLang="zh-CN" sz="1600" dirty="0"/>
                        <a:t>’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X’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5536" y="5551620"/>
            <a:ext cx="813690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y[</a:t>
            </a:r>
            <a:r>
              <a:rPr lang="en-US" altLang="zh-CN" dirty="0" err="1"/>
              <a:t>sa</a:t>
            </a:r>
            <a:r>
              <a:rPr lang="en-US" altLang="zh-CN" dirty="0"/>
              <a:t>[1]]=1; p=2;     //</a:t>
            </a:r>
            <a:r>
              <a:rPr lang="zh-CN" altLang="en-US" dirty="0"/>
              <a:t>为节约空间，新的</a:t>
            </a:r>
            <a:r>
              <a:rPr lang="en-US" altLang="zh-CN" dirty="0"/>
              <a:t>X</a:t>
            </a:r>
            <a:r>
              <a:rPr lang="zh-CN" altLang="en-US" dirty="0"/>
              <a:t>数组暂时放在</a:t>
            </a:r>
            <a:r>
              <a:rPr lang="en-US" altLang="zh-CN" dirty="0"/>
              <a:t>y</a:t>
            </a:r>
            <a:r>
              <a:rPr lang="zh-CN" altLang="en-US" dirty="0"/>
              <a:t>里</a:t>
            </a:r>
            <a:endParaRPr lang="en-US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=2;i&lt;=</a:t>
            </a:r>
            <a:r>
              <a:rPr lang="en-US" altLang="zh-CN" dirty="0" err="1"/>
              <a:t>n;i</a:t>
            </a:r>
            <a:r>
              <a:rPr lang="en-US" altLang="zh-CN" dirty="0"/>
              <a:t>++){             //</a:t>
            </a:r>
            <a:r>
              <a:rPr lang="zh-CN" altLang="en-US" dirty="0"/>
              <a:t>利用</a:t>
            </a:r>
            <a:r>
              <a:rPr lang="en-US" altLang="zh-CN" dirty="0" err="1"/>
              <a:t>sa</a:t>
            </a:r>
            <a:r>
              <a:rPr lang="zh-CN" altLang="en-US" dirty="0"/>
              <a:t>数组和原</a:t>
            </a:r>
            <a:r>
              <a:rPr lang="en-US" altLang="zh-CN" dirty="0"/>
              <a:t>X</a:t>
            </a:r>
            <a:r>
              <a:rPr lang="zh-CN" altLang="en-US" dirty="0"/>
              <a:t>数组计算新的</a:t>
            </a:r>
            <a:r>
              <a:rPr lang="en-US" altLang="zh-CN" dirty="0"/>
              <a:t>X</a:t>
            </a:r>
            <a:r>
              <a:rPr lang="zh-CN" altLang="en-US" dirty="0"/>
              <a:t>数组 </a:t>
            </a:r>
            <a:r>
              <a:rPr lang="en-US" altLang="zh-CN" dirty="0"/>
              <a:t>	</a:t>
            </a:r>
            <a:endParaRPr lang="zh-CN" altLang="en-US" dirty="0"/>
          </a:p>
          <a:p>
            <a:r>
              <a:rPr lang="en-US" altLang="zh-CN" dirty="0"/>
              <a:t>            y[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]]=(x[</a:t>
            </a:r>
            <a:r>
              <a:rPr lang="en-US" altLang="zh-CN" dirty="0" err="1"/>
              <a:t>sa</a:t>
            </a:r>
            <a:r>
              <a:rPr lang="en-US" altLang="zh-CN" dirty="0"/>
              <a:t>[i-1]]==x[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]]&amp;&amp;x[</a:t>
            </a:r>
            <a:r>
              <a:rPr lang="en-US" altLang="zh-CN" dirty="0" err="1"/>
              <a:t>sa</a:t>
            </a:r>
            <a:r>
              <a:rPr lang="en-US" altLang="zh-CN" dirty="0"/>
              <a:t>[i-1]+k]==x[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]+k]?p-1:p++); }</a:t>
            </a:r>
            <a:endParaRPr lang="en-US" altLang="zh-CN" dirty="0"/>
          </a:p>
          <a:p>
            <a:r>
              <a:rPr lang="en-US" altLang="zh-CN" dirty="0"/>
              <a:t>swap(</a:t>
            </a:r>
            <a:r>
              <a:rPr lang="en-US" altLang="zh-CN" dirty="0" err="1"/>
              <a:t>x,y</a:t>
            </a:r>
            <a:r>
              <a:rPr lang="en-US" altLang="zh-CN" dirty="0"/>
              <a:t>);  //</a:t>
            </a:r>
            <a:r>
              <a:rPr lang="zh-CN" altLang="en-US" dirty="0"/>
              <a:t>把</a:t>
            </a:r>
            <a:r>
              <a:rPr lang="en-US" altLang="zh-CN" dirty="0"/>
              <a:t>y</a:t>
            </a:r>
            <a:r>
              <a:rPr lang="zh-CN" altLang="en-US" dirty="0"/>
              <a:t>数组存回</a:t>
            </a:r>
            <a:r>
              <a:rPr lang="en-US" altLang="zh-CN" dirty="0"/>
              <a:t>x</a:t>
            </a:r>
            <a:r>
              <a:rPr lang="zh-CN" altLang="en-US" dirty="0"/>
              <a:t>数组。    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139952" y="3635378"/>
            <a:ext cx="4870941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m;i</a:t>
            </a:r>
            <a:r>
              <a:rPr lang="en-US" altLang="zh-CN" sz="2000" dirty="0"/>
              <a:t>++)c[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]=0;</a:t>
            </a:r>
            <a:endParaRPr lang="en-US" altLang="zh-CN" sz="2000" dirty="0"/>
          </a:p>
          <a:p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++)c[x[y[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]]]++; </a:t>
            </a:r>
            <a:endParaRPr lang="en-US" altLang="zh-CN" sz="2000" dirty="0"/>
          </a:p>
          <a:p>
            <a:r>
              <a:rPr lang="en-US" altLang="zh-CN" sz="2000" dirty="0"/>
              <a:t>             //</a:t>
            </a:r>
            <a:r>
              <a:rPr lang="zh-CN" altLang="en-US" sz="2000" dirty="0"/>
              <a:t>按第二关键字的</a:t>
            </a:r>
            <a:r>
              <a:rPr lang="en-US" altLang="zh-CN" sz="2000" dirty="0"/>
              <a:t>y[]</a:t>
            </a:r>
            <a:r>
              <a:rPr lang="zh-CN" altLang="en-US" sz="2000" dirty="0"/>
              <a:t>排名顺序入桶 </a:t>
            </a:r>
            <a:endParaRPr lang="zh-CN" altLang="en-US" sz="2000" dirty="0"/>
          </a:p>
          <a:p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=2;i&lt;=</a:t>
            </a:r>
            <a:r>
              <a:rPr lang="en-US" altLang="zh-CN" sz="2000" dirty="0" err="1"/>
              <a:t>m;i</a:t>
            </a:r>
            <a:r>
              <a:rPr lang="en-US" altLang="zh-CN" sz="2000" dirty="0"/>
              <a:t>++)c[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]+=c[i-1]; //</a:t>
            </a:r>
            <a:r>
              <a:rPr lang="zh-CN" altLang="en-US" sz="2000" dirty="0"/>
              <a:t>前缀和	</a:t>
            </a:r>
            <a:endParaRPr lang="zh-CN" altLang="en-US" sz="2000" dirty="0"/>
          </a:p>
          <a:p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&gt;=1;i--)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[c[x[y[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]]]--]=y[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个模式串</a:t>
            </a:r>
            <a:r>
              <a:rPr lang="en-US" altLang="zh-CN" dirty="0"/>
              <a:t>p</a:t>
            </a:r>
            <a:r>
              <a:rPr lang="zh-CN" altLang="en-US" dirty="0"/>
              <a:t>与一个主串</a:t>
            </a:r>
            <a:r>
              <a:rPr lang="en-US" altLang="zh-CN" dirty="0"/>
              <a:t>s</a:t>
            </a:r>
            <a:r>
              <a:rPr lang="zh-CN" altLang="en-US" dirty="0"/>
              <a:t>，求主串</a:t>
            </a:r>
            <a:r>
              <a:rPr lang="en-US" altLang="zh-CN" dirty="0"/>
              <a:t>s</a:t>
            </a:r>
            <a:r>
              <a:rPr lang="zh-CN" altLang="en-US" dirty="0"/>
              <a:t>中出现过多少个模式串</a:t>
            </a:r>
            <a:r>
              <a:rPr lang="en-US" altLang="zh-CN" dirty="0"/>
              <a:t>p</a:t>
            </a:r>
            <a:endParaRPr lang="en-US" altLang="zh-CN" dirty="0"/>
          </a:p>
          <a:p>
            <a:r>
              <a:rPr lang="zh-CN" altLang="en-US" dirty="0"/>
              <a:t>数据：</a:t>
            </a:r>
            <a:r>
              <a:rPr lang="en-US" altLang="zh-CN" dirty="0"/>
              <a:t>5   </a:t>
            </a:r>
            <a:endParaRPr lang="en-US" altLang="zh-CN" dirty="0"/>
          </a:p>
          <a:p>
            <a:r>
              <a:rPr lang="en-US" altLang="zh-CN" dirty="0"/>
              <a:t>          she he say her </a:t>
            </a:r>
            <a:r>
              <a:rPr lang="en-US" altLang="zh-CN" dirty="0" err="1"/>
              <a:t>shr</a:t>
            </a:r>
            <a:r>
              <a:rPr lang="en-US" altLang="zh-CN" dirty="0"/>
              <a:t>   </a:t>
            </a:r>
            <a:endParaRPr lang="en-US" altLang="zh-CN" dirty="0"/>
          </a:p>
          <a:p>
            <a:r>
              <a:rPr lang="en-US" altLang="zh-CN" dirty="0"/>
              <a:t>          yasher</a:t>
            </a:r>
            <a:endParaRPr lang="en-US" altLang="zh-CN" dirty="0"/>
          </a:p>
          <a:p>
            <a:r>
              <a:rPr lang="zh-CN" altLang="en-US" dirty="0"/>
              <a:t>输出：</a:t>
            </a:r>
            <a:r>
              <a:rPr lang="en-US" altLang="zh-CN" dirty="0"/>
              <a:t>3</a:t>
            </a:r>
            <a:endParaRPr lang="en-US" altLang="zh-CN" dirty="0"/>
          </a:p>
          <a:p>
            <a:r>
              <a:rPr lang="zh-CN" altLang="en-US" dirty="0"/>
              <a:t>解释：</a:t>
            </a:r>
            <a:r>
              <a:rPr lang="en-US" altLang="zh-CN" dirty="0"/>
              <a:t>she he her </a:t>
            </a:r>
            <a:r>
              <a:rPr lang="zh-CN" altLang="en-US" dirty="0"/>
              <a:t>都出现过。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—AC</a:t>
            </a:r>
            <a:r>
              <a:rPr lang="zh-CN" altLang="en-US" dirty="0"/>
              <a:t>自动机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751344"/>
            <a:ext cx="874630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初始时</a:t>
            </a:r>
            <a:r>
              <a:rPr lang="en-US" altLang="zh-CN" sz="2400" dirty="0"/>
              <a:t>X[]</a:t>
            </a:r>
            <a:r>
              <a:rPr lang="zh-CN" altLang="en-US" sz="2400" dirty="0"/>
              <a:t>是对</a:t>
            </a:r>
            <a:r>
              <a:rPr lang="en-US" altLang="zh-CN" sz="2400" dirty="0"/>
              <a:t>s</a:t>
            </a:r>
            <a:r>
              <a:rPr lang="zh-CN" altLang="en-US" sz="2400" dirty="0"/>
              <a:t>离散得到的排名，那必须对</a:t>
            </a:r>
            <a:r>
              <a:rPr lang="en-US" altLang="zh-CN" sz="2400" dirty="0"/>
              <a:t>s</a:t>
            </a:r>
            <a:r>
              <a:rPr lang="zh-CN" altLang="en-US" sz="2400" dirty="0"/>
              <a:t>进行离散吗？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不必。</a:t>
            </a:r>
            <a:endParaRPr lang="en-US" altLang="zh-CN" sz="2400" dirty="0"/>
          </a:p>
          <a:p>
            <a:r>
              <a:rPr lang="zh-CN" altLang="en-US" sz="2400" dirty="0"/>
              <a:t>我们可以令</a:t>
            </a:r>
            <a:r>
              <a:rPr lang="en-US" altLang="zh-CN" sz="2400" dirty="0"/>
              <a:t>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直接等于</a:t>
            </a:r>
            <a:r>
              <a:rPr lang="en-US" altLang="zh-CN" sz="2400" dirty="0"/>
              <a:t>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只是第一轮的排序是以字符的</a:t>
            </a:r>
            <a:r>
              <a:rPr lang="en-US" altLang="zh-CN" sz="2400" dirty="0"/>
              <a:t>ASCII</a:t>
            </a:r>
            <a:r>
              <a:rPr lang="zh-CN" altLang="en-US" sz="2400" dirty="0"/>
              <a:t>为关键字进行。</a:t>
            </a:r>
            <a:endParaRPr lang="en-US" altLang="zh-CN" sz="2400" dirty="0"/>
          </a:p>
          <a:p>
            <a:r>
              <a:rPr lang="en-US" altLang="zh-CN" sz="2400" dirty="0"/>
              <a:t>k&gt;=2</a:t>
            </a:r>
            <a:r>
              <a:rPr lang="zh-CN" altLang="en-US" sz="2400" dirty="0"/>
              <a:t>后，</a:t>
            </a:r>
            <a:r>
              <a:rPr lang="en-US" altLang="zh-CN" sz="2400" dirty="0"/>
              <a:t>x[]</a:t>
            </a:r>
            <a:r>
              <a:rPr lang="zh-CN" altLang="en-US" sz="2400" dirty="0"/>
              <a:t>则变成了</a:t>
            </a:r>
            <a:r>
              <a:rPr lang="en-US" altLang="zh-CN" sz="2400" dirty="0"/>
              <a:t>rank[]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而</a:t>
            </a:r>
            <a:r>
              <a:rPr lang="en-US" altLang="zh-CN" sz="2400" dirty="0"/>
              <a:t>m</a:t>
            </a:r>
            <a:r>
              <a:rPr lang="zh-CN" altLang="en-US" sz="2400" dirty="0"/>
              <a:t>的取值则应该是 字符</a:t>
            </a:r>
            <a:r>
              <a:rPr lang="en-US" altLang="zh-CN" sz="2400" dirty="0"/>
              <a:t>ASCII</a:t>
            </a:r>
            <a:r>
              <a:rPr lang="zh-CN" altLang="en-US" sz="2400" dirty="0"/>
              <a:t>的最大值，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ascll</a:t>
            </a:r>
            <a:r>
              <a:rPr lang="en-US" altLang="zh-CN" sz="2400" dirty="0"/>
              <a:t>(‘z’)=122 </a:t>
            </a:r>
            <a:r>
              <a:rPr lang="zh-CN" altLang="en-US" sz="2400" dirty="0"/>
              <a:t>或</a:t>
            </a:r>
            <a:r>
              <a:rPr lang="en-US" altLang="zh-CN" sz="2400" dirty="0"/>
              <a:t>127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876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初始</a:t>
            </a:r>
            <a:r>
              <a:rPr lang="en-US" altLang="zh-CN" dirty="0"/>
              <a:t>1.rank[],1.sa[]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2532" y="1925820"/>
            <a:ext cx="7272808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//</a:t>
            </a:r>
            <a:r>
              <a:rPr lang="zh-CN" altLang="en-US" sz="2400" dirty="0"/>
              <a:t>基数排序   这里是从标号</a:t>
            </a:r>
            <a:r>
              <a:rPr lang="en-US" altLang="zh-CN" sz="2400" dirty="0"/>
              <a:t>0</a:t>
            </a:r>
            <a:r>
              <a:rPr lang="zh-CN" altLang="en-US" sz="2400" dirty="0"/>
              <a:t>开始</a:t>
            </a:r>
            <a:endParaRPr lang="en-US" altLang="zh-CN" sz="2400" dirty="0"/>
          </a:p>
          <a:p>
            <a:r>
              <a:rPr lang="en-US" altLang="zh-CN" sz="2400" dirty="0"/>
              <a:t>for 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++c[x[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]]; </a:t>
            </a:r>
            <a:endParaRPr lang="en-US" altLang="zh-CN" sz="2400" dirty="0"/>
          </a:p>
          <a:p>
            <a:r>
              <a:rPr lang="en-US" altLang="zh-CN" sz="2400" dirty="0"/>
              <a:t>                  //c</a:t>
            </a:r>
            <a:r>
              <a:rPr lang="zh-CN" altLang="en-US" sz="2400" dirty="0"/>
              <a:t>数组是桶 </a:t>
            </a:r>
            <a:r>
              <a:rPr lang="en-US" altLang="zh-CN" sz="2400" dirty="0"/>
              <a:t>,</a:t>
            </a:r>
            <a:r>
              <a:rPr lang="zh-CN" altLang="en-US" sz="2400" dirty="0"/>
              <a:t>统计各个桶中的个数</a:t>
            </a:r>
            <a:br>
              <a:rPr lang="en-US" altLang="zh-CN" sz="2400" dirty="0"/>
            </a:br>
            <a:r>
              <a:rPr lang="en-US" altLang="zh-CN" sz="2400" dirty="0"/>
              <a:t>                  //x[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是后面是作为第一关键字</a:t>
            </a:r>
            <a:endParaRPr lang="zh-CN" altLang="en-US" sz="2400" dirty="0"/>
          </a:p>
          <a:p>
            <a:r>
              <a:rPr lang="en-US" altLang="zh-CN" sz="2400" dirty="0"/>
              <a:t>for 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&lt;m;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  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]+=c[i-1]; //</a:t>
            </a:r>
            <a:r>
              <a:rPr lang="zh-CN" altLang="en-US" sz="2400" dirty="0"/>
              <a:t>前缀和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 </a:t>
            </a:r>
            <a:r>
              <a:rPr lang="en-US" altLang="zh-CN" sz="2400" dirty="0"/>
              <a:t>for 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=n-1;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&gt;=0; --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  </a:t>
            </a:r>
            <a:r>
              <a:rPr lang="en-US" altLang="zh-CN" sz="2400" dirty="0" err="1"/>
              <a:t>sa</a:t>
            </a:r>
            <a:r>
              <a:rPr lang="en-US" altLang="zh-CN" sz="2400" dirty="0"/>
              <a:t>[</a:t>
            </a:r>
            <a:r>
              <a:rPr lang="en-US" altLang="zh-CN" sz="2400" dirty="0">
                <a:solidFill>
                  <a:srgbClr val="FF0000"/>
                </a:solidFill>
              </a:rPr>
              <a:t>--</a:t>
            </a:r>
            <a:r>
              <a:rPr lang="en-US" altLang="zh-CN" sz="2400" dirty="0"/>
              <a:t>c[x[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]]]=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               //</a:t>
            </a:r>
            <a:r>
              <a:rPr lang="en-US" altLang="zh-CN" sz="2400" dirty="0" err="1"/>
              <a:t>sa</a:t>
            </a:r>
            <a:r>
              <a:rPr lang="en-US" altLang="zh-CN" sz="2400" dirty="0"/>
              <a:t>[k]</a:t>
            </a:r>
            <a:r>
              <a:rPr lang="zh-CN" altLang="en-US" sz="2400" dirty="0"/>
              <a:t>表示排第</a:t>
            </a:r>
            <a:r>
              <a:rPr lang="en-US" altLang="zh-CN" sz="2400" dirty="0"/>
              <a:t>k</a:t>
            </a:r>
            <a:r>
              <a:rPr lang="zh-CN" altLang="en-US" sz="2400" dirty="0"/>
              <a:t>名的在原串中的位置是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   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712532" y="772146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n=</a:t>
            </a:r>
            <a:r>
              <a:rPr lang="en-US" altLang="zh-CN" dirty="0" err="1"/>
              <a:t>strlen</a:t>
            </a:r>
            <a:r>
              <a:rPr lang="en-US" altLang="zh-CN" dirty="0"/>
              <a:t>(s);  m;  </a:t>
            </a:r>
            <a:r>
              <a:rPr lang="en-US" altLang="zh-CN" b="1" dirty="0">
                <a:solidFill>
                  <a:srgbClr val="FF0000"/>
                </a:solidFill>
              </a:rPr>
              <a:t>//s</a:t>
            </a:r>
            <a:r>
              <a:rPr lang="zh-CN" altLang="en-US" b="1" dirty="0">
                <a:solidFill>
                  <a:srgbClr val="FF0000"/>
                </a:solidFill>
              </a:rPr>
              <a:t>从下标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//n</a:t>
            </a:r>
            <a:r>
              <a:rPr lang="zh-CN" altLang="en-US" dirty="0"/>
              <a:t>表示原字符串长度，</a:t>
            </a:r>
            <a:r>
              <a:rPr lang="en-US" altLang="zh-CN" dirty="0"/>
              <a:t>m</a:t>
            </a:r>
            <a:r>
              <a:rPr lang="zh-CN" altLang="en-US" dirty="0"/>
              <a:t>表示字符个数，</a:t>
            </a:r>
            <a:r>
              <a:rPr lang="en-US" altLang="zh-CN" dirty="0" err="1"/>
              <a:t>ascll</a:t>
            </a:r>
            <a:r>
              <a:rPr lang="en-US" altLang="zh-CN" dirty="0"/>
              <a:t>('z')=122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可以按原来的</a:t>
            </a:r>
            <a:r>
              <a:rPr lang="en-US" altLang="zh-CN" dirty="0" err="1"/>
              <a:t>ascll</a:t>
            </a:r>
            <a:r>
              <a:rPr lang="zh-CN" altLang="en-US" dirty="0"/>
              <a:t>码来就可以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5013176"/>
            <a:ext cx="73448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aaabaa</a:t>
            </a:r>
            <a:r>
              <a:rPr lang="zh-CN" altLang="en-US" sz="2000" dirty="0"/>
              <a:t>，</a:t>
            </a:r>
            <a:r>
              <a:rPr lang="en-US" altLang="zh-CN" sz="2000" dirty="0"/>
              <a:t>c[a]=5</a:t>
            </a:r>
            <a:r>
              <a:rPr lang="zh-CN" altLang="en-US" sz="2000" dirty="0"/>
              <a:t>，</a:t>
            </a:r>
            <a:r>
              <a:rPr lang="en-US" altLang="zh-CN" sz="2000" dirty="0"/>
              <a:t>c[b]=6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r>
              <a:rPr lang="en-US" altLang="zh-CN" sz="2000" dirty="0" err="1"/>
              <a:t>sa</a:t>
            </a:r>
            <a:r>
              <a:rPr lang="en-US" altLang="zh-CN" sz="2000" dirty="0"/>
              <a:t>[c[a]]=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[4]=5,sa[c[a]]=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[3]=4, 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[c[b]]=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[5]=3</a:t>
            </a:r>
            <a:endParaRPr lang="en-US" altLang="zh-CN" sz="2000" dirty="0"/>
          </a:p>
          <a:p>
            <a:r>
              <a:rPr lang="en-US" altLang="zh-CN" sz="2000" dirty="0" err="1"/>
              <a:t>sa</a:t>
            </a:r>
            <a:r>
              <a:rPr lang="en-US" altLang="zh-CN" sz="2000" dirty="0"/>
              <a:t>[c[a]]=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[2]=2,sa[c[a]]=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[1]=1; 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[c[a]]=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[0]=0</a:t>
            </a:r>
            <a:br>
              <a:rPr lang="en-US" altLang="zh-CN" sz="2000" dirty="0"/>
            </a:br>
            <a:r>
              <a:rPr lang="zh-CN" altLang="en-US" sz="2000" dirty="0"/>
              <a:t>所以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[]={0,1,2,4,5,3}</a:t>
            </a:r>
            <a:endParaRPr lang="en-US" altLang="zh-CN" sz="2000" dirty="0"/>
          </a:p>
          <a:p>
            <a:r>
              <a:rPr lang="zh-CN" altLang="en-US" sz="2000" dirty="0"/>
              <a:t>对于</a:t>
            </a:r>
            <a:r>
              <a:rPr lang="en-US" altLang="zh-CN" sz="2000" dirty="0" err="1"/>
              <a:t>aabaaaab</a:t>
            </a:r>
            <a:r>
              <a:rPr lang="zh-CN" altLang="en-US" sz="2000" dirty="0"/>
              <a:t>，</a:t>
            </a:r>
            <a:r>
              <a:rPr lang="en-US" altLang="zh-CN" sz="2000" dirty="0"/>
              <a:t>c[a]=6</a:t>
            </a:r>
            <a:r>
              <a:rPr lang="zh-CN" altLang="en-US" sz="2000" dirty="0"/>
              <a:t>，</a:t>
            </a:r>
            <a:r>
              <a:rPr lang="en-US" altLang="zh-CN" sz="2000" dirty="0"/>
              <a:t>c[b]=8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[]={ 0,1,3,4,5,6,2,7}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99392"/>
            <a:ext cx="9361040" cy="7294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t[</a:t>
            </a:r>
            <a:r>
              <a:rPr lang="en-US" altLang="zh-CN" dirty="0" err="1"/>
              <a:t>maxn</a:t>
            </a:r>
            <a:r>
              <a:rPr lang="en-US" altLang="zh-CN" dirty="0"/>
              <a:t>],t2[</a:t>
            </a:r>
            <a:r>
              <a:rPr lang="en-US" altLang="zh-CN" dirty="0" err="1"/>
              <a:t>maxn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buildSA</a:t>
            </a:r>
            <a:r>
              <a:rPr lang="en-US" altLang="zh-CN" dirty="0"/>
              <a:t>(int </a:t>
            </a:r>
            <a:r>
              <a:rPr lang="en-US" altLang="zh-CN" dirty="0" err="1"/>
              <a:t>n,int</a:t>
            </a:r>
            <a:r>
              <a:rPr lang="en-US" altLang="zh-CN" dirty="0"/>
              <a:t> m){        //m</a:t>
            </a:r>
            <a:r>
              <a:rPr lang="zh-CN" altLang="en-US" dirty="0"/>
              <a:t>是基数，</a:t>
            </a:r>
            <a:r>
              <a:rPr lang="en-US" altLang="zh-CN" dirty="0"/>
              <a:t>127</a:t>
            </a:r>
            <a:r>
              <a:rPr lang="zh-CN" altLang="en-US" dirty="0"/>
              <a:t>或</a:t>
            </a:r>
            <a:r>
              <a:rPr lang="en-US" altLang="zh-CN" dirty="0"/>
              <a:t>256</a:t>
            </a:r>
            <a:r>
              <a:rPr lang="zh-CN" altLang="en-US" dirty="0"/>
              <a:t>，即字符的</a:t>
            </a:r>
            <a:r>
              <a:rPr lang="en-US" altLang="zh-CN" dirty="0"/>
              <a:t>ASCII</a:t>
            </a:r>
            <a:r>
              <a:rPr lang="zh-CN" altLang="en-US" dirty="0"/>
              <a:t>最大值，</a:t>
            </a:r>
            <a:endParaRPr lang="en-US" altLang="zh-CN" dirty="0"/>
          </a:p>
          <a:p>
            <a:r>
              <a:rPr lang="en-US" altLang="zh-CN" dirty="0"/>
              <a:t>	int </a:t>
            </a:r>
            <a:r>
              <a:rPr lang="en-US" altLang="zh-CN" dirty="0" err="1"/>
              <a:t>i</a:t>
            </a:r>
            <a:r>
              <a:rPr lang="en-US" altLang="zh-CN" dirty="0"/>
              <a:t>,*x=t,*y=t2;         //n</a:t>
            </a:r>
            <a:r>
              <a:rPr lang="zh-CN" altLang="en-US" dirty="0"/>
              <a:t>为字符串长度，</a:t>
            </a:r>
            <a:r>
              <a:rPr lang="en-US" altLang="zh-CN" dirty="0"/>
              <a:t>x</a:t>
            </a:r>
            <a:r>
              <a:rPr lang="zh-CN" altLang="en-US" dirty="0"/>
              <a:t>为第一关键字，</a:t>
            </a:r>
            <a:r>
              <a:rPr lang="en-US" altLang="zh-CN" dirty="0"/>
              <a:t>y</a:t>
            </a:r>
            <a:r>
              <a:rPr lang="zh-CN" altLang="en-US" dirty="0"/>
              <a:t>为第二关键字 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++)c[x[</a:t>
            </a:r>
            <a:r>
              <a:rPr lang="en-US" altLang="zh-CN" dirty="0" err="1"/>
              <a:t>i</a:t>
            </a:r>
            <a:r>
              <a:rPr lang="en-US" altLang="zh-CN" dirty="0"/>
              <a:t>]=s[</a:t>
            </a:r>
            <a:r>
              <a:rPr lang="en-US" altLang="zh-CN" dirty="0" err="1"/>
              <a:t>i</a:t>
            </a:r>
            <a:r>
              <a:rPr lang="en-US" altLang="zh-CN" dirty="0"/>
              <a:t>]]++;       //</a:t>
            </a:r>
            <a:r>
              <a:rPr lang="zh-CN" altLang="en-US" dirty="0"/>
              <a:t>入桶 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m;i</a:t>
            </a:r>
            <a:r>
              <a:rPr lang="en-US" altLang="zh-CN" dirty="0"/>
              <a:t>++)c[</a:t>
            </a:r>
            <a:r>
              <a:rPr lang="en-US" altLang="zh-CN" dirty="0" err="1"/>
              <a:t>i</a:t>
            </a:r>
            <a:r>
              <a:rPr lang="en-US" altLang="zh-CN" dirty="0"/>
              <a:t>]+=c[i-1];        //</a:t>
            </a:r>
            <a:r>
              <a:rPr lang="zh-CN" altLang="en-US" dirty="0"/>
              <a:t>计数排序       前缀和 ，最大的就是总字符数 </a:t>
            </a:r>
            <a:endParaRPr lang="zh-CN" altLang="en-US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=n-1;i&gt;=0;i--)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r>
              <a:rPr lang="en-US" altLang="zh-CN" dirty="0"/>
              <a:t>c[x[</a:t>
            </a:r>
            <a:r>
              <a:rPr lang="en-US" altLang="zh-CN" dirty="0" err="1"/>
              <a:t>i</a:t>
            </a:r>
            <a:r>
              <a:rPr lang="en-US" altLang="zh-CN" dirty="0"/>
              <a:t>]]]=</a:t>
            </a:r>
            <a:r>
              <a:rPr lang="en-US" altLang="zh-CN" dirty="0" err="1"/>
              <a:t>i</a:t>
            </a:r>
            <a:r>
              <a:rPr lang="en-US" altLang="zh-CN" dirty="0"/>
              <a:t>;  //</a:t>
            </a:r>
            <a:r>
              <a:rPr lang="zh-CN" altLang="en-US" dirty="0"/>
              <a:t>从排最后的那名开始，初始</a:t>
            </a:r>
            <a:r>
              <a:rPr lang="en-US" altLang="zh-CN" dirty="0" err="1"/>
              <a:t>sa</a:t>
            </a:r>
            <a:r>
              <a:rPr lang="zh-CN" altLang="en-US" dirty="0"/>
              <a:t>数组 </a:t>
            </a:r>
            <a:endParaRPr lang="zh-CN" altLang="en-US" dirty="0"/>
          </a:p>
          <a:p>
            <a:r>
              <a:rPr lang="zh-CN" altLang="en-US" dirty="0"/>
              <a:t>	                                                </a:t>
            </a:r>
            <a:r>
              <a:rPr lang="en-US" altLang="zh-CN" dirty="0"/>
              <a:t>// 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表示排第</a:t>
            </a:r>
            <a:r>
              <a:rPr lang="en-US" altLang="zh-CN" dirty="0" err="1"/>
              <a:t>i</a:t>
            </a:r>
            <a:r>
              <a:rPr lang="zh-CN" altLang="en-US" dirty="0"/>
              <a:t>名的在原串在的位置 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for(int k=1;k&lt;=</a:t>
            </a:r>
            <a:r>
              <a:rPr lang="en-US" altLang="zh-CN" dirty="0" err="1"/>
              <a:t>n;k</a:t>
            </a:r>
            <a:r>
              <a:rPr lang="en-US" altLang="zh-CN" dirty="0"/>
              <a:t>&lt;&lt;=1){          //  </a:t>
            </a:r>
            <a:r>
              <a:rPr lang="zh-CN" altLang="en-US" dirty="0">
                <a:solidFill>
                  <a:srgbClr val="FF0000"/>
                </a:solidFill>
              </a:rPr>
              <a:t>倍增开始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	      </a:t>
            </a:r>
            <a:r>
              <a:rPr lang="en-US" altLang="zh-CN" dirty="0"/>
              <a:t>int p=0;		    //</a:t>
            </a:r>
            <a:r>
              <a:rPr lang="zh-CN" altLang="en-US" dirty="0"/>
              <a:t>把第二关键字进行排序，像个位数 </a:t>
            </a:r>
            <a:endParaRPr lang="zh-CN" altLang="en-US" dirty="0"/>
          </a:p>
          <a:p>
            <a:r>
              <a:rPr lang="zh-CN" altLang="en-US" dirty="0"/>
              <a:t>	      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n-k;i</a:t>
            </a:r>
            <a:r>
              <a:rPr lang="en-US" altLang="zh-CN" dirty="0"/>
              <a:t>&lt;</a:t>
            </a:r>
            <a:r>
              <a:rPr lang="en-US" altLang="zh-CN" dirty="0" err="1"/>
              <a:t>n;i</a:t>
            </a:r>
            <a:r>
              <a:rPr lang="en-US" altLang="zh-CN" dirty="0"/>
              <a:t>++)y[p++]=</a:t>
            </a:r>
            <a:r>
              <a:rPr lang="en-US" altLang="zh-CN" dirty="0" err="1"/>
              <a:t>i</a:t>
            </a:r>
            <a:r>
              <a:rPr lang="en-US" altLang="zh-CN" dirty="0"/>
              <a:t>;   // </a:t>
            </a:r>
            <a:r>
              <a:rPr lang="zh-CN" altLang="en-US" dirty="0"/>
              <a:t>倍增后，先处理最后几个不能形成新组合的位置 </a:t>
            </a:r>
            <a:endParaRPr lang="zh-CN" altLang="en-US" dirty="0"/>
          </a:p>
          <a:p>
            <a:r>
              <a:rPr lang="zh-CN" altLang="en-US" dirty="0"/>
              <a:t>		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++)if(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]&gt;=k)y[p++]=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]-k; //</a:t>
            </a:r>
            <a:r>
              <a:rPr lang="zh-CN" altLang="en-US" dirty="0"/>
              <a:t>利用已计算的</a:t>
            </a:r>
            <a:r>
              <a:rPr lang="en-US" altLang="zh-CN" dirty="0" err="1"/>
              <a:t>sa</a:t>
            </a:r>
            <a:r>
              <a:rPr lang="zh-CN" altLang="en-US" dirty="0"/>
              <a:t>数组</a:t>
            </a:r>
            <a:r>
              <a:rPr lang="en-US" altLang="zh-CN" dirty="0"/>
              <a:t>-K</a:t>
            </a:r>
            <a:r>
              <a:rPr lang="zh-CN" altLang="en-US" dirty="0"/>
              <a:t>位 </a:t>
            </a:r>
            <a:endParaRPr lang="zh-CN" altLang="en-US" dirty="0"/>
          </a:p>
          <a:p>
            <a:r>
              <a:rPr lang="zh-CN" altLang="en-US" dirty="0"/>
              <a:t>	</a:t>
            </a:r>
            <a:endParaRPr lang="zh-CN" altLang="en-US" dirty="0"/>
          </a:p>
          <a:p>
            <a:r>
              <a:rPr lang="zh-CN" altLang="en-US" dirty="0"/>
              <a:t>		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m;i</a:t>
            </a:r>
            <a:r>
              <a:rPr lang="en-US" altLang="zh-CN" dirty="0"/>
              <a:t>++)c[</a:t>
            </a:r>
            <a:r>
              <a:rPr lang="en-US" altLang="zh-CN" dirty="0" err="1"/>
              <a:t>i</a:t>
            </a:r>
            <a:r>
              <a:rPr lang="en-US" altLang="zh-CN" dirty="0"/>
              <a:t>]=0;</a:t>
            </a:r>
            <a:endParaRPr lang="en-US" altLang="zh-CN" dirty="0"/>
          </a:p>
          <a:p>
            <a:r>
              <a:rPr lang="en-US" altLang="zh-CN" dirty="0"/>
              <a:t>		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++)c[x[y[</a:t>
            </a:r>
            <a:r>
              <a:rPr lang="en-US" altLang="zh-CN" dirty="0" err="1"/>
              <a:t>i</a:t>
            </a:r>
            <a:r>
              <a:rPr lang="en-US" altLang="zh-CN" dirty="0"/>
              <a:t>]]]++; //</a:t>
            </a:r>
            <a:r>
              <a:rPr lang="zh-CN" altLang="en-US" dirty="0"/>
              <a:t>按第二关键字的</a:t>
            </a:r>
            <a:r>
              <a:rPr lang="en-US" altLang="zh-CN" dirty="0"/>
              <a:t>y[]</a:t>
            </a:r>
            <a:r>
              <a:rPr lang="zh-CN" altLang="en-US" dirty="0"/>
              <a:t>排名顺序入桶 </a:t>
            </a:r>
            <a:endParaRPr lang="zh-CN" altLang="en-US" dirty="0"/>
          </a:p>
          <a:p>
            <a:r>
              <a:rPr lang="zh-CN" altLang="en-US" dirty="0"/>
              <a:t>		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m;i</a:t>
            </a:r>
            <a:r>
              <a:rPr lang="en-US" altLang="zh-CN" dirty="0"/>
              <a:t>++)c[</a:t>
            </a:r>
            <a:r>
              <a:rPr lang="en-US" altLang="zh-CN" dirty="0" err="1"/>
              <a:t>i</a:t>
            </a:r>
            <a:r>
              <a:rPr lang="en-US" altLang="zh-CN" dirty="0"/>
              <a:t>]+=c[i-1]; </a:t>
            </a:r>
            <a:endParaRPr lang="en-US" altLang="zh-CN" dirty="0"/>
          </a:p>
          <a:p>
            <a:r>
              <a:rPr lang="zh-CN" altLang="en-US" dirty="0"/>
              <a:t>		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=n-1;i&gt;=0;i--)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r>
              <a:rPr lang="en-US" altLang="zh-CN" dirty="0"/>
              <a:t>c[x[y[</a:t>
            </a:r>
            <a:r>
              <a:rPr lang="en-US" altLang="zh-CN" dirty="0" err="1"/>
              <a:t>i</a:t>
            </a:r>
            <a:r>
              <a:rPr lang="en-US" altLang="zh-CN" dirty="0"/>
              <a:t>]]]]=y[</a:t>
            </a:r>
            <a:r>
              <a:rPr lang="en-US" altLang="zh-CN" dirty="0" err="1"/>
              <a:t>i</a:t>
            </a:r>
            <a:r>
              <a:rPr lang="en-US" altLang="zh-CN" dirty="0"/>
              <a:t>];// </a:t>
            </a:r>
            <a:r>
              <a:rPr lang="zh-CN" altLang="en-US" dirty="0"/>
              <a:t>从第二键字的最后一名开始</a:t>
            </a:r>
            <a:endParaRPr lang="zh-CN" altLang="en-US" dirty="0"/>
          </a:p>
          <a:p>
            <a:r>
              <a:rPr lang="zh-CN" altLang="en-US" dirty="0"/>
              <a:t>		                                                     </a:t>
            </a:r>
            <a:r>
              <a:rPr lang="en-US" altLang="zh-CN" dirty="0"/>
              <a:t>//</a:t>
            </a:r>
            <a:r>
              <a:rPr lang="zh-CN" altLang="en-US" dirty="0"/>
              <a:t>进行第一关键字的排序 </a:t>
            </a:r>
            <a:endParaRPr lang="en-US" altLang="zh-CN" dirty="0"/>
          </a:p>
          <a:p>
            <a:r>
              <a:rPr lang="zh-CN" altLang="en-US" dirty="0"/>
              <a:t>	</a:t>
            </a:r>
            <a:endParaRPr lang="zh-CN" altLang="en-US" dirty="0"/>
          </a:p>
          <a:p>
            <a:r>
              <a:rPr lang="zh-CN" altLang="en-US" dirty="0"/>
              <a:t>		</a:t>
            </a:r>
            <a:r>
              <a:rPr lang="en-US" altLang="zh-CN" dirty="0"/>
              <a:t>//</a:t>
            </a:r>
            <a:r>
              <a:rPr lang="zh-CN" altLang="en-US" dirty="0"/>
              <a:t>计算新的</a:t>
            </a:r>
            <a:r>
              <a:rPr lang="en-US" altLang="zh-CN" dirty="0"/>
              <a:t>X</a:t>
            </a:r>
            <a:r>
              <a:rPr lang="zh-CN" altLang="en-US" dirty="0"/>
              <a:t>数组，即</a:t>
            </a:r>
            <a:r>
              <a:rPr lang="en-US" altLang="zh-CN" dirty="0"/>
              <a:t>rank</a:t>
            </a:r>
            <a:r>
              <a:rPr lang="zh-CN" altLang="en-US" dirty="0"/>
              <a:t>数组。为节约空间，暂时放在</a:t>
            </a:r>
            <a:r>
              <a:rPr lang="en-US" altLang="zh-CN" dirty="0"/>
              <a:t>y</a:t>
            </a:r>
            <a:r>
              <a:rPr lang="zh-CN" altLang="en-US" dirty="0"/>
              <a:t>里 </a:t>
            </a:r>
            <a:endParaRPr lang="zh-CN" altLang="en-US" dirty="0"/>
          </a:p>
          <a:p>
            <a:r>
              <a:rPr lang="zh-CN" altLang="en-US" dirty="0"/>
              <a:t>		</a:t>
            </a:r>
            <a:r>
              <a:rPr lang="en-US" altLang="zh-CN" dirty="0"/>
              <a:t>y[</a:t>
            </a:r>
            <a:r>
              <a:rPr lang="en-US" altLang="zh-CN" dirty="0" err="1"/>
              <a:t>sa</a:t>
            </a:r>
            <a:r>
              <a:rPr lang="en-US" altLang="zh-CN" dirty="0"/>
              <a:t>[0]]=0; p=1;</a:t>
            </a:r>
            <a:endParaRPr lang="en-US" altLang="zh-CN" dirty="0"/>
          </a:p>
          <a:p>
            <a:r>
              <a:rPr lang="en-US" altLang="zh-CN" dirty="0"/>
              <a:t>		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n;i</a:t>
            </a:r>
            <a:r>
              <a:rPr lang="en-US" altLang="zh-CN" dirty="0"/>
              <a:t>++){	//</a:t>
            </a:r>
            <a:r>
              <a:rPr lang="zh-CN" altLang="en-US" dirty="0"/>
              <a:t>利用</a:t>
            </a:r>
            <a:r>
              <a:rPr lang="en-US" altLang="zh-CN" dirty="0" err="1"/>
              <a:t>sa</a:t>
            </a:r>
            <a:r>
              <a:rPr lang="zh-CN" altLang="en-US" dirty="0"/>
              <a:t>数组和原</a:t>
            </a:r>
            <a:r>
              <a:rPr lang="en-US" altLang="zh-CN" dirty="0"/>
              <a:t>X</a:t>
            </a:r>
            <a:r>
              <a:rPr lang="zh-CN" altLang="en-US" dirty="0"/>
              <a:t>数组计算</a:t>
            </a:r>
            <a:r>
              <a:rPr lang="en-US" altLang="zh-CN" dirty="0"/>
              <a:t>rank</a:t>
            </a:r>
            <a:r>
              <a:rPr lang="zh-CN" altLang="en-US" dirty="0"/>
              <a:t>数组</a:t>
            </a:r>
            <a:r>
              <a:rPr lang="en-US" altLang="zh-CN" dirty="0"/>
              <a:t>,</a:t>
            </a:r>
            <a:r>
              <a:rPr lang="zh-CN" altLang="en-US" dirty="0"/>
              <a:t>此处暂存到</a:t>
            </a:r>
            <a:r>
              <a:rPr lang="en-US" altLang="zh-CN" dirty="0"/>
              <a:t>y</a:t>
            </a:r>
            <a:r>
              <a:rPr lang="zh-CN" altLang="en-US" dirty="0"/>
              <a:t>数组 </a:t>
            </a:r>
            <a:endParaRPr lang="zh-CN" altLang="en-US" dirty="0"/>
          </a:p>
          <a:p>
            <a:r>
              <a:rPr lang="zh-CN" altLang="en-US" dirty="0"/>
              <a:t>			</a:t>
            </a:r>
            <a:r>
              <a:rPr lang="en-US" altLang="zh-CN" dirty="0"/>
              <a:t>y[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]]=(x[</a:t>
            </a:r>
            <a:r>
              <a:rPr lang="en-US" altLang="zh-CN" dirty="0" err="1"/>
              <a:t>sa</a:t>
            </a:r>
            <a:r>
              <a:rPr lang="en-US" altLang="zh-CN" dirty="0"/>
              <a:t>[i-1]]==x[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]]&amp;&amp;x[</a:t>
            </a:r>
            <a:r>
              <a:rPr lang="en-US" altLang="zh-CN" dirty="0" err="1"/>
              <a:t>sa</a:t>
            </a:r>
            <a:r>
              <a:rPr lang="en-US" altLang="zh-CN" dirty="0"/>
              <a:t>[i-1]+k]==x[</a:t>
            </a:r>
            <a:r>
              <a:rPr lang="en-US" altLang="zh-CN" dirty="0" err="1"/>
              <a:t>sa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]+k]?p-1:p++);</a:t>
            </a:r>
            <a:endParaRPr lang="en-US" altLang="zh-CN" dirty="0"/>
          </a:p>
          <a:p>
            <a:r>
              <a:rPr lang="en-US" altLang="zh-CN" dirty="0"/>
              <a:t>		}     swap(</a:t>
            </a:r>
            <a:r>
              <a:rPr lang="en-US" altLang="zh-CN" dirty="0" err="1"/>
              <a:t>x,y</a:t>
            </a:r>
            <a:r>
              <a:rPr lang="en-US" altLang="zh-CN" dirty="0"/>
              <a:t>);	//</a:t>
            </a:r>
            <a:r>
              <a:rPr lang="zh-CN" altLang="en-US" dirty="0"/>
              <a:t>交换</a:t>
            </a:r>
            <a:r>
              <a:rPr lang="en-US" altLang="zh-CN" dirty="0" err="1"/>
              <a:t>x,y</a:t>
            </a:r>
            <a:r>
              <a:rPr lang="zh-CN" altLang="en-US" dirty="0"/>
              <a:t>数组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	if(p&gt;=n)break; m=p;</a:t>
            </a:r>
            <a:endParaRPr lang="en-US" altLang="zh-CN" dirty="0"/>
          </a:p>
          <a:p>
            <a:r>
              <a:rPr lang="en-US" altLang="zh-CN" dirty="0"/>
              <a:t>	    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3" name="标题 2"/>
          <p:cNvSpPr txBox="1"/>
          <p:nvPr/>
        </p:nvSpPr>
        <p:spPr>
          <a:xfrm>
            <a:off x="6444208" y="6093296"/>
            <a:ext cx="1830650" cy="85496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00B0F0"/>
                </a:solidFill>
              </a:rPr>
              <a:t>O(</a:t>
            </a:r>
            <a:r>
              <a:rPr lang="en-US" altLang="zh-CN" sz="3600" b="1" dirty="0" err="1">
                <a:solidFill>
                  <a:srgbClr val="00B0F0"/>
                </a:solidFill>
              </a:rPr>
              <a:t>nlogn</a:t>
            </a:r>
            <a:r>
              <a:rPr lang="en-US" altLang="zh-CN" sz="3600" b="1" dirty="0">
                <a:solidFill>
                  <a:srgbClr val="00B0F0"/>
                </a:solidFill>
              </a:rPr>
              <a:t>)</a:t>
            </a:r>
            <a:endParaRPr lang="zh-CN" altLang="en-US" sz="3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7467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给定一个主串</a:t>
            </a:r>
            <a:r>
              <a:rPr lang="en-US" altLang="zh-CN" dirty="0"/>
              <a:t>s</a:t>
            </a:r>
            <a:r>
              <a:rPr lang="zh-CN" altLang="en-US" dirty="0"/>
              <a:t>，询问后面输入的多个模式串是否在主串</a:t>
            </a:r>
            <a:r>
              <a:rPr lang="en-US" altLang="zh-CN" dirty="0"/>
              <a:t>s</a:t>
            </a:r>
            <a:r>
              <a:rPr lang="zh-CN" altLang="en-US" dirty="0"/>
              <a:t>中出现过，出现过的返回位置，否则返回</a:t>
            </a:r>
            <a:r>
              <a:rPr lang="en-US" altLang="zh-CN" dirty="0"/>
              <a:t>-1</a:t>
            </a:r>
            <a:r>
              <a:rPr lang="zh-CN" altLang="en-US" dirty="0"/>
              <a:t>，要求在线式输出答案。</a:t>
            </a:r>
            <a:endParaRPr lang="en-US" altLang="zh-CN" dirty="0"/>
          </a:p>
          <a:p>
            <a:r>
              <a:rPr lang="zh-CN" altLang="en-US" dirty="0"/>
              <a:t>输入：</a:t>
            </a:r>
            <a:r>
              <a:rPr lang="en-US" altLang="zh-CN" dirty="0"/>
              <a:t> </a:t>
            </a:r>
            <a:r>
              <a:rPr lang="en-US" altLang="zh-CN" dirty="0" err="1"/>
              <a:t>yasher</a:t>
            </a:r>
            <a:r>
              <a:rPr lang="en-US" altLang="zh-CN" dirty="0"/>
              <a:t>  </a:t>
            </a:r>
            <a:endParaRPr lang="en-US" altLang="zh-CN" dirty="0"/>
          </a:p>
          <a:p>
            <a:r>
              <a:rPr lang="en-US" altLang="zh-CN" dirty="0"/>
              <a:t> 5  she he say her </a:t>
            </a:r>
            <a:r>
              <a:rPr lang="en-US" altLang="zh-CN" dirty="0" err="1"/>
              <a:t>shr</a:t>
            </a:r>
            <a:endParaRPr lang="en-US" altLang="zh-CN" dirty="0"/>
          </a:p>
          <a:p>
            <a:r>
              <a:rPr lang="zh-CN" altLang="en-US" dirty="0"/>
              <a:t>输出：</a:t>
            </a:r>
            <a:r>
              <a:rPr lang="en-US" altLang="zh-CN" dirty="0"/>
              <a:t>2 3 -1 3 -1</a:t>
            </a:r>
            <a:endParaRPr lang="en-US" altLang="zh-CN" dirty="0"/>
          </a:p>
          <a:p>
            <a:r>
              <a:rPr lang="zh-CN" altLang="en-US" dirty="0"/>
              <a:t>解释：</a:t>
            </a:r>
            <a:r>
              <a:rPr lang="en-US" altLang="zh-CN" dirty="0"/>
              <a:t>she he her </a:t>
            </a:r>
            <a:r>
              <a:rPr lang="zh-CN" altLang="en-US" dirty="0"/>
              <a:t>都出现过。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9728"/>
            <a:ext cx="7467600" cy="1143000"/>
          </a:xfrm>
        </p:spPr>
        <p:txBody>
          <a:bodyPr/>
          <a:lstStyle/>
          <a:p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88640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有了后缀数组 ，就可以处理在线的多模式串匹配问题了。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1330" y="583288"/>
            <a:ext cx="8709156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cmp_suffix</a:t>
            </a:r>
            <a:r>
              <a:rPr lang="en-US" altLang="zh-CN" dirty="0"/>
              <a:t>(char*</a:t>
            </a:r>
            <a:r>
              <a:rPr lang="zh-CN" altLang="en-US" dirty="0"/>
              <a:t> </a:t>
            </a:r>
            <a:r>
              <a:rPr lang="en-US" altLang="zh-CN" dirty="0" err="1"/>
              <a:t>p,int</a:t>
            </a:r>
            <a:r>
              <a:rPr lang="zh-CN" altLang="en-US" dirty="0"/>
              <a:t> </a:t>
            </a:r>
            <a:r>
              <a:rPr lang="en-US" altLang="zh-CN" dirty="0"/>
              <a:t>pos){          //</a:t>
            </a:r>
            <a:r>
              <a:rPr lang="zh-CN" altLang="en-US" dirty="0"/>
              <a:t>判断模式串</a:t>
            </a:r>
            <a:r>
              <a:rPr lang="en-US" altLang="zh-CN" dirty="0"/>
              <a:t>p</a:t>
            </a:r>
            <a:r>
              <a:rPr lang="zh-CN" altLang="en-US" dirty="0"/>
              <a:t>是否为</a:t>
            </a:r>
            <a:r>
              <a:rPr lang="en-US" altLang="zh-CN" dirty="0" err="1"/>
              <a:t>s+sa</a:t>
            </a:r>
            <a:r>
              <a:rPr lang="en-US" altLang="zh-CN" dirty="0"/>
              <a:t>[pos]</a:t>
            </a:r>
            <a:r>
              <a:rPr lang="zh-CN" altLang="en-US" dirty="0"/>
              <a:t> 的前缀</a:t>
            </a:r>
            <a:endParaRPr lang="en-US" altLang="zh-CN" dirty="0"/>
          </a:p>
          <a:p>
            <a:r>
              <a:rPr lang="en-US" altLang="zh-CN" dirty="0"/>
              <a:t>    return strncmp(</a:t>
            </a:r>
            <a:r>
              <a:rPr lang="en-US" altLang="zh-CN" dirty="0" err="1"/>
              <a:t>p,s+sa</a:t>
            </a:r>
            <a:r>
              <a:rPr lang="en-US" altLang="zh-CN" dirty="0"/>
              <a:t>[pos], </a:t>
            </a:r>
            <a:r>
              <a:rPr lang="en-US" altLang="zh-CN" dirty="0" err="1"/>
              <a:t>strlen</a:t>
            </a:r>
            <a:r>
              <a:rPr lang="en-US" altLang="zh-CN" dirty="0"/>
              <a:t>(p))</a:t>
            </a:r>
            <a:r>
              <a:rPr lang="zh-CN" altLang="en-US" dirty="0"/>
              <a:t>；</a:t>
            </a:r>
            <a:r>
              <a:rPr lang="en-US" altLang="zh-CN" dirty="0"/>
              <a:t>  }          //</a:t>
            </a:r>
            <a:r>
              <a:rPr lang="zh-CN" altLang="en-US" dirty="0"/>
              <a:t>若是前缀，则</a:t>
            </a:r>
            <a:r>
              <a:rPr lang="en-US" altLang="zh-CN" dirty="0"/>
              <a:t>p</a:t>
            </a:r>
            <a:r>
              <a:rPr lang="zh-CN" altLang="en-US" dirty="0"/>
              <a:t>在</a:t>
            </a:r>
            <a:r>
              <a:rPr lang="en-US" altLang="zh-CN" dirty="0"/>
              <a:t>s</a:t>
            </a:r>
            <a:r>
              <a:rPr lang="zh-CN" altLang="en-US" dirty="0"/>
              <a:t>中肯定出现过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find(char * p){                                        //</a:t>
            </a:r>
            <a:r>
              <a:rPr lang="zh-CN" altLang="en-US" dirty="0"/>
              <a:t>二分查找</a:t>
            </a:r>
            <a:endParaRPr lang="en-US" altLang="zh-CN" dirty="0"/>
          </a:p>
          <a:p>
            <a:r>
              <a:rPr lang="en-US" altLang="zh-CN" dirty="0"/>
              <a:t>   if(</a:t>
            </a:r>
            <a:r>
              <a:rPr lang="en-US" altLang="zh-CN" dirty="0" err="1"/>
              <a:t>cmp_suffix</a:t>
            </a:r>
            <a:r>
              <a:rPr lang="en-US" altLang="zh-CN" dirty="0"/>
              <a:t>(p,0)&lt;0) return -1;            //p</a:t>
            </a:r>
            <a:r>
              <a:rPr lang="zh-CN" altLang="en-US" dirty="0"/>
              <a:t>串比排第一名的</a:t>
            </a:r>
            <a:r>
              <a:rPr lang="en-US" altLang="zh-CN" dirty="0"/>
              <a:t>S</a:t>
            </a:r>
            <a:r>
              <a:rPr lang="zh-CN" altLang="en-US" dirty="0"/>
              <a:t>后缀还小，肯定不是</a:t>
            </a:r>
            <a:endParaRPr lang="en-US" altLang="zh-CN" dirty="0"/>
          </a:p>
          <a:p>
            <a:r>
              <a:rPr lang="en-US" altLang="zh-CN" dirty="0"/>
              <a:t>   if(</a:t>
            </a:r>
            <a:r>
              <a:rPr lang="en-US" altLang="zh-CN" dirty="0" err="1"/>
              <a:t>cmp_suffix</a:t>
            </a:r>
            <a:r>
              <a:rPr lang="en-US" altLang="zh-CN" dirty="0"/>
              <a:t>(p,n-1)&gt;0) return -1;        //p</a:t>
            </a:r>
            <a:r>
              <a:rPr lang="zh-CN" altLang="en-US" dirty="0"/>
              <a:t>串比排最后一名的后缀还大，肯定不是</a:t>
            </a:r>
            <a:r>
              <a:rPr lang="en-US" altLang="zh-CN" dirty="0"/>
              <a:t>       </a:t>
            </a:r>
            <a:endParaRPr lang="en-US" altLang="zh-CN" dirty="0"/>
          </a:p>
          <a:p>
            <a:r>
              <a:rPr lang="en-US" altLang="zh-CN" dirty="0"/>
              <a:t>   int L=0,R=n-1;</a:t>
            </a:r>
            <a:endParaRPr lang="en-US" altLang="zh-CN" dirty="0"/>
          </a:p>
          <a:p>
            <a:r>
              <a:rPr lang="en-US" altLang="zh-CN" dirty="0"/>
              <a:t>   while(R&gt;=L){                                          //</a:t>
            </a:r>
            <a:r>
              <a:rPr lang="zh-CN" altLang="en-US" dirty="0"/>
              <a:t>二分查找</a:t>
            </a:r>
            <a:endParaRPr lang="en-US" altLang="zh-CN" dirty="0"/>
          </a:p>
          <a:p>
            <a:r>
              <a:rPr lang="en-US" altLang="zh-CN" dirty="0"/>
              <a:t>       int mid=L+(R-L)/2;</a:t>
            </a:r>
            <a:endParaRPr lang="en-US" altLang="zh-CN" dirty="0"/>
          </a:p>
          <a:p>
            <a:r>
              <a:rPr lang="en-US" altLang="zh-CN" dirty="0"/>
              <a:t>       int res=</a:t>
            </a:r>
            <a:r>
              <a:rPr lang="en-US" altLang="zh-CN" dirty="0" err="1"/>
              <a:t>cmp_suffix</a:t>
            </a:r>
            <a:r>
              <a:rPr lang="en-US" altLang="zh-CN" dirty="0"/>
              <a:t>(</a:t>
            </a:r>
            <a:r>
              <a:rPr lang="en-US" altLang="zh-CN" dirty="0" err="1"/>
              <a:t>p,mid</a:t>
            </a:r>
            <a:r>
              <a:rPr lang="en-US" altLang="zh-CN" dirty="0"/>
              <a:t>);                 //</a:t>
            </a:r>
            <a:r>
              <a:rPr lang="zh-CN" altLang="en-US" dirty="0"/>
              <a:t>根据后缀数组的排名查找</a:t>
            </a:r>
            <a:endParaRPr lang="en-US" altLang="zh-CN" dirty="0"/>
          </a:p>
          <a:p>
            <a:r>
              <a:rPr lang="en-US" altLang="zh-CN" dirty="0"/>
              <a:t>       if(!res) return </a:t>
            </a:r>
            <a:r>
              <a:rPr lang="en-US" altLang="zh-CN" dirty="0" err="1"/>
              <a:t>sa</a:t>
            </a:r>
            <a:r>
              <a:rPr lang="en-US" altLang="zh-CN" dirty="0"/>
              <a:t>[mid];</a:t>
            </a:r>
            <a:endParaRPr lang="en-US" altLang="zh-CN" dirty="0"/>
          </a:p>
          <a:p>
            <a:r>
              <a:rPr lang="en-US" altLang="zh-CN" dirty="0"/>
              <a:t>       if(res&lt;0) R=mid-1;else L=mid+1;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return -1;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5661601"/>
            <a:ext cx="8716958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333333"/>
                </a:solidFill>
                <a:latin typeface="Arial" panose="020B0604020202020204" pitchFamily="34" charset="0"/>
              </a:rPr>
              <a:t>int strncmp(const char *str1, const char *str2, </a:t>
            </a:r>
            <a:r>
              <a:rPr lang="en-US" altLang="zh-CN" sz="1600" b="1" dirty="0" err="1">
                <a:solidFill>
                  <a:srgbClr val="333333"/>
                </a:solidFill>
                <a:latin typeface="Arial" panose="020B0604020202020204" pitchFamily="34" charset="0"/>
              </a:rPr>
              <a:t>size_t</a:t>
            </a:r>
            <a:r>
              <a:rPr lang="en-US" altLang="zh-CN" sz="1600" b="1" dirty="0">
                <a:solidFill>
                  <a:srgbClr val="333333"/>
                </a:solidFill>
                <a:latin typeface="Arial" panose="020B0604020202020204" pitchFamily="34" charset="0"/>
              </a:rPr>
              <a:t> n)</a:t>
            </a:r>
            <a:br>
              <a:rPr lang="en-US" altLang="zh-CN" sz="1600" b="1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zh-CN" altLang="en-US" dirty="0"/>
              <a:t>如果返回值 </a:t>
            </a:r>
            <a:r>
              <a:rPr lang="en-US" altLang="zh-CN" dirty="0"/>
              <a:t>&lt; 0</a:t>
            </a:r>
            <a:r>
              <a:rPr lang="zh-CN" altLang="en-US" dirty="0"/>
              <a:t>，则表示 </a:t>
            </a:r>
            <a:r>
              <a:rPr lang="en-US" altLang="zh-CN" dirty="0"/>
              <a:t>str1 </a:t>
            </a:r>
            <a:r>
              <a:rPr lang="zh-CN" altLang="en-US" dirty="0"/>
              <a:t>小于 </a:t>
            </a:r>
            <a:r>
              <a:rPr lang="en-US" altLang="zh-CN" dirty="0"/>
              <a:t>str2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如果返回值 </a:t>
            </a:r>
            <a:r>
              <a:rPr lang="en-US" altLang="zh-CN" dirty="0"/>
              <a:t>&gt; 0</a:t>
            </a:r>
            <a:r>
              <a:rPr lang="zh-CN" altLang="en-US" dirty="0"/>
              <a:t>，则表示 </a:t>
            </a:r>
            <a:r>
              <a:rPr lang="en-US" altLang="zh-CN" dirty="0"/>
              <a:t>str2 </a:t>
            </a:r>
            <a:r>
              <a:rPr lang="zh-CN" altLang="en-US" dirty="0"/>
              <a:t>小于 </a:t>
            </a:r>
            <a:r>
              <a:rPr lang="en-US" altLang="zh-CN" dirty="0"/>
              <a:t>str1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如果返回值 </a:t>
            </a:r>
            <a:r>
              <a:rPr lang="en-US" altLang="zh-CN" dirty="0"/>
              <a:t>= 0</a:t>
            </a:r>
            <a:r>
              <a:rPr lang="zh-CN" altLang="en-US" dirty="0"/>
              <a:t>，则表示 </a:t>
            </a:r>
            <a:r>
              <a:rPr lang="en-US" altLang="zh-CN" dirty="0"/>
              <a:t>str1 </a:t>
            </a:r>
            <a:r>
              <a:rPr lang="zh-CN" altLang="en-US" dirty="0"/>
              <a:t>等于 </a:t>
            </a:r>
            <a:r>
              <a:rPr lang="en-US" altLang="zh-CN" dirty="0"/>
              <a:t>str2</a:t>
            </a:r>
            <a:r>
              <a:rPr lang="zh-CN" altLang="en-US" dirty="0"/>
              <a:t>。</a:t>
            </a:r>
            <a:endParaRPr lang="zh-CN" altLang="en-US" sz="1600" dirty="0"/>
          </a:p>
        </p:txBody>
      </p:sp>
      <p:sp>
        <p:nvSpPr>
          <p:cNvPr id="6" name="标题 2"/>
          <p:cNvSpPr txBox="1"/>
          <p:nvPr/>
        </p:nvSpPr>
        <p:spPr>
          <a:xfrm rot="19189104">
            <a:off x="3970072" y="2278187"/>
            <a:ext cx="3954378" cy="1143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00B0F0"/>
                </a:solidFill>
              </a:rPr>
              <a:t>每次查询</a:t>
            </a:r>
            <a:r>
              <a:rPr lang="en-US" altLang="zh-CN" sz="3600" b="1" dirty="0">
                <a:solidFill>
                  <a:srgbClr val="00B0F0"/>
                </a:solidFill>
              </a:rPr>
              <a:t>O(</a:t>
            </a:r>
            <a:r>
              <a:rPr lang="en-US" altLang="zh-CN" sz="3600" b="1" dirty="0" err="1">
                <a:solidFill>
                  <a:srgbClr val="00B0F0"/>
                </a:solidFill>
              </a:rPr>
              <a:t>mlogn</a:t>
            </a:r>
            <a:r>
              <a:rPr lang="en-US" altLang="zh-CN" sz="3600" b="1" dirty="0">
                <a:solidFill>
                  <a:srgbClr val="00B0F0"/>
                </a:solidFill>
              </a:rPr>
              <a:t>)</a:t>
            </a:r>
            <a:endParaRPr lang="zh-CN" altLang="en-US" sz="3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7467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给定一个主串</a:t>
            </a:r>
            <a:r>
              <a:rPr lang="en-US" altLang="zh-CN" dirty="0"/>
              <a:t>s</a:t>
            </a:r>
            <a:r>
              <a:rPr lang="zh-CN" altLang="en-US" dirty="0"/>
              <a:t>，询问后面输入的多个模式串是否在主串</a:t>
            </a:r>
            <a:r>
              <a:rPr lang="en-US" altLang="zh-CN" dirty="0"/>
              <a:t>s</a:t>
            </a:r>
            <a:r>
              <a:rPr lang="zh-CN" altLang="en-US" dirty="0"/>
              <a:t>中出现过，出现过的返回位置，否则返回</a:t>
            </a:r>
            <a:r>
              <a:rPr lang="en-US" altLang="zh-CN" dirty="0"/>
              <a:t>-1</a:t>
            </a:r>
            <a:r>
              <a:rPr lang="zh-CN" altLang="en-US" dirty="0"/>
              <a:t>，要求在线式输出答案。</a:t>
            </a:r>
            <a:endParaRPr lang="en-US" altLang="zh-CN" dirty="0"/>
          </a:p>
          <a:p>
            <a:r>
              <a:rPr lang="zh-CN" altLang="en-US" dirty="0"/>
              <a:t>输入：</a:t>
            </a:r>
            <a:r>
              <a:rPr lang="en-US" altLang="zh-CN" dirty="0"/>
              <a:t> </a:t>
            </a:r>
            <a:r>
              <a:rPr lang="en-US" altLang="zh-CN" dirty="0" err="1"/>
              <a:t>yasher</a:t>
            </a:r>
            <a:r>
              <a:rPr lang="en-US" altLang="zh-CN" dirty="0"/>
              <a:t>  </a:t>
            </a:r>
            <a:endParaRPr lang="en-US" altLang="zh-CN" dirty="0"/>
          </a:p>
          <a:p>
            <a:r>
              <a:rPr lang="en-US" altLang="zh-CN" dirty="0"/>
              <a:t> 5  she he say her </a:t>
            </a:r>
            <a:r>
              <a:rPr lang="en-US" altLang="zh-CN" dirty="0" err="1"/>
              <a:t>shr</a:t>
            </a:r>
            <a:endParaRPr lang="en-US" altLang="zh-CN" dirty="0"/>
          </a:p>
          <a:p>
            <a:r>
              <a:rPr lang="zh-CN" altLang="en-US" dirty="0"/>
              <a:t>输出：</a:t>
            </a:r>
            <a:r>
              <a:rPr lang="en-US" altLang="zh-CN" dirty="0"/>
              <a:t>2 3 -1 3 -1</a:t>
            </a:r>
            <a:endParaRPr lang="en-US" altLang="zh-CN" dirty="0"/>
          </a:p>
          <a:p>
            <a:r>
              <a:rPr lang="zh-CN" altLang="en-US" dirty="0"/>
              <a:t>解释：</a:t>
            </a:r>
            <a:r>
              <a:rPr lang="en-US" altLang="zh-CN" dirty="0"/>
              <a:t>she he her </a:t>
            </a:r>
            <a:r>
              <a:rPr lang="zh-CN" altLang="en-US" dirty="0"/>
              <a:t>都出现过。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9728"/>
            <a:ext cx="7467600" cy="1143000"/>
          </a:xfrm>
        </p:spPr>
        <p:txBody>
          <a:bodyPr/>
          <a:lstStyle/>
          <a:p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4" name="标题 2"/>
          <p:cNvSpPr txBox="1"/>
          <p:nvPr/>
        </p:nvSpPr>
        <p:spPr>
          <a:xfrm rot="19011161">
            <a:off x="5654305" y="4470255"/>
            <a:ext cx="3407214" cy="1143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>
                <a:solidFill>
                  <a:srgbClr val="00B0F0"/>
                </a:solidFill>
              </a:rPr>
              <a:t>后缀数组！</a:t>
            </a:r>
            <a:endParaRPr lang="zh-CN" altLang="en-US" sz="5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40" y="653257"/>
            <a:ext cx="77136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5829300"/>
            <a:ext cx="77136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5153025"/>
            <a:ext cx="673258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508500"/>
            <a:ext cx="57927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3956050"/>
            <a:ext cx="49339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3213100"/>
            <a:ext cx="39528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2636838"/>
            <a:ext cx="30099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2060575"/>
            <a:ext cx="2000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402" y="1500982"/>
            <a:ext cx="1143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33978" y="1828800"/>
            <a:ext cx="421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suffix(</a:t>
            </a:r>
            <a:r>
              <a:rPr lang="en-US" altLang="zh-CN" dirty="0" err="1"/>
              <a:t>i</a:t>
            </a:r>
            <a:r>
              <a:rPr lang="en-US" altLang="zh-CN" dirty="0"/>
              <a:t>) = s[</a:t>
            </a:r>
            <a:r>
              <a:rPr lang="en-US" altLang="zh-CN" dirty="0" err="1"/>
              <a:t>i</a:t>
            </a:r>
            <a:r>
              <a:rPr lang="en-US" altLang="zh-CN" dirty="0"/>
              <a:t>…n],</a:t>
            </a:r>
            <a:r>
              <a:rPr lang="zh-CN" altLang="en-US" dirty="0"/>
              <a:t>即字符串</a:t>
            </a:r>
            <a:r>
              <a:rPr lang="en-US" altLang="zh-CN" dirty="0"/>
              <a:t>s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个后缀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51520" y="9711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字符串后缀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4800" dirty="0">
                <a:ea typeface="楷体_GB2312" pitchFamily="1" charset="-122"/>
              </a:rPr>
              <a:t>基本定义</a:t>
            </a:r>
            <a:endParaRPr lang="zh-CN" altLang="zh-CN" sz="4800" dirty="0">
              <a:ea typeface="楷体_GB2312" pitchFamily="1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0768"/>
            <a:ext cx="8363272" cy="4752057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zh-CN" sz="4400" dirty="0">
                <a:latin typeface="楷体_GB2312" pitchFamily="1" charset="-122"/>
                <a:ea typeface="楷体_GB2312" pitchFamily="1" charset="-122"/>
              </a:rPr>
              <a:t>【</a:t>
            </a:r>
            <a:r>
              <a:rPr lang="zh-CN" altLang="en-US" sz="4400" dirty="0">
                <a:latin typeface="楷体_GB2312" pitchFamily="1" charset="-122"/>
                <a:ea typeface="楷体_GB2312" pitchFamily="1" charset="-122"/>
              </a:rPr>
              <a:t>后缀</a:t>
            </a:r>
            <a:r>
              <a:rPr lang="zh-CN" altLang="zh-CN" sz="4400" dirty="0">
                <a:latin typeface="楷体_GB2312" pitchFamily="1" charset="-122"/>
                <a:ea typeface="楷体_GB2312" pitchFamily="1" charset="-122"/>
              </a:rPr>
              <a:t>数组</a:t>
            </a:r>
            <a:r>
              <a:rPr lang="en-US" altLang="zh-CN" sz="4400" dirty="0" err="1">
                <a:latin typeface="楷体_GB2312" pitchFamily="1" charset="-122"/>
                <a:ea typeface="楷体_GB2312" pitchFamily="1" charset="-122"/>
              </a:rPr>
              <a:t>sa</a:t>
            </a:r>
            <a:r>
              <a:rPr lang="zh-CN" altLang="zh-CN" sz="4400" dirty="0">
                <a:latin typeface="楷体_GB2312" pitchFamily="1" charset="-122"/>
                <a:ea typeface="楷体_GB2312" pitchFamily="1" charset="-122"/>
              </a:rPr>
              <a:t>】数组</a:t>
            </a:r>
            <a:r>
              <a:rPr lang="en-US" altLang="zh-CN" sz="4400" dirty="0" err="1">
                <a:latin typeface="楷体_GB2312" pitchFamily="1" charset="-122"/>
                <a:ea typeface="楷体_GB2312" pitchFamily="1" charset="-122"/>
              </a:rPr>
              <a:t>sa</a:t>
            </a:r>
            <a:r>
              <a:rPr lang="zh-CN" altLang="zh-CN" sz="4400" dirty="0">
                <a:latin typeface="楷体_GB2312" pitchFamily="1" charset="-122"/>
                <a:ea typeface="楷体_GB2312" pitchFamily="1" charset="-122"/>
              </a:rPr>
              <a:t>保存的是一个字符串的所有后缀的排序结果。</a:t>
            </a:r>
            <a:br>
              <a:rPr lang="en-US" altLang="zh-CN" sz="4400" dirty="0">
                <a:latin typeface="楷体_GB2312" pitchFamily="1" charset="-122"/>
                <a:ea typeface="楷体_GB2312" pitchFamily="1" charset="-122"/>
              </a:rPr>
            </a:br>
            <a:r>
              <a:rPr lang="zh-CN" altLang="zh-CN" sz="4400" dirty="0">
                <a:latin typeface="楷体_GB2312" pitchFamily="1" charset="-122"/>
                <a:ea typeface="楷体_GB2312" pitchFamily="1" charset="-122"/>
              </a:rPr>
              <a:t>其中</a:t>
            </a:r>
            <a:r>
              <a:rPr lang="en-US" altLang="zh-CN" sz="4400" dirty="0" err="1">
                <a:latin typeface="楷体_GB2312" pitchFamily="1" charset="-122"/>
                <a:ea typeface="楷体_GB2312" pitchFamily="1" charset="-122"/>
              </a:rPr>
              <a:t>sa</a:t>
            </a:r>
            <a:r>
              <a:rPr lang="zh-CN" altLang="zh-CN" sz="4400" dirty="0">
                <a:latin typeface="楷体_GB2312" pitchFamily="1" charset="-122"/>
                <a:ea typeface="楷体_GB2312" pitchFamily="1" charset="-122"/>
              </a:rPr>
              <a:t>[i]保存的是字符串所有的后缀中第i小的后缀的开头位置。</a:t>
            </a:r>
            <a:endParaRPr lang="en-US" altLang="zh-CN" sz="440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zh-CN" sz="440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zh-CN" sz="4400" dirty="0">
                <a:latin typeface="楷体_GB2312" pitchFamily="1" charset="-122"/>
                <a:ea typeface="楷体_GB2312" pitchFamily="1" charset="-122"/>
              </a:rPr>
              <a:t>【名次数组Rank】名次数组Rank[i]保存的是后缀i在所有后缀中从小到大排列的</a:t>
            </a:r>
            <a:r>
              <a:rPr lang="zh-CN" altLang="zh-CN" sz="4400" dirty="0">
                <a:latin typeface="Arial" panose="020B0604020202020204" pitchFamily="34" charset="0"/>
                <a:ea typeface="楷体_GB2312" pitchFamily="1" charset="-122"/>
              </a:rPr>
              <a:t>“</a:t>
            </a:r>
            <a:r>
              <a:rPr lang="zh-CN" altLang="zh-CN" sz="4400" dirty="0">
                <a:latin typeface="楷体_GB2312" pitchFamily="1" charset="-122"/>
                <a:ea typeface="楷体_GB2312" pitchFamily="1" charset="-122"/>
              </a:rPr>
              <a:t>名次</a:t>
            </a:r>
            <a:r>
              <a:rPr lang="zh-CN" altLang="zh-CN" sz="4400" dirty="0">
                <a:latin typeface="Arial" panose="020B0604020202020204" pitchFamily="34" charset="0"/>
                <a:ea typeface="楷体_GB2312" pitchFamily="1" charset="-122"/>
              </a:rPr>
              <a:t>”</a:t>
            </a:r>
            <a:r>
              <a:rPr lang="zh-CN" altLang="zh-CN" sz="4400" dirty="0">
                <a:latin typeface="楷体_GB2312" pitchFamily="1" charset="-122"/>
                <a:ea typeface="楷体_GB2312" pitchFamily="1" charset="-122"/>
              </a:rPr>
              <a:t>。</a:t>
            </a:r>
            <a:endParaRPr lang="en-US" altLang="zh-CN" sz="440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zh-CN" sz="4400" dirty="0">
              <a:latin typeface="楷体_GB2312" pitchFamily="1" charset="-122"/>
              <a:ea typeface="楷体_GB2312" pitchFamily="1" charset="-122"/>
            </a:endParaRPr>
          </a:p>
          <a:p>
            <a:pPr marL="36830" indent="0" eaLnBrk="1" hangingPunct="1">
              <a:lnSpc>
                <a:spcPct val="120000"/>
              </a:lnSpc>
              <a:buNone/>
            </a:pPr>
            <a:r>
              <a:rPr lang="zh-CN" altLang="zh-CN" sz="4400" dirty="0">
                <a:latin typeface="楷体_GB2312" pitchFamily="1" charset="-122"/>
                <a:ea typeface="楷体_GB2312" pitchFamily="1" charset="-122"/>
              </a:rPr>
              <a:t>为了叙述方便，以第k个字符开始的后缀称为后缀k。</a:t>
            </a:r>
            <a:endParaRPr lang="zh-CN" altLang="zh-CN" sz="28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440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50825" y="1628775"/>
            <a:ext cx="1368425" cy="4392613"/>
          </a:xfrm>
          <a:prstGeom prst="rect">
            <a:avLst/>
          </a:prstGeom>
          <a:noFill/>
          <a:ln w="76200" cmpd="sng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00179"/>
            <a:ext cx="84249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SimSun-Identity-H"/>
              </a:rPr>
              <a:t>后缀数组</a:t>
            </a:r>
            <a:r>
              <a:rPr lang="en-US" altLang="zh-CN" sz="2800" dirty="0" err="1">
                <a:latin typeface="SimSun-Identity-H"/>
              </a:rPr>
              <a:t>sa</a:t>
            </a:r>
            <a:r>
              <a:rPr lang="zh-CN" altLang="en-US" sz="2800" dirty="0">
                <a:latin typeface="SimSun-Identity-H"/>
              </a:rPr>
              <a:t>是“排第几的是谁？”</a:t>
            </a:r>
            <a:r>
              <a:rPr lang="en-US" altLang="zh-CN" sz="2800" dirty="0">
                <a:latin typeface="SimSun-Identity-H"/>
              </a:rPr>
              <a:t>;</a:t>
            </a:r>
            <a:endParaRPr lang="en-US" altLang="zh-CN" sz="2800" dirty="0">
              <a:latin typeface="SimSun-Identity-H"/>
            </a:endParaRPr>
          </a:p>
          <a:p>
            <a:r>
              <a:rPr lang="zh-CN" altLang="en-US" sz="2800" dirty="0">
                <a:latin typeface="SimSun-Identity-H"/>
              </a:rPr>
              <a:t>名次数组</a:t>
            </a:r>
            <a:r>
              <a:rPr lang="en-US" altLang="zh-CN" sz="2800" dirty="0">
                <a:latin typeface="SimSun-Identity-H"/>
              </a:rPr>
              <a:t>Rank</a:t>
            </a:r>
            <a:r>
              <a:rPr lang="zh-CN" altLang="en-US" sz="2800" dirty="0">
                <a:latin typeface="SimSun-Identity-H"/>
              </a:rPr>
              <a:t>是“你排第几？”。</a:t>
            </a:r>
            <a:br>
              <a:rPr lang="en-US" altLang="zh-CN" sz="2800" dirty="0">
                <a:latin typeface="SimSun-Identity-H"/>
              </a:rPr>
            </a:br>
            <a:endParaRPr lang="en-US" altLang="zh-CN" sz="2800" dirty="0">
              <a:latin typeface="SimSun-Identity-H"/>
            </a:endParaRPr>
          </a:p>
          <a:p>
            <a:r>
              <a:rPr lang="zh-CN" altLang="en-US" sz="2800" dirty="0">
                <a:latin typeface="SimSun-Identity-H"/>
              </a:rPr>
              <a:t>后缀数组和名次数组为互逆运算。</a:t>
            </a:r>
            <a:endParaRPr lang="zh-CN" altLang="en-US" sz="2800" dirty="0"/>
          </a:p>
        </p:txBody>
      </p:sp>
      <p:graphicFrame>
        <p:nvGraphicFramePr>
          <p:cNvPr id="3" name="Group 227"/>
          <p:cNvGraphicFramePr/>
          <p:nvPr/>
        </p:nvGraphicFramePr>
        <p:xfrm>
          <a:off x="283844" y="2026602"/>
          <a:ext cx="5256584" cy="1748416"/>
        </p:xfrm>
        <a:graphic>
          <a:graphicData uri="http://schemas.openxmlformats.org/drawingml/2006/table">
            <a:tbl>
              <a:tblPr/>
              <a:tblGrid>
                <a:gridCol w="987032"/>
                <a:gridCol w="481815"/>
                <a:gridCol w="514016"/>
                <a:gridCol w="541446"/>
                <a:gridCol w="486586"/>
                <a:gridCol w="517497"/>
                <a:gridCol w="564202"/>
                <a:gridCol w="595114"/>
                <a:gridCol w="568876"/>
              </a:tblGrid>
              <a:tr h="20946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46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39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55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sa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694" marR="68694" marT="34347" marB="3434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865" y="3862590"/>
            <a:ext cx="402313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323850" y="620713"/>
            <a:ext cx="7561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ea typeface="微软雅黑" panose="020B0503020204020204" pitchFamily="34" charset="-122"/>
              </a:rPr>
              <a:t>后缀数组的构造方法：</a:t>
            </a:r>
            <a:endParaRPr lang="zh-CN" altLang="en-US" sz="2800" b="1">
              <a:solidFill>
                <a:schemeClr val="hlink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50825" y="1989138"/>
            <a:ext cx="88931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比较直观的想法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暴力排序：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把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个后缀预处理出来，快排，堆排，归并等，时间复杂度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O(nlogn)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，看上去还不错。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但仔细想想，两个字符串间比较有个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strcmp(),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这明显不是线性。况且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也需要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O(N+M)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的时间，这样一来时间复杂度接近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O(n^2)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当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N&gt;10000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时就悲剧了。。。。。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lnDef>
      <a:spPr>
        <a:ln w="9525"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10955</Words>
  <Application>WPS 演示</Application>
  <PresentationFormat>全屏显示(4:3)</PresentationFormat>
  <Paragraphs>1510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</vt:lpstr>
      <vt:lpstr>宋体</vt:lpstr>
      <vt:lpstr>Wingdings</vt:lpstr>
      <vt:lpstr>Wingdings 2</vt:lpstr>
      <vt:lpstr>Arial</vt:lpstr>
      <vt:lpstr>楷体_GB2312</vt:lpstr>
      <vt:lpstr>新宋体</vt:lpstr>
      <vt:lpstr>Tahoma</vt:lpstr>
      <vt:lpstr>SimSun-Identity-H</vt:lpstr>
      <vt:lpstr>ZWSimpleStroke</vt:lpstr>
      <vt:lpstr>微软雅黑</vt:lpstr>
      <vt:lpstr>Times New Roman</vt:lpstr>
      <vt:lpstr>Franklin Gothic Book</vt:lpstr>
      <vt:lpstr>黑体</vt:lpstr>
      <vt:lpstr>Arial Unicode MS</vt:lpstr>
      <vt:lpstr>Calibri</vt:lpstr>
      <vt:lpstr>AR DARLING</vt:lpstr>
      <vt:lpstr>Menlo</vt:lpstr>
      <vt:lpstr>技巧</vt:lpstr>
      <vt:lpstr>后缀数组</vt:lpstr>
      <vt:lpstr>回顾AC自动机</vt:lpstr>
      <vt:lpstr>例—AC自动机</vt:lpstr>
      <vt:lpstr>例</vt:lpstr>
      <vt:lpstr>PowerPoint 演示文稿</vt:lpstr>
      <vt:lpstr>基本定义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构造后缀数组----倍增法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树链剖分及其应用</dc:title>
  <dc:creator>JiangYiyao</dc:creator>
  <cp:lastModifiedBy>Administrator</cp:lastModifiedBy>
  <cp:revision>757</cp:revision>
  <dcterms:created xsi:type="dcterms:W3CDTF">2012-05-24T11:26:00Z</dcterms:created>
  <dcterms:modified xsi:type="dcterms:W3CDTF">2020-06-05T11:54:03Z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