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72"/>
  </p:notesMasterIdLst>
  <p:sldIdLst>
    <p:sldId id="256" r:id="rId2"/>
    <p:sldId id="257" r:id="rId3"/>
    <p:sldId id="258" r:id="rId4"/>
    <p:sldId id="259" r:id="rId5"/>
    <p:sldId id="260" r:id="rId6"/>
    <p:sldId id="264" r:id="rId7"/>
    <p:sldId id="263" r:id="rId8"/>
    <p:sldId id="261" r:id="rId9"/>
    <p:sldId id="262" r:id="rId10"/>
    <p:sldId id="265" r:id="rId11"/>
    <p:sldId id="266" r:id="rId12"/>
    <p:sldId id="267" r:id="rId13"/>
    <p:sldId id="327" r:id="rId14"/>
    <p:sldId id="311" r:id="rId15"/>
    <p:sldId id="299" r:id="rId16"/>
    <p:sldId id="268" r:id="rId17"/>
    <p:sldId id="270" r:id="rId18"/>
    <p:sldId id="269" r:id="rId19"/>
    <p:sldId id="271" r:id="rId20"/>
    <p:sldId id="272" r:id="rId21"/>
    <p:sldId id="273" r:id="rId22"/>
    <p:sldId id="323" r:id="rId23"/>
    <p:sldId id="324"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308" r:id="rId38"/>
    <p:sldId id="287" r:id="rId39"/>
    <p:sldId id="288" r:id="rId40"/>
    <p:sldId id="296" r:id="rId41"/>
    <p:sldId id="295" r:id="rId42"/>
    <p:sldId id="297" r:id="rId43"/>
    <p:sldId id="289" r:id="rId44"/>
    <p:sldId id="290" r:id="rId45"/>
    <p:sldId id="291" r:id="rId46"/>
    <p:sldId id="293" r:id="rId47"/>
    <p:sldId id="294" r:id="rId48"/>
    <p:sldId id="298" r:id="rId49"/>
    <p:sldId id="309" r:id="rId50"/>
    <p:sldId id="310" r:id="rId51"/>
    <p:sldId id="313" r:id="rId52"/>
    <p:sldId id="314" r:id="rId53"/>
    <p:sldId id="315" r:id="rId54"/>
    <p:sldId id="312" r:id="rId55"/>
    <p:sldId id="316" r:id="rId56"/>
    <p:sldId id="317" r:id="rId57"/>
    <p:sldId id="318" r:id="rId58"/>
    <p:sldId id="319" r:id="rId59"/>
    <p:sldId id="320" r:id="rId60"/>
    <p:sldId id="321" r:id="rId61"/>
    <p:sldId id="322" r:id="rId62"/>
    <p:sldId id="326" r:id="rId63"/>
    <p:sldId id="300" r:id="rId64"/>
    <p:sldId id="306" r:id="rId65"/>
    <p:sldId id="301" r:id="rId66"/>
    <p:sldId id="302" r:id="rId67"/>
    <p:sldId id="303" r:id="rId68"/>
    <p:sldId id="304" r:id="rId69"/>
    <p:sldId id="305" r:id="rId70"/>
    <p:sldId id="325" r:id="rId7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仿宋_GB2312" panose="02010609030101010101" pitchFamily="49"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仿宋_GB2312" panose="02010609030101010101" pitchFamily="49"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仿宋_GB2312" panose="02010609030101010101" pitchFamily="49"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仿宋_GB2312" panose="02010609030101010101" pitchFamily="49"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仿宋_GB2312" panose="0201060903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仿宋_GB2312" panose="0201060903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仿宋_GB2312" panose="0201060903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仿宋_GB2312" panose="0201060903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仿宋_GB2312" panose="02010609030101010101" pitchFamily="49"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webPr encoding="gb2312"/>
  <p:clrMru>
    <a:srgbClr val="CB1805"/>
    <a:srgbClr val="CDDAE7"/>
    <a:srgbClr val="02637A"/>
    <a:srgbClr val="004442"/>
    <a:srgbClr val="003366"/>
    <a:srgbClr val="BEDC2A"/>
    <a:srgbClr val="B6EE18"/>
    <a:srgbClr val="530C7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0" autoAdjust="0"/>
    <p:restoredTop sz="95041" autoAdjust="0"/>
  </p:normalViewPr>
  <p:slideViewPr>
    <p:cSldViewPr>
      <p:cViewPr varScale="1">
        <p:scale>
          <a:sx n="107" d="100"/>
          <a:sy n="107" d="100"/>
        </p:scale>
        <p:origin x="-171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B4B084-C080-42EF-AAF6-CFC7023F979A}" type="doc">
      <dgm:prSet loTypeId="urn:microsoft.com/office/officeart/2005/8/layout/hierarchy6" loCatId="hierarchy" qsTypeId="urn:microsoft.com/office/officeart/2005/8/quickstyle/simple4" qsCatId="simple" csTypeId="urn:microsoft.com/office/officeart/2005/8/colors/accent2_2" csCatId="accent2" phldr="1"/>
      <dgm:spPr/>
      <dgm:t>
        <a:bodyPr/>
        <a:lstStyle/>
        <a:p>
          <a:endParaRPr lang="zh-CN" altLang="en-US"/>
        </a:p>
      </dgm:t>
    </dgm:pt>
    <dgm:pt modelId="{4F4CC2F8-C50A-471B-8A52-880C8DC27035}">
      <dgm:prSet phldrT="[文本]" custT="1"/>
      <dgm:spPr/>
      <dgm:t>
        <a:bodyPr/>
        <a:lstStyle/>
        <a:p>
          <a:r>
            <a:rPr lang="en-US" altLang="zh-CN" sz="1800" dirty="0">
              <a:latin typeface="+mn-ea"/>
              <a:ea typeface="+mn-ea"/>
            </a:rPr>
            <a:t>0,1,2,3,4,5,6(</a:t>
          </a:r>
          <a:r>
            <a:rPr lang="en-US" altLang="zh-CN" sz="1800" dirty="0">
              <a:solidFill>
                <a:srgbClr val="FF0000"/>
              </a:solidFill>
              <a:latin typeface="+mn-ea"/>
              <a:ea typeface="+mn-ea"/>
            </a:rPr>
            <a:t>S</a:t>
          </a:r>
          <a:r>
            <a:rPr lang="en-US" altLang="zh-CN" sz="1800" dirty="0">
              <a:latin typeface="+mn-ea"/>
              <a:ea typeface="+mn-ea"/>
            </a:rPr>
            <a:t>)</a:t>
          </a:r>
          <a:endParaRPr lang="zh-CN" altLang="en-US" sz="1800" dirty="0">
            <a:latin typeface="+mn-ea"/>
            <a:ea typeface="+mn-ea"/>
          </a:endParaRPr>
        </a:p>
      </dgm:t>
    </dgm:pt>
    <dgm:pt modelId="{CC4D729E-EE79-44E3-8E07-0B0D2C5DB9E5}" type="parTrans" cxnId="{8865FB1A-A153-433A-88C6-2125981833B9}">
      <dgm:prSet/>
      <dgm:spPr/>
      <dgm:t>
        <a:bodyPr/>
        <a:lstStyle/>
        <a:p>
          <a:endParaRPr lang="zh-CN" altLang="en-US" sz="1800">
            <a:latin typeface="+mn-ea"/>
            <a:ea typeface="+mn-ea"/>
          </a:endParaRPr>
        </a:p>
      </dgm:t>
    </dgm:pt>
    <dgm:pt modelId="{6B07CBFD-9FAF-4182-B1D5-C39E572456FC}" type="sibTrans" cxnId="{8865FB1A-A153-433A-88C6-2125981833B9}">
      <dgm:prSet/>
      <dgm:spPr/>
      <dgm:t>
        <a:bodyPr/>
        <a:lstStyle/>
        <a:p>
          <a:endParaRPr lang="zh-CN" altLang="en-US" sz="1800">
            <a:latin typeface="+mn-ea"/>
            <a:ea typeface="+mn-ea"/>
          </a:endParaRPr>
        </a:p>
      </dgm:t>
    </dgm:pt>
    <dgm:pt modelId="{BEDCE62E-3F85-4B0E-8FC8-2774A3893D0F}">
      <dgm:prSet phldrT="[文本]" custT="1"/>
      <dgm:spPr/>
      <dgm:t>
        <a:bodyPr/>
        <a:lstStyle/>
        <a:p>
          <a:r>
            <a:rPr lang="en-US" altLang="zh-CN" sz="1800" dirty="0">
              <a:latin typeface="+mn-ea"/>
              <a:ea typeface="+mn-ea"/>
            </a:rPr>
            <a:t>1,2,5(</a:t>
          </a:r>
          <a:r>
            <a:rPr lang="en-US" altLang="zh-CN" sz="1800" dirty="0">
              <a:solidFill>
                <a:srgbClr val="FF0000"/>
              </a:solidFill>
              <a:latin typeface="+mn-ea"/>
              <a:ea typeface="+mn-ea"/>
            </a:rPr>
            <a:t>1</a:t>
          </a:r>
          <a:r>
            <a:rPr lang="en-US" altLang="zh-CN" sz="1800" dirty="0">
              <a:latin typeface="+mn-ea"/>
              <a:ea typeface="+mn-ea"/>
            </a:rPr>
            <a:t>)</a:t>
          </a:r>
          <a:endParaRPr lang="zh-CN" altLang="en-US" sz="1800" dirty="0">
            <a:latin typeface="+mn-ea"/>
            <a:ea typeface="+mn-ea"/>
          </a:endParaRPr>
        </a:p>
      </dgm:t>
    </dgm:pt>
    <dgm:pt modelId="{1D6E2BF4-ED7A-410C-81B5-144E9CD0BA58}" type="parTrans" cxnId="{FD339160-64DA-41BD-8046-870107BC7EA7}">
      <dgm:prSet/>
      <dgm:spPr/>
      <dgm:t>
        <a:bodyPr/>
        <a:lstStyle/>
        <a:p>
          <a:endParaRPr lang="zh-CN" altLang="en-US" sz="1800">
            <a:latin typeface="+mn-ea"/>
            <a:ea typeface="+mn-ea"/>
          </a:endParaRPr>
        </a:p>
      </dgm:t>
    </dgm:pt>
    <dgm:pt modelId="{B0A462EA-B1D7-48AE-9CF8-BF58CCDDB5AE}" type="sibTrans" cxnId="{FD339160-64DA-41BD-8046-870107BC7EA7}">
      <dgm:prSet/>
      <dgm:spPr/>
      <dgm:t>
        <a:bodyPr/>
        <a:lstStyle/>
        <a:p>
          <a:endParaRPr lang="zh-CN" altLang="en-US" sz="1800">
            <a:latin typeface="+mn-ea"/>
            <a:ea typeface="+mn-ea"/>
          </a:endParaRPr>
        </a:p>
      </dgm:t>
    </dgm:pt>
    <dgm:pt modelId="{80C62538-39FD-42B4-88ED-43C05483FB91}">
      <dgm:prSet phldrT="[文本]" custT="1"/>
      <dgm:spPr/>
      <dgm:t>
        <a:bodyPr/>
        <a:lstStyle/>
        <a:p>
          <a:r>
            <a:rPr lang="en-US" altLang="zh-CN" sz="1800" dirty="0">
              <a:latin typeface="+mn-ea"/>
              <a:ea typeface="+mn-ea"/>
            </a:rPr>
            <a:t>1(</a:t>
          </a:r>
          <a:r>
            <a:rPr lang="en-US" altLang="zh-CN" sz="1800" dirty="0">
              <a:solidFill>
                <a:srgbClr val="FF0000"/>
              </a:solidFill>
              <a:latin typeface="+mn-ea"/>
              <a:ea typeface="+mn-ea"/>
            </a:rPr>
            <a:t>1</a:t>
          </a:r>
          <a:r>
            <a:rPr lang="en-US" altLang="zh-CN" sz="1800" dirty="0">
              <a:latin typeface="+mn-ea"/>
              <a:ea typeface="+mn-ea"/>
            </a:rPr>
            <a:t>)</a:t>
          </a:r>
          <a:endParaRPr lang="zh-CN" altLang="en-US" sz="1800" dirty="0">
            <a:latin typeface="+mn-ea"/>
            <a:ea typeface="+mn-ea"/>
          </a:endParaRPr>
        </a:p>
      </dgm:t>
    </dgm:pt>
    <dgm:pt modelId="{FBBF4C0F-478C-4771-9B28-2E6966E59AF7}" type="parTrans" cxnId="{C7D19167-8CD1-4FD8-ABB7-50E6DD096A61}">
      <dgm:prSet/>
      <dgm:spPr/>
      <dgm:t>
        <a:bodyPr/>
        <a:lstStyle/>
        <a:p>
          <a:endParaRPr lang="zh-CN" altLang="en-US" sz="1800">
            <a:latin typeface="+mn-ea"/>
            <a:ea typeface="+mn-ea"/>
          </a:endParaRPr>
        </a:p>
      </dgm:t>
    </dgm:pt>
    <dgm:pt modelId="{1F21FA7A-0ED7-4E57-B87A-299BB7487643}" type="sibTrans" cxnId="{C7D19167-8CD1-4FD8-ABB7-50E6DD096A61}">
      <dgm:prSet/>
      <dgm:spPr/>
      <dgm:t>
        <a:bodyPr/>
        <a:lstStyle/>
        <a:p>
          <a:endParaRPr lang="zh-CN" altLang="en-US" sz="1800">
            <a:latin typeface="+mn-ea"/>
            <a:ea typeface="+mn-ea"/>
          </a:endParaRPr>
        </a:p>
      </dgm:t>
    </dgm:pt>
    <dgm:pt modelId="{CF59BB33-67F0-40DD-9170-354BE55CE37E}">
      <dgm:prSet phldrT="[文本]" custT="1"/>
      <dgm:spPr/>
      <dgm:t>
        <a:bodyPr/>
        <a:lstStyle/>
        <a:p>
          <a:r>
            <a:rPr lang="en-US" altLang="zh-CN" sz="1800" dirty="0">
              <a:latin typeface="+mn-ea"/>
              <a:ea typeface="+mn-ea"/>
            </a:rPr>
            <a:t>2(</a:t>
          </a:r>
          <a:r>
            <a:rPr lang="en-US" altLang="zh-CN" sz="1800" dirty="0">
              <a:solidFill>
                <a:srgbClr val="FF0000"/>
              </a:solidFill>
              <a:latin typeface="+mn-ea"/>
              <a:ea typeface="+mn-ea"/>
            </a:rPr>
            <a:t>2</a:t>
          </a:r>
          <a:r>
            <a:rPr lang="en-US" altLang="zh-CN" sz="1800" dirty="0">
              <a:latin typeface="+mn-ea"/>
              <a:ea typeface="+mn-ea"/>
            </a:rPr>
            <a:t>)</a:t>
          </a:r>
          <a:endParaRPr lang="zh-CN" altLang="en-US" sz="1800" dirty="0">
            <a:latin typeface="+mn-ea"/>
            <a:ea typeface="+mn-ea"/>
          </a:endParaRPr>
        </a:p>
      </dgm:t>
    </dgm:pt>
    <dgm:pt modelId="{E041729B-19FE-4D7C-BBD0-9AF208BE5D4F}" type="parTrans" cxnId="{58618414-3DA2-4594-BA41-83B5C4A44268}">
      <dgm:prSet/>
      <dgm:spPr/>
      <dgm:t>
        <a:bodyPr/>
        <a:lstStyle/>
        <a:p>
          <a:endParaRPr lang="zh-CN" altLang="en-US" sz="1800">
            <a:latin typeface="+mn-ea"/>
            <a:ea typeface="+mn-ea"/>
          </a:endParaRPr>
        </a:p>
      </dgm:t>
    </dgm:pt>
    <dgm:pt modelId="{935F5C32-FDEB-4921-9504-BC4BAA03849C}" type="sibTrans" cxnId="{58618414-3DA2-4594-BA41-83B5C4A44268}">
      <dgm:prSet/>
      <dgm:spPr/>
      <dgm:t>
        <a:bodyPr/>
        <a:lstStyle/>
        <a:p>
          <a:endParaRPr lang="zh-CN" altLang="en-US" sz="1800">
            <a:latin typeface="+mn-ea"/>
            <a:ea typeface="+mn-ea"/>
          </a:endParaRPr>
        </a:p>
      </dgm:t>
    </dgm:pt>
    <dgm:pt modelId="{DADB328B-F141-44E4-9819-BD585E94504E}">
      <dgm:prSet custT="1"/>
      <dgm:spPr/>
      <dgm:t>
        <a:bodyPr/>
        <a:lstStyle/>
        <a:p>
          <a:r>
            <a:rPr lang="en-US" altLang="zh-CN" sz="1800" dirty="0">
              <a:latin typeface="+mn-ea"/>
              <a:ea typeface="+mn-ea"/>
            </a:rPr>
            <a:t>5(</a:t>
          </a:r>
          <a:r>
            <a:rPr lang="en-US" altLang="zh-CN" sz="1800" dirty="0">
              <a:solidFill>
                <a:srgbClr val="FF0000"/>
              </a:solidFill>
              <a:latin typeface="+mn-ea"/>
              <a:ea typeface="+mn-ea"/>
            </a:rPr>
            <a:t>6</a:t>
          </a:r>
          <a:r>
            <a:rPr lang="en-US" altLang="zh-CN" sz="1800" dirty="0">
              <a:latin typeface="+mn-ea"/>
              <a:ea typeface="+mn-ea"/>
            </a:rPr>
            <a:t>)</a:t>
          </a:r>
          <a:endParaRPr lang="zh-CN" altLang="en-US" sz="1800" dirty="0">
            <a:latin typeface="+mn-ea"/>
            <a:ea typeface="+mn-ea"/>
          </a:endParaRPr>
        </a:p>
      </dgm:t>
    </dgm:pt>
    <dgm:pt modelId="{50F4831F-E5F4-4D06-BA41-7719A89E6BC9}" type="parTrans" cxnId="{A176577D-4B18-48FD-8362-017713EF4E4A}">
      <dgm:prSet/>
      <dgm:spPr/>
      <dgm:t>
        <a:bodyPr/>
        <a:lstStyle/>
        <a:p>
          <a:endParaRPr lang="zh-CN" altLang="en-US" sz="1800">
            <a:latin typeface="+mn-ea"/>
            <a:ea typeface="+mn-ea"/>
          </a:endParaRPr>
        </a:p>
      </dgm:t>
    </dgm:pt>
    <dgm:pt modelId="{74C8D688-FFCB-4B0E-B90A-944EF01E865C}" type="sibTrans" cxnId="{A176577D-4B18-48FD-8362-017713EF4E4A}">
      <dgm:prSet/>
      <dgm:spPr/>
      <dgm:t>
        <a:bodyPr/>
        <a:lstStyle/>
        <a:p>
          <a:endParaRPr lang="zh-CN" altLang="en-US" sz="1800">
            <a:latin typeface="+mn-ea"/>
            <a:ea typeface="+mn-ea"/>
          </a:endParaRPr>
        </a:p>
      </dgm:t>
    </dgm:pt>
    <dgm:pt modelId="{6354C0EB-DCFA-4480-8EE5-C1FC2D5DD604}">
      <dgm:prSet custT="1"/>
      <dgm:spPr/>
      <dgm:t>
        <a:bodyPr/>
        <a:lstStyle/>
        <a:p>
          <a:r>
            <a:rPr lang="en-US" altLang="zh-CN" sz="1800" dirty="0">
              <a:latin typeface="+mn-ea"/>
              <a:ea typeface="+mn-ea"/>
            </a:rPr>
            <a:t>3,4,6(</a:t>
          </a:r>
          <a:r>
            <a:rPr lang="en-US" altLang="zh-CN" sz="1800" dirty="0">
              <a:solidFill>
                <a:srgbClr val="FF0000"/>
              </a:solidFill>
              <a:latin typeface="+mn-ea"/>
              <a:ea typeface="+mn-ea"/>
            </a:rPr>
            <a:t>5</a:t>
          </a:r>
          <a:r>
            <a:rPr lang="en-US" altLang="zh-CN" sz="1800" dirty="0">
              <a:latin typeface="+mn-ea"/>
              <a:ea typeface="+mn-ea"/>
            </a:rPr>
            <a:t>)</a:t>
          </a:r>
          <a:endParaRPr lang="zh-CN" altLang="en-US" sz="1800" dirty="0">
            <a:latin typeface="+mn-ea"/>
            <a:ea typeface="+mn-ea"/>
          </a:endParaRPr>
        </a:p>
      </dgm:t>
    </dgm:pt>
    <dgm:pt modelId="{E378468A-CC99-4158-A850-36ECEA87C868}" type="sibTrans" cxnId="{E0F0287D-1F86-47F2-8862-208F8077805F}">
      <dgm:prSet/>
      <dgm:spPr/>
      <dgm:t>
        <a:bodyPr/>
        <a:lstStyle/>
        <a:p>
          <a:endParaRPr lang="zh-CN" altLang="en-US" sz="1800">
            <a:latin typeface="+mn-ea"/>
            <a:ea typeface="+mn-ea"/>
          </a:endParaRPr>
        </a:p>
      </dgm:t>
    </dgm:pt>
    <dgm:pt modelId="{4753A66B-F0C4-43C5-AED7-06BC195D2AA0}" type="parTrans" cxnId="{E0F0287D-1F86-47F2-8862-208F8077805F}">
      <dgm:prSet/>
      <dgm:spPr/>
      <dgm:t>
        <a:bodyPr/>
        <a:lstStyle/>
        <a:p>
          <a:endParaRPr lang="zh-CN" altLang="en-US" sz="1800">
            <a:latin typeface="+mn-ea"/>
            <a:ea typeface="+mn-ea"/>
          </a:endParaRPr>
        </a:p>
      </dgm:t>
    </dgm:pt>
    <dgm:pt modelId="{B0A6562C-DC8B-41E1-BDAE-B24B752362AE}">
      <dgm:prSet custT="1"/>
      <dgm:spPr/>
      <dgm:t>
        <a:bodyPr/>
        <a:lstStyle/>
        <a:p>
          <a:r>
            <a:rPr lang="en-US" altLang="zh-CN" sz="1800" dirty="0">
              <a:latin typeface="+mn-ea"/>
              <a:ea typeface="+mn-ea"/>
            </a:rPr>
            <a:t>3,6(</a:t>
          </a:r>
          <a:r>
            <a:rPr lang="en-US" altLang="zh-CN" sz="1800" dirty="0">
              <a:solidFill>
                <a:srgbClr val="FF0000"/>
              </a:solidFill>
              <a:latin typeface="+mn-ea"/>
              <a:ea typeface="+mn-ea"/>
            </a:rPr>
            <a:t>8</a:t>
          </a:r>
          <a:r>
            <a:rPr lang="en-US" altLang="zh-CN" sz="1800" dirty="0">
              <a:latin typeface="+mn-ea"/>
              <a:ea typeface="+mn-ea"/>
            </a:rPr>
            <a:t>)</a:t>
          </a:r>
          <a:endParaRPr lang="zh-CN" altLang="en-US" sz="1800" dirty="0">
            <a:latin typeface="+mn-ea"/>
            <a:ea typeface="+mn-ea"/>
          </a:endParaRPr>
        </a:p>
      </dgm:t>
    </dgm:pt>
    <dgm:pt modelId="{A6406CC8-66DD-45A8-A205-67F584B0FC8D}" type="parTrans" cxnId="{223B62AA-FF91-4240-AE84-07E557B818C2}">
      <dgm:prSet/>
      <dgm:spPr/>
      <dgm:t>
        <a:bodyPr/>
        <a:lstStyle/>
        <a:p>
          <a:endParaRPr lang="zh-CN" altLang="en-US" sz="1800"/>
        </a:p>
      </dgm:t>
    </dgm:pt>
    <dgm:pt modelId="{E2547A5C-B932-4928-B401-946C19D221B6}" type="sibTrans" cxnId="{223B62AA-FF91-4240-AE84-07E557B818C2}">
      <dgm:prSet/>
      <dgm:spPr/>
      <dgm:t>
        <a:bodyPr/>
        <a:lstStyle/>
        <a:p>
          <a:endParaRPr lang="zh-CN" altLang="en-US" sz="1800"/>
        </a:p>
      </dgm:t>
    </dgm:pt>
    <dgm:pt modelId="{DCFFE832-336A-45F5-9F36-3FC6323546F7}">
      <dgm:prSet custT="1"/>
      <dgm:spPr/>
      <dgm:t>
        <a:bodyPr/>
        <a:lstStyle/>
        <a:p>
          <a:r>
            <a:rPr lang="en-US" altLang="zh-CN" sz="1800" dirty="0">
              <a:latin typeface="+mn-ea"/>
              <a:ea typeface="+mn-ea"/>
            </a:rPr>
            <a:t>4(</a:t>
          </a:r>
          <a:r>
            <a:rPr lang="en-US" altLang="zh-CN" sz="1800" dirty="0">
              <a:solidFill>
                <a:srgbClr val="FF0000"/>
              </a:solidFill>
              <a:latin typeface="+mn-ea"/>
              <a:ea typeface="+mn-ea"/>
            </a:rPr>
            <a:t>4</a:t>
          </a:r>
          <a:r>
            <a:rPr lang="en-US" altLang="zh-CN" sz="1800" dirty="0">
              <a:latin typeface="+mn-ea"/>
              <a:ea typeface="+mn-ea"/>
            </a:rPr>
            <a:t>)</a:t>
          </a:r>
          <a:endParaRPr lang="zh-CN" altLang="en-US" sz="1800" dirty="0">
            <a:latin typeface="+mn-ea"/>
            <a:ea typeface="+mn-ea"/>
          </a:endParaRPr>
        </a:p>
      </dgm:t>
    </dgm:pt>
    <dgm:pt modelId="{62EC29DE-2FD6-4F48-8668-1A5B0F95549F}" type="parTrans" cxnId="{C0913090-F28A-4619-BA2E-C6B01780E3CE}">
      <dgm:prSet/>
      <dgm:spPr/>
      <dgm:t>
        <a:bodyPr/>
        <a:lstStyle/>
        <a:p>
          <a:endParaRPr lang="zh-CN" altLang="en-US" sz="1800"/>
        </a:p>
      </dgm:t>
    </dgm:pt>
    <dgm:pt modelId="{6FCFA98E-D075-464E-8C07-41D7B3A3A9AB}" type="sibTrans" cxnId="{C0913090-F28A-4619-BA2E-C6B01780E3CE}">
      <dgm:prSet/>
      <dgm:spPr/>
      <dgm:t>
        <a:bodyPr/>
        <a:lstStyle/>
        <a:p>
          <a:endParaRPr lang="zh-CN" altLang="en-US" sz="1800"/>
        </a:p>
      </dgm:t>
    </dgm:pt>
    <dgm:pt modelId="{A0B968EA-DEF9-4D81-BCFA-BB6CCFD0DAAF}">
      <dgm:prSet custT="1"/>
      <dgm:spPr/>
      <dgm:t>
        <a:bodyPr/>
        <a:lstStyle/>
        <a:p>
          <a:r>
            <a:rPr lang="en-US" altLang="zh-CN" sz="1800" dirty="0">
              <a:latin typeface="+mn-ea"/>
              <a:ea typeface="+mn-ea"/>
            </a:rPr>
            <a:t>3(</a:t>
          </a:r>
          <a:r>
            <a:rPr lang="en-US" altLang="zh-CN" sz="1800" dirty="0">
              <a:solidFill>
                <a:srgbClr val="FF0000"/>
              </a:solidFill>
              <a:latin typeface="+mn-ea"/>
              <a:ea typeface="+mn-ea"/>
            </a:rPr>
            <a:t>3</a:t>
          </a:r>
          <a:r>
            <a:rPr lang="en-US" altLang="zh-CN" sz="1800" dirty="0">
              <a:latin typeface="+mn-ea"/>
              <a:ea typeface="+mn-ea"/>
            </a:rPr>
            <a:t>)</a:t>
          </a:r>
          <a:endParaRPr lang="zh-CN" altLang="en-US" sz="1800" dirty="0">
            <a:latin typeface="+mn-ea"/>
            <a:ea typeface="+mn-ea"/>
          </a:endParaRPr>
        </a:p>
      </dgm:t>
    </dgm:pt>
    <dgm:pt modelId="{D43D621C-36FF-4371-B34D-145B19505F15}" type="parTrans" cxnId="{66C017F9-743C-4F31-9CCA-3DA1CDF2226B}">
      <dgm:prSet/>
      <dgm:spPr/>
      <dgm:t>
        <a:bodyPr/>
        <a:lstStyle/>
        <a:p>
          <a:endParaRPr lang="zh-CN" altLang="en-US" sz="1800"/>
        </a:p>
      </dgm:t>
    </dgm:pt>
    <dgm:pt modelId="{699E6F94-45BB-4613-A089-60167ACAE650}" type="sibTrans" cxnId="{66C017F9-743C-4F31-9CCA-3DA1CDF2226B}">
      <dgm:prSet/>
      <dgm:spPr/>
      <dgm:t>
        <a:bodyPr/>
        <a:lstStyle/>
        <a:p>
          <a:endParaRPr lang="zh-CN" altLang="en-US" sz="1800"/>
        </a:p>
      </dgm:t>
    </dgm:pt>
    <dgm:pt modelId="{6C8110B3-F461-438E-81A1-B8BD3BB0875C}">
      <dgm:prSet custT="1"/>
      <dgm:spPr/>
      <dgm:t>
        <a:bodyPr/>
        <a:lstStyle/>
        <a:p>
          <a:r>
            <a:rPr lang="en-US" altLang="zh-CN" sz="1800" dirty="0">
              <a:latin typeface="+mn-ea"/>
              <a:ea typeface="+mn-ea"/>
            </a:rPr>
            <a:t>6(</a:t>
          </a:r>
          <a:r>
            <a:rPr lang="en-US" altLang="zh-CN" sz="1800" dirty="0">
              <a:solidFill>
                <a:srgbClr val="FF0000"/>
              </a:solidFill>
              <a:latin typeface="+mn-ea"/>
              <a:ea typeface="+mn-ea"/>
            </a:rPr>
            <a:t>7</a:t>
          </a:r>
          <a:r>
            <a:rPr lang="en-US" altLang="zh-CN" sz="1800" dirty="0">
              <a:latin typeface="+mn-ea"/>
              <a:ea typeface="+mn-ea"/>
            </a:rPr>
            <a:t>)</a:t>
          </a:r>
          <a:endParaRPr lang="zh-CN" altLang="en-US" sz="1800" dirty="0">
            <a:latin typeface="+mn-ea"/>
            <a:ea typeface="+mn-ea"/>
          </a:endParaRPr>
        </a:p>
      </dgm:t>
    </dgm:pt>
    <dgm:pt modelId="{A7FC3F3E-D3FC-4F22-B39B-F95CAD933AB9}" type="parTrans" cxnId="{EC634B3C-B063-46F6-8811-B5EE348D0672}">
      <dgm:prSet/>
      <dgm:spPr/>
      <dgm:t>
        <a:bodyPr/>
        <a:lstStyle/>
        <a:p>
          <a:endParaRPr lang="zh-CN" altLang="en-US" sz="1800"/>
        </a:p>
      </dgm:t>
    </dgm:pt>
    <dgm:pt modelId="{3C8F63CE-2022-49EC-8AAB-B0CF8DF70B20}" type="sibTrans" cxnId="{EC634B3C-B063-46F6-8811-B5EE348D0672}">
      <dgm:prSet/>
      <dgm:spPr/>
      <dgm:t>
        <a:bodyPr/>
        <a:lstStyle/>
        <a:p>
          <a:endParaRPr lang="zh-CN" altLang="en-US" sz="1800"/>
        </a:p>
      </dgm:t>
    </dgm:pt>
    <dgm:pt modelId="{5AC2E98F-F275-4D55-8E38-2BFD82E97365}">
      <dgm:prSet/>
      <dgm:spPr/>
      <dgm:t>
        <a:bodyPr/>
        <a:lstStyle/>
        <a:p>
          <a:r>
            <a:rPr lang="en-US" altLang="zh-CN" dirty="0"/>
            <a:t>7</a:t>
          </a:r>
          <a:r>
            <a:rPr lang="en-US" altLang="zh-CN" dirty="0">
              <a:latin typeface="+mn-ea"/>
              <a:ea typeface="+mn-ea"/>
            </a:rPr>
            <a:t>(</a:t>
          </a:r>
          <a:r>
            <a:rPr lang="en-US" altLang="zh-CN" dirty="0">
              <a:solidFill>
                <a:srgbClr val="FF0000"/>
              </a:solidFill>
              <a:latin typeface="+mn-ea"/>
              <a:ea typeface="+mn-ea"/>
            </a:rPr>
            <a:t>9</a:t>
          </a:r>
          <a:r>
            <a:rPr lang="en-US" altLang="zh-CN" dirty="0">
              <a:latin typeface="+mn-ea"/>
              <a:ea typeface="+mn-ea"/>
            </a:rPr>
            <a:t>)</a:t>
          </a:r>
          <a:endParaRPr lang="zh-CN" altLang="en-US" dirty="0"/>
        </a:p>
      </dgm:t>
    </dgm:pt>
    <dgm:pt modelId="{65507A00-2BF0-4F2D-B599-7D2D3C4B1605}" type="parTrans" cxnId="{6244CA77-915A-40B2-A6C5-FC0113C38B6F}">
      <dgm:prSet/>
      <dgm:spPr/>
      <dgm:t>
        <a:bodyPr/>
        <a:lstStyle/>
        <a:p>
          <a:endParaRPr lang="zh-CN" altLang="en-US"/>
        </a:p>
      </dgm:t>
    </dgm:pt>
    <dgm:pt modelId="{AA39BEBC-D5BA-4042-9676-B54EED4F1BD1}" type="sibTrans" cxnId="{6244CA77-915A-40B2-A6C5-FC0113C38B6F}">
      <dgm:prSet/>
      <dgm:spPr/>
      <dgm:t>
        <a:bodyPr/>
        <a:lstStyle/>
        <a:p>
          <a:endParaRPr lang="zh-CN" altLang="en-US"/>
        </a:p>
      </dgm:t>
    </dgm:pt>
    <dgm:pt modelId="{AD7772BC-8CCF-4BC1-8131-23358F883CEC}" type="pres">
      <dgm:prSet presAssocID="{72B4B084-C080-42EF-AAF6-CFC7023F979A}" presName="mainComposite" presStyleCnt="0">
        <dgm:presLayoutVars>
          <dgm:chPref val="1"/>
          <dgm:dir/>
          <dgm:animOne val="branch"/>
          <dgm:animLvl val="lvl"/>
          <dgm:resizeHandles val="exact"/>
        </dgm:presLayoutVars>
      </dgm:prSet>
      <dgm:spPr/>
      <dgm:t>
        <a:bodyPr/>
        <a:lstStyle/>
        <a:p>
          <a:endParaRPr lang="zh-CN" altLang="en-US"/>
        </a:p>
      </dgm:t>
    </dgm:pt>
    <dgm:pt modelId="{B52BA3B0-A523-4FE0-A2C3-121E32AB47D5}" type="pres">
      <dgm:prSet presAssocID="{72B4B084-C080-42EF-AAF6-CFC7023F979A}" presName="hierFlow" presStyleCnt="0"/>
      <dgm:spPr/>
    </dgm:pt>
    <dgm:pt modelId="{B6B4C09F-E520-4FC9-AF0F-8706DEE91F29}" type="pres">
      <dgm:prSet presAssocID="{72B4B084-C080-42EF-AAF6-CFC7023F979A}" presName="hierChild1" presStyleCnt="0">
        <dgm:presLayoutVars>
          <dgm:chPref val="1"/>
          <dgm:animOne val="branch"/>
          <dgm:animLvl val="lvl"/>
        </dgm:presLayoutVars>
      </dgm:prSet>
      <dgm:spPr/>
    </dgm:pt>
    <dgm:pt modelId="{D9D6581C-F6F5-4C42-9E39-99F31AB5BBEB}" type="pres">
      <dgm:prSet presAssocID="{4F4CC2F8-C50A-471B-8A52-880C8DC27035}" presName="Name14" presStyleCnt="0"/>
      <dgm:spPr/>
    </dgm:pt>
    <dgm:pt modelId="{52FC971D-8BD8-483F-9C02-79E7358D4615}" type="pres">
      <dgm:prSet presAssocID="{4F4CC2F8-C50A-471B-8A52-880C8DC27035}" presName="level1Shape" presStyleLbl="node0" presStyleIdx="0" presStyleCnt="1" custScaleX="358223">
        <dgm:presLayoutVars>
          <dgm:chPref val="3"/>
        </dgm:presLayoutVars>
      </dgm:prSet>
      <dgm:spPr/>
      <dgm:t>
        <a:bodyPr/>
        <a:lstStyle/>
        <a:p>
          <a:endParaRPr lang="zh-CN" altLang="en-US"/>
        </a:p>
      </dgm:t>
    </dgm:pt>
    <dgm:pt modelId="{11ED9850-8A36-4206-B515-22CB8980EB68}" type="pres">
      <dgm:prSet presAssocID="{4F4CC2F8-C50A-471B-8A52-880C8DC27035}" presName="hierChild2" presStyleCnt="0"/>
      <dgm:spPr/>
    </dgm:pt>
    <dgm:pt modelId="{43EC9080-1234-427E-9583-462D13E472CF}" type="pres">
      <dgm:prSet presAssocID="{1D6E2BF4-ED7A-410C-81B5-144E9CD0BA58}" presName="Name19" presStyleLbl="parChTrans1D2" presStyleIdx="0" presStyleCnt="3"/>
      <dgm:spPr/>
      <dgm:t>
        <a:bodyPr/>
        <a:lstStyle/>
        <a:p>
          <a:endParaRPr lang="zh-CN" altLang="en-US"/>
        </a:p>
      </dgm:t>
    </dgm:pt>
    <dgm:pt modelId="{3A21ABEE-9982-43BB-A847-FB8A8605F55B}" type="pres">
      <dgm:prSet presAssocID="{BEDCE62E-3F85-4B0E-8FC8-2774A3893D0F}" presName="Name21" presStyleCnt="0"/>
      <dgm:spPr/>
    </dgm:pt>
    <dgm:pt modelId="{1487B935-0CB3-4CD9-B25E-AC708C48AF81}" type="pres">
      <dgm:prSet presAssocID="{BEDCE62E-3F85-4B0E-8FC8-2774A3893D0F}" presName="level2Shape" presStyleLbl="node2" presStyleIdx="0" presStyleCnt="3" custScaleX="197526"/>
      <dgm:spPr/>
      <dgm:t>
        <a:bodyPr/>
        <a:lstStyle/>
        <a:p>
          <a:endParaRPr lang="zh-CN" altLang="en-US"/>
        </a:p>
      </dgm:t>
    </dgm:pt>
    <dgm:pt modelId="{F92F5658-AFC3-4B67-9E77-4B52CA6FBACE}" type="pres">
      <dgm:prSet presAssocID="{BEDCE62E-3F85-4B0E-8FC8-2774A3893D0F}" presName="hierChild3" presStyleCnt="0"/>
      <dgm:spPr/>
    </dgm:pt>
    <dgm:pt modelId="{04290457-C0D8-4D32-AB9A-02622E027A13}" type="pres">
      <dgm:prSet presAssocID="{FBBF4C0F-478C-4771-9B28-2E6966E59AF7}" presName="Name19" presStyleLbl="parChTrans1D3" presStyleIdx="0" presStyleCnt="5"/>
      <dgm:spPr/>
      <dgm:t>
        <a:bodyPr/>
        <a:lstStyle/>
        <a:p>
          <a:endParaRPr lang="zh-CN" altLang="en-US"/>
        </a:p>
      </dgm:t>
    </dgm:pt>
    <dgm:pt modelId="{EF4494D0-DA24-4B3D-835D-17E81F3D4B43}" type="pres">
      <dgm:prSet presAssocID="{80C62538-39FD-42B4-88ED-43C05483FB91}" presName="Name21" presStyleCnt="0"/>
      <dgm:spPr/>
    </dgm:pt>
    <dgm:pt modelId="{94FB7509-36E5-4AC8-8132-6A0FB40EE6B7}" type="pres">
      <dgm:prSet presAssocID="{80C62538-39FD-42B4-88ED-43C05483FB91}" presName="level2Shape" presStyleLbl="node3" presStyleIdx="0" presStyleCnt="5"/>
      <dgm:spPr/>
      <dgm:t>
        <a:bodyPr/>
        <a:lstStyle/>
        <a:p>
          <a:endParaRPr lang="zh-CN" altLang="en-US"/>
        </a:p>
      </dgm:t>
    </dgm:pt>
    <dgm:pt modelId="{82B50571-4B31-4FAD-A90E-81417F5F1E18}" type="pres">
      <dgm:prSet presAssocID="{80C62538-39FD-42B4-88ED-43C05483FB91}" presName="hierChild3" presStyleCnt="0"/>
      <dgm:spPr/>
    </dgm:pt>
    <dgm:pt modelId="{96809D0E-ED09-4AE4-B157-F724C158B821}" type="pres">
      <dgm:prSet presAssocID="{E041729B-19FE-4D7C-BBD0-9AF208BE5D4F}" presName="Name19" presStyleLbl="parChTrans1D3" presStyleIdx="1" presStyleCnt="5"/>
      <dgm:spPr/>
      <dgm:t>
        <a:bodyPr/>
        <a:lstStyle/>
        <a:p>
          <a:endParaRPr lang="zh-CN" altLang="en-US"/>
        </a:p>
      </dgm:t>
    </dgm:pt>
    <dgm:pt modelId="{81C5EADC-3608-4015-9F1D-0966457A311D}" type="pres">
      <dgm:prSet presAssocID="{CF59BB33-67F0-40DD-9170-354BE55CE37E}" presName="Name21" presStyleCnt="0"/>
      <dgm:spPr/>
    </dgm:pt>
    <dgm:pt modelId="{8E1EB9DE-A86C-4D45-AE4C-7A6F1909C73F}" type="pres">
      <dgm:prSet presAssocID="{CF59BB33-67F0-40DD-9170-354BE55CE37E}" presName="level2Shape" presStyleLbl="node3" presStyleIdx="1" presStyleCnt="5" custLinFactNeighborX="2350" custLinFactNeighborY="12219"/>
      <dgm:spPr/>
      <dgm:t>
        <a:bodyPr/>
        <a:lstStyle/>
        <a:p>
          <a:endParaRPr lang="zh-CN" altLang="en-US"/>
        </a:p>
      </dgm:t>
    </dgm:pt>
    <dgm:pt modelId="{ECB0369B-F6EF-49CF-9A98-69AA3A97CF9B}" type="pres">
      <dgm:prSet presAssocID="{CF59BB33-67F0-40DD-9170-354BE55CE37E}" presName="hierChild3" presStyleCnt="0"/>
      <dgm:spPr/>
    </dgm:pt>
    <dgm:pt modelId="{EF1065FF-3470-4969-A795-54C976549A9A}" type="pres">
      <dgm:prSet presAssocID="{50F4831F-E5F4-4D06-BA41-7719A89E6BC9}" presName="Name19" presStyleLbl="parChTrans1D3" presStyleIdx="2" presStyleCnt="5"/>
      <dgm:spPr/>
      <dgm:t>
        <a:bodyPr/>
        <a:lstStyle/>
        <a:p>
          <a:endParaRPr lang="zh-CN" altLang="en-US"/>
        </a:p>
      </dgm:t>
    </dgm:pt>
    <dgm:pt modelId="{93E66A78-5EA7-4725-BCDE-9D2899E6E483}" type="pres">
      <dgm:prSet presAssocID="{DADB328B-F141-44E4-9819-BD585E94504E}" presName="Name21" presStyleCnt="0"/>
      <dgm:spPr/>
    </dgm:pt>
    <dgm:pt modelId="{FCCD1AB7-93D3-47D7-91BF-61ED6BA6F73D}" type="pres">
      <dgm:prSet presAssocID="{DADB328B-F141-44E4-9819-BD585E94504E}" presName="level2Shape" presStyleLbl="node3" presStyleIdx="2" presStyleCnt="5"/>
      <dgm:spPr/>
      <dgm:t>
        <a:bodyPr/>
        <a:lstStyle/>
        <a:p>
          <a:endParaRPr lang="zh-CN" altLang="en-US"/>
        </a:p>
      </dgm:t>
    </dgm:pt>
    <dgm:pt modelId="{CC952157-F05B-42D2-BA96-5DB2E849767B}" type="pres">
      <dgm:prSet presAssocID="{DADB328B-F141-44E4-9819-BD585E94504E}" presName="hierChild3" presStyleCnt="0"/>
      <dgm:spPr/>
    </dgm:pt>
    <dgm:pt modelId="{17B34F78-D054-4FE1-81CC-65724E1EEA95}" type="pres">
      <dgm:prSet presAssocID="{4753A66B-F0C4-43C5-AED7-06BC195D2AA0}" presName="Name19" presStyleLbl="parChTrans1D2" presStyleIdx="1" presStyleCnt="3"/>
      <dgm:spPr/>
      <dgm:t>
        <a:bodyPr/>
        <a:lstStyle/>
        <a:p>
          <a:endParaRPr lang="zh-CN" altLang="en-US"/>
        </a:p>
      </dgm:t>
    </dgm:pt>
    <dgm:pt modelId="{44980E77-30F0-4522-A36F-AD439B2A1529}" type="pres">
      <dgm:prSet presAssocID="{6354C0EB-DCFA-4480-8EE5-C1FC2D5DD604}" presName="Name21" presStyleCnt="0"/>
      <dgm:spPr/>
    </dgm:pt>
    <dgm:pt modelId="{B54A3AF7-566B-44D6-BE99-038E5BA329F7}" type="pres">
      <dgm:prSet presAssocID="{6354C0EB-DCFA-4480-8EE5-C1FC2D5DD604}" presName="level2Shape" presStyleLbl="node2" presStyleIdx="1" presStyleCnt="3" custScaleX="191916"/>
      <dgm:spPr/>
      <dgm:t>
        <a:bodyPr/>
        <a:lstStyle/>
        <a:p>
          <a:endParaRPr lang="zh-CN" altLang="en-US"/>
        </a:p>
      </dgm:t>
    </dgm:pt>
    <dgm:pt modelId="{696BB54E-6CB5-43B9-B253-9240C99D00A4}" type="pres">
      <dgm:prSet presAssocID="{6354C0EB-DCFA-4480-8EE5-C1FC2D5DD604}" presName="hierChild3" presStyleCnt="0"/>
      <dgm:spPr/>
    </dgm:pt>
    <dgm:pt modelId="{3C1B32E9-A998-46A7-ADE2-4B9EB2AC9D83}" type="pres">
      <dgm:prSet presAssocID="{A6406CC8-66DD-45A8-A205-67F584B0FC8D}" presName="Name19" presStyleLbl="parChTrans1D3" presStyleIdx="3" presStyleCnt="5"/>
      <dgm:spPr/>
      <dgm:t>
        <a:bodyPr/>
        <a:lstStyle/>
        <a:p>
          <a:endParaRPr lang="zh-CN" altLang="en-US"/>
        </a:p>
      </dgm:t>
    </dgm:pt>
    <dgm:pt modelId="{35FAF10A-88CB-43CA-889D-F07BF9EE08FE}" type="pres">
      <dgm:prSet presAssocID="{B0A6562C-DC8B-41E1-BDAE-B24B752362AE}" presName="Name21" presStyleCnt="0"/>
      <dgm:spPr/>
    </dgm:pt>
    <dgm:pt modelId="{BB3A5A41-44D5-4CF3-934A-F58D507ED72F}" type="pres">
      <dgm:prSet presAssocID="{B0A6562C-DC8B-41E1-BDAE-B24B752362AE}" presName="level2Shape" presStyleLbl="node3" presStyleIdx="3" presStyleCnt="5" custLinFactNeighborX="-10441" custLinFactNeighborY="28915"/>
      <dgm:spPr/>
      <dgm:t>
        <a:bodyPr/>
        <a:lstStyle/>
        <a:p>
          <a:endParaRPr lang="zh-CN" altLang="en-US"/>
        </a:p>
      </dgm:t>
    </dgm:pt>
    <dgm:pt modelId="{97CA5E20-0A7D-4299-B6F2-23D77E9A46A4}" type="pres">
      <dgm:prSet presAssocID="{B0A6562C-DC8B-41E1-BDAE-B24B752362AE}" presName="hierChild3" presStyleCnt="0"/>
      <dgm:spPr/>
    </dgm:pt>
    <dgm:pt modelId="{07B208C4-C521-41FE-AC8C-2F7C780E1ADF}" type="pres">
      <dgm:prSet presAssocID="{D43D621C-36FF-4371-B34D-145B19505F15}" presName="Name19" presStyleLbl="parChTrans1D4" presStyleIdx="0" presStyleCnt="2"/>
      <dgm:spPr/>
      <dgm:t>
        <a:bodyPr/>
        <a:lstStyle/>
        <a:p>
          <a:endParaRPr lang="zh-CN" altLang="en-US"/>
        </a:p>
      </dgm:t>
    </dgm:pt>
    <dgm:pt modelId="{E57F37DD-221F-4E10-AEF2-38350A0665F2}" type="pres">
      <dgm:prSet presAssocID="{A0B968EA-DEF9-4D81-BCFA-BB6CCFD0DAAF}" presName="Name21" presStyleCnt="0"/>
      <dgm:spPr/>
    </dgm:pt>
    <dgm:pt modelId="{461B2947-5185-4216-9224-D3F59C4ABCD6}" type="pres">
      <dgm:prSet presAssocID="{A0B968EA-DEF9-4D81-BCFA-BB6CCFD0DAAF}" presName="level2Shape" presStyleLbl="node4" presStyleIdx="0" presStyleCnt="2"/>
      <dgm:spPr/>
      <dgm:t>
        <a:bodyPr/>
        <a:lstStyle/>
        <a:p>
          <a:endParaRPr lang="zh-CN" altLang="en-US"/>
        </a:p>
      </dgm:t>
    </dgm:pt>
    <dgm:pt modelId="{5F71B815-D767-458A-B80E-985DA8BFCB50}" type="pres">
      <dgm:prSet presAssocID="{A0B968EA-DEF9-4D81-BCFA-BB6CCFD0DAAF}" presName="hierChild3" presStyleCnt="0"/>
      <dgm:spPr/>
    </dgm:pt>
    <dgm:pt modelId="{52D9D974-C5C6-4283-B346-548C10E5A262}" type="pres">
      <dgm:prSet presAssocID="{A7FC3F3E-D3FC-4F22-B39B-F95CAD933AB9}" presName="Name19" presStyleLbl="parChTrans1D4" presStyleIdx="1" presStyleCnt="2"/>
      <dgm:spPr/>
      <dgm:t>
        <a:bodyPr/>
        <a:lstStyle/>
        <a:p>
          <a:endParaRPr lang="zh-CN" altLang="en-US"/>
        </a:p>
      </dgm:t>
    </dgm:pt>
    <dgm:pt modelId="{F288D15E-4953-475B-ACF9-4113591B9880}" type="pres">
      <dgm:prSet presAssocID="{6C8110B3-F461-438E-81A1-B8BD3BB0875C}" presName="Name21" presStyleCnt="0"/>
      <dgm:spPr/>
    </dgm:pt>
    <dgm:pt modelId="{A15F152A-187B-467C-B1F0-05338902E886}" type="pres">
      <dgm:prSet presAssocID="{6C8110B3-F461-438E-81A1-B8BD3BB0875C}" presName="level2Shape" presStyleLbl="node4" presStyleIdx="1" presStyleCnt="2"/>
      <dgm:spPr/>
      <dgm:t>
        <a:bodyPr/>
        <a:lstStyle/>
        <a:p>
          <a:endParaRPr lang="zh-CN" altLang="en-US"/>
        </a:p>
      </dgm:t>
    </dgm:pt>
    <dgm:pt modelId="{E664EC7A-67AC-4F45-9EF6-EF6957BF82BE}" type="pres">
      <dgm:prSet presAssocID="{6C8110B3-F461-438E-81A1-B8BD3BB0875C}" presName="hierChild3" presStyleCnt="0"/>
      <dgm:spPr/>
    </dgm:pt>
    <dgm:pt modelId="{DB33AF31-FC0B-4DE2-AEEA-ADBB156E5070}" type="pres">
      <dgm:prSet presAssocID="{62EC29DE-2FD6-4F48-8668-1A5B0F95549F}" presName="Name19" presStyleLbl="parChTrans1D3" presStyleIdx="4" presStyleCnt="5"/>
      <dgm:spPr/>
      <dgm:t>
        <a:bodyPr/>
        <a:lstStyle/>
        <a:p>
          <a:endParaRPr lang="zh-CN" altLang="en-US"/>
        </a:p>
      </dgm:t>
    </dgm:pt>
    <dgm:pt modelId="{AD83A6B4-9D75-4977-95EC-1233250B828E}" type="pres">
      <dgm:prSet presAssocID="{DCFFE832-336A-45F5-9F36-3FC6323546F7}" presName="Name21" presStyleCnt="0"/>
      <dgm:spPr/>
    </dgm:pt>
    <dgm:pt modelId="{B35A03A3-0A04-4A9E-BA52-B8573638DE44}" type="pres">
      <dgm:prSet presAssocID="{DCFFE832-336A-45F5-9F36-3FC6323546F7}" presName="level2Shape" presStyleLbl="node3" presStyleIdx="4" presStyleCnt="5" custLinFactNeighborX="549" custLinFactNeighborY="27711"/>
      <dgm:spPr/>
      <dgm:t>
        <a:bodyPr/>
        <a:lstStyle/>
        <a:p>
          <a:endParaRPr lang="zh-CN" altLang="en-US"/>
        </a:p>
      </dgm:t>
    </dgm:pt>
    <dgm:pt modelId="{D286E4BC-666D-4D17-86C3-2D8F0CFD0E06}" type="pres">
      <dgm:prSet presAssocID="{DCFFE832-336A-45F5-9F36-3FC6323546F7}" presName="hierChild3" presStyleCnt="0"/>
      <dgm:spPr/>
    </dgm:pt>
    <dgm:pt modelId="{EEE30D91-CC37-48AF-B977-C7D13FA4526A}" type="pres">
      <dgm:prSet presAssocID="{65507A00-2BF0-4F2D-B599-7D2D3C4B1605}" presName="Name19" presStyleLbl="parChTrans1D2" presStyleIdx="2" presStyleCnt="3"/>
      <dgm:spPr/>
      <dgm:t>
        <a:bodyPr/>
        <a:lstStyle/>
        <a:p>
          <a:endParaRPr lang="zh-CN" altLang="en-US"/>
        </a:p>
      </dgm:t>
    </dgm:pt>
    <dgm:pt modelId="{C7D755AD-5FB8-4933-B635-8F993004DBBC}" type="pres">
      <dgm:prSet presAssocID="{5AC2E98F-F275-4D55-8E38-2BFD82E97365}" presName="Name21" presStyleCnt="0"/>
      <dgm:spPr/>
    </dgm:pt>
    <dgm:pt modelId="{118940D5-C973-4D14-9807-63A855D82999}" type="pres">
      <dgm:prSet presAssocID="{5AC2E98F-F275-4D55-8E38-2BFD82E97365}" presName="level2Shape" presStyleLbl="node2" presStyleIdx="2" presStyleCnt="3"/>
      <dgm:spPr/>
      <dgm:t>
        <a:bodyPr/>
        <a:lstStyle/>
        <a:p>
          <a:endParaRPr lang="zh-CN" altLang="en-US"/>
        </a:p>
      </dgm:t>
    </dgm:pt>
    <dgm:pt modelId="{E82D3754-0324-4A1C-A49F-08572500B48B}" type="pres">
      <dgm:prSet presAssocID="{5AC2E98F-F275-4D55-8E38-2BFD82E97365}" presName="hierChild3" presStyleCnt="0"/>
      <dgm:spPr/>
    </dgm:pt>
    <dgm:pt modelId="{1419ACFB-DF22-491A-90AA-D06FB1B0F6AA}" type="pres">
      <dgm:prSet presAssocID="{72B4B084-C080-42EF-AAF6-CFC7023F979A}" presName="bgShapesFlow" presStyleCnt="0"/>
      <dgm:spPr/>
    </dgm:pt>
  </dgm:ptLst>
  <dgm:cxnLst>
    <dgm:cxn modelId="{4F72EA40-39BA-4EC5-A9A3-1E8C77C489A4}" type="presOf" srcId="{A0B968EA-DEF9-4D81-BCFA-BB6CCFD0DAAF}" destId="{461B2947-5185-4216-9224-D3F59C4ABCD6}" srcOrd="0" destOrd="0" presId="urn:microsoft.com/office/officeart/2005/8/layout/hierarchy6"/>
    <dgm:cxn modelId="{1676712D-D9D6-413C-A359-92A8C2AAEEB7}" type="presOf" srcId="{DCFFE832-336A-45F5-9F36-3FC6323546F7}" destId="{B35A03A3-0A04-4A9E-BA52-B8573638DE44}" srcOrd="0" destOrd="0" presId="urn:microsoft.com/office/officeart/2005/8/layout/hierarchy6"/>
    <dgm:cxn modelId="{747C91F6-46B1-4CC1-84D7-1686BF314DE8}" type="presOf" srcId="{DADB328B-F141-44E4-9819-BD585E94504E}" destId="{FCCD1AB7-93D3-47D7-91BF-61ED6BA6F73D}" srcOrd="0" destOrd="0" presId="urn:microsoft.com/office/officeart/2005/8/layout/hierarchy6"/>
    <dgm:cxn modelId="{6C52C01D-7AEC-47A7-88B2-3C7A12CB875B}" type="presOf" srcId="{5AC2E98F-F275-4D55-8E38-2BFD82E97365}" destId="{118940D5-C973-4D14-9807-63A855D82999}" srcOrd="0" destOrd="0" presId="urn:microsoft.com/office/officeart/2005/8/layout/hierarchy6"/>
    <dgm:cxn modelId="{8865FB1A-A153-433A-88C6-2125981833B9}" srcId="{72B4B084-C080-42EF-AAF6-CFC7023F979A}" destId="{4F4CC2F8-C50A-471B-8A52-880C8DC27035}" srcOrd="0" destOrd="0" parTransId="{CC4D729E-EE79-44E3-8E07-0B0D2C5DB9E5}" sibTransId="{6B07CBFD-9FAF-4182-B1D5-C39E572456FC}"/>
    <dgm:cxn modelId="{A176577D-4B18-48FD-8362-017713EF4E4A}" srcId="{BEDCE62E-3F85-4B0E-8FC8-2774A3893D0F}" destId="{DADB328B-F141-44E4-9819-BD585E94504E}" srcOrd="2" destOrd="0" parTransId="{50F4831F-E5F4-4D06-BA41-7719A89E6BC9}" sibTransId="{74C8D688-FFCB-4B0E-B90A-944EF01E865C}"/>
    <dgm:cxn modelId="{E7BC649E-8F7B-46B6-9F65-586C85E32405}" type="presOf" srcId="{6354C0EB-DCFA-4480-8EE5-C1FC2D5DD604}" destId="{B54A3AF7-566B-44D6-BE99-038E5BA329F7}" srcOrd="0" destOrd="0" presId="urn:microsoft.com/office/officeart/2005/8/layout/hierarchy6"/>
    <dgm:cxn modelId="{E0F0287D-1F86-47F2-8862-208F8077805F}" srcId="{4F4CC2F8-C50A-471B-8A52-880C8DC27035}" destId="{6354C0EB-DCFA-4480-8EE5-C1FC2D5DD604}" srcOrd="1" destOrd="0" parTransId="{4753A66B-F0C4-43C5-AED7-06BC195D2AA0}" sibTransId="{E378468A-CC99-4158-A850-36ECEA87C868}"/>
    <dgm:cxn modelId="{AFF63EFF-5B37-4BB1-AED4-815BC1F10D35}" type="presOf" srcId="{72B4B084-C080-42EF-AAF6-CFC7023F979A}" destId="{AD7772BC-8CCF-4BC1-8131-23358F883CEC}" srcOrd="0" destOrd="0" presId="urn:microsoft.com/office/officeart/2005/8/layout/hierarchy6"/>
    <dgm:cxn modelId="{223B62AA-FF91-4240-AE84-07E557B818C2}" srcId="{6354C0EB-DCFA-4480-8EE5-C1FC2D5DD604}" destId="{B0A6562C-DC8B-41E1-BDAE-B24B752362AE}" srcOrd="0" destOrd="0" parTransId="{A6406CC8-66DD-45A8-A205-67F584B0FC8D}" sibTransId="{E2547A5C-B932-4928-B401-946C19D221B6}"/>
    <dgm:cxn modelId="{FD339160-64DA-41BD-8046-870107BC7EA7}" srcId="{4F4CC2F8-C50A-471B-8A52-880C8DC27035}" destId="{BEDCE62E-3F85-4B0E-8FC8-2774A3893D0F}" srcOrd="0" destOrd="0" parTransId="{1D6E2BF4-ED7A-410C-81B5-144E9CD0BA58}" sibTransId="{B0A462EA-B1D7-48AE-9CF8-BF58CCDDB5AE}"/>
    <dgm:cxn modelId="{EC634B3C-B063-46F6-8811-B5EE348D0672}" srcId="{B0A6562C-DC8B-41E1-BDAE-B24B752362AE}" destId="{6C8110B3-F461-438E-81A1-B8BD3BB0875C}" srcOrd="1" destOrd="0" parTransId="{A7FC3F3E-D3FC-4F22-B39B-F95CAD933AB9}" sibTransId="{3C8F63CE-2022-49EC-8AAB-B0CF8DF70B20}"/>
    <dgm:cxn modelId="{6A31FF4A-9243-461F-9BAA-049CC92DA151}" type="presOf" srcId="{4F4CC2F8-C50A-471B-8A52-880C8DC27035}" destId="{52FC971D-8BD8-483F-9C02-79E7358D4615}" srcOrd="0" destOrd="0" presId="urn:microsoft.com/office/officeart/2005/8/layout/hierarchy6"/>
    <dgm:cxn modelId="{1F29B463-45B9-4B40-8B51-1EFE8571D11E}" type="presOf" srcId="{1D6E2BF4-ED7A-410C-81B5-144E9CD0BA58}" destId="{43EC9080-1234-427E-9583-462D13E472CF}" srcOrd="0" destOrd="0" presId="urn:microsoft.com/office/officeart/2005/8/layout/hierarchy6"/>
    <dgm:cxn modelId="{20C877CA-7BFE-4C48-846F-A9AB2894C57F}" type="presOf" srcId="{62EC29DE-2FD6-4F48-8668-1A5B0F95549F}" destId="{DB33AF31-FC0B-4DE2-AEEA-ADBB156E5070}" srcOrd="0" destOrd="0" presId="urn:microsoft.com/office/officeart/2005/8/layout/hierarchy6"/>
    <dgm:cxn modelId="{6244CA77-915A-40B2-A6C5-FC0113C38B6F}" srcId="{4F4CC2F8-C50A-471B-8A52-880C8DC27035}" destId="{5AC2E98F-F275-4D55-8E38-2BFD82E97365}" srcOrd="2" destOrd="0" parTransId="{65507A00-2BF0-4F2D-B599-7D2D3C4B1605}" sibTransId="{AA39BEBC-D5BA-4042-9676-B54EED4F1BD1}"/>
    <dgm:cxn modelId="{E1EA2E9E-DB56-4C22-80CA-4AF1459D26BF}" type="presOf" srcId="{80C62538-39FD-42B4-88ED-43C05483FB91}" destId="{94FB7509-36E5-4AC8-8132-6A0FB40EE6B7}" srcOrd="0" destOrd="0" presId="urn:microsoft.com/office/officeart/2005/8/layout/hierarchy6"/>
    <dgm:cxn modelId="{19DA56AB-2A61-4AA1-B373-3B064D4C0548}" type="presOf" srcId="{A6406CC8-66DD-45A8-A205-67F584B0FC8D}" destId="{3C1B32E9-A998-46A7-ADE2-4B9EB2AC9D83}" srcOrd="0" destOrd="0" presId="urn:microsoft.com/office/officeart/2005/8/layout/hierarchy6"/>
    <dgm:cxn modelId="{1C891E1A-5C94-4A74-9997-48165FFD6EAE}" type="presOf" srcId="{CF59BB33-67F0-40DD-9170-354BE55CE37E}" destId="{8E1EB9DE-A86C-4D45-AE4C-7A6F1909C73F}" srcOrd="0" destOrd="0" presId="urn:microsoft.com/office/officeart/2005/8/layout/hierarchy6"/>
    <dgm:cxn modelId="{58618414-3DA2-4594-BA41-83B5C4A44268}" srcId="{BEDCE62E-3F85-4B0E-8FC8-2774A3893D0F}" destId="{CF59BB33-67F0-40DD-9170-354BE55CE37E}" srcOrd="1" destOrd="0" parTransId="{E041729B-19FE-4D7C-BBD0-9AF208BE5D4F}" sibTransId="{935F5C32-FDEB-4921-9504-BC4BAA03849C}"/>
    <dgm:cxn modelId="{AEAD373D-4A02-49DD-8C59-27521F7FBE1A}" type="presOf" srcId="{E041729B-19FE-4D7C-BBD0-9AF208BE5D4F}" destId="{96809D0E-ED09-4AE4-B157-F724C158B821}" srcOrd="0" destOrd="0" presId="urn:microsoft.com/office/officeart/2005/8/layout/hierarchy6"/>
    <dgm:cxn modelId="{C8DAE99D-FD8E-4A1A-9C6A-42B4EC7A1BEE}" type="presOf" srcId="{50F4831F-E5F4-4D06-BA41-7719A89E6BC9}" destId="{EF1065FF-3470-4969-A795-54C976549A9A}" srcOrd="0" destOrd="0" presId="urn:microsoft.com/office/officeart/2005/8/layout/hierarchy6"/>
    <dgm:cxn modelId="{BC116696-9882-4412-85E1-3D2FE8385C4F}" type="presOf" srcId="{D43D621C-36FF-4371-B34D-145B19505F15}" destId="{07B208C4-C521-41FE-AC8C-2F7C780E1ADF}" srcOrd="0" destOrd="0" presId="urn:microsoft.com/office/officeart/2005/8/layout/hierarchy6"/>
    <dgm:cxn modelId="{3D1A7499-387B-48A0-AACD-4979A468B057}" type="presOf" srcId="{B0A6562C-DC8B-41E1-BDAE-B24B752362AE}" destId="{BB3A5A41-44D5-4CF3-934A-F58D507ED72F}" srcOrd="0" destOrd="0" presId="urn:microsoft.com/office/officeart/2005/8/layout/hierarchy6"/>
    <dgm:cxn modelId="{545EEA9A-DC94-4864-AA11-E89F000C1A06}" type="presOf" srcId="{65507A00-2BF0-4F2D-B599-7D2D3C4B1605}" destId="{EEE30D91-CC37-48AF-B977-C7D13FA4526A}" srcOrd="0" destOrd="0" presId="urn:microsoft.com/office/officeart/2005/8/layout/hierarchy6"/>
    <dgm:cxn modelId="{8FB33E1C-6A10-4B23-908D-B0C84330CC1C}" type="presOf" srcId="{A7FC3F3E-D3FC-4F22-B39B-F95CAD933AB9}" destId="{52D9D974-C5C6-4283-B346-548C10E5A262}" srcOrd="0" destOrd="0" presId="urn:microsoft.com/office/officeart/2005/8/layout/hierarchy6"/>
    <dgm:cxn modelId="{B9292396-A8A5-4DD9-BCB1-D3DF3F77A38A}" type="presOf" srcId="{BEDCE62E-3F85-4B0E-8FC8-2774A3893D0F}" destId="{1487B935-0CB3-4CD9-B25E-AC708C48AF81}" srcOrd="0" destOrd="0" presId="urn:microsoft.com/office/officeart/2005/8/layout/hierarchy6"/>
    <dgm:cxn modelId="{C0913090-F28A-4619-BA2E-C6B01780E3CE}" srcId="{6354C0EB-DCFA-4480-8EE5-C1FC2D5DD604}" destId="{DCFFE832-336A-45F5-9F36-3FC6323546F7}" srcOrd="1" destOrd="0" parTransId="{62EC29DE-2FD6-4F48-8668-1A5B0F95549F}" sibTransId="{6FCFA98E-D075-464E-8C07-41D7B3A3A9AB}"/>
    <dgm:cxn modelId="{C7D19167-8CD1-4FD8-ABB7-50E6DD096A61}" srcId="{BEDCE62E-3F85-4B0E-8FC8-2774A3893D0F}" destId="{80C62538-39FD-42B4-88ED-43C05483FB91}" srcOrd="0" destOrd="0" parTransId="{FBBF4C0F-478C-4771-9B28-2E6966E59AF7}" sibTransId="{1F21FA7A-0ED7-4E57-B87A-299BB7487643}"/>
    <dgm:cxn modelId="{949C0783-6524-466C-8F58-5225B8DA03B2}" type="presOf" srcId="{6C8110B3-F461-438E-81A1-B8BD3BB0875C}" destId="{A15F152A-187B-467C-B1F0-05338902E886}" srcOrd="0" destOrd="0" presId="urn:microsoft.com/office/officeart/2005/8/layout/hierarchy6"/>
    <dgm:cxn modelId="{A2F9B078-5D7B-4307-BB99-2796F9216A94}" type="presOf" srcId="{FBBF4C0F-478C-4771-9B28-2E6966E59AF7}" destId="{04290457-C0D8-4D32-AB9A-02622E027A13}" srcOrd="0" destOrd="0" presId="urn:microsoft.com/office/officeart/2005/8/layout/hierarchy6"/>
    <dgm:cxn modelId="{66C017F9-743C-4F31-9CCA-3DA1CDF2226B}" srcId="{B0A6562C-DC8B-41E1-BDAE-B24B752362AE}" destId="{A0B968EA-DEF9-4D81-BCFA-BB6CCFD0DAAF}" srcOrd="0" destOrd="0" parTransId="{D43D621C-36FF-4371-B34D-145B19505F15}" sibTransId="{699E6F94-45BB-4613-A089-60167ACAE650}"/>
    <dgm:cxn modelId="{5453EF58-C93D-463E-BDF3-D55279FBE53F}" type="presOf" srcId="{4753A66B-F0C4-43C5-AED7-06BC195D2AA0}" destId="{17B34F78-D054-4FE1-81CC-65724E1EEA95}" srcOrd="0" destOrd="0" presId="urn:microsoft.com/office/officeart/2005/8/layout/hierarchy6"/>
    <dgm:cxn modelId="{46F584B4-0718-481B-A533-5B544E4AD6DA}" type="presParOf" srcId="{AD7772BC-8CCF-4BC1-8131-23358F883CEC}" destId="{B52BA3B0-A523-4FE0-A2C3-121E32AB47D5}" srcOrd="0" destOrd="0" presId="urn:microsoft.com/office/officeart/2005/8/layout/hierarchy6"/>
    <dgm:cxn modelId="{48413D98-3F01-478C-80B3-8848D8DBE335}" type="presParOf" srcId="{B52BA3B0-A523-4FE0-A2C3-121E32AB47D5}" destId="{B6B4C09F-E520-4FC9-AF0F-8706DEE91F29}" srcOrd="0" destOrd="0" presId="urn:microsoft.com/office/officeart/2005/8/layout/hierarchy6"/>
    <dgm:cxn modelId="{8BC2ED34-4EFE-4D40-8838-295C1010326A}" type="presParOf" srcId="{B6B4C09F-E520-4FC9-AF0F-8706DEE91F29}" destId="{D9D6581C-F6F5-4C42-9E39-99F31AB5BBEB}" srcOrd="0" destOrd="0" presId="urn:microsoft.com/office/officeart/2005/8/layout/hierarchy6"/>
    <dgm:cxn modelId="{6C36C76A-82F6-46AC-B057-A001B8F36FD6}" type="presParOf" srcId="{D9D6581C-F6F5-4C42-9E39-99F31AB5BBEB}" destId="{52FC971D-8BD8-483F-9C02-79E7358D4615}" srcOrd="0" destOrd="0" presId="urn:microsoft.com/office/officeart/2005/8/layout/hierarchy6"/>
    <dgm:cxn modelId="{4BE52A0C-73D6-4B4D-B849-D467607ABECC}" type="presParOf" srcId="{D9D6581C-F6F5-4C42-9E39-99F31AB5BBEB}" destId="{11ED9850-8A36-4206-B515-22CB8980EB68}" srcOrd="1" destOrd="0" presId="urn:microsoft.com/office/officeart/2005/8/layout/hierarchy6"/>
    <dgm:cxn modelId="{C67592E7-C568-458C-8F21-1ADCA10B3C92}" type="presParOf" srcId="{11ED9850-8A36-4206-B515-22CB8980EB68}" destId="{43EC9080-1234-427E-9583-462D13E472CF}" srcOrd="0" destOrd="0" presId="urn:microsoft.com/office/officeart/2005/8/layout/hierarchy6"/>
    <dgm:cxn modelId="{0D9EE9B6-A48D-4B69-BFE3-CF2F96AD6F76}" type="presParOf" srcId="{11ED9850-8A36-4206-B515-22CB8980EB68}" destId="{3A21ABEE-9982-43BB-A847-FB8A8605F55B}" srcOrd="1" destOrd="0" presId="urn:microsoft.com/office/officeart/2005/8/layout/hierarchy6"/>
    <dgm:cxn modelId="{F01BD822-DA17-42ED-8112-D758BC920968}" type="presParOf" srcId="{3A21ABEE-9982-43BB-A847-FB8A8605F55B}" destId="{1487B935-0CB3-4CD9-B25E-AC708C48AF81}" srcOrd="0" destOrd="0" presId="urn:microsoft.com/office/officeart/2005/8/layout/hierarchy6"/>
    <dgm:cxn modelId="{482225AF-BFD3-4561-9565-1D657A699D4B}" type="presParOf" srcId="{3A21ABEE-9982-43BB-A847-FB8A8605F55B}" destId="{F92F5658-AFC3-4B67-9E77-4B52CA6FBACE}" srcOrd="1" destOrd="0" presId="urn:microsoft.com/office/officeart/2005/8/layout/hierarchy6"/>
    <dgm:cxn modelId="{0DEC53B6-9AF4-4ABA-9758-443E3D751D11}" type="presParOf" srcId="{F92F5658-AFC3-4B67-9E77-4B52CA6FBACE}" destId="{04290457-C0D8-4D32-AB9A-02622E027A13}" srcOrd="0" destOrd="0" presId="urn:microsoft.com/office/officeart/2005/8/layout/hierarchy6"/>
    <dgm:cxn modelId="{229E0F3C-A749-4CA2-A121-C4F9286D6656}" type="presParOf" srcId="{F92F5658-AFC3-4B67-9E77-4B52CA6FBACE}" destId="{EF4494D0-DA24-4B3D-835D-17E81F3D4B43}" srcOrd="1" destOrd="0" presId="urn:microsoft.com/office/officeart/2005/8/layout/hierarchy6"/>
    <dgm:cxn modelId="{366E3A67-4703-4F73-9F26-D8BFE51DF79C}" type="presParOf" srcId="{EF4494D0-DA24-4B3D-835D-17E81F3D4B43}" destId="{94FB7509-36E5-4AC8-8132-6A0FB40EE6B7}" srcOrd="0" destOrd="0" presId="urn:microsoft.com/office/officeart/2005/8/layout/hierarchy6"/>
    <dgm:cxn modelId="{8BD927FA-11DE-4EAD-8B80-99CA576AB903}" type="presParOf" srcId="{EF4494D0-DA24-4B3D-835D-17E81F3D4B43}" destId="{82B50571-4B31-4FAD-A90E-81417F5F1E18}" srcOrd="1" destOrd="0" presId="urn:microsoft.com/office/officeart/2005/8/layout/hierarchy6"/>
    <dgm:cxn modelId="{394D43C4-F4AA-41F6-A62C-6D5DA8AE05B1}" type="presParOf" srcId="{F92F5658-AFC3-4B67-9E77-4B52CA6FBACE}" destId="{96809D0E-ED09-4AE4-B157-F724C158B821}" srcOrd="2" destOrd="0" presId="urn:microsoft.com/office/officeart/2005/8/layout/hierarchy6"/>
    <dgm:cxn modelId="{DE392B1E-2A4E-46E3-987C-76F89EEE19DE}" type="presParOf" srcId="{F92F5658-AFC3-4B67-9E77-4B52CA6FBACE}" destId="{81C5EADC-3608-4015-9F1D-0966457A311D}" srcOrd="3" destOrd="0" presId="urn:microsoft.com/office/officeart/2005/8/layout/hierarchy6"/>
    <dgm:cxn modelId="{C6467050-2ED0-4E4D-9BB1-1EA8C2285AAF}" type="presParOf" srcId="{81C5EADC-3608-4015-9F1D-0966457A311D}" destId="{8E1EB9DE-A86C-4D45-AE4C-7A6F1909C73F}" srcOrd="0" destOrd="0" presId="urn:microsoft.com/office/officeart/2005/8/layout/hierarchy6"/>
    <dgm:cxn modelId="{3FC6B6EC-83F6-4D55-B4EC-336220A4C3D7}" type="presParOf" srcId="{81C5EADC-3608-4015-9F1D-0966457A311D}" destId="{ECB0369B-F6EF-49CF-9A98-69AA3A97CF9B}" srcOrd="1" destOrd="0" presId="urn:microsoft.com/office/officeart/2005/8/layout/hierarchy6"/>
    <dgm:cxn modelId="{22973FAC-B140-4A81-BDDB-0F0C9070C2CB}" type="presParOf" srcId="{F92F5658-AFC3-4B67-9E77-4B52CA6FBACE}" destId="{EF1065FF-3470-4969-A795-54C976549A9A}" srcOrd="4" destOrd="0" presId="urn:microsoft.com/office/officeart/2005/8/layout/hierarchy6"/>
    <dgm:cxn modelId="{5B99628E-4295-4F57-85B9-1F40A255F7FE}" type="presParOf" srcId="{F92F5658-AFC3-4B67-9E77-4B52CA6FBACE}" destId="{93E66A78-5EA7-4725-BCDE-9D2899E6E483}" srcOrd="5" destOrd="0" presId="urn:microsoft.com/office/officeart/2005/8/layout/hierarchy6"/>
    <dgm:cxn modelId="{6A17DD44-EFE0-47D4-91F2-B20B38FBB979}" type="presParOf" srcId="{93E66A78-5EA7-4725-BCDE-9D2899E6E483}" destId="{FCCD1AB7-93D3-47D7-91BF-61ED6BA6F73D}" srcOrd="0" destOrd="0" presId="urn:microsoft.com/office/officeart/2005/8/layout/hierarchy6"/>
    <dgm:cxn modelId="{D651327F-69B3-46D8-9FC7-140BFCDFDE88}" type="presParOf" srcId="{93E66A78-5EA7-4725-BCDE-9D2899E6E483}" destId="{CC952157-F05B-42D2-BA96-5DB2E849767B}" srcOrd="1" destOrd="0" presId="urn:microsoft.com/office/officeart/2005/8/layout/hierarchy6"/>
    <dgm:cxn modelId="{6A940968-A264-408C-BE7F-C6050E9F19BC}" type="presParOf" srcId="{11ED9850-8A36-4206-B515-22CB8980EB68}" destId="{17B34F78-D054-4FE1-81CC-65724E1EEA95}" srcOrd="2" destOrd="0" presId="urn:microsoft.com/office/officeart/2005/8/layout/hierarchy6"/>
    <dgm:cxn modelId="{2E67C568-D2DA-4A0B-9B17-7E437E40484C}" type="presParOf" srcId="{11ED9850-8A36-4206-B515-22CB8980EB68}" destId="{44980E77-30F0-4522-A36F-AD439B2A1529}" srcOrd="3" destOrd="0" presId="urn:microsoft.com/office/officeart/2005/8/layout/hierarchy6"/>
    <dgm:cxn modelId="{30615422-41E4-443F-99A2-B244BC8CFD41}" type="presParOf" srcId="{44980E77-30F0-4522-A36F-AD439B2A1529}" destId="{B54A3AF7-566B-44D6-BE99-038E5BA329F7}" srcOrd="0" destOrd="0" presId="urn:microsoft.com/office/officeart/2005/8/layout/hierarchy6"/>
    <dgm:cxn modelId="{32087850-AD8C-4898-82D3-4589D81722E9}" type="presParOf" srcId="{44980E77-30F0-4522-A36F-AD439B2A1529}" destId="{696BB54E-6CB5-43B9-B253-9240C99D00A4}" srcOrd="1" destOrd="0" presId="urn:microsoft.com/office/officeart/2005/8/layout/hierarchy6"/>
    <dgm:cxn modelId="{3004A983-91EA-46F7-9A12-E2C394203526}" type="presParOf" srcId="{696BB54E-6CB5-43B9-B253-9240C99D00A4}" destId="{3C1B32E9-A998-46A7-ADE2-4B9EB2AC9D83}" srcOrd="0" destOrd="0" presId="urn:microsoft.com/office/officeart/2005/8/layout/hierarchy6"/>
    <dgm:cxn modelId="{CC84FB2C-B8A0-49B1-8161-32EE4610F3C0}" type="presParOf" srcId="{696BB54E-6CB5-43B9-B253-9240C99D00A4}" destId="{35FAF10A-88CB-43CA-889D-F07BF9EE08FE}" srcOrd="1" destOrd="0" presId="urn:microsoft.com/office/officeart/2005/8/layout/hierarchy6"/>
    <dgm:cxn modelId="{D3B34D45-F0D4-43D1-8E66-A81A4567F51B}" type="presParOf" srcId="{35FAF10A-88CB-43CA-889D-F07BF9EE08FE}" destId="{BB3A5A41-44D5-4CF3-934A-F58D507ED72F}" srcOrd="0" destOrd="0" presId="urn:microsoft.com/office/officeart/2005/8/layout/hierarchy6"/>
    <dgm:cxn modelId="{8AD732B3-C864-4D7D-AFF3-FA766D7D785B}" type="presParOf" srcId="{35FAF10A-88CB-43CA-889D-F07BF9EE08FE}" destId="{97CA5E20-0A7D-4299-B6F2-23D77E9A46A4}" srcOrd="1" destOrd="0" presId="urn:microsoft.com/office/officeart/2005/8/layout/hierarchy6"/>
    <dgm:cxn modelId="{8A7DF86C-AD9D-41E6-9066-F2A32DA263C0}" type="presParOf" srcId="{97CA5E20-0A7D-4299-B6F2-23D77E9A46A4}" destId="{07B208C4-C521-41FE-AC8C-2F7C780E1ADF}" srcOrd="0" destOrd="0" presId="urn:microsoft.com/office/officeart/2005/8/layout/hierarchy6"/>
    <dgm:cxn modelId="{F701FC22-7F7B-4478-B69C-395DDEBFAC46}" type="presParOf" srcId="{97CA5E20-0A7D-4299-B6F2-23D77E9A46A4}" destId="{E57F37DD-221F-4E10-AEF2-38350A0665F2}" srcOrd="1" destOrd="0" presId="urn:microsoft.com/office/officeart/2005/8/layout/hierarchy6"/>
    <dgm:cxn modelId="{08088389-A34F-44BD-9E0F-CF23DD056764}" type="presParOf" srcId="{E57F37DD-221F-4E10-AEF2-38350A0665F2}" destId="{461B2947-5185-4216-9224-D3F59C4ABCD6}" srcOrd="0" destOrd="0" presId="urn:microsoft.com/office/officeart/2005/8/layout/hierarchy6"/>
    <dgm:cxn modelId="{AF2C1A04-E484-4A57-A61A-0F6C4347DDB8}" type="presParOf" srcId="{E57F37DD-221F-4E10-AEF2-38350A0665F2}" destId="{5F71B815-D767-458A-B80E-985DA8BFCB50}" srcOrd="1" destOrd="0" presId="urn:microsoft.com/office/officeart/2005/8/layout/hierarchy6"/>
    <dgm:cxn modelId="{D0B5CF9E-C7F4-4173-B68E-E7EB7A0344A4}" type="presParOf" srcId="{97CA5E20-0A7D-4299-B6F2-23D77E9A46A4}" destId="{52D9D974-C5C6-4283-B346-548C10E5A262}" srcOrd="2" destOrd="0" presId="urn:microsoft.com/office/officeart/2005/8/layout/hierarchy6"/>
    <dgm:cxn modelId="{F54DEA7C-A7D9-44B1-B38B-511282E53148}" type="presParOf" srcId="{97CA5E20-0A7D-4299-B6F2-23D77E9A46A4}" destId="{F288D15E-4953-475B-ACF9-4113591B9880}" srcOrd="3" destOrd="0" presId="urn:microsoft.com/office/officeart/2005/8/layout/hierarchy6"/>
    <dgm:cxn modelId="{D878BB5E-7840-4932-9F99-F134CE6D1F77}" type="presParOf" srcId="{F288D15E-4953-475B-ACF9-4113591B9880}" destId="{A15F152A-187B-467C-B1F0-05338902E886}" srcOrd="0" destOrd="0" presId="urn:microsoft.com/office/officeart/2005/8/layout/hierarchy6"/>
    <dgm:cxn modelId="{600C2E58-A266-4377-B4F6-29DDD65D5FFC}" type="presParOf" srcId="{F288D15E-4953-475B-ACF9-4113591B9880}" destId="{E664EC7A-67AC-4F45-9EF6-EF6957BF82BE}" srcOrd="1" destOrd="0" presId="urn:microsoft.com/office/officeart/2005/8/layout/hierarchy6"/>
    <dgm:cxn modelId="{B5F6B230-E0BA-478F-BE68-B1E9F4708F2B}" type="presParOf" srcId="{696BB54E-6CB5-43B9-B253-9240C99D00A4}" destId="{DB33AF31-FC0B-4DE2-AEEA-ADBB156E5070}" srcOrd="2" destOrd="0" presId="urn:microsoft.com/office/officeart/2005/8/layout/hierarchy6"/>
    <dgm:cxn modelId="{17A11C93-94B6-4C6A-B6BF-527BFF13EB34}" type="presParOf" srcId="{696BB54E-6CB5-43B9-B253-9240C99D00A4}" destId="{AD83A6B4-9D75-4977-95EC-1233250B828E}" srcOrd="3" destOrd="0" presId="urn:microsoft.com/office/officeart/2005/8/layout/hierarchy6"/>
    <dgm:cxn modelId="{143C799C-8F96-429F-A291-0D62270581DB}" type="presParOf" srcId="{AD83A6B4-9D75-4977-95EC-1233250B828E}" destId="{B35A03A3-0A04-4A9E-BA52-B8573638DE44}" srcOrd="0" destOrd="0" presId="urn:microsoft.com/office/officeart/2005/8/layout/hierarchy6"/>
    <dgm:cxn modelId="{DEAE0B32-631B-45AC-9C4B-2D35AFDABDE0}" type="presParOf" srcId="{AD83A6B4-9D75-4977-95EC-1233250B828E}" destId="{D286E4BC-666D-4D17-86C3-2D8F0CFD0E06}" srcOrd="1" destOrd="0" presId="urn:microsoft.com/office/officeart/2005/8/layout/hierarchy6"/>
    <dgm:cxn modelId="{7DE7316E-F819-44B6-9539-5D7857BE0083}" type="presParOf" srcId="{11ED9850-8A36-4206-B515-22CB8980EB68}" destId="{EEE30D91-CC37-48AF-B977-C7D13FA4526A}" srcOrd="4" destOrd="0" presId="urn:microsoft.com/office/officeart/2005/8/layout/hierarchy6"/>
    <dgm:cxn modelId="{D5A92B1C-89D6-4910-B6CD-D4586C4F273B}" type="presParOf" srcId="{11ED9850-8A36-4206-B515-22CB8980EB68}" destId="{C7D755AD-5FB8-4933-B635-8F993004DBBC}" srcOrd="5" destOrd="0" presId="urn:microsoft.com/office/officeart/2005/8/layout/hierarchy6"/>
    <dgm:cxn modelId="{0EB3A0C4-FCCE-4A4C-AB63-A7D44E3FC655}" type="presParOf" srcId="{C7D755AD-5FB8-4933-B635-8F993004DBBC}" destId="{118940D5-C973-4D14-9807-63A855D82999}" srcOrd="0" destOrd="0" presId="urn:microsoft.com/office/officeart/2005/8/layout/hierarchy6"/>
    <dgm:cxn modelId="{D4854597-23DC-4999-82D4-8B0ECF743D48}" type="presParOf" srcId="{C7D755AD-5FB8-4933-B635-8F993004DBBC}" destId="{E82D3754-0324-4A1C-A49F-08572500B48B}" srcOrd="1" destOrd="0" presId="urn:microsoft.com/office/officeart/2005/8/layout/hierarchy6"/>
    <dgm:cxn modelId="{85E685E1-4FA9-4924-BBEC-64879FAF9612}" type="presParOf" srcId="{AD7772BC-8CCF-4BC1-8131-23358F883CEC}" destId="{1419ACFB-DF22-491A-90AA-D06FB1B0F6AA}" srcOrd="1" destOrd="0" presId="urn:microsoft.com/office/officeart/2005/8/layout/hierarchy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B4B084-C080-42EF-AAF6-CFC7023F979A}" type="doc">
      <dgm:prSet loTypeId="urn:microsoft.com/office/officeart/2005/8/layout/hierarchy6" loCatId="hierarchy" qsTypeId="urn:microsoft.com/office/officeart/2005/8/quickstyle/simple4" qsCatId="simple" csTypeId="urn:microsoft.com/office/officeart/2005/8/colors/accent2_2" csCatId="accent2" phldr="1"/>
      <dgm:spPr/>
      <dgm:t>
        <a:bodyPr/>
        <a:lstStyle/>
        <a:p>
          <a:endParaRPr lang="zh-CN" altLang="en-US"/>
        </a:p>
      </dgm:t>
    </dgm:pt>
    <dgm:pt modelId="{4F4CC2F8-C50A-471B-8A52-880C8DC27035}">
      <dgm:prSet phldrT="[文本]" custT="1"/>
      <dgm:spPr/>
      <dgm:t>
        <a:bodyPr/>
        <a:lstStyle/>
        <a:p>
          <a:r>
            <a:rPr lang="en-US" altLang="zh-CN" sz="1800" dirty="0">
              <a:latin typeface="+mn-ea"/>
              <a:ea typeface="+mn-ea"/>
            </a:rPr>
            <a:t>0,1,2,3,4,5,6(</a:t>
          </a:r>
          <a:r>
            <a:rPr lang="en-US" altLang="zh-CN" sz="1800" dirty="0">
              <a:solidFill>
                <a:srgbClr val="FF0000"/>
              </a:solidFill>
              <a:latin typeface="+mn-ea"/>
              <a:ea typeface="+mn-ea"/>
            </a:rPr>
            <a:t>S</a:t>
          </a:r>
          <a:r>
            <a:rPr lang="en-US" altLang="zh-CN" sz="1800" dirty="0">
              <a:latin typeface="+mn-ea"/>
              <a:ea typeface="+mn-ea"/>
            </a:rPr>
            <a:t>)</a:t>
          </a:r>
          <a:endParaRPr lang="zh-CN" altLang="en-US" sz="1800" dirty="0">
            <a:latin typeface="+mn-ea"/>
            <a:ea typeface="+mn-ea"/>
          </a:endParaRPr>
        </a:p>
      </dgm:t>
    </dgm:pt>
    <dgm:pt modelId="{CC4D729E-EE79-44E3-8E07-0B0D2C5DB9E5}" type="parTrans" cxnId="{8865FB1A-A153-433A-88C6-2125981833B9}">
      <dgm:prSet/>
      <dgm:spPr/>
      <dgm:t>
        <a:bodyPr/>
        <a:lstStyle/>
        <a:p>
          <a:endParaRPr lang="zh-CN" altLang="en-US" sz="1800">
            <a:latin typeface="+mn-ea"/>
            <a:ea typeface="+mn-ea"/>
          </a:endParaRPr>
        </a:p>
      </dgm:t>
    </dgm:pt>
    <dgm:pt modelId="{6B07CBFD-9FAF-4182-B1D5-C39E572456FC}" type="sibTrans" cxnId="{8865FB1A-A153-433A-88C6-2125981833B9}">
      <dgm:prSet/>
      <dgm:spPr/>
      <dgm:t>
        <a:bodyPr/>
        <a:lstStyle/>
        <a:p>
          <a:endParaRPr lang="zh-CN" altLang="en-US" sz="1800">
            <a:latin typeface="+mn-ea"/>
            <a:ea typeface="+mn-ea"/>
          </a:endParaRPr>
        </a:p>
      </dgm:t>
    </dgm:pt>
    <dgm:pt modelId="{BEDCE62E-3F85-4B0E-8FC8-2774A3893D0F}">
      <dgm:prSet phldrT="[文本]" custT="1"/>
      <dgm:spPr/>
      <dgm:t>
        <a:bodyPr/>
        <a:lstStyle/>
        <a:p>
          <a:r>
            <a:rPr lang="en-US" altLang="zh-CN" sz="1800" dirty="0">
              <a:latin typeface="+mn-ea"/>
              <a:ea typeface="+mn-ea"/>
            </a:rPr>
            <a:t>1,2,5(</a:t>
          </a:r>
          <a:r>
            <a:rPr lang="en-US" altLang="zh-CN" sz="1800" dirty="0">
              <a:solidFill>
                <a:srgbClr val="FF0000"/>
              </a:solidFill>
              <a:latin typeface="+mn-ea"/>
              <a:ea typeface="+mn-ea"/>
            </a:rPr>
            <a:t>1</a:t>
          </a:r>
          <a:r>
            <a:rPr lang="en-US" altLang="zh-CN" sz="1800" dirty="0">
              <a:latin typeface="+mn-ea"/>
              <a:ea typeface="+mn-ea"/>
            </a:rPr>
            <a:t>)</a:t>
          </a:r>
          <a:endParaRPr lang="zh-CN" altLang="en-US" sz="1800" dirty="0">
            <a:latin typeface="+mn-ea"/>
            <a:ea typeface="+mn-ea"/>
          </a:endParaRPr>
        </a:p>
      </dgm:t>
    </dgm:pt>
    <dgm:pt modelId="{1D6E2BF4-ED7A-410C-81B5-144E9CD0BA58}" type="parTrans" cxnId="{FD339160-64DA-41BD-8046-870107BC7EA7}">
      <dgm:prSet/>
      <dgm:spPr/>
      <dgm:t>
        <a:bodyPr/>
        <a:lstStyle/>
        <a:p>
          <a:endParaRPr lang="zh-CN" altLang="en-US" sz="1800">
            <a:latin typeface="+mn-ea"/>
            <a:ea typeface="+mn-ea"/>
          </a:endParaRPr>
        </a:p>
      </dgm:t>
    </dgm:pt>
    <dgm:pt modelId="{B0A462EA-B1D7-48AE-9CF8-BF58CCDDB5AE}" type="sibTrans" cxnId="{FD339160-64DA-41BD-8046-870107BC7EA7}">
      <dgm:prSet/>
      <dgm:spPr/>
      <dgm:t>
        <a:bodyPr/>
        <a:lstStyle/>
        <a:p>
          <a:endParaRPr lang="zh-CN" altLang="en-US" sz="1800">
            <a:latin typeface="+mn-ea"/>
            <a:ea typeface="+mn-ea"/>
          </a:endParaRPr>
        </a:p>
      </dgm:t>
    </dgm:pt>
    <dgm:pt modelId="{CF59BB33-67F0-40DD-9170-354BE55CE37E}">
      <dgm:prSet phldrT="[文本]" custT="1"/>
      <dgm:spPr/>
      <dgm:t>
        <a:bodyPr/>
        <a:lstStyle/>
        <a:p>
          <a:r>
            <a:rPr lang="en-US" altLang="zh-CN" sz="1800" dirty="0">
              <a:latin typeface="+mn-ea"/>
              <a:ea typeface="+mn-ea"/>
            </a:rPr>
            <a:t>2(</a:t>
          </a:r>
          <a:r>
            <a:rPr lang="en-US" altLang="zh-CN" sz="1800" dirty="0">
              <a:solidFill>
                <a:srgbClr val="FF0000"/>
              </a:solidFill>
              <a:latin typeface="+mn-ea"/>
              <a:ea typeface="+mn-ea"/>
            </a:rPr>
            <a:t>2</a:t>
          </a:r>
          <a:r>
            <a:rPr lang="en-US" altLang="zh-CN" sz="1800" dirty="0">
              <a:latin typeface="+mn-ea"/>
              <a:ea typeface="+mn-ea"/>
            </a:rPr>
            <a:t>)</a:t>
          </a:r>
          <a:endParaRPr lang="zh-CN" altLang="en-US" sz="1800" dirty="0">
            <a:latin typeface="+mn-ea"/>
            <a:ea typeface="+mn-ea"/>
          </a:endParaRPr>
        </a:p>
      </dgm:t>
    </dgm:pt>
    <dgm:pt modelId="{E041729B-19FE-4D7C-BBD0-9AF208BE5D4F}" type="parTrans" cxnId="{58618414-3DA2-4594-BA41-83B5C4A44268}">
      <dgm:prSet/>
      <dgm:spPr/>
      <dgm:t>
        <a:bodyPr/>
        <a:lstStyle/>
        <a:p>
          <a:endParaRPr lang="zh-CN" altLang="en-US" sz="1800">
            <a:latin typeface="+mn-ea"/>
            <a:ea typeface="+mn-ea"/>
          </a:endParaRPr>
        </a:p>
      </dgm:t>
    </dgm:pt>
    <dgm:pt modelId="{935F5C32-FDEB-4921-9504-BC4BAA03849C}" type="sibTrans" cxnId="{58618414-3DA2-4594-BA41-83B5C4A44268}">
      <dgm:prSet/>
      <dgm:spPr/>
      <dgm:t>
        <a:bodyPr/>
        <a:lstStyle/>
        <a:p>
          <a:endParaRPr lang="zh-CN" altLang="en-US" sz="1800">
            <a:latin typeface="+mn-ea"/>
            <a:ea typeface="+mn-ea"/>
          </a:endParaRPr>
        </a:p>
      </dgm:t>
    </dgm:pt>
    <dgm:pt modelId="{DADB328B-F141-44E4-9819-BD585E94504E}">
      <dgm:prSet custT="1"/>
      <dgm:spPr/>
      <dgm:t>
        <a:bodyPr/>
        <a:lstStyle/>
        <a:p>
          <a:r>
            <a:rPr lang="en-US" altLang="zh-CN" sz="1800" dirty="0">
              <a:latin typeface="+mn-ea"/>
              <a:ea typeface="+mn-ea"/>
            </a:rPr>
            <a:t>5(</a:t>
          </a:r>
          <a:r>
            <a:rPr lang="en-US" altLang="zh-CN" sz="1800" dirty="0">
              <a:solidFill>
                <a:srgbClr val="FF0000"/>
              </a:solidFill>
              <a:latin typeface="+mn-ea"/>
              <a:ea typeface="+mn-ea"/>
            </a:rPr>
            <a:t>6</a:t>
          </a:r>
          <a:r>
            <a:rPr lang="en-US" altLang="zh-CN" sz="1800" dirty="0">
              <a:latin typeface="+mn-ea"/>
              <a:ea typeface="+mn-ea"/>
            </a:rPr>
            <a:t>)</a:t>
          </a:r>
          <a:endParaRPr lang="zh-CN" altLang="en-US" sz="1800" dirty="0">
            <a:latin typeface="+mn-ea"/>
            <a:ea typeface="+mn-ea"/>
          </a:endParaRPr>
        </a:p>
      </dgm:t>
    </dgm:pt>
    <dgm:pt modelId="{50F4831F-E5F4-4D06-BA41-7719A89E6BC9}" type="parTrans" cxnId="{A176577D-4B18-48FD-8362-017713EF4E4A}">
      <dgm:prSet/>
      <dgm:spPr/>
      <dgm:t>
        <a:bodyPr/>
        <a:lstStyle/>
        <a:p>
          <a:endParaRPr lang="zh-CN" altLang="en-US" sz="1800">
            <a:latin typeface="+mn-ea"/>
            <a:ea typeface="+mn-ea"/>
          </a:endParaRPr>
        </a:p>
      </dgm:t>
    </dgm:pt>
    <dgm:pt modelId="{74C8D688-FFCB-4B0E-B90A-944EF01E865C}" type="sibTrans" cxnId="{A176577D-4B18-48FD-8362-017713EF4E4A}">
      <dgm:prSet/>
      <dgm:spPr/>
      <dgm:t>
        <a:bodyPr/>
        <a:lstStyle/>
        <a:p>
          <a:endParaRPr lang="zh-CN" altLang="en-US" sz="1800">
            <a:latin typeface="+mn-ea"/>
            <a:ea typeface="+mn-ea"/>
          </a:endParaRPr>
        </a:p>
      </dgm:t>
    </dgm:pt>
    <dgm:pt modelId="{6354C0EB-DCFA-4480-8EE5-C1FC2D5DD604}">
      <dgm:prSet custT="1"/>
      <dgm:spPr/>
      <dgm:t>
        <a:bodyPr/>
        <a:lstStyle/>
        <a:p>
          <a:r>
            <a:rPr lang="en-US" altLang="zh-CN" sz="1800" dirty="0">
              <a:latin typeface="+mn-ea"/>
              <a:ea typeface="+mn-ea"/>
            </a:rPr>
            <a:t>3,4,6(</a:t>
          </a:r>
          <a:r>
            <a:rPr lang="en-US" altLang="zh-CN" sz="1800" dirty="0">
              <a:solidFill>
                <a:srgbClr val="FF0000"/>
              </a:solidFill>
              <a:latin typeface="+mn-ea"/>
              <a:ea typeface="+mn-ea"/>
            </a:rPr>
            <a:t>5</a:t>
          </a:r>
          <a:r>
            <a:rPr lang="en-US" altLang="zh-CN" sz="1800" dirty="0">
              <a:latin typeface="+mn-ea"/>
              <a:ea typeface="+mn-ea"/>
            </a:rPr>
            <a:t>)</a:t>
          </a:r>
          <a:endParaRPr lang="zh-CN" altLang="en-US" sz="1800" dirty="0">
            <a:latin typeface="+mn-ea"/>
            <a:ea typeface="+mn-ea"/>
          </a:endParaRPr>
        </a:p>
      </dgm:t>
    </dgm:pt>
    <dgm:pt modelId="{E378468A-CC99-4158-A850-36ECEA87C868}" type="sibTrans" cxnId="{E0F0287D-1F86-47F2-8862-208F8077805F}">
      <dgm:prSet/>
      <dgm:spPr/>
      <dgm:t>
        <a:bodyPr/>
        <a:lstStyle/>
        <a:p>
          <a:endParaRPr lang="zh-CN" altLang="en-US" sz="1800">
            <a:latin typeface="+mn-ea"/>
            <a:ea typeface="+mn-ea"/>
          </a:endParaRPr>
        </a:p>
      </dgm:t>
    </dgm:pt>
    <dgm:pt modelId="{4753A66B-F0C4-43C5-AED7-06BC195D2AA0}" type="parTrans" cxnId="{E0F0287D-1F86-47F2-8862-208F8077805F}">
      <dgm:prSet/>
      <dgm:spPr/>
      <dgm:t>
        <a:bodyPr/>
        <a:lstStyle/>
        <a:p>
          <a:endParaRPr lang="zh-CN" altLang="en-US" sz="1800">
            <a:latin typeface="+mn-ea"/>
            <a:ea typeface="+mn-ea"/>
          </a:endParaRPr>
        </a:p>
      </dgm:t>
    </dgm:pt>
    <dgm:pt modelId="{B0A6562C-DC8B-41E1-BDAE-B24B752362AE}">
      <dgm:prSet custT="1"/>
      <dgm:spPr/>
      <dgm:t>
        <a:bodyPr/>
        <a:lstStyle/>
        <a:p>
          <a:r>
            <a:rPr lang="en-US" altLang="zh-CN" sz="1800" dirty="0">
              <a:latin typeface="+mn-ea"/>
              <a:ea typeface="+mn-ea"/>
            </a:rPr>
            <a:t>3,6(</a:t>
          </a:r>
          <a:r>
            <a:rPr lang="en-US" altLang="zh-CN" sz="1800" dirty="0">
              <a:solidFill>
                <a:srgbClr val="FF0000"/>
              </a:solidFill>
              <a:latin typeface="+mn-ea"/>
              <a:ea typeface="+mn-ea"/>
            </a:rPr>
            <a:t>8</a:t>
          </a:r>
          <a:r>
            <a:rPr lang="en-US" altLang="zh-CN" sz="1800" dirty="0">
              <a:latin typeface="+mn-ea"/>
              <a:ea typeface="+mn-ea"/>
            </a:rPr>
            <a:t>)</a:t>
          </a:r>
          <a:endParaRPr lang="zh-CN" altLang="en-US" sz="1800" dirty="0">
            <a:latin typeface="+mn-ea"/>
            <a:ea typeface="+mn-ea"/>
          </a:endParaRPr>
        </a:p>
      </dgm:t>
    </dgm:pt>
    <dgm:pt modelId="{A6406CC8-66DD-45A8-A205-67F584B0FC8D}" type="parTrans" cxnId="{223B62AA-FF91-4240-AE84-07E557B818C2}">
      <dgm:prSet/>
      <dgm:spPr/>
      <dgm:t>
        <a:bodyPr/>
        <a:lstStyle/>
        <a:p>
          <a:endParaRPr lang="zh-CN" altLang="en-US" sz="1800"/>
        </a:p>
      </dgm:t>
    </dgm:pt>
    <dgm:pt modelId="{E2547A5C-B932-4928-B401-946C19D221B6}" type="sibTrans" cxnId="{223B62AA-FF91-4240-AE84-07E557B818C2}">
      <dgm:prSet/>
      <dgm:spPr/>
      <dgm:t>
        <a:bodyPr/>
        <a:lstStyle/>
        <a:p>
          <a:endParaRPr lang="zh-CN" altLang="en-US" sz="1800"/>
        </a:p>
      </dgm:t>
    </dgm:pt>
    <dgm:pt modelId="{DCFFE832-336A-45F5-9F36-3FC6323546F7}">
      <dgm:prSet custT="1"/>
      <dgm:spPr/>
      <dgm:t>
        <a:bodyPr/>
        <a:lstStyle/>
        <a:p>
          <a:r>
            <a:rPr lang="en-US" altLang="zh-CN" sz="1800" dirty="0">
              <a:latin typeface="+mn-ea"/>
              <a:ea typeface="+mn-ea"/>
            </a:rPr>
            <a:t>4(</a:t>
          </a:r>
          <a:r>
            <a:rPr lang="en-US" altLang="zh-CN" sz="1800" dirty="0">
              <a:solidFill>
                <a:srgbClr val="FF0000"/>
              </a:solidFill>
              <a:latin typeface="+mn-ea"/>
              <a:ea typeface="+mn-ea"/>
            </a:rPr>
            <a:t>4</a:t>
          </a:r>
          <a:r>
            <a:rPr lang="en-US" altLang="zh-CN" sz="1800" dirty="0">
              <a:latin typeface="+mn-ea"/>
              <a:ea typeface="+mn-ea"/>
            </a:rPr>
            <a:t>)</a:t>
          </a:r>
          <a:endParaRPr lang="zh-CN" altLang="en-US" sz="1800" dirty="0">
            <a:latin typeface="+mn-ea"/>
            <a:ea typeface="+mn-ea"/>
          </a:endParaRPr>
        </a:p>
      </dgm:t>
    </dgm:pt>
    <dgm:pt modelId="{62EC29DE-2FD6-4F48-8668-1A5B0F95549F}" type="parTrans" cxnId="{C0913090-F28A-4619-BA2E-C6B01780E3CE}">
      <dgm:prSet/>
      <dgm:spPr/>
      <dgm:t>
        <a:bodyPr/>
        <a:lstStyle/>
        <a:p>
          <a:endParaRPr lang="zh-CN" altLang="en-US" sz="1800"/>
        </a:p>
      </dgm:t>
    </dgm:pt>
    <dgm:pt modelId="{6FCFA98E-D075-464E-8C07-41D7B3A3A9AB}" type="sibTrans" cxnId="{C0913090-F28A-4619-BA2E-C6B01780E3CE}">
      <dgm:prSet/>
      <dgm:spPr/>
      <dgm:t>
        <a:bodyPr/>
        <a:lstStyle/>
        <a:p>
          <a:endParaRPr lang="zh-CN" altLang="en-US" sz="1800"/>
        </a:p>
      </dgm:t>
    </dgm:pt>
    <dgm:pt modelId="{A0B968EA-DEF9-4D81-BCFA-BB6CCFD0DAAF}">
      <dgm:prSet custT="1"/>
      <dgm:spPr/>
      <dgm:t>
        <a:bodyPr/>
        <a:lstStyle/>
        <a:p>
          <a:r>
            <a:rPr lang="en-US" altLang="zh-CN" sz="1800" dirty="0">
              <a:latin typeface="+mn-ea"/>
              <a:ea typeface="+mn-ea"/>
            </a:rPr>
            <a:t>3(</a:t>
          </a:r>
          <a:r>
            <a:rPr lang="en-US" altLang="zh-CN" sz="1800" dirty="0">
              <a:solidFill>
                <a:srgbClr val="FF0000"/>
              </a:solidFill>
              <a:latin typeface="+mn-ea"/>
              <a:ea typeface="+mn-ea"/>
            </a:rPr>
            <a:t>3</a:t>
          </a:r>
          <a:r>
            <a:rPr lang="en-US" altLang="zh-CN" sz="1800" dirty="0">
              <a:latin typeface="+mn-ea"/>
              <a:ea typeface="+mn-ea"/>
            </a:rPr>
            <a:t>)</a:t>
          </a:r>
          <a:endParaRPr lang="zh-CN" altLang="en-US" sz="1800" dirty="0">
            <a:latin typeface="+mn-ea"/>
            <a:ea typeface="+mn-ea"/>
          </a:endParaRPr>
        </a:p>
      </dgm:t>
    </dgm:pt>
    <dgm:pt modelId="{D43D621C-36FF-4371-B34D-145B19505F15}" type="parTrans" cxnId="{66C017F9-743C-4F31-9CCA-3DA1CDF2226B}">
      <dgm:prSet/>
      <dgm:spPr/>
      <dgm:t>
        <a:bodyPr/>
        <a:lstStyle/>
        <a:p>
          <a:endParaRPr lang="zh-CN" altLang="en-US" sz="1800"/>
        </a:p>
      </dgm:t>
    </dgm:pt>
    <dgm:pt modelId="{699E6F94-45BB-4613-A089-60167ACAE650}" type="sibTrans" cxnId="{66C017F9-743C-4F31-9CCA-3DA1CDF2226B}">
      <dgm:prSet/>
      <dgm:spPr/>
      <dgm:t>
        <a:bodyPr/>
        <a:lstStyle/>
        <a:p>
          <a:endParaRPr lang="zh-CN" altLang="en-US" sz="1800"/>
        </a:p>
      </dgm:t>
    </dgm:pt>
    <dgm:pt modelId="{6C8110B3-F461-438E-81A1-B8BD3BB0875C}">
      <dgm:prSet custT="1"/>
      <dgm:spPr/>
      <dgm:t>
        <a:bodyPr/>
        <a:lstStyle/>
        <a:p>
          <a:r>
            <a:rPr lang="en-US" altLang="zh-CN" sz="1800" dirty="0">
              <a:latin typeface="+mn-ea"/>
              <a:ea typeface="+mn-ea"/>
            </a:rPr>
            <a:t>6(</a:t>
          </a:r>
          <a:r>
            <a:rPr lang="en-US" altLang="zh-CN" sz="1800" dirty="0">
              <a:solidFill>
                <a:srgbClr val="FF0000"/>
              </a:solidFill>
              <a:latin typeface="+mn-ea"/>
              <a:ea typeface="+mn-ea"/>
            </a:rPr>
            <a:t>7</a:t>
          </a:r>
          <a:r>
            <a:rPr lang="en-US" altLang="zh-CN" sz="1800" dirty="0">
              <a:latin typeface="+mn-ea"/>
              <a:ea typeface="+mn-ea"/>
            </a:rPr>
            <a:t>)</a:t>
          </a:r>
          <a:endParaRPr lang="zh-CN" altLang="en-US" sz="1800" dirty="0">
            <a:latin typeface="+mn-ea"/>
            <a:ea typeface="+mn-ea"/>
          </a:endParaRPr>
        </a:p>
      </dgm:t>
    </dgm:pt>
    <dgm:pt modelId="{A7FC3F3E-D3FC-4F22-B39B-F95CAD933AB9}" type="parTrans" cxnId="{EC634B3C-B063-46F6-8811-B5EE348D0672}">
      <dgm:prSet/>
      <dgm:spPr/>
      <dgm:t>
        <a:bodyPr/>
        <a:lstStyle/>
        <a:p>
          <a:endParaRPr lang="zh-CN" altLang="en-US" sz="1800"/>
        </a:p>
      </dgm:t>
    </dgm:pt>
    <dgm:pt modelId="{3C8F63CE-2022-49EC-8AAB-B0CF8DF70B20}" type="sibTrans" cxnId="{EC634B3C-B063-46F6-8811-B5EE348D0672}">
      <dgm:prSet/>
      <dgm:spPr/>
      <dgm:t>
        <a:bodyPr/>
        <a:lstStyle/>
        <a:p>
          <a:endParaRPr lang="zh-CN" altLang="en-US" sz="1800"/>
        </a:p>
      </dgm:t>
    </dgm:pt>
    <dgm:pt modelId="{5AC2E98F-F275-4D55-8E38-2BFD82E97365}">
      <dgm:prSet/>
      <dgm:spPr/>
      <dgm:t>
        <a:bodyPr/>
        <a:lstStyle/>
        <a:p>
          <a:r>
            <a:rPr lang="en-US" altLang="zh-CN" dirty="0"/>
            <a:t>7</a:t>
          </a:r>
          <a:r>
            <a:rPr lang="en-US" altLang="zh-CN" dirty="0">
              <a:latin typeface="+mn-ea"/>
              <a:ea typeface="+mn-ea"/>
            </a:rPr>
            <a:t>(</a:t>
          </a:r>
          <a:r>
            <a:rPr lang="en-US" altLang="zh-CN" dirty="0">
              <a:solidFill>
                <a:srgbClr val="FF0000"/>
              </a:solidFill>
              <a:latin typeface="+mn-ea"/>
              <a:ea typeface="+mn-ea"/>
            </a:rPr>
            <a:t>9</a:t>
          </a:r>
          <a:r>
            <a:rPr lang="en-US" altLang="zh-CN" dirty="0">
              <a:latin typeface="+mn-ea"/>
              <a:ea typeface="+mn-ea"/>
            </a:rPr>
            <a:t>)</a:t>
          </a:r>
          <a:endParaRPr lang="zh-CN" altLang="en-US" dirty="0"/>
        </a:p>
      </dgm:t>
    </dgm:pt>
    <dgm:pt modelId="{65507A00-2BF0-4F2D-B599-7D2D3C4B1605}" type="parTrans" cxnId="{6244CA77-915A-40B2-A6C5-FC0113C38B6F}">
      <dgm:prSet/>
      <dgm:spPr/>
      <dgm:t>
        <a:bodyPr/>
        <a:lstStyle/>
        <a:p>
          <a:endParaRPr lang="zh-CN" altLang="en-US"/>
        </a:p>
      </dgm:t>
    </dgm:pt>
    <dgm:pt modelId="{AA39BEBC-D5BA-4042-9676-B54EED4F1BD1}" type="sibTrans" cxnId="{6244CA77-915A-40B2-A6C5-FC0113C38B6F}">
      <dgm:prSet/>
      <dgm:spPr/>
      <dgm:t>
        <a:bodyPr/>
        <a:lstStyle/>
        <a:p>
          <a:endParaRPr lang="zh-CN" altLang="en-US"/>
        </a:p>
      </dgm:t>
    </dgm:pt>
    <dgm:pt modelId="{AD7772BC-8CCF-4BC1-8131-23358F883CEC}" type="pres">
      <dgm:prSet presAssocID="{72B4B084-C080-42EF-AAF6-CFC7023F979A}" presName="mainComposite" presStyleCnt="0">
        <dgm:presLayoutVars>
          <dgm:chPref val="1"/>
          <dgm:dir/>
          <dgm:animOne val="branch"/>
          <dgm:animLvl val="lvl"/>
          <dgm:resizeHandles val="exact"/>
        </dgm:presLayoutVars>
      </dgm:prSet>
      <dgm:spPr/>
      <dgm:t>
        <a:bodyPr/>
        <a:lstStyle/>
        <a:p>
          <a:endParaRPr lang="zh-CN" altLang="en-US"/>
        </a:p>
      </dgm:t>
    </dgm:pt>
    <dgm:pt modelId="{B52BA3B0-A523-4FE0-A2C3-121E32AB47D5}" type="pres">
      <dgm:prSet presAssocID="{72B4B084-C080-42EF-AAF6-CFC7023F979A}" presName="hierFlow" presStyleCnt="0"/>
      <dgm:spPr/>
    </dgm:pt>
    <dgm:pt modelId="{B6B4C09F-E520-4FC9-AF0F-8706DEE91F29}" type="pres">
      <dgm:prSet presAssocID="{72B4B084-C080-42EF-AAF6-CFC7023F979A}" presName="hierChild1" presStyleCnt="0">
        <dgm:presLayoutVars>
          <dgm:chPref val="1"/>
          <dgm:animOne val="branch"/>
          <dgm:animLvl val="lvl"/>
        </dgm:presLayoutVars>
      </dgm:prSet>
      <dgm:spPr/>
    </dgm:pt>
    <dgm:pt modelId="{D9D6581C-F6F5-4C42-9E39-99F31AB5BBEB}" type="pres">
      <dgm:prSet presAssocID="{4F4CC2F8-C50A-471B-8A52-880C8DC27035}" presName="Name14" presStyleCnt="0"/>
      <dgm:spPr/>
    </dgm:pt>
    <dgm:pt modelId="{52FC971D-8BD8-483F-9C02-79E7358D4615}" type="pres">
      <dgm:prSet presAssocID="{4F4CC2F8-C50A-471B-8A52-880C8DC27035}" presName="level1Shape" presStyleLbl="node0" presStyleIdx="0" presStyleCnt="1" custScaleX="358223">
        <dgm:presLayoutVars>
          <dgm:chPref val="3"/>
        </dgm:presLayoutVars>
      </dgm:prSet>
      <dgm:spPr/>
      <dgm:t>
        <a:bodyPr/>
        <a:lstStyle/>
        <a:p>
          <a:endParaRPr lang="zh-CN" altLang="en-US"/>
        </a:p>
      </dgm:t>
    </dgm:pt>
    <dgm:pt modelId="{11ED9850-8A36-4206-B515-22CB8980EB68}" type="pres">
      <dgm:prSet presAssocID="{4F4CC2F8-C50A-471B-8A52-880C8DC27035}" presName="hierChild2" presStyleCnt="0"/>
      <dgm:spPr/>
    </dgm:pt>
    <dgm:pt modelId="{43EC9080-1234-427E-9583-462D13E472CF}" type="pres">
      <dgm:prSet presAssocID="{1D6E2BF4-ED7A-410C-81B5-144E9CD0BA58}" presName="Name19" presStyleLbl="parChTrans1D2" presStyleIdx="0" presStyleCnt="3"/>
      <dgm:spPr/>
      <dgm:t>
        <a:bodyPr/>
        <a:lstStyle/>
        <a:p>
          <a:endParaRPr lang="zh-CN" altLang="en-US"/>
        </a:p>
      </dgm:t>
    </dgm:pt>
    <dgm:pt modelId="{3A21ABEE-9982-43BB-A847-FB8A8605F55B}" type="pres">
      <dgm:prSet presAssocID="{BEDCE62E-3F85-4B0E-8FC8-2774A3893D0F}" presName="Name21" presStyleCnt="0"/>
      <dgm:spPr/>
    </dgm:pt>
    <dgm:pt modelId="{1487B935-0CB3-4CD9-B25E-AC708C48AF81}" type="pres">
      <dgm:prSet presAssocID="{BEDCE62E-3F85-4B0E-8FC8-2774A3893D0F}" presName="level2Shape" presStyleLbl="node2" presStyleIdx="0" presStyleCnt="3" custScaleX="197526"/>
      <dgm:spPr/>
      <dgm:t>
        <a:bodyPr/>
        <a:lstStyle/>
        <a:p>
          <a:endParaRPr lang="zh-CN" altLang="en-US"/>
        </a:p>
      </dgm:t>
    </dgm:pt>
    <dgm:pt modelId="{F92F5658-AFC3-4B67-9E77-4B52CA6FBACE}" type="pres">
      <dgm:prSet presAssocID="{BEDCE62E-3F85-4B0E-8FC8-2774A3893D0F}" presName="hierChild3" presStyleCnt="0"/>
      <dgm:spPr/>
    </dgm:pt>
    <dgm:pt modelId="{96809D0E-ED09-4AE4-B157-F724C158B821}" type="pres">
      <dgm:prSet presAssocID="{E041729B-19FE-4D7C-BBD0-9AF208BE5D4F}" presName="Name19" presStyleLbl="parChTrans1D3" presStyleIdx="0" presStyleCnt="4"/>
      <dgm:spPr/>
      <dgm:t>
        <a:bodyPr/>
        <a:lstStyle/>
        <a:p>
          <a:endParaRPr lang="zh-CN" altLang="en-US"/>
        </a:p>
      </dgm:t>
    </dgm:pt>
    <dgm:pt modelId="{81C5EADC-3608-4015-9F1D-0966457A311D}" type="pres">
      <dgm:prSet presAssocID="{CF59BB33-67F0-40DD-9170-354BE55CE37E}" presName="Name21" presStyleCnt="0"/>
      <dgm:spPr/>
    </dgm:pt>
    <dgm:pt modelId="{8E1EB9DE-A86C-4D45-AE4C-7A6F1909C73F}" type="pres">
      <dgm:prSet presAssocID="{CF59BB33-67F0-40DD-9170-354BE55CE37E}" presName="level2Shape" presStyleLbl="node3" presStyleIdx="0" presStyleCnt="4" custLinFactNeighborX="2350" custLinFactNeighborY="12219"/>
      <dgm:spPr/>
      <dgm:t>
        <a:bodyPr/>
        <a:lstStyle/>
        <a:p>
          <a:endParaRPr lang="zh-CN" altLang="en-US"/>
        </a:p>
      </dgm:t>
    </dgm:pt>
    <dgm:pt modelId="{ECB0369B-F6EF-49CF-9A98-69AA3A97CF9B}" type="pres">
      <dgm:prSet presAssocID="{CF59BB33-67F0-40DD-9170-354BE55CE37E}" presName="hierChild3" presStyleCnt="0"/>
      <dgm:spPr/>
    </dgm:pt>
    <dgm:pt modelId="{EF1065FF-3470-4969-A795-54C976549A9A}" type="pres">
      <dgm:prSet presAssocID="{50F4831F-E5F4-4D06-BA41-7719A89E6BC9}" presName="Name19" presStyleLbl="parChTrans1D3" presStyleIdx="1" presStyleCnt="4"/>
      <dgm:spPr/>
      <dgm:t>
        <a:bodyPr/>
        <a:lstStyle/>
        <a:p>
          <a:endParaRPr lang="zh-CN" altLang="en-US"/>
        </a:p>
      </dgm:t>
    </dgm:pt>
    <dgm:pt modelId="{93E66A78-5EA7-4725-BCDE-9D2899E6E483}" type="pres">
      <dgm:prSet presAssocID="{DADB328B-F141-44E4-9819-BD585E94504E}" presName="Name21" presStyleCnt="0"/>
      <dgm:spPr/>
    </dgm:pt>
    <dgm:pt modelId="{FCCD1AB7-93D3-47D7-91BF-61ED6BA6F73D}" type="pres">
      <dgm:prSet presAssocID="{DADB328B-F141-44E4-9819-BD585E94504E}" presName="level2Shape" presStyleLbl="node3" presStyleIdx="1" presStyleCnt="4"/>
      <dgm:spPr/>
      <dgm:t>
        <a:bodyPr/>
        <a:lstStyle/>
        <a:p>
          <a:endParaRPr lang="zh-CN" altLang="en-US"/>
        </a:p>
      </dgm:t>
    </dgm:pt>
    <dgm:pt modelId="{CC952157-F05B-42D2-BA96-5DB2E849767B}" type="pres">
      <dgm:prSet presAssocID="{DADB328B-F141-44E4-9819-BD585E94504E}" presName="hierChild3" presStyleCnt="0"/>
      <dgm:spPr/>
    </dgm:pt>
    <dgm:pt modelId="{17B34F78-D054-4FE1-81CC-65724E1EEA95}" type="pres">
      <dgm:prSet presAssocID="{4753A66B-F0C4-43C5-AED7-06BC195D2AA0}" presName="Name19" presStyleLbl="parChTrans1D2" presStyleIdx="1" presStyleCnt="3"/>
      <dgm:spPr/>
      <dgm:t>
        <a:bodyPr/>
        <a:lstStyle/>
        <a:p>
          <a:endParaRPr lang="zh-CN" altLang="en-US"/>
        </a:p>
      </dgm:t>
    </dgm:pt>
    <dgm:pt modelId="{44980E77-30F0-4522-A36F-AD439B2A1529}" type="pres">
      <dgm:prSet presAssocID="{6354C0EB-DCFA-4480-8EE5-C1FC2D5DD604}" presName="Name21" presStyleCnt="0"/>
      <dgm:spPr/>
    </dgm:pt>
    <dgm:pt modelId="{B54A3AF7-566B-44D6-BE99-038E5BA329F7}" type="pres">
      <dgm:prSet presAssocID="{6354C0EB-DCFA-4480-8EE5-C1FC2D5DD604}" presName="level2Shape" presStyleLbl="node2" presStyleIdx="1" presStyleCnt="3" custScaleX="191916"/>
      <dgm:spPr/>
      <dgm:t>
        <a:bodyPr/>
        <a:lstStyle/>
        <a:p>
          <a:endParaRPr lang="zh-CN" altLang="en-US"/>
        </a:p>
      </dgm:t>
    </dgm:pt>
    <dgm:pt modelId="{696BB54E-6CB5-43B9-B253-9240C99D00A4}" type="pres">
      <dgm:prSet presAssocID="{6354C0EB-DCFA-4480-8EE5-C1FC2D5DD604}" presName="hierChild3" presStyleCnt="0"/>
      <dgm:spPr/>
    </dgm:pt>
    <dgm:pt modelId="{3C1B32E9-A998-46A7-ADE2-4B9EB2AC9D83}" type="pres">
      <dgm:prSet presAssocID="{A6406CC8-66DD-45A8-A205-67F584B0FC8D}" presName="Name19" presStyleLbl="parChTrans1D3" presStyleIdx="2" presStyleCnt="4"/>
      <dgm:spPr/>
      <dgm:t>
        <a:bodyPr/>
        <a:lstStyle/>
        <a:p>
          <a:endParaRPr lang="zh-CN" altLang="en-US"/>
        </a:p>
      </dgm:t>
    </dgm:pt>
    <dgm:pt modelId="{35FAF10A-88CB-43CA-889D-F07BF9EE08FE}" type="pres">
      <dgm:prSet presAssocID="{B0A6562C-DC8B-41E1-BDAE-B24B752362AE}" presName="Name21" presStyleCnt="0"/>
      <dgm:spPr/>
    </dgm:pt>
    <dgm:pt modelId="{BB3A5A41-44D5-4CF3-934A-F58D507ED72F}" type="pres">
      <dgm:prSet presAssocID="{B0A6562C-DC8B-41E1-BDAE-B24B752362AE}" presName="level2Shape" presStyleLbl="node3" presStyleIdx="2" presStyleCnt="4" custLinFactNeighborX="-10441" custLinFactNeighborY="28915"/>
      <dgm:spPr/>
      <dgm:t>
        <a:bodyPr/>
        <a:lstStyle/>
        <a:p>
          <a:endParaRPr lang="zh-CN" altLang="en-US"/>
        </a:p>
      </dgm:t>
    </dgm:pt>
    <dgm:pt modelId="{97CA5E20-0A7D-4299-B6F2-23D77E9A46A4}" type="pres">
      <dgm:prSet presAssocID="{B0A6562C-DC8B-41E1-BDAE-B24B752362AE}" presName="hierChild3" presStyleCnt="0"/>
      <dgm:spPr/>
    </dgm:pt>
    <dgm:pt modelId="{07B208C4-C521-41FE-AC8C-2F7C780E1ADF}" type="pres">
      <dgm:prSet presAssocID="{D43D621C-36FF-4371-B34D-145B19505F15}" presName="Name19" presStyleLbl="parChTrans1D4" presStyleIdx="0" presStyleCnt="2"/>
      <dgm:spPr/>
      <dgm:t>
        <a:bodyPr/>
        <a:lstStyle/>
        <a:p>
          <a:endParaRPr lang="zh-CN" altLang="en-US"/>
        </a:p>
      </dgm:t>
    </dgm:pt>
    <dgm:pt modelId="{E57F37DD-221F-4E10-AEF2-38350A0665F2}" type="pres">
      <dgm:prSet presAssocID="{A0B968EA-DEF9-4D81-BCFA-BB6CCFD0DAAF}" presName="Name21" presStyleCnt="0"/>
      <dgm:spPr/>
    </dgm:pt>
    <dgm:pt modelId="{461B2947-5185-4216-9224-D3F59C4ABCD6}" type="pres">
      <dgm:prSet presAssocID="{A0B968EA-DEF9-4D81-BCFA-BB6CCFD0DAAF}" presName="level2Shape" presStyleLbl="node4" presStyleIdx="0" presStyleCnt="2"/>
      <dgm:spPr/>
      <dgm:t>
        <a:bodyPr/>
        <a:lstStyle/>
        <a:p>
          <a:endParaRPr lang="zh-CN" altLang="en-US"/>
        </a:p>
      </dgm:t>
    </dgm:pt>
    <dgm:pt modelId="{5F71B815-D767-458A-B80E-985DA8BFCB50}" type="pres">
      <dgm:prSet presAssocID="{A0B968EA-DEF9-4D81-BCFA-BB6CCFD0DAAF}" presName="hierChild3" presStyleCnt="0"/>
      <dgm:spPr/>
    </dgm:pt>
    <dgm:pt modelId="{52D9D974-C5C6-4283-B346-548C10E5A262}" type="pres">
      <dgm:prSet presAssocID="{A7FC3F3E-D3FC-4F22-B39B-F95CAD933AB9}" presName="Name19" presStyleLbl="parChTrans1D4" presStyleIdx="1" presStyleCnt="2"/>
      <dgm:spPr/>
      <dgm:t>
        <a:bodyPr/>
        <a:lstStyle/>
        <a:p>
          <a:endParaRPr lang="zh-CN" altLang="en-US"/>
        </a:p>
      </dgm:t>
    </dgm:pt>
    <dgm:pt modelId="{F288D15E-4953-475B-ACF9-4113591B9880}" type="pres">
      <dgm:prSet presAssocID="{6C8110B3-F461-438E-81A1-B8BD3BB0875C}" presName="Name21" presStyleCnt="0"/>
      <dgm:spPr/>
    </dgm:pt>
    <dgm:pt modelId="{A15F152A-187B-467C-B1F0-05338902E886}" type="pres">
      <dgm:prSet presAssocID="{6C8110B3-F461-438E-81A1-B8BD3BB0875C}" presName="level2Shape" presStyleLbl="node4" presStyleIdx="1" presStyleCnt="2"/>
      <dgm:spPr/>
      <dgm:t>
        <a:bodyPr/>
        <a:lstStyle/>
        <a:p>
          <a:endParaRPr lang="zh-CN" altLang="en-US"/>
        </a:p>
      </dgm:t>
    </dgm:pt>
    <dgm:pt modelId="{E664EC7A-67AC-4F45-9EF6-EF6957BF82BE}" type="pres">
      <dgm:prSet presAssocID="{6C8110B3-F461-438E-81A1-B8BD3BB0875C}" presName="hierChild3" presStyleCnt="0"/>
      <dgm:spPr/>
    </dgm:pt>
    <dgm:pt modelId="{DB33AF31-FC0B-4DE2-AEEA-ADBB156E5070}" type="pres">
      <dgm:prSet presAssocID="{62EC29DE-2FD6-4F48-8668-1A5B0F95549F}" presName="Name19" presStyleLbl="parChTrans1D3" presStyleIdx="3" presStyleCnt="4"/>
      <dgm:spPr/>
      <dgm:t>
        <a:bodyPr/>
        <a:lstStyle/>
        <a:p>
          <a:endParaRPr lang="zh-CN" altLang="en-US"/>
        </a:p>
      </dgm:t>
    </dgm:pt>
    <dgm:pt modelId="{AD83A6B4-9D75-4977-95EC-1233250B828E}" type="pres">
      <dgm:prSet presAssocID="{DCFFE832-336A-45F5-9F36-3FC6323546F7}" presName="Name21" presStyleCnt="0"/>
      <dgm:spPr/>
    </dgm:pt>
    <dgm:pt modelId="{B35A03A3-0A04-4A9E-BA52-B8573638DE44}" type="pres">
      <dgm:prSet presAssocID="{DCFFE832-336A-45F5-9F36-3FC6323546F7}" presName="level2Shape" presStyleLbl="node3" presStyleIdx="3" presStyleCnt="4" custLinFactNeighborX="549" custLinFactNeighborY="27711"/>
      <dgm:spPr/>
      <dgm:t>
        <a:bodyPr/>
        <a:lstStyle/>
        <a:p>
          <a:endParaRPr lang="zh-CN" altLang="en-US"/>
        </a:p>
      </dgm:t>
    </dgm:pt>
    <dgm:pt modelId="{D286E4BC-666D-4D17-86C3-2D8F0CFD0E06}" type="pres">
      <dgm:prSet presAssocID="{DCFFE832-336A-45F5-9F36-3FC6323546F7}" presName="hierChild3" presStyleCnt="0"/>
      <dgm:spPr/>
    </dgm:pt>
    <dgm:pt modelId="{EEE30D91-CC37-48AF-B977-C7D13FA4526A}" type="pres">
      <dgm:prSet presAssocID="{65507A00-2BF0-4F2D-B599-7D2D3C4B1605}" presName="Name19" presStyleLbl="parChTrans1D2" presStyleIdx="2" presStyleCnt="3"/>
      <dgm:spPr/>
      <dgm:t>
        <a:bodyPr/>
        <a:lstStyle/>
        <a:p>
          <a:endParaRPr lang="zh-CN" altLang="en-US"/>
        </a:p>
      </dgm:t>
    </dgm:pt>
    <dgm:pt modelId="{C7D755AD-5FB8-4933-B635-8F993004DBBC}" type="pres">
      <dgm:prSet presAssocID="{5AC2E98F-F275-4D55-8E38-2BFD82E97365}" presName="Name21" presStyleCnt="0"/>
      <dgm:spPr/>
    </dgm:pt>
    <dgm:pt modelId="{118940D5-C973-4D14-9807-63A855D82999}" type="pres">
      <dgm:prSet presAssocID="{5AC2E98F-F275-4D55-8E38-2BFD82E97365}" presName="level2Shape" presStyleLbl="node2" presStyleIdx="2" presStyleCnt="3"/>
      <dgm:spPr/>
      <dgm:t>
        <a:bodyPr/>
        <a:lstStyle/>
        <a:p>
          <a:endParaRPr lang="zh-CN" altLang="en-US"/>
        </a:p>
      </dgm:t>
    </dgm:pt>
    <dgm:pt modelId="{E82D3754-0324-4A1C-A49F-08572500B48B}" type="pres">
      <dgm:prSet presAssocID="{5AC2E98F-F275-4D55-8E38-2BFD82E97365}" presName="hierChild3" presStyleCnt="0"/>
      <dgm:spPr/>
    </dgm:pt>
    <dgm:pt modelId="{1419ACFB-DF22-491A-90AA-D06FB1B0F6AA}" type="pres">
      <dgm:prSet presAssocID="{72B4B084-C080-42EF-AAF6-CFC7023F979A}" presName="bgShapesFlow" presStyleCnt="0"/>
      <dgm:spPr/>
    </dgm:pt>
  </dgm:ptLst>
  <dgm:cxnLst>
    <dgm:cxn modelId="{8EBC191A-5873-4097-A03B-1CEE89F4ABF5}" type="presOf" srcId="{6C8110B3-F461-438E-81A1-B8BD3BB0875C}" destId="{A15F152A-187B-467C-B1F0-05338902E886}" srcOrd="0" destOrd="0" presId="urn:microsoft.com/office/officeart/2005/8/layout/hierarchy6"/>
    <dgm:cxn modelId="{3C20CF75-B218-4FAD-A412-4A7AB3D0FCF4}" type="presOf" srcId="{4753A66B-F0C4-43C5-AED7-06BC195D2AA0}" destId="{17B34F78-D054-4FE1-81CC-65724E1EEA95}" srcOrd="0" destOrd="0" presId="urn:microsoft.com/office/officeart/2005/8/layout/hierarchy6"/>
    <dgm:cxn modelId="{6244CA77-915A-40B2-A6C5-FC0113C38B6F}" srcId="{4F4CC2F8-C50A-471B-8A52-880C8DC27035}" destId="{5AC2E98F-F275-4D55-8E38-2BFD82E97365}" srcOrd="2" destOrd="0" parTransId="{65507A00-2BF0-4F2D-B599-7D2D3C4B1605}" sibTransId="{AA39BEBC-D5BA-4042-9676-B54EED4F1BD1}"/>
    <dgm:cxn modelId="{016216EC-9DCD-4843-A6DA-0C780C7FCA91}" type="presOf" srcId="{A0B968EA-DEF9-4D81-BCFA-BB6CCFD0DAAF}" destId="{461B2947-5185-4216-9224-D3F59C4ABCD6}" srcOrd="0" destOrd="0" presId="urn:microsoft.com/office/officeart/2005/8/layout/hierarchy6"/>
    <dgm:cxn modelId="{FD339160-64DA-41BD-8046-870107BC7EA7}" srcId="{4F4CC2F8-C50A-471B-8A52-880C8DC27035}" destId="{BEDCE62E-3F85-4B0E-8FC8-2774A3893D0F}" srcOrd="0" destOrd="0" parTransId="{1D6E2BF4-ED7A-410C-81B5-144E9CD0BA58}" sibTransId="{B0A462EA-B1D7-48AE-9CF8-BF58CCDDB5AE}"/>
    <dgm:cxn modelId="{223B62AA-FF91-4240-AE84-07E557B818C2}" srcId="{6354C0EB-DCFA-4480-8EE5-C1FC2D5DD604}" destId="{B0A6562C-DC8B-41E1-BDAE-B24B752362AE}" srcOrd="0" destOrd="0" parTransId="{A6406CC8-66DD-45A8-A205-67F584B0FC8D}" sibTransId="{E2547A5C-B932-4928-B401-946C19D221B6}"/>
    <dgm:cxn modelId="{AC4EE3BC-945A-40B7-8CCF-801A2F523DFE}" type="presOf" srcId="{1D6E2BF4-ED7A-410C-81B5-144E9CD0BA58}" destId="{43EC9080-1234-427E-9583-462D13E472CF}" srcOrd="0" destOrd="0" presId="urn:microsoft.com/office/officeart/2005/8/layout/hierarchy6"/>
    <dgm:cxn modelId="{D9233CD8-0F51-41F1-9E43-192C437C8A22}" type="presOf" srcId="{BEDCE62E-3F85-4B0E-8FC8-2774A3893D0F}" destId="{1487B935-0CB3-4CD9-B25E-AC708C48AF81}" srcOrd="0" destOrd="0" presId="urn:microsoft.com/office/officeart/2005/8/layout/hierarchy6"/>
    <dgm:cxn modelId="{504AE275-A35D-4912-91DF-79682167423F}" type="presOf" srcId="{72B4B084-C080-42EF-AAF6-CFC7023F979A}" destId="{AD7772BC-8CCF-4BC1-8131-23358F883CEC}" srcOrd="0" destOrd="0" presId="urn:microsoft.com/office/officeart/2005/8/layout/hierarchy6"/>
    <dgm:cxn modelId="{C0913090-F28A-4619-BA2E-C6B01780E3CE}" srcId="{6354C0EB-DCFA-4480-8EE5-C1FC2D5DD604}" destId="{DCFFE832-336A-45F5-9F36-3FC6323546F7}" srcOrd="1" destOrd="0" parTransId="{62EC29DE-2FD6-4F48-8668-1A5B0F95549F}" sibTransId="{6FCFA98E-D075-464E-8C07-41D7B3A3A9AB}"/>
    <dgm:cxn modelId="{EC634B3C-B063-46F6-8811-B5EE348D0672}" srcId="{B0A6562C-DC8B-41E1-BDAE-B24B752362AE}" destId="{6C8110B3-F461-438E-81A1-B8BD3BB0875C}" srcOrd="1" destOrd="0" parTransId="{A7FC3F3E-D3FC-4F22-B39B-F95CAD933AB9}" sibTransId="{3C8F63CE-2022-49EC-8AAB-B0CF8DF70B20}"/>
    <dgm:cxn modelId="{E79F2DC8-54AB-4721-A3F9-7AB7CA53CB32}" type="presOf" srcId="{A7FC3F3E-D3FC-4F22-B39B-F95CAD933AB9}" destId="{52D9D974-C5C6-4283-B346-548C10E5A262}" srcOrd="0" destOrd="0" presId="urn:microsoft.com/office/officeart/2005/8/layout/hierarchy6"/>
    <dgm:cxn modelId="{A176577D-4B18-48FD-8362-017713EF4E4A}" srcId="{BEDCE62E-3F85-4B0E-8FC8-2774A3893D0F}" destId="{DADB328B-F141-44E4-9819-BD585E94504E}" srcOrd="1" destOrd="0" parTransId="{50F4831F-E5F4-4D06-BA41-7719A89E6BC9}" sibTransId="{74C8D688-FFCB-4B0E-B90A-944EF01E865C}"/>
    <dgm:cxn modelId="{9DEA0C17-8672-4597-9C81-C7A54B34D5BB}" type="presOf" srcId="{CF59BB33-67F0-40DD-9170-354BE55CE37E}" destId="{8E1EB9DE-A86C-4D45-AE4C-7A6F1909C73F}" srcOrd="0" destOrd="0" presId="urn:microsoft.com/office/officeart/2005/8/layout/hierarchy6"/>
    <dgm:cxn modelId="{ECC33BF8-4C0C-4F42-AF63-7E9FA45961FF}" type="presOf" srcId="{65507A00-2BF0-4F2D-B599-7D2D3C4B1605}" destId="{EEE30D91-CC37-48AF-B977-C7D13FA4526A}" srcOrd="0" destOrd="0" presId="urn:microsoft.com/office/officeart/2005/8/layout/hierarchy6"/>
    <dgm:cxn modelId="{E0F0287D-1F86-47F2-8862-208F8077805F}" srcId="{4F4CC2F8-C50A-471B-8A52-880C8DC27035}" destId="{6354C0EB-DCFA-4480-8EE5-C1FC2D5DD604}" srcOrd="1" destOrd="0" parTransId="{4753A66B-F0C4-43C5-AED7-06BC195D2AA0}" sibTransId="{E378468A-CC99-4158-A850-36ECEA87C868}"/>
    <dgm:cxn modelId="{A66C507A-B79C-4A9E-8DE2-18B3F29E4294}" type="presOf" srcId="{50F4831F-E5F4-4D06-BA41-7719A89E6BC9}" destId="{EF1065FF-3470-4969-A795-54C976549A9A}" srcOrd="0" destOrd="0" presId="urn:microsoft.com/office/officeart/2005/8/layout/hierarchy6"/>
    <dgm:cxn modelId="{58618414-3DA2-4594-BA41-83B5C4A44268}" srcId="{BEDCE62E-3F85-4B0E-8FC8-2774A3893D0F}" destId="{CF59BB33-67F0-40DD-9170-354BE55CE37E}" srcOrd="0" destOrd="0" parTransId="{E041729B-19FE-4D7C-BBD0-9AF208BE5D4F}" sibTransId="{935F5C32-FDEB-4921-9504-BC4BAA03849C}"/>
    <dgm:cxn modelId="{7B15145D-ABDC-4694-9E7C-13A9C19BA0E6}" type="presOf" srcId="{DCFFE832-336A-45F5-9F36-3FC6323546F7}" destId="{B35A03A3-0A04-4A9E-BA52-B8573638DE44}" srcOrd="0" destOrd="0" presId="urn:microsoft.com/office/officeart/2005/8/layout/hierarchy6"/>
    <dgm:cxn modelId="{5219E593-D4FF-40AF-8084-ACC15DB6D7E3}" type="presOf" srcId="{62EC29DE-2FD6-4F48-8668-1A5B0F95549F}" destId="{DB33AF31-FC0B-4DE2-AEEA-ADBB156E5070}" srcOrd="0" destOrd="0" presId="urn:microsoft.com/office/officeart/2005/8/layout/hierarchy6"/>
    <dgm:cxn modelId="{6EF25FC2-F6D4-4419-B910-53FE8B6075FC}" type="presOf" srcId="{4F4CC2F8-C50A-471B-8A52-880C8DC27035}" destId="{52FC971D-8BD8-483F-9C02-79E7358D4615}" srcOrd="0" destOrd="0" presId="urn:microsoft.com/office/officeart/2005/8/layout/hierarchy6"/>
    <dgm:cxn modelId="{8865FB1A-A153-433A-88C6-2125981833B9}" srcId="{72B4B084-C080-42EF-AAF6-CFC7023F979A}" destId="{4F4CC2F8-C50A-471B-8A52-880C8DC27035}" srcOrd="0" destOrd="0" parTransId="{CC4D729E-EE79-44E3-8E07-0B0D2C5DB9E5}" sibTransId="{6B07CBFD-9FAF-4182-B1D5-C39E572456FC}"/>
    <dgm:cxn modelId="{7E3E918E-0134-476A-8DD5-FE11243C0CF7}" type="presOf" srcId="{6354C0EB-DCFA-4480-8EE5-C1FC2D5DD604}" destId="{B54A3AF7-566B-44D6-BE99-038E5BA329F7}" srcOrd="0" destOrd="0" presId="urn:microsoft.com/office/officeart/2005/8/layout/hierarchy6"/>
    <dgm:cxn modelId="{72C5A729-9A49-44CB-8EB0-522121EA707E}" type="presOf" srcId="{E041729B-19FE-4D7C-BBD0-9AF208BE5D4F}" destId="{96809D0E-ED09-4AE4-B157-F724C158B821}" srcOrd="0" destOrd="0" presId="urn:microsoft.com/office/officeart/2005/8/layout/hierarchy6"/>
    <dgm:cxn modelId="{6A3467F1-2895-4AFC-8EB6-92E2916514A3}" type="presOf" srcId="{DADB328B-F141-44E4-9819-BD585E94504E}" destId="{FCCD1AB7-93D3-47D7-91BF-61ED6BA6F73D}" srcOrd="0" destOrd="0" presId="urn:microsoft.com/office/officeart/2005/8/layout/hierarchy6"/>
    <dgm:cxn modelId="{605C3699-D7A4-4660-8562-605AB7132519}" type="presOf" srcId="{A6406CC8-66DD-45A8-A205-67F584B0FC8D}" destId="{3C1B32E9-A998-46A7-ADE2-4B9EB2AC9D83}" srcOrd="0" destOrd="0" presId="urn:microsoft.com/office/officeart/2005/8/layout/hierarchy6"/>
    <dgm:cxn modelId="{66C017F9-743C-4F31-9CCA-3DA1CDF2226B}" srcId="{B0A6562C-DC8B-41E1-BDAE-B24B752362AE}" destId="{A0B968EA-DEF9-4D81-BCFA-BB6CCFD0DAAF}" srcOrd="0" destOrd="0" parTransId="{D43D621C-36FF-4371-B34D-145B19505F15}" sibTransId="{699E6F94-45BB-4613-A089-60167ACAE650}"/>
    <dgm:cxn modelId="{9BF81573-8D49-427B-82DA-715CD057FF48}" type="presOf" srcId="{5AC2E98F-F275-4D55-8E38-2BFD82E97365}" destId="{118940D5-C973-4D14-9807-63A855D82999}" srcOrd="0" destOrd="0" presId="urn:microsoft.com/office/officeart/2005/8/layout/hierarchy6"/>
    <dgm:cxn modelId="{B9BE68BB-71DC-45D4-A8DD-F2091BD8E7D5}" type="presOf" srcId="{B0A6562C-DC8B-41E1-BDAE-B24B752362AE}" destId="{BB3A5A41-44D5-4CF3-934A-F58D507ED72F}" srcOrd="0" destOrd="0" presId="urn:microsoft.com/office/officeart/2005/8/layout/hierarchy6"/>
    <dgm:cxn modelId="{494A271A-083B-4253-9892-D31D31413E33}" type="presOf" srcId="{D43D621C-36FF-4371-B34D-145B19505F15}" destId="{07B208C4-C521-41FE-AC8C-2F7C780E1ADF}" srcOrd="0" destOrd="0" presId="urn:microsoft.com/office/officeart/2005/8/layout/hierarchy6"/>
    <dgm:cxn modelId="{CF00C532-8522-4BEB-BF41-2B2ABB4E9FB7}" type="presParOf" srcId="{AD7772BC-8CCF-4BC1-8131-23358F883CEC}" destId="{B52BA3B0-A523-4FE0-A2C3-121E32AB47D5}" srcOrd="0" destOrd="0" presId="urn:microsoft.com/office/officeart/2005/8/layout/hierarchy6"/>
    <dgm:cxn modelId="{5604E69C-45A9-4299-B39C-28B1A1297DF8}" type="presParOf" srcId="{B52BA3B0-A523-4FE0-A2C3-121E32AB47D5}" destId="{B6B4C09F-E520-4FC9-AF0F-8706DEE91F29}" srcOrd="0" destOrd="0" presId="urn:microsoft.com/office/officeart/2005/8/layout/hierarchy6"/>
    <dgm:cxn modelId="{900CCE43-FD35-4F8A-8ABA-E1BCFA3CFE2C}" type="presParOf" srcId="{B6B4C09F-E520-4FC9-AF0F-8706DEE91F29}" destId="{D9D6581C-F6F5-4C42-9E39-99F31AB5BBEB}" srcOrd="0" destOrd="0" presId="urn:microsoft.com/office/officeart/2005/8/layout/hierarchy6"/>
    <dgm:cxn modelId="{730F5C51-8648-4503-BAFB-B0DC2478B77B}" type="presParOf" srcId="{D9D6581C-F6F5-4C42-9E39-99F31AB5BBEB}" destId="{52FC971D-8BD8-483F-9C02-79E7358D4615}" srcOrd="0" destOrd="0" presId="urn:microsoft.com/office/officeart/2005/8/layout/hierarchy6"/>
    <dgm:cxn modelId="{BB8B9C32-2E22-4C69-A5A2-144E870DBA56}" type="presParOf" srcId="{D9D6581C-F6F5-4C42-9E39-99F31AB5BBEB}" destId="{11ED9850-8A36-4206-B515-22CB8980EB68}" srcOrd="1" destOrd="0" presId="urn:microsoft.com/office/officeart/2005/8/layout/hierarchy6"/>
    <dgm:cxn modelId="{ED4F0761-6B3F-44E9-A06D-3CDEA501D238}" type="presParOf" srcId="{11ED9850-8A36-4206-B515-22CB8980EB68}" destId="{43EC9080-1234-427E-9583-462D13E472CF}" srcOrd="0" destOrd="0" presId="urn:microsoft.com/office/officeart/2005/8/layout/hierarchy6"/>
    <dgm:cxn modelId="{6B1EFBB4-47DC-46D7-B5E9-F95872C05622}" type="presParOf" srcId="{11ED9850-8A36-4206-B515-22CB8980EB68}" destId="{3A21ABEE-9982-43BB-A847-FB8A8605F55B}" srcOrd="1" destOrd="0" presId="urn:microsoft.com/office/officeart/2005/8/layout/hierarchy6"/>
    <dgm:cxn modelId="{8921AB7F-F7A6-46E1-BF09-FDBEA7D0A5D6}" type="presParOf" srcId="{3A21ABEE-9982-43BB-A847-FB8A8605F55B}" destId="{1487B935-0CB3-4CD9-B25E-AC708C48AF81}" srcOrd="0" destOrd="0" presId="urn:microsoft.com/office/officeart/2005/8/layout/hierarchy6"/>
    <dgm:cxn modelId="{CDA4776E-3D30-4A96-B2A5-1CCFA10E7DE2}" type="presParOf" srcId="{3A21ABEE-9982-43BB-A847-FB8A8605F55B}" destId="{F92F5658-AFC3-4B67-9E77-4B52CA6FBACE}" srcOrd="1" destOrd="0" presId="urn:microsoft.com/office/officeart/2005/8/layout/hierarchy6"/>
    <dgm:cxn modelId="{2DA5820E-1D94-4382-BE20-269AC23ADB51}" type="presParOf" srcId="{F92F5658-AFC3-4B67-9E77-4B52CA6FBACE}" destId="{96809D0E-ED09-4AE4-B157-F724C158B821}" srcOrd="0" destOrd="0" presId="urn:microsoft.com/office/officeart/2005/8/layout/hierarchy6"/>
    <dgm:cxn modelId="{6EC5140A-F65E-4265-A46B-A49D458803F8}" type="presParOf" srcId="{F92F5658-AFC3-4B67-9E77-4B52CA6FBACE}" destId="{81C5EADC-3608-4015-9F1D-0966457A311D}" srcOrd="1" destOrd="0" presId="urn:microsoft.com/office/officeart/2005/8/layout/hierarchy6"/>
    <dgm:cxn modelId="{81A7DED5-33EA-4A5A-8651-270AF2230729}" type="presParOf" srcId="{81C5EADC-3608-4015-9F1D-0966457A311D}" destId="{8E1EB9DE-A86C-4D45-AE4C-7A6F1909C73F}" srcOrd="0" destOrd="0" presId="urn:microsoft.com/office/officeart/2005/8/layout/hierarchy6"/>
    <dgm:cxn modelId="{71F001F1-7666-4CEE-B579-4A0828EF96E9}" type="presParOf" srcId="{81C5EADC-3608-4015-9F1D-0966457A311D}" destId="{ECB0369B-F6EF-49CF-9A98-69AA3A97CF9B}" srcOrd="1" destOrd="0" presId="urn:microsoft.com/office/officeart/2005/8/layout/hierarchy6"/>
    <dgm:cxn modelId="{F58210D0-B034-46BD-903F-D15971701D88}" type="presParOf" srcId="{F92F5658-AFC3-4B67-9E77-4B52CA6FBACE}" destId="{EF1065FF-3470-4969-A795-54C976549A9A}" srcOrd="2" destOrd="0" presId="urn:microsoft.com/office/officeart/2005/8/layout/hierarchy6"/>
    <dgm:cxn modelId="{D5A1787F-2E2B-4181-B606-CFC51F49DFD5}" type="presParOf" srcId="{F92F5658-AFC3-4B67-9E77-4B52CA6FBACE}" destId="{93E66A78-5EA7-4725-BCDE-9D2899E6E483}" srcOrd="3" destOrd="0" presId="urn:microsoft.com/office/officeart/2005/8/layout/hierarchy6"/>
    <dgm:cxn modelId="{957B6556-1BD6-46FC-8862-71677A06AED0}" type="presParOf" srcId="{93E66A78-5EA7-4725-BCDE-9D2899E6E483}" destId="{FCCD1AB7-93D3-47D7-91BF-61ED6BA6F73D}" srcOrd="0" destOrd="0" presId="urn:microsoft.com/office/officeart/2005/8/layout/hierarchy6"/>
    <dgm:cxn modelId="{2215554B-D3BA-4C6B-AD91-255ED7C4D5DC}" type="presParOf" srcId="{93E66A78-5EA7-4725-BCDE-9D2899E6E483}" destId="{CC952157-F05B-42D2-BA96-5DB2E849767B}" srcOrd="1" destOrd="0" presId="urn:microsoft.com/office/officeart/2005/8/layout/hierarchy6"/>
    <dgm:cxn modelId="{8E2ABCD6-4699-465B-928F-4FB5901BE58E}" type="presParOf" srcId="{11ED9850-8A36-4206-B515-22CB8980EB68}" destId="{17B34F78-D054-4FE1-81CC-65724E1EEA95}" srcOrd="2" destOrd="0" presId="urn:microsoft.com/office/officeart/2005/8/layout/hierarchy6"/>
    <dgm:cxn modelId="{577E1C8F-2EAC-4C10-8C0A-15C358D0A782}" type="presParOf" srcId="{11ED9850-8A36-4206-B515-22CB8980EB68}" destId="{44980E77-30F0-4522-A36F-AD439B2A1529}" srcOrd="3" destOrd="0" presId="urn:microsoft.com/office/officeart/2005/8/layout/hierarchy6"/>
    <dgm:cxn modelId="{F4B150DC-5DC6-4741-823D-7A2BC13EED48}" type="presParOf" srcId="{44980E77-30F0-4522-A36F-AD439B2A1529}" destId="{B54A3AF7-566B-44D6-BE99-038E5BA329F7}" srcOrd="0" destOrd="0" presId="urn:microsoft.com/office/officeart/2005/8/layout/hierarchy6"/>
    <dgm:cxn modelId="{C4FE32DC-25CD-4A37-88EB-AC712FDC0D00}" type="presParOf" srcId="{44980E77-30F0-4522-A36F-AD439B2A1529}" destId="{696BB54E-6CB5-43B9-B253-9240C99D00A4}" srcOrd="1" destOrd="0" presId="urn:microsoft.com/office/officeart/2005/8/layout/hierarchy6"/>
    <dgm:cxn modelId="{5F5F3CAE-3FC8-42B7-8C71-005888BA4A6D}" type="presParOf" srcId="{696BB54E-6CB5-43B9-B253-9240C99D00A4}" destId="{3C1B32E9-A998-46A7-ADE2-4B9EB2AC9D83}" srcOrd="0" destOrd="0" presId="urn:microsoft.com/office/officeart/2005/8/layout/hierarchy6"/>
    <dgm:cxn modelId="{604CC5CF-C12D-4CEB-9D99-D1D58B381A8F}" type="presParOf" srcId="{696BB54E-6CB5-43B9-B253-9240C99D00A4}" destId="{35FAF10A-88CB-43CA-889D-F07BF9EE08FE}" srcOrd="1" destOrd="0" presId="urn:microsoft.com/office/officeart/2005/8/layout/hierarchy6"/>
    <dgm:cxn modelId="{14EBD123-45B1-4BCA-BACC-8F2CC9D7F059}" type="presParOf" srcId="{35FAF10A-88CB-43CA-889D-F07BF9EE08FE}" destId="{BB3A5A41-44D5-4CF3-934A-F58D507ED72F}" srcOrd="0" destOrd="0" presId="urn:microsoft.com/office/officeart/2005/8/layout/hierarchy6"/>
    <dgm:cxn modelId="{5010BDE1-BFC3-4A5E-A130-9A4E653CA045}" type="presParOf" srcId="{35FAF10A-88CB-43CA-889D-F07BF9EE08FE}" destId="{97CA5E20-0A7D-4299-B6F2-23D77E9A46A4}" srcOrd="1" destOrd="0" presId="urn:microsoft.com/office/officeart/2005/8/layout/hierarchy6"/>
    <dgm:cxn modelId="{29A0A2A0-A99C-4922-A1A7-AE4A2F00297D}" type="presParOf" srcId="{97CA5E20-0A7D-4299-B6F2-23D77E9A46A4}" destId="{07B208C4-C521-41FE-AC8C-2F7C780E1ADF}" srcOrd="0" destOrd="0" presId="urn:microsoft.com/office/officeart/2005/8/layout/hierarchy6"/>
    <dgm:cxn modelId="{4E112DB6-3AAC-4E7B-9A8B-AD7D3879C2C3}" type="presParOf" srcId="{97CA5E20-0A7D-4299-B6F2-23D77E9A46A4}" destId="{E57F37DD-221F-4E10-AEF2-38350A0665F2}" srcOrd="1" destOrd="0" presId="urn:microsoft.com/office/officeart/2005/8/layout/hierarchy6"/>
    <dgm:cxn modelId="{7C69BA76-6D39-43B3-9EE4-14E3BB04A688}" type="presParOf" srcId="{E57F37DD-221F-4E10-AEF2-38350A0665F2}" destId="{461B2947-5185-4216-9224-D3F59C4ABCD6}" srcOrd="0" destOrd="0" presId="urn:microsoft.com/office/officeart/2005/8/layout/hierarchy6"/>
    <dgm:cxn modelId="{ED97EE47-70CB-4244-BB46-8D616FA30391}" type="presParOf" srcId="{E57F37DD-221F-4E10-AEF2-38350A0665F2}" destId="{5F71B815-D767-458A-B80E-985DA8BFCB50}" srcOrd="1" destOrd="0" presId="urn:microsoft.com/office/officeart/2005/8/layout/hierarchy6"/>
    <dgm:cxn modelId="{A851244C-8E27-48B6-AC7A-6DF59590D6D7}" type="presParOf" srcId="{97CA5E20-0A7D-4299-B6F2-23D77E9A46A4}" destId="{52D9D974-C5C6-4283-B346-548C10E5A262}" srcOrd="2" destOrd="0" presId="urn:microsoft.com/office/officeart/2005/8/layout/hierarchy6"/>
    <dgm:cxn modelId="{CD74A668-7DF5-4733-AC42-891751D74E08}" type="presParOf" srcId="{97CA5E20-0A7D-4299-B6F2-23D77E9A46A4}" destId="{F288D15E-4953-475B-ACF9-4113591B9880}" srcOrd="3" destOrd="0" presId="urn:microsoft.com/office/officeart/2005/8/layout/hierarchy6"/>
    <dgm:cxn modelId="{E4888EAE-A630-4D7C-9B65-7A6161FCD828}" type="presParOf" srcId="{F288D15E-4953-475B-ACF9-4113591B9880}" destId="{A15F152A-187B-467C-B1F0-05338902E886}" srcOrd="0" destOrd="0" presId="urn:microsoft.com/office/officeart/2005/8/layout/hierarchy6"/>
    <dgm:cxn modelId="{FD2FBD96-084D-413A-BB90-867C7FAA56B3}" type="presParOf" srcId="{F288D15E-4953-475B-ACF9-4113591B9880}" destId="{E664EC7A-67AC-4F45-9EF6-EF6957BF82BE}" srcOrd="1" destOrd="0" presId="urn:microsoft.com/office/officeart/2005/8/layout/hierarchy6"/>
    <dgm:cxn modelId="{CC42EDAE-FB4B-472A-8722-D63DCA1C5BFD}" type="presParOf" srcId="{696BB54E-6CB5-43B9-B253-9240C99D00A4}" destId="{DB33AF31-FC0B-4DE2-AEEA-ADBB156E5070}" srcOrd="2" destOrd="0" presId="urn:microsoft.com/office/officeart/2005/8/layout/hierarchy6"/>
    <dgm:cxn modelId="{CFEE8679-9217-4023-A1E6-5DEB1BAA4011}" type="presParOf" srcId="{696BB54E-6CB5-43B9-B253-9240C99D00A4}" destId="{AD83A6B4-9D75-4977-95EC-1233250B828E}" srcOrd="3" destOrd="0" presId="urn:microsoft.com/office/officeart/2005/8/layout/hierarchy6"/>
    <dgm:cxn modelId="{761C9B8A-FA7C-475A-B3CD-30BF56BE6F86}" type="presParOf" srcId="{AD83A6B4-9D75-4977-95EC-1233250B828E}" destId="{B35A03A3-0A04-4A9E-BA52-B8573638DE44}" srcOrd="0" destOrd="0" presId="urn:microsoft.com/office/officeart/2005/8/layout/hierarchy6"/>
    <dgm:cxn modelId="{6F2F16D2-DF38-4DD6-980C-DE91EAF0DA1D}" type="presParOf" srcId="{AD83A6B4-9D75-4977-95EC-1233250B828E}" destId="{D286E4BC-666D-4D17-86C3-2D8F0CFD0E06}" srcOrd="1" destOrd="0" presId="urn:microsoft.com/office/officeart/2005/8/layout/hierarchy6"/>
    <dgm:cxn modelId="{F818141C-C7A4-4EFE-90CD-BA5F7EB6060E}" type="presParOf" srcId="{11ED9850-8A36-4206-B515-22CB8980EB68}" destId="{EEE30D91-CC37-48AF-B977-C7D13FA4526A}" srcOrd="4" destOrd="0" presId="urn:microsoft.com/office/officeart/2005/8/layout/hierarchy6"/>
    <dgm:cxn modelId="{E16F73F5-F48B-4EEE-9347-E474D28ACAE9}" type="presParOf" srcId="{11ED9850-8A36-4206-B515-22CB8980EB68}" destId="{C7D755AD-5FB8-4933-B635-8F993004DBBC}" srcOrd="5" destOrd="0" presId="urn:microsoft.com/office/officeart/2005/8/layout/hierarchy6"/>
    <dgm:cxn modelId="{B1331A4E-E465-441B-8349-C8D232DACE35}" type="presParOf" srcId="{C7D755AD-5FB8-4933-B635-8F993004DBBC}" destId="{118940D5-C973-4D14-9807-63A855D82999}" srcOrd="0" destOrd="0" presId="urn:microsoft.com/office/officeart/2005/8/layout/hierarchy6"/>
    <dgm:cxn modelId="{7F54D0A4-3F9F-4A24-A717-4C1CAFEB86B4}" type="presParOf" srcId="{C7D755AD-5FB8-4933-B635-8F993004DBBC}" destId="{E82D3754-0324-4A1C-A49F-08572500B48B}" srcOrd="1" destOrd="0" presId="urn:microsoft.com/office/officeart/2005/8/layout/hierarchy6"/>
    <dgm:cxn modelId="{7F09605D-6449-4299-8928-684F96CEC1F3}" type="presParOf" srcId="{AD7772BC-8CCF-4BC1-8131-23358F883CEC}" destId="{1419ACFB-DF22-491A-90AA-D06FB1B0F6AA}" srcOrd="1" destOrd="0" presId="urn:microsoft.com/office/officeart/2005/8/layout/hierarchy6"/>
  </dgm:cxnLst>
  <dgm:bg/>
  <dgm:whole/>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FC971D-8BD8-483F-9C02-79E7358D4615}">
      <dsp:nvSpPr>
        <dsp:cNvPr id="0" name=""/>
        <dsp:cNvSpPr/>
      </dsp:nvSpPr>
      <dsp:spPr>
        <a:xfrm>
          <a:off x="2566098" y="1395"/>
          <a:ext cx="3170227" cy="58999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n-ea"/>
              <a:ea typeface="+mn-ea"/>
            </a:rPr>
            <a:t>0,1,2,3,4,5,6(</a:t>
          </a:r>
          <a:r>
            <a:rPr lang="en-US" altLang="zh-CN" sz="1800" kern="1200" dirty="0">
              <a:solidFill>
                <a:srgbClr val="FF0000"/>
              </a:solidFill>
              <a:latin typeface="+mn-ea"/>
              <a:ea typeface="+mn-ea"/>
            </a:rPr>
            <a:t>S</a:t>
          </a:r>
          <a:r>
            <a:rPr lang="en-US" altLang="zh-CN" sz="1800" kern="1200" dirty="0">
              <a:latin typeface="+mn-ea"/>
              <a:ea typeface="+mn-ea"/>
            </a:rPr>
            <a:t>)</a:t>
          </a:r>
          <a:endParaRPr lang="zh-CN" altLang="en-US" sz="1800" kern="1200" dirty="0">
            <a:latin typeface="+mn-ea"/>
            <a:ea typeface="+mn-ea"/>
          </a:endParaRPr>
        </a:p>
      </dsp:txBody>
      <dsp:txXfrm>
        <a:off x="2583378" y="18675"/>
        <a:ext cx="3135667" cy="555431"/>
      </dsp:txXfrm>
    </dsp:sp>
    <dsp:sp modelId="{43EC9080-1234-427E-9583-462D13E472CF}">
      <dsp:nvSpPr>
        <dsp:cNvPr id="0" name=""/>
        <dsp:cNvSpPr/>
      </dsp:nvSpPr>
      <dsp:spPr>
        <a:xfrm>
          <a:off x="1862657" y="591386"/>
          <a:ext cx="2288554" cy="235996"/>
        </a:xfrm>
        <a:custGeom>
          <a:avLst/>
          <a:gdLst/>
          <a:ahLst/>
          <a:cxnLst/>
          <a:rect l="0" t="0" r="0" b="0"/>
          <a:pathLst>
            <a:path>
              <a:moveTo>
                <a:pt x="2288554" y="0"/>
              </a:moveTo>
              <a:lnTo>
                <a:pt x="2288554" y="117998"/>
              </a:lnTo>
              <a:lnTo>
                <a:pt x="0" y="117998"/>
              </a:lnTo>
              <a:lnTo>
                <a:pt x="0" y="235996"/>
              </a:lnTo>
            </a:path>
          </a:pathLst>
        </a:custGeom>
        <a:noFill/>
        <a:ln w="6350" cap="flat" cmpd="sng" algn="ctr">
          <a:solidFill>
            <a:schemeClr val="accent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487B935-0CB3-4CD9-B25E-AC708C48AF81}">
      <dsp:nvSpPr>
        <dsp:cNvPr id="0" name=""/>
        <dsp:cNvSpPr/>
      </dsp:nvSpPr>
      <dsp:spPr>
        <a:xfrm>
          <a:off x="988617" y="827383"/>
          <a:ext cx="1748079" cy="58999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n-ea"/>
              <a:ea typeface="+mn-ea"/>
            </a:rPr>
            <a:t>1,2,5(</a:t>
          </a:r>
          <a:r>
            <a:rPr lang="en-US" altLang="zh-CN" sz="1800" kern="1200" dirty="0">
              <a:solidFill>
                <a:srgbClr val="FF0000"/>
              </a:solidFill>
              <a:latin typeface="+mn-ea"/>
              <a:ea typeface="+mn-ea"/>
            </a:rPr>
            <a:t>1</a:t>
          </a:r>
          <a:r>
            <a:rPr lang="en-US" altLang="zh-CN" sz="1800" kern="1200" dirty="0">
              <a:latin typeface="+mn-ea"/>
              <a:ea typeface="+mn-ea"/>
            </a:rPr>
            <a:t>)</a:t>
          </a:r>
          <a:endParaRPr lang="zh-CN" altLang="en-US" sz="1800" kern="1200" dirty="0">
            <a:latin typeface="+mn-ea"/>
            <a:ea typeface="+mn-ea"/>
          </a:endParaRPr>
        </a:p>
      </dsp:txBody>
      <dsp:txXfrm>
        <a:off x="1005897" y="844663"/>
        <a:ext cx="1713519" cy="555431"/>
      </dsp:txXfrm>
    </dsp:sp>
    <dsp:sp modelId="{04290457-C0D8-4D32-AB9A-02622E027A13}">
      <dsp:nvSpPr>
        <dsp:cNvPr id="0" name=""/>
        <dsp:cNvSpPr/>
      </dsp:nvSpPr>
      <dsp:spPr>
        <a:xfrm>
          <a:off x="712174" y="1417374"/>
          <a:ext cx="1150483" cy="235996"/>
        </a:xfrm>
        <a:custGeom>
          <a:avLst/>
          <a:gdLst/>
          <a:ahLst/>
          <a:cxnLst/>
          <a:rect l="0" t="0" r="0" b="0"/>
          <a:pathLst>
            <a:path>
              <a:moveTo>
                <a:pt x="1150483" y="0"/>
              </a:moveTo>
              <a:lnTo>
                <a:pt x="1150483" y="117998"/>
              </a:lnTo>
              <a:lnTo>
                <a:pt x="0" y="117998"/>
              </a:lnTo>
              <a:lnTo>
                <a:pt x="0" y="235996"/>
              </a:lnTo>
            </a:path>
          </a:pathLst>
        </a:custGeom>
        <a:noFill/>
        <a:ln w="6350" cap="flat" cmpd="sng" algn="ctr">
          <a:solidFill>
            <a:schemeClr val="accent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4FB7509-36E5-4AC8-8132-6A0FB40EE6B7}">
      <dsp:nvSpPr>
        <dsp:cNvPr id="0" name=""/>
        <dsp:cNvSpPr/>
      </dsp:nvSpPr>
      <dsp:spPr>
        <a:xfrm>
          <a:off x="269681" y="1653371"/>
          <a:ext cx="884987" cy="58999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n-ea"/>
              <a:ea typeface="+mn-ea"/>
            </a:rPr>
            <a:t>1(</a:t>
          </a:r>
          <a:r>
            <a:rPr lang="en-US" altLang="zh-CN" sz="1800" kern="1200" dirty="0">
              <a:solidFill>
                <a:srgbClr val="FF0000"/>
              </a:solidFill>
              <a:latin typeface="+mn-ea"/>
              <a:ea typeface="+mn-ea"/>
            </a:rPr>
            <a:t>1</a:t>
          </a:r>
          <a:r>
            <a:rPr lang="en-US" altLang="zh-CN" sz="1800" kern="1200" dirty="0">
              <a:latin typeface="+mn-ea"/>
              <a:ea typeface="+mn-ea"/>
            </a:rPr>
            <a:t>)</a:t>
          </a:r>
          <a:endParaRPr lang="zh-CN" altLang="en-US" sz="1800" kern="1200" dirty="0">
            <a:latin typeface="+mn-ea"/>
            <a:ea typeface="+mn-ea"/>
          </a:endParaRPr>
        </a:p>
      </dsp:txBody>
      <dsp:txXfrm>
        <a:off x="286961" y="1670651"/>
        <a:ext cx="850427" cy="555431"/>
      </dsp:txXfrm>
    </dsp:sp>
    <dsp:sp modelId="{96809D0E-ED09-4AE4-B157-F724C158B821}">
      <dsp:nvSpPr>
        <dsp:cNvPr id="0" name=""/>
        <dsp:cNvSpPr/>
      </dsp:nvSpPr>
      <dsp:spPr>
        <a:xfrm>
          <a:off x="1816937" y="1417374"/>
          <a:ext cx="91440" cy="308087"/>
        </a:xfrm>
        <a:custGeom>
          <a:avLst/>
          <a:gdLst/>
          <a:ahLst/>
          <a:cxnLst/>
          <a:rect l="0" t="0" r="0" b="0"/>
          <a:pathLst>
            <a:path>
              <a:moveTo>
                <a:pt x="45720" y="0"/>
              </a:moveTo>
              <a:lnTo>
                <a:pt x="45720" y="154043"/>
              </a:lnTo>
              <a:lnTo>
                <a:pt x="66517" y="154043"/>
              </a:lnTo>
              <a:lnTo>
                <a:pt x="66517" y="308087"/>
              </a:lnTo>
            </a:path>
          </a:pathLst>
        </a:custGeom>
        <a:noFill/>
        <a:ln w="6350" cap="flat" cmpd="sng" algn="ctr">
          <a:solidFill>
            <a:schemeClr val="accent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1EB9DE-A86C-4D45-AE4C-7A6F1909C73F}">
      <dsp:nvSpPr>
        <dsp:cNvPr id="0" name=""/>
        <dsp:cNvSpPr/>
      </dsp:nvSpPr>
      <dsp:spPr>
        <a:xfrm>
          <a:off x="1440961" y="1725462"/>
          <a:ext cx="884987" cy="58999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n-ea"/>
              <a:ea typeface="+mn-ea"/>
            </a:rPr>
            <a:t>2(</a:t>
          </a:r>
          <a:r>
            <a:rPr lang="en-US" altLang="zh-CN" sz="1800" kern="1200" dirty="0">
              <a:solidFill>
                <a:srgbClr val="FF0000"/>
              </a:solidFill>
              <a:latin typeface="+mn-ea"/>
              <a:ea typeface="+mn-ea"/>
            </a:rPr>
            <a:t>2</a:t>
          </a:r>
          <a:r>
            <a:rPr lang="en-US" altLang="zh-CN" sz="1800" kern="1200" dirty="0">
              <a:latin typeface="+mn-ea"/>
              <a:ea typeface="+mn-ea"/>
            </a:rPr>
            <a:t>)</a:t>
          </a:r>
          <a:endParaRPr lang="zh-CN" altLang="en-US" sz="1800" kern="1200" dirty="0">
            <a:latin typeface="+mn-ea"/>
            <a:ea typeface="+mn-ea"/>
          </a:endParaRPr>
        </a:p>
      </dsp:txBody>
      <dsp:txXfrm>
        <a:off x="1458241" y="1742742"/>
        <a:ext cx="850427" cy="555431"/>
      </dsp:txXfrm>
    </dsp:sp>
    <dsp:sp modelId="{EF1065FF-3470-4969-A795-54C976549A9A}">
      <dsp:nvSpPr>
        <dsp:cNvPr id="0" name=""/>
        <dsp:cNvSpPr/>
      </dsp:nvSpPr>
      <dsp:spPr>
        <a:xfrm>
          <a:off x="1862657" y="1417374"/>
          <a:ext cx="1150483" cy="235996"/>
        </a:xfrm>
        <a:custGeom>
          <a:avLst/>
          <a:gdLst/>
          <a:ahLst/>
          <a:cxnLst/>
          <a:rect l="0" t="0" r="0" b="0"/>
          <a:pathLst>
            <a:path>
              <a:moveTo>
                <a:pt x="0" y="0"/>
              </a:moveTo>
              <a:lnTo>
                <a:pt x="0" y="117998"/>
              </a:lnTo>
              <a:lnTo>
                <a:pt x="1150483" y="117998"/>
              </a:lnTo>
              <a:lnTo>
                <a:pt x="1150483" y="235996"/>
              </a:lnTo>
            </a:path>
          </a:pathLst>
        </a:custGeom>
        <a:noFill/>
        <a:ln w="6350" cap="flat" cmpd="sng" algn="ctr">
          <a:solidFill>
            <a:schemeClr val="accent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CCD1AB7-93D3-47D7-91BF-61ED6BA6F73D}">
      <dsp:nvSpPr>
        <dsp:cNvPr id="0" name=""/>
        <dsp:cNvSpPr/>
      </dsp:nvSpPr>
      <dsp:spPr>
        <a:xfrm>
          <a:off x="2570647" y="1653371"/>
          <a:ext cx="884987" cy="58999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n-ea"/>
              <a:ea typeface="+mn-ea"/>
            </a:rPr>
            <a:t>5(</a:t>
          </a:r>
          <a:r>
            <a:rPr lang="en-US" altLang="zh-CN" sz="1800" kern="1200" dirty="0">
              <a:solidFill>
                <a:srgbClr val="FF0000"/>
              </a:solidFill>
              <a:latin typeface="+mn-ea"/>
              <a:ea typeface="+mn-ea"/>
            </a:rPr>
            <a:t>6</a:t>
          </a:r>
          <a:r>
            <a:rPr lang="en-US" altLang="zh-CN" sz="1800" kern="1200" dirty="0">
              <a:latin typeface="+mn-ea"/>
              <a:ea typeface="+mn-ea"/>
            </a:rPr>
            <a:t>)</a:t>
          </a:r>
          <a:endParaRPr lang="zh-CN" altLang="en-US" sz="1800" kern="1200" dirty="0">
            <a:latin typeface="+mn-ea"/>
            <a:ea typeface="+mn-ea"/>
          </a:endParaRPr>
        </a:p>
      </dsp:txBody>
      <dsp:txXfrm>
        <a:off x="2587927" y="1670651"/>
        <a:ext cx="850427" cy="555431"/>
      </dsp:txXfrm>
    </dsp:sp>
    <dsp:sp modelId="{17B34F78-D054-4FE1-81CC-65724E1EEA95}">
      <dsp:nvSpPr>
        <dsp:cNvPr id="0" name=""/>
        <dsp:cNvSpPr/>
      </dsp:nvSpPr>
      <dsp:spPr>
        <a:xfrm>
          <a:off x="4151211" y="591386"/>
          <a:ext cx="1162895" cy="235996"/>
        </a:xfrm>
        <a:custGeom>
          <a:avLst/>
          <a:gdLst/>
          <a:ahLst/>
          <a:cxnLst/>
          <a:rect l="0" t="0" r="0" b="0"/>
          <a:pathLst>
            <a:path>
              <a:moveTo>
                <a:pt x="0" y="0"/>
              </a:moveTo>
              <a:lnTo>
                <a:pt x="0" y="117998"/>
              </a:lnTo>
              <a:lnTo>
                <a:pt x="1162895" y="117998"/>
              </a:lnTo>
              <a:lnTo>
                <a:pt x="1162895" y="235996"/>
              </a:lnTo>
            </a:path>
          </a:pathLst>
        </a:custGeom>
        <a:noFill/>
        <a:ln w="6350" cap="flat" cmpd="sng" algn="ctr">
          <a:solidFill>
            <a:schemeClr val="accent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54A3AF7-566B-44D6-BE99-038E5BA329F7}">
      <dsp:nvSpPr>
        <dsp:cNvPr id="0" name=""/>
        <dsp:cNvSpPr/>
      </dsp:nvSpPr>
      <dsp:spPr>
        <a:xfrm>
          <a:off x="4464891" y="827383"/>
          <a:ext cx="1698431" cy="58999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n-ea"/>
              <a:ea typeface="+mn-ea"/>
            </a:rPr>
            <a:t>3,4,6(</a:t>
          </a:r>
          <a:r>
            <a:rPr lang="en-US" altLang="zh-CN" sz="1800" kern="1200" dirty="0">
              <a:solidFill>
                <a:srgbClr val="FF0000"/>
              </a:solidFill>
              <a:latin typeface="+mn-ea"/>
              <a:ea typeface="+mn-ea"/>
            </a:rPr>
            <a:t>5</a:t>
          </a:r>
          <a:r>
            <a:rPr lang="en-US" altLang="zh-CN" sz="1800" kern="1200" dirty="0">
              <a:latin typeface="+mn-ea"/>
              <a:ea typeface="+mn-ea"/>
            </a:rPr>
            <a:t>)</a:t>
          </a:r>
          <a:endParaRPr lang="zh-CN" altLang="en-US" sz="1800" kern="1200" dirty="0">
            <a:latin typeface="+mn-ea"/>
            <a:ea typeface="+mn-ea"/>
          </a:endParaRPr>
        </a:p>
      </dsp:txBody>
      <dsp:txXfrm>
        <a:off x="4482171" y="844663"/>
        <a:ext cx="1663871" cy="555431"/>
      </dsp:txXfrm>
    </dsp:sp>
    <dsp:sp modelId="{3C1B32E9-A998-46A7-ADE2-4B9EB2AC9D83}">
      <dsp:nvSpPr>
        <dsp:cNvPr id="0" name=""/>
        <dsp:cNvSpPr/>
      </dsp:nvSpPr>
      <dsp:spPr>
        <a:xfrm>
          <a:off x="4646463" y="1417374"/>
          <a:ext cx="667643" cy="406592"/>
        </a:xfrm>
        <a:custGeom>
          <a:avLst/>
          <a:gdLst/>
          <a:ahLst/>
          <a:cxnLst/>
          <a:rect l="0" t="0" r="0" b="0"/>
          <a:pathLst>
            <a:path>
              <a:moveTo>
                <a:pt x="667643" y="0"/>
              </a:moveTo>
              <a:lnTo>
                <a:pt x="667643" y="203296"/>
              </a:lnTo>
              <a:lnTo>
                <a:pt x="0" y="203296"/>
              </a:lnTo>
              <a:lnTo>
                <a:pt x="0" y="406592"/>
              </a:lnTo>
            </a:path>
          </a:pathLst>
        </a:custGeom>
        <a:noFill/>
        <a:ln w="6350" cap="flat" cmpd="sng" algn="ctr">
          <a:solidFill>
            <a:schemeClr val="accent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3A5A41-44D5-4CF3-934A-F58D507ED72F}">
      <dsp:nvSpPr>
        <dsp:cNvPr id="0" name=""/>
        <dsp:cNvSpPr/>
      </dsp:nvSpPr>
      <dsp:spPr>
        <a:xfrm>
          <a:off x="4203970" y="1823967"/>
          <a:ext cx="884987" cy="58999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n-ea"/>
              <a:ea typeface="+mn-ea"/>
            </a:rPr>
            <a:t>3,6(</a:t>
          </a:r>
          <a:r>
            <a:rPr lang="en-US" altLang="zh-CN" sz="1800" kern="1200" dirty="0">
              <a:solidFill>
                <a:srgbClr val="FF0000"/>
              </a:solidFill>
              <a:latin typeface="+mn-ea"/>
              <a:ea typeface="+mn-ea"/>
            </a:rPr>
            <a:t>8</a:t>
          </a:r>
          <a:r>
            <a:rPr lang="en-US" altLang="zh-CN" sz="1800" kern="1200" dirty="0">
              <a:latin typeface="+mn-ea"/>
              <a:ea typeface="+mn-ea"/>
            </a:rPr>
            <a:t>)</a:t>
          </a:r>
          <a:endParaRPr lang="zh-CN" altLang="en-US" sz="1800" kern="1200" dirty="0">
            <a:latin typeface="+mn-ea"/>
            <a:ea typeface="+mn-ea"/>
          </a:endParaRPr>
        </a:p>
      </dsp:txBody>
      <dsp:txXfrm>
        <a:off x="4221250" y="1841247"/>
        <a:ext cx="850427" cy="555431"/>
      </dsp:txXfrm>
    </dsp:sp>
    <dsp:sp modelId="{07B208C4-C521-41FE-AC8C-2F7C780E1ADF}">
      <dsp:nvSpPr>
        <dsp:cNvPr id="0" name=""/>
        <dsp:cNvSpPr/>
      </dsp:nvSpPr>
      <dsp:spPr>
        <a:xfrm>
          <a:off x="4163623" y="2368238"/>
          <a:ext cx="482840" cy="91440"/>
        </a:xfrm>
        <a:custGeom>
          <a:avLst/>
          <a:gdLst/>
          <a:ahLst/>
          <a:cxnLst/>
          <a:rect l="0" t="0" r="0" b="0"/>
          <a:pathLst>
            <a:path>
              <a:moveTo>
                <a:pt x="482840" y="45720"/>
              </a:moveTo>
              <a:lnTo>
                <a:pt x="482840" y="78420"/>
              </a:lnTo>
              <a:lnTo>
                <a:pt x="0" y="78420"/>
              </a:lnTo>
              <a:lnTo>
                <a:pt x="0" y="111120"/>
              </a:lnTo>
            </a:path>
          </a:pathLst>
        </a:custGeom>
        <a:noFill/>
        <a:ln w="6350" cap="flat" cmpd="sng" algn="ctr">
          <a:solidFill>
            <a:schemeClr val="accent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61B2947-5185-4216-9224-D3F59C4ABCD6}">
      <dsp:nvSpPr>
        <dsp:cNvPr id="0" name=""/>
        <dsp:cNvSpPr/>
      </dsp:nvSpPr>
      <dsp:spPr>
        <a:xfrm>
          <a:off x="3721130" y="2479359"/>
          <a:ext cx="884987" cy="58999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n-ea"/>
              <a:ea typeface="+mn-ea"/>
            </a:rPr>
            <a:t>3(</a:t>
          </a:r>
          <a:r>
            <a:rPr lang="en-US" altLang="zh-CN" sz="1800" kern="1200" dirty="0">
              <a:solidFill>
                <a:srgbClr val="FF0000"/>
              </a:solidFill>
              <a:latin typeface="+mn-ea"/>
              <a:ea typeface="+mn-ea"/>
            </a:rPr>
            <a:t>3</a:t>
          </a:r>
          <a:r>
            <a:rPr lang="en-US" altLang="zh-CN" sz="1800" kern="1200" dirty="0">
              <a:latin typeface="+mn-ea"/>
              <a:ea typeface="+mn-ea"/>
            </a:rPr>
            <a:t>)</a:t>
          </a:r>
          <a:endParaRPr lang="zh-CN" altLang="en-US" sz="1800" kern="1200" dirty="0">
            <a:latin typeface="+mn-ea"/>
            <a:ea typeface="+mn-ea"/>
          </a:endParaRPr>
        </a:p>
      </dsp:txBody>
      <dsp:txXfrm>
        <a:off x="3738410" y="2496639"/>
        <a:ext cx="850427" cy="555431"/>
      </dsp:txXfrm>
    </dsp:sp>
    <dsp:sp modelId="{52D9D974-C5C6-4283-B346-548C10E5A262}">
      <dsp:nvSpPr>
        <dsp:cNvPr id="0" name=""/>
        <dsp:cNvSpPr/>
      </dsp:nvSpPr>
      <dsp:spPr>
        <a:xfrm>
          <a:off x="4646463" y="2368238"/>
          <a:ext cx="667643" cy="91440"/>
        </a:xfrm>
        <a:custGeom>
          <a:avLst/>
          <a:gdLst/>
          <a:ahLst/>
          <a:cxnLst/>
          <a:rect l="0" t="0" r="0" b="0"/>
          <a:pathLst>
            <a:path>
              <a:moveTo>
                <a:pt x="0" y="45720"/>
              </a:moveTo>
              <a:lnTo>
                <a:pt x="0" y="78420"/>
              </a:lnTo>
              <a:lnTo>
                <a:pt x="667643" y="78420"/>
              </a:lnTo>
              <a:lnTo>
                <a:pt x="667643" y="111120"/>
              </a:lnTo>
            </a:path>
          </a:pathLst>
        </a:custGeom>
        <a:noFill/>
        <a:ln w="6350" cap="flat" cmpd="sng" algn="ctr">
          <a:solidFill>
            <a:schemeClr val="accent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15F152A-187B-467C-B1F0-05338902E886}">
      <dsp:nvSpPr>
        <dsp:cNvPr id="0" name=""/>
        <dsp:cNvSpPr/>
      </dsp:nvSpPr>
      <dsp:spPr>
        <a:xfrm>
          <a:off x="4871613" y="2479359"/>
          <a:ext cx="884987" cy="58999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n-ea"/>
              <a:ea typeface="+mn-ea"/>
            </a:rPr>
            <a:t>6(</a:t>
          </a:r>
          <a:r>
            <a:rPr lang="en-US" altLang="zh-CN" sz="1800" kern="1200" dirty="0">
              <a:solidFill>
                <a:srgbClr val="FF0000"/>
              </a:solidFill>
              <a:latin typeface="+mn-ea"/>
              <a:ea typeface="+mn-ea"/>
            </a:rPr>
            <a:t>7</a:t>
          </a:r>
          <a:r>
            <a:rPr lang="en-US" altLang="zh-CN" sz="1800" kern="1200" dirty="0">
              <a:latin typeface="+mn-ea"/>
              <a:ea typeface="+mn-ea"/>
            </a:rPr>
            <a:t>)</a:t>
          </a:r>
          <a:endParaRPr lang="zh-CN" altLang="en-US" sz="1800" kern="1200" dirty="0">
            <a:latin typeface="+mn-ea"/>
            <a:ea typeface="+mn-ea"/>
          </a:endParaRPr>
        </a:p>
      </dsp:txBody>
      <dsp:txXfrm>
        <a:off x="4888893" y="2496639"/>
        <a:ext cx="850427" cy="555431"/>
      </dsp:txXfrm>
    </dsp:sp>
    <dsp:sp modelId="{DB33AF31-FC0B-4DE2-AEEA-ADBB156E5070}">
      <dsp:nvSpPr>
        <dsp:cNvPr id="0" name=""/>
        <dsp:cNvSpPr/>
      </dsp:nvSpPr>
      <dsp:spPr>
        <a:xfrm>
          <a:off x="5314107" y="1417374"/>
          <a:ext cx="580100" cy="399489"/>
        </a:xfrm>
        <a:custGeom>
          <a:avLst/>
          <a:gdLst/>
          <a:ahLst/>
          <a:cxnLst/>
          <a:rect l="0" t="0" r="0" b="0"/>
          <a:pathLst>
            <a:path>
              <a:moveTo>
                <a:pt x="0" y="0"/>
              </a:moveTo>
              <a:lnTo>
                <a:pt x="0" y="199744"/>
              </a:lnTo>
              <a:lnTo>
                <a:pt x="580100" y="199744"/>
              </a:lnTo>
              <a:lnTo>
                <a:pt x="580100" y="399489"/>
              </a:lnTo>
            </a:path>
          </a:pathLst>
        </a:custGeom>
        <a:noFill/>
        <a:ln w="6350" cap="flat" cmpd="sng" algn="ctr">
          <a:solidFill>
            <a:schemeClr val="accent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35A03A3-0A04-4A9E-BA52-B8573638DE44}">
      <dsp:nvSpPr>
        <dsp:cNvPr id="0" name=""/>
        <dsp:cNvSpPr/>
      </dsp:nvSpPr>
      <dsp:spPr>
        <a:xfrm>
          <a:off x="5451713" y="1816863"/>
          <a:ext cx="884987" cy="58999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n-ea"/>
              <a:ea typeface="+mn-ea"/>
            </a:rPr>
            <a:t>4(</a:t>
          </a:r>
          <a:r>
            <a:rPr lang="en-US" altLang="zh-CN" sz="1800" kern="1200" dirty="0">
              <a:solidFill>
                <a:srgbClr val="FF0000"/>
              </a:solidFill>
              <a:latin typeface="+mn-ea"/>
              <a:ea typeface="+mn-ea"/>
            </a:rPr>
            <a:t>4</a:t>
          </a:r>
          <a:r>
            <a:rPr lang="en-US" altLang="zh-CN" sz="1800" kern="1200" dirty="0">
              <a:latin typeface="+mn-ea"/>
              <a:ea typeface="+mn-ea"/>
            </a:rPr>
            <a:t>)</a:t>
          </a:r>
          <a:endParaRPr lang="zh-CN" altLang="en-US" sz="1800" kern="1200" dirty="0">
            <a:latin typeface="+mn-ea"/>
            <a:ea typeface="+mn-ea"/>
          </a:endParaRPr>
        </a:p>
      </dsp:txBody>
      <dsp:txXfrm>
        <a:off x="5468993" y="1834143"/>
        <a:ext cx="850427" cy="555431"/>
      </dsp:txXfrm>
    </dsp:sp>
    <dsp:sp modelId="{EEE30D91-CC37-48AF-B977-C7D13FA4526A}">
      <dsp:nvSpPr>
        <dsp:cNvPr id="0" name=""/>
        <dsp:cNvSpPr/>
      </dsp:nvSpPr>
      <dsp:spPr>
        <a:xfrm>
          <a:off x="4151211" y="591386"/>
          <a:ext cx="2720100" cy="235996"/>
        </a:xfrm>
        <a:custGeom>
          <a:avLst/>
          <a:gdLst/>
          <a:ahLst/>
          <a:cxnLst/>
          <a:rect l="0" t="0" r="0" b="0"/>
          <a:pathLst>
            <a:path>
              <a:moveTo>
                <a:pt x="0" y="0"/>
              </a:moveTo>
              <a:lnTo>
                <a:pt x="0" y="117998"/>
              </a:lnTo>
              <a:lnTo>
                <a:pt x="2720100" y="117998"/>
              </a:lnTo>
              <a:lnTo>
                <a:pt x="2720100" y="235996"/>
              </a:lnTo>
            </a:path>
          </a:pathLst>
        </a:custGeom>
        <a:noFill/>
        <a:ln w="6350" cap="flat" cmpd="sng" algn="ctr">
          <a:solidFill>
            <a:schemeClr val="accent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18940D5-C973-4D14-9807-63A855D82999}">
      <dsp:nvSpPr>
        <dsp:cNvPr id="0" name=""/>
        <dsp:cNvSpPr/>
      </dsp:nvSpPr>
      <dsp:spPr>
        <a:xfrm>
          <a:off x="6428818" y="827383"/>
          <a:ext cx="884987" cy="58999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7</a:t>
          </a:r>
          <a:r>
            <a:rPr lang="en-US" altLang="zh-CN" sz="2400" kern="1200" dirty="0">
              <a:latin typeface="+mn-ea"/>
              <a:ea typeface="+mn-ea"/>
            </a:rPr>
            <a:t>(</a:t>
          </a:r>
          <a:r>
            <a:rPr lang="en-US" altLang="zh-CN" sz="2400" kern="1200" dirty="0">
              <a:solidFill>
                <a:srgbClr val="FF0000"/>
              </a:solidFill>
              <a:latin typeface="+mn-ea"/>
              <a:ea typeface="+mn-ea"/>
            </a:rPr>
            <a:t>9</a:t>
          </a:r>
          <a:r>
            <a:rPr lang="en-US" altLang="zh-CN" sz="2400" kern="1200" dirty="0">
              <a:latin typeface="+mn-ea"/>
              <a:ea typeface="+mn-ea"/>
            </a:rPr>
            <a:t>)</a:t>
          </a:r>
          <a:endParaRPr lang="zh-CN" altLang="en-US" sz="2400" kern="1200" dirty="0"/>
        </a:p>
      </dsp:txBody>
      <dsp:txXfrm>
        <a:off x="6446098" y="844663"/>
        <a:ext cx="850427" cy="55543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xmlns="" id="{3215EB8C-D5A0-4281-A378-F64F7192C5B7}"/>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205827" name="Rectangle 3">
            <a:extLst>
              <a:ext uri="{FF2B5EF4-FFF2-40B4-BE49-F238E27FC236}">
                <a16:creationId xmlns:a16="http://schemas.microsoft.com/office/drawing/2014/main" xmlns="" id="{61A56FEC-FC18-4DC5-8198-0C8754A9CE85}"/>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a:extLst>
              <a:ext uri="{FF2B5EF4-FFF2-40B4-BE49-F238E27FC236}">
                <a16:creationId xmlns:a16="http://schemas.microsoft.com/office/drawing/2014/main" xmlns="" id="{2753991B-6254-45F3-8FEF-85E15A16E91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05829" name="Rectangle 5">
            <a:extLst>
              <a:ext uri="{FF2B5EF4-FFF2-40B4-BE49-F238E27FC236}">
                <a16:creationId xmlns:a16="http://schemas.microsoft.com/office/drawing/2014/main" xmlns="" id="{63B76B32-6335-45D4-9D11-073F274A6880}"/>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830" name="Rectangle 6">
            <a:extLst>
              <a:ext uri="{FF2B5EF4-FFF2-40B4-BE49-F238E27FC236}">
                <a16:creationId xmlns:a16="http://schemas.microsoft.com/office/drawing/2014/main" xmlns="" id="{227A623C-1889-446D-A380-E75773F919AE}"/>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205831" name="Rectangle 7">
            <a:extLst>
              <a:ext uri="{FF2B5EF4-FFF2-40B4-BE49-F238E27FC236}">
                <a16:creationId xmlns:a16="http://schemas.microsoft.com/office/drawing/2014/main" xmlns="" id="{6FAE6726-BC2C-4B59-B945-7C521CE32B8E}"/>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3FAC035-DAD7-4B2A-8857-2F502F89B6D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pitchFamily="49"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pitchFamily="49"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pitchFamily="49"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pitchFamily="49"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xmlns="" id="{1C7DD5D2-546F-41D8-9869-7AC23FF58927}"/>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xmlns="" id="{A0CE9172-51DE-481D-8C76-6AC6649E560E}"/>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p:spPr>
          <p:txBody>
            <a:bodyPr wrap="none" anchor="ctr"/>
            <a:lstStyle>
              <a:lvl1pPr>
                <a:defRPr>
                  <a:solidFill>
                    <a:schemeClr val="tx1"/>
                  </a:solidFill>
                  <a:latin typeface="Arial" panose="020B0604020202020204" pitchFamily="34" charset="0"/>
                  <a:ea typeface="仿宋_GB2312" panose="02010609030101010101" pitchFamily="49" charset="-122"/>
                </a:defRPr>
              </a:lvl1pPr>
              <a:lvl2pPr marL="742950" indent="-285750">
                <a:defRPr>
                  <a:solidFill>
                    <a:schemeClr val="tx1"/>
                  </a:solidFill>
                  <a:latin typeface="Arial" panose="020B0604020202020204" pitchFamily="34" charset="0"/>
                  <a:ea typeface="仿宋_GB2312" panose="02010609030101010101" pitchFamily="49" charset="-122"/>
                </a:defRPr>
              </a:lvl2pPr>
              <a:lvl3pPr marL="1143000" indent="-228600">
                <a:defRPr>
                  <a:solidFill>
                    <a:schemeClr val="tx1"/>
                  </a:solidFill>
                  <a:latin typeface="Arial" panose="020B0604020202020204" pitchFamily="34" charset="0"/>
                  <a:ea typeface="仿宋_GB2312" panose="02010609030101010101" pitchFamily="49" charset="-122"/>
                </a:defRPr>
              </a:lvl3pPr>
              <a:lvl4pPr marL="1600200" indent="-228600">
                <a:defRPr>
                  <a:solidFill>
                    <a:schemeClr val="tx1"/>
                  </a:solidFill>
                  <a:latin typeface="Arial" panose="020B0604020202020204" pitchFamily="34" charset="0"/>
                  <a:ea typeface="仿宋_GB2312" panose="02010609030101010101" pitchFamily="49" charset="-122"/>
                </a:defRPr>
              </a:lvl4pPr>
              <a:lvl5pPr marL="2057400" indent="-228600">
                <a:defRPr>
                  <a:solidFill>
                    <a:schemeClr val="tx1"/>
                  </a:solidFill>
                  <a:latin typeface="Arial" panose="020B0604020202020204" pitchFamily="34" charset="0"/>
                  <a:ea typeface="仿宋_GB2312" panose="0201060903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9pPr>
            </a:lstStyle>
            <a:p>
              <a:pPr algn="ctr" eaLnBrk="1" hangingPunct="1">
                <a:defRPr/>
              </a:pPr>
              <a:endParaRPr lang="zh-CN" altLang="zh-CN" sz="2400">
                <a:latin typeface="Times New Roman" panose="02020603050405020304" pitchFamily="18" charset="0"/>
              </a:endParaRPr>
            </a:p>
          </p:txBody>
        </p:sp>
        <p:sp>
          <p:nvSpPr>
            <p:cNvPr id="6" name="Rectangle 4">
              <a:extLst>
                <a:ext uri="{FF2B5EF4-FFF2-40B4-BE49-F238E27FC236}">
                  <a16:creationId xmlns:a16="http://schemas.microsoft.com/office/drawing/2014/main" xmlns="" id="{8F881584-C751-49FC-90B9-45B236A66F66}"/>
                </a:ext>
              </a:extLst>
            </p:cNvPr>
            <p:cNvSpPr>
              <a:spLocks noChangeArrowheads="1"/>
            </p:cNvSpPr>
            <p:nvPr/>
          </p:nvSpPr>
          <p:spPr bwMode="hidden">
            <a:xfrm>
              <a:off x="1081" y="1065"/>
              <a:ext cx="4679" cy="1596"/>
            </a:xfrm>
            <a:prstGeom prst="rect">
              <a:avLst/>
            </a:prstGeom>
            <a:solidFill>
              <a:srgbClr val="0070C0"/>
            </a:solidFill>
            <a:ln>
              <a:noFill/>
            </a:ln>
          </p:spPr>
          <p:txBody>
            <a:bodyPr/>
            <a:lstStyle>
              <a:lvl1pPr>
                <a:defRPr>
                  <a:solidFill>
                    <a:schemeClr val="tx1"/>
                  </a:solidFill>
                  <a:latin typeface="Arial" panose="020B0604020202020204" pitchFamily="34" charset="0"/>
                  <a:ea typeface="仿宋_GB2312" panose="02010609030101010101" pitchFamily="49" charset="-122"/>
                </a:defRPr>
              </a:lvl1pPr>
              <a:lvl2pPr marL="742950" indent="-285750">
                <a:defRPr>
                  <a:solidFill>
                    <a:schemeClr val="tx1"/>
                  </a:solidFill>
                  <a:latin typeface="Arial" panose="020B0604020202020204" pitchFamily="34" charset="0"/>
                  <a:ea typeface="仿宋_GB2312" panose="02010609030101010101" pitchFamily="49" charset="-122"/>
                </a:defRPr>
              </a:lvl2pPr>
              <a:lvl3pPr marL="1143000" indent="-228600">
                <a:defRPr>
                  <a:solidFill>
                    <a:schemeClr val="tx1"/>
                  </a:solidFill>
                  <a:latin typeface="Arial" panose="020B0604020202020204" pitchFamily="34" charset="0"/>
                  <a:ea typeface="仿宋_GB2312" panose="02010609030101010101" pitchFamily="49" charset="-122"/>
                </a:defRPr>
              </a:lvl3pPr>
              <a:lvl4pPr marL="1600200" indent="-228600">
                <a:defRPr>
                  <a:solidFill>
                    <a:schemeClr val="tx1"/>
                  </a:solidFill>
                  <a:latin typeface="Arial" panose="020B0604020202020204" pitchFamily="34" charset="0"/>
                  <a:ea typeface="仿宋_GB2312" panose="02010609030101010101" pitchFamily="49" charset="-122"/>
                </a:defRPr>
              </a:lvl4pPr>
              <a:lvl5pPr marL="2057400" indent="-228600">
                <a:defRPr>
                  <a:solidFill>
                    <a:schemeClr val="tx1"/>
                  </a:solidFill>
                  <a:latin typeface="Arial" panose="020B0604020202020204" pitchFamily="34" charset="0"/>
                  <a:ea typeface="仿宋_GB2312" panose="0201060903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9pPr>
            </a:lstStyle>
            <a:p>
              <a:pPr eaLnBrk="1" hangingPunct="1">
                <a:defRPr/>
              </a:pPr>
              <a:endParaRPr lang="zh-CN" altLang="zh-CN" sz="2400">
                <a:latin typeface="Times New Roman" panose="02020603050405020304" pitchFamily="18" charset="0"/>
              </a:endParaRPr>
            </a:p>
          </p:txBody>
        </p:sp>
        <p:grpSp>
          <p:nvGrpSpPr>
            <p:cNvPr id="7" name="Group 5">
              <a:extLst>
                <a:ext uri="{FF2B5EF4-FFF2-40B4-BE49-F238E27FC236}">
                  <a16:creationId xmlns:a16="http://schemas.microsoft.com/office/drawing/2014/main" xmlns="" id="{78785E09-4C09-4B2D-891C-EBCC05490C6B}"/>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xmlns="" id="{D896B0E9-02F0-4006-A75F-AA2C9340C867}"/>
                  </a:ext>
                </a:extLst>
              </p:cNvPr>
              <p:cNvSpPr>
                <a:spLocks noChangeArrowheads="1"/>
              </p:cNvSpPr>
              <p:nvPr userDrawn="1"/>
            </p:nvSpPr>
            <p:spPr bwMode="auto">
              <a:xfrm>
                <a:off x="361" y="2257"/>
                <a:ext cx="363" cy="404"/>
              </a:xfrm>
              <a:prstGeom prst="rect">
                <a:avLst/>
              </a:prstGeom>
              <a:solidFill>
                <a:schemeClr val="accent2"/>
              </a:solidFill>
              <a:ln>
                <a:noFill/>
              </a:ln>
            </p:spPr>
            <p:txBody>
              <a:bodyPr/>
              <a:lstStyle>
                <a:lvl1pPr>
                  <a:defRPr>
                    <a:solidFill>
                      <a:schemeClr val="tx1"/>
                    </a:solidFill>
                    <a:latin typeface="Arial" panose="020B0604020202020204" pitchFamily="34" charset="0"/>
                    <a:ea typeface="仿宋_GB2312" panose="02010609030101010101" pitchFamily="49" charset="-122"/>
                  </a:defRPr>
                </a:lvl1pPr>
                <a:lvl2pPr marL="742950" indent="-285750">
                  <a:defRPr>
                    <a:solidFill>
                      <a:schemeClr val="tx1"/>
                    </a:solidFill>
                    <a:latin typeface="Arial" panose="020B0604020202020204" pitchFamily="34" charset="0"/>
                    <a:ea typeface="仿宋_GB2312" panose="02010609030101010101" pitchFamily="49" charset="-122"/>
                  </a:defRPr>
                </a:lvl2pPr>
                <a:lvl3pPr marL="1143000" indent="-228600">
                  <a:defRPr>
                    <a:solidFill>
                      <a:schemeClr val="tx1"/>
                    </a:solidFill>
                    <a:latin typeface="Arial" panose="020B0604020202020204" pitchFamily="34" charset="0"/>
                    <a:ea typeface="仿宋_GB2312" panose="02010609030101010101" pitchFamily="49" charset="-122"/>
                  </a:defRPr>
                </a:lvl3pPr>
                <a:lvl4pPr marL="1600200" indent="-228600">
                  <a:defRPr>
                    <a:solidFill>
                      <a:schemeClr val="tx1"/>
                    </a:solidFill>
                    <a:latin typeface="Arial" panose="020B0604020202020204" pitchFamily="34" charset="0"/>
                    <a:ea typeface="仿宋_GB2312" panose="02010609030101010101" pitchFamily="49" charset="-122"/>
                  </a:defRPr>
                </a:lvl4pPr>
                <a:lvl5pPr marL="2057400" indent="-228600">
                  <a:defRPr>
                    <a:solidFill>
                      <a:schemeClr val="tx1"/>
                    </a:solidFill>
                    <a:latin typeface="Arial" panose="020B0604020202020204" pitchFamily="34" charset="0"/>
                    <a:ea typeface="仿宋_GB2312" panose="0201060903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9pPr>
              </a:lstStyle>
              <a:p>
                <a:pPr eaLnBrk="1" hangingPunct="1">
                  <a:defRPr/>
                </a:pPr>
                <a:endParaRPr lang="zh-CN" altLang="zh-CN" sz="2400">
                  <a:latin typeface="Times New Roman" panose="02020603050405020304" pitchFamily="18" charset="0"/>
                </a:endParaRPr>
              </a:p>
            </p:txBody>
          </p:sp>
          <p:sp>
            <p:nvSpPr>
              <p:cNvPr id="9" name="Rectangle 7">
                <a:extLst>
                  <a:ext uri="{FF2B5EF4-FFF2-40B4-BE49-F238E27FC236}">
                    <a16:creationId xmlns:a16="http://schemas.microsoft.com/office/drawing/2014/main" xmlns="" id="{573C7B51-059A-4CA8-BDDB-0B37E2AE4AAA}"/>
                  </a:ext>
                </a:extLst>
              </p:cNvPr>
              <p:cNvSpPr>
                <a:spLocks noChangeArrowheads="1"/>
              </p:cNvSpPr>
              <p:nvPr userDrawn="1"/>
            </p:nvSpPr>
            <p:spPr bwMode="auto">
              <a:xfrm>
                <a:off x="1081" y="1065"/>
                <a:ext cx="362" cy="405"/>
              </a:xfrm>
              <a:prstGeom prst="rect">
                <a:avLst/>
              </a:prstGeom>
              <a:solidFill>
                <a:schemeClr val="folHlink"/>
              </a:solidFill>
              <a:ln>
                <a:noFill/>
              </a:ln>
            </p:spPr>
            <p:txBody>
              <a:bodyPr/>
              <a:lstStyle>
                <a:lvl1pPr>
                  <a:defRPr>
                    <a:solidFill>
                      <a:schemeClr val="tx1"/>
                    </a:solidFill>
                    <a:latin typeface="Arial" panose="020B0604020202020204" pitchFamily="34" charset="0"/>
                    <a:ea typeface="仿宋_GB2312" panose="02010609030101010101" pitchFamily="49" charset="-122"/>
                  </a:defRPr>
                </a:lvl1pPr>
                <a:lvl2pPr marL="742950" indent="-285750">
                  <a:defRPr>
                    <a:solidFill>
                      <a:schemeClr val="tx1"/>
                    </a:solidFill>
                    <a:latin typeface="Arial" panose="020B0604020202020204" pitchFamily="34" charset="0"/>
                    <a:ea typeface="仿宋_GB2312" panose="02010609030101010101" pitchFamily="49" charset="-122"/>
                  </a:defRPr>
                </a:lvl2pPr>
                <a:lvl3pPr marL="1143000" indent="-228600">
                  <a:defRPr>
                    <a:solidFill>
                      <a:schemeClr val="tx1"/>
                    </a:solidFill>
                    <a:latin typeface="Arial" panose="020B0604020202020204" pitchFamily="34" charset="0"/>
                    <a:ea typeface="仿宋_GB2312" panose="02010609030101010101" pitchFamily="49" charset="-122"/>
                  </a:defRPr>
                </a:lvl3pPr>
                <a:lvl4pPr marL="1600200" indent="-228600">
                  <a:defRPr>
                    <a:solidFill>
                      <a:schemeClr val="tx1"/>
                    </a:solidFill>
                    <a:latin typeface="Arial" panose="020B0604020202020204" pitchFamily="34" charset="0"/>
                    <a:ea typeface="仿宋_GB2312" panose="02010609030101010101" pitchFamily="49" charset="-122"/>
                  </a:defRPr>
                </a:lvl4pPr>
                <a:lvl5pPr marL="2057400" indent="-228600">
                  <a:defRPr>
                    <a:solidFill>
                      <a:schemeClr val="tx1"/>
                    </a:solidFill>
                    <a:latin typeface="Arial" panose="020B0604020202020204" pitchFamily="34" charset="0"/>
                    <a:ea typeface="仿宋_GB2312" panose="0201060903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9pPr>
              </a:lstStyle>
              <a:p>
                <a:pPr eaLnBrk="1" hangingPunct="1">
                  <a:defRPr/>
                </a:pPr>
                <a:endParaRPr lang="zh-CN" altLang="zh-CN" sz="2400">
                  <a:latin typeface="Times New Roman" panose="02020603050405020304" pitchFamily="18" charset="0"/>
                </a:endParaRPr>
              </a:p>
            </p:txBody>
          </p:sp>
          <p:sp>
            <p:nvSpPr>
              <p:cNvPr id="10" name="Rectangle 8">
                <a:extLst>
                  <a:ext uri="{FF2B5EF4-FFF2-40B4-BE49-F238E27FC236}">
                    <a16:creationId xmlns:a16="http://schemas.microsoft.com/office/drawing/2014/main" xmlns="" id="{7A971226-4D96-43A9-BF04-6C8452383F90}"/>
                  </a:ext>
                </a:extLst>
              </p:cNvPr>
              <p:cNvSpPr>
                <a:spLocks noChangeArrowheads="1"/>
              </p:cNvSpPr>
              <p:nvPr userDrawn="1"/>
            </p:nvSpPr>
            <p:spPr bwMode="auto">
              <a:xfrm>
                <a:off x="1437" y="672"/>
                <a:ext cx="369" cy="400"/>
              </a:xfrm>
              <a:prstGeom prst="rect">
                <a:avLst/>
              </a:prstGeom>
              <a:solidFill>
                <a:schemeClr val="folHlink"/>
              </a:solidFill>
              <a:ln>
                <a:noFill/>
              </a:ln>
            </p:spPr>
            <p:txBody>
              <a:bodyPr/>
              <a:lstStyle>
                <a:lvl1pPr>
                  <a:defRPr>
                    <a:solidFill>
                      <a:schemeClr val="tx1"/>
                    </a:solidFill>
                    <a:latin typeface="Arial" panose="020B0604020202020204" pitchFamily="34" charset="0"/>
                    <a:ea typeface="仿宋_GB2312" panose="02010609030101010101" pitchFamily="49" charset="-122"/>
                  </a:defRPr>
                </a:lvl1pPr>
                <a:lvl2pPr marL="742950" indent="-285750">
                  <a:defRPr>
                    <a:solidFill>
                      <a:schemeClr val="tx1"/>
                    </a:solidFill>
                    <a:latin typeface="Arial" panose="020B0604020202020204" pitchFamily="34" charset="0"/>
                    <a:ea typeface="仿宋_GB2312" panose="02010609030101010101" pitchFamily="49" charset="-122"/>
                  </a:defRPr>
                </a:lvl2pPr>
                <a:lvl3pPr marL="1143000" indent="-228600">
                  <a:defRPr>
                    <a:solidFill>
                      <a:schemeClr val="tx1"/>
                    </a:solidFill>
                    <a:latin typeface="Arial" panose="020B0604020202020204" pitchFamily="34" charset="0"/>
                    <a:ea typeface="仿宋_GB2312" panose="02010609030101010101" pitchFamily="49" charset="-122"/>
                  </a:defRPr>
                </a:lvl3pPr>
                <a:lvl4pPr marL="1600200" indent="-228600">
                  <a:defRPr>
                    <a:solidFill>
                      <a:schemeClr val="tx1"/>
                    </a:solidFill>
                    <a:latin typeface="Arial" panose="020B0604020202020204" pitchFamily="34" charset="0"/>
                    <a:ea typeface="仿宋_GB2312" panose="02010609030101010101" pitchFamily="49" charset="-122"/>
                  </a:defRPr>
                </a:lvl4pPr>
                <a:lvl5pPr marL="2057400" indent="-228600">
                  <a:defRPr>
                    <a:solidFill>
                      <a:schemeClr val="tx1"/>
                    </a:solidFill>
                    <a:latin typeface="Arial" panose="020B0604020202020204" pitchFamily="34" charset="0"/>
                    <a:ea typeface="仿宋_GB2312" panose="0201060903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9pPr>
              </a:lstStyle>
              <a:p>
                <a:pPr eaLnBrk="1" hangingPunct="1">
                  <a:defRPr/>
                </a:pPr>
                <a:endParaRPr lang="zh-CN" altLang="zh-CN" sz="2400">
                  <a:latin typeface="Times New Roman" panose="02020603050405020304" pitchFamily="18" charset="0"/>
                </a:endParaRPr>
              </a:p>
            </p:txBody>
          </p:sp>
          <p:sp>
            <p:nvSpPr>
              <p:cNvPr id="11" name="Rectangle 9">
                <a:extLst>
                  <a:ext uri="{FF2B5EF4-FFF2-40B4-BE49-F238E27FC236}">
                    <a16:creationId xmlns:a16="http://schemas.microsoft.com/office/drawing/2014/main" xmlns="" id="{921BF86E-9F57-4E4A-8518-9FF37A4DC738}"/>
                  </a:ext>
                </a:extLst>
              </p:cNvPr>
              <p:cNvSpPr>
                <a:spLocks noChangeArrowheads="1"/>
              </p:cNvSpPr>
              <p:nvPr userDrawn="1"/>
            </p:nvSpPr>
            <p:spPr bwMode="auto">
              <a:xfrm>
                <a:off x="719" y="2257"/>
                <a:ext cx="368" cy="404"/>
              </a:xfrm>
              <a:prstGeom prst="rect">
                <a:avLst/>
              </a:prstGeom>
              <a:solidFill>
                <a:schemeClr val="bg2"/>
              </a:solidFill>
              <a:ln>
                <a:noFill/>
              </a:ln>
            </p:spPr>
            <p:txBody>
              <a:bodyPr/>
              <a:lstStyle>
                <a:lvl1pPr>
                  <a:defRPr>
                    <a:solidFill>
                      <a:schemeClr val="tx1"/>
                    </a:solidFill>
                    <a:latin typeface="Arial" panose="020B0604020202020204" pitchFamily="34" charset="0"/>
                    <a:ea typeface="仿宋_GB2312" panose="02010609030101010101" pitchFamily="49" charset="-122"/>
                  </a:defRPr>
                </a:lvl1pPr>
                <a:lvl2pPr marL="742950" indent="-285750">
                  <a:defRPr>
                    <a:solidFill>
                      <a:schemeClr val="tx1"/>
                    </a:solidFill>
                    <a:latin typeface="Arial" panose="020B0604020202020204" pitchFamily="34" charset="0"/>
                    <a:ea typeface="仿宋_GB2312" panose="02010609030101010101" pitchFamily="49" charset="-122"/>
                  </a:defRPr>
                </a:lvl2pPr>
                <a:lvl3pPr marL="1143000" indent="-228600">
                  <a:defRPr>
                    <a:solidFill>
                      <a:schemeClr val="tx1"/>
                    </a:solidFill>
                    <a:latin typeface="Arial" panose="020B0604020202020204" pitchFamily="34" charset="0"/>
                    <a:ea typeface="仿宋_GB2312" panose="02010609030101010101" pitchFamily="49" charset="-122"/>
                  </a:defRPr>
                </a:lvl3pPr>
                <a:lvl4pPr marL="1600200" indent="-228600">
                  <a:defRPr>
                    <a:solidFill>
                      <a:schemeClr val="tx1"/>
                    </a:solidFill>
                    <a:latin typeface="Arial" panose="020B0604020202020204" pitchFamily="34" charset="0"/>
                    <a:ea typeface="仿宋_GB2312" panose="02010609030101010101" pitchFamily="49" charset="-122"/>
                  </a:defRPr>
                </a:lvl4pPr>
                <a:lvl5pPr marL="2057400" indent="-228600">
                  <a:defRPr>
                    <a:solidFill>
                      <a:schemeClr val="tx1"/>
                    </a:solidFill>
                    <a:latin typeface="Arial" panose="020B0604020202020204" pitchFamily="34" charset="0"/>
                    <a:ea typeface="仿宋_GB2312" panose="0201060903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9pPr>
              </a:lstStyle>
              <a:p>
                <a:pPr eaLnBrk="1" hangingPunct="1">
                  <a:defRPr/>
                </a:pPr>
                <a:endParaRPr lang="zh-CN" altLang="zh-CN" sz="2400">
                  <a:latin typeface="Times New Roman" panose="02020603050405020304" pitchFamily="18" charset="0"/>
                </a:endParaRPr>
              </a:p>
            </p:txBody>
          </p:sp>
          <p:sp>
            <p:nvSpPr>
              <p:cNvPr id="12" name="Rectangle 10">
                <a:extLst>
                  <a:ext uri="{FF2B5EF4-FFF2-40B4-BE49-F238E27FC236}">
                    <a16:creationId xmlns:a16="http://schemas.microsoft.com/office/drawing/2014/main" xmlns="" id="{17FD38B8-CC64-4B2A-AF0F-9A46AFB90814}"/>
                  </a:ext>
                </a:extLst>
              </p:cNvPr>
              <p:cNvSpPr>
                <a:spLocks noChangeArrowheads="1"/>
              </p:cNvSpPr>
              <p:nvPr userDrawn="1"/>
            </p:nvSpPr>
            <p:spPr bwMode="auto">
              <a:xfrm>
                <a:off x="1437" y="1065"/>
                <a:ext cx="369" cy="405"/>
              </a:xfrm>
              <a:prstGeom prst="rect">
                <a:avLst/>
              </a:prstGeom>
              <a:solidFill>
                <a:schemeClr val="accent2"/>
              </a:solidFill>
              <a:ln>
                <a:noFill/>
              </a:ln>
            </p:spPr>
            <p:txBody>
              <a:bodyPr/>
              <a:lstStyle>
                <a:lvl1pPr>
                  <a:defRPr>
                    <a:solidFill>
                      <a:schemeClr val="tx1"/>
                    </a:solidFill>
                    <a:latin typeface="Arial" panose="020B0604020202020204" pitchFamily="34" charset="0"/>
                    <a:ea typeface="仿宋_GB2312" panose="02010609030101010101" pitchFamily="49" charset="-122"/>
                  </a:defRPr>
                </a:lvl1pPr>
                <a:lvl2pPr marL="742950" indent="-285750">
                  <a:defRPr>
                    <a:solidFill>
                      <a:schemeClr val="tx1"/>
                    </a:solidFill>
                    <a:latin typeface="Arial" panose="020B0604020202020204" pitchFamily="34" charset="0"/>
                    <a:ea typeface="仿宋_GB2312" panose="02010609030101010101" pitchFamily="49" charset="-122"/>
                  </a:defRPr>
                </a:lvl2pPr>
                <a:lvl3pPr marL="1143000" indent="-228600">
                  <a:defRPr>
                    <a:solidFill>
                      <a:schemeClr val="tx1"/>
                    </a:solidFill>
                    <a:latin typeface="Arial" panose="020B0604020202020204" pitchFamily="34" charset="0"/>
                    <a:ea typeface="仿宋_GB2312" panose="02010609030101010101" pitchFamily="49" charset="-122"/>
                  </a:defRPr>
                </a:lvl3pPr>
                <a:lvl4pPr marL="1600200" indent="-228600">
                  <a:defRPr>
                    <a:solidFill>
                      <a:schemeClr val="tx1"/>
                    </a:solidFill>
                    <a:latin typeface="Arial" panose="020B0604020202020204" pitchFamily="34" charset="0"/>
                    <a:ea typeface="仿宋_GB2312" panose="02010609030101010101" pitchFamily="49" charset="-122"/>
                  </a:defRPr>
                </a:lvl4pPr>
                <a:lvl5pPr marL="2057400" indent="-228600">
                  <a:defRPr>
                    <a:solidFill>
                      <a:schemeClr val="tx1"/>
                    </a:solidFill>
                    <a:latin typeface="Arial" panose="020B0604020202020204" pitchFamily="34" charset="0"/>
                    <a:ea typeface="仿宋_GB2312" panose="0201060903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9pPr>
              </a:lstStyle>
              <a:p>
                <a:pPr eaLnBrk="1" hangingPunct="1">
                  <a:defRPr/>
                </a:pPr>
                <a:endParaRPr lang="zh-CN" altLang="zh-CN" sz="2400">
                  <a:latin typeface="Times New Roman" panose="02020603050405020304" pitchFamily="18" charset="0"/>
                </a:endParaRPr>
              </a:p>
            </p:txBody>
          </p:sp>
          <p:sp>
            <p:nvSpPr>
              <p:cNvPr id="13" name="Rectangle 11">
                <a:extLst>
                  <a:ext uri="{FF2B5EF4-FFF2-40B4-BE49-F238E27FC236}">
                    <a16:creationId xmlns:a16="http://schemas.microsoft.com/office/drawing/2014/main" xmlns="" id="{4C556A3D-9D12-4B10-B2F6-B64862973312}"/>
                  </a:ext>
                </a:extLst>
              </p:cNvPr>
              <p:cNvSpPr>
                <a:spLocks noChangeArrowheads="1"/>
              </p:cNvSpPr>
              <p:nvPr userDrawn="1"/>
            </p:nvSpPr>
            <p:spPr bwMode="auto">
              <a:xfrm>
                <a:off x="719" y="1464"/>
                <a:ext cx="368" cy="399"/>
              </a:xfrm>
              <a:prstGeom prst="rect">
                <a:avLst/>
              </a:prstGeom>
              <a:solidFill>
                <a:schemeClr val="folHlink"/>
              </a:solidFill>
              <a:ln>
                <a:noFill/>
              </a:ln>
            </p:spPr>
            <p:txBody>
              <a:bodyPr/>
              <a:lstStyle>
                <a:lvl1pPr>
                  <a:defRPr>
                    <a:solidFill>
                      <a:schemeClr val="tx1"/>
                    </a:solidFill>
                    <a:latin typeface="Arial" panose="020B0604020202020204" pitchFamily="34" charset="0"/>
                    <a:ea typeface="仿宋_GB2312" panose="02010609030101010101" pitchFamily="49" charset="-122"/>
                  </a:defRPr>
                </a:lvl1pPr>
                <a:lvl2pPr marL="742950" indent="-285750">
                  <a:defRPr>
                    <a:solidFill>
                      <a:schemeClr val="tx1"/>
                    </a:solidFill>
                    <a:latin typeface="Arial" panose="020B0604020202020204" pitchFamily="34" charset="0"/>
                    <a:ea typeface="仿宋_GB2312" panose="02010609030101010101" pitchFamily="49" charset="-122"/>
                  </a:defRPr>
                </a:lvl2pPr>
                <a:lvl3pPr marL="1143000" indent="-228600">
                  <a:defRPr>
                    <a:solidFill>
                      <a:schemeClr val="tx1"/>
                    </a:solidFill>
                    <a:latin typeface="Arial" panose="020B0604020202020204" pitchFamily="34" charset="0"/>
                    <a:ea typeface="仿宋_GB2312" panose="02010609030101010101" pitchFamily="49" charset="-122"/>
                  </a:defRPr>
                </a:lvl3pPr>
                <a:lvl4pPr marL="1600200" indent="-228600">
                  <a:defRPr>
                    <a:solidFill>
                      <a:schemeClr val="tx1"/>
                    </a:solidFill>
                    <a:latin typeface="Arial" panose="020B0604020202020204" pitchFamily="34" charset="0"/>
                    <a:ea typeface="仿宋_GB2312" panose="02010609030101010101" pitchFamily="49" charset="-122"/>
                  </a:defRPr>
                </a:lvl4pPr>
                <a:lvl5pPr marL="2057400" indent="-228600">
                  <a:defRPr>
                    <a:solidFill>
                      <a:schemeClr val="tx1"/>
                    </a:solidFill>
                    <a:latin typeface="Arial" panose="020B0604020202020204" pitchFamily="34" charset="0"/>
                    <a:ea typeface="仿宋_GB2312" panose="0201060903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9pPr>
              </a:lstStyle>
              <a:p>
                <a:pPr eaLnBrk="1" hangingPunct="1">
                  <a:defRPr/>
                </a:pPr>
                <a:endParaRPr lang="zh-CN" altLang="zh-CN" sz="2400">
                  <a:latin typeface="Times New Roman" panose="02020603050405020304" pitchFamily="18" charset="0"/>
                </a:endParaRPr>
              </a:p>
            </p:txBody>
          </p:sp>
          <p:sp>
            <p:nvSpPr>
              <p:cNvPr id="14" name="Rectangle 12">
                <a:extLst>
                  <a:ext uri="{FF2B5EF4-FFF2-40B4-BE49-F238E27FC236}">
                    <a16:creationId xmlns:a16="http://schemas.microsoft.com/office/drawing/2014/main" xmlns="" id="{CDD84076-9B0C-4093-9C2B-ADAF71F4E287}"/>
                  </a:ext>
                </a:extLst>
              </p:cNvPr>
              <p:cNvSpPr>
                <a:spLocks noChangeArrowheads="1"/>
              </p:cNvSpPr>
              <p:nvPr userDrawn="1"/>
            </p:nvSpPr>
            <p:spPr bwMode="auto">
              <a:xfrm>
                <a:off x="0" y="1464"/>
                <a:ext cx="367" cy="399"/>
              </a:xfrm>
              <a:prstGeom prst="rect">
                <a:avLst/>
              </a:prstGeom>
              <a:solidFill>
                <a:schemeClr val="bg2"/>
              </a:solidFill>
              <a:ln>
                <a:noFill/>
              </a:ln>
            </p:spPr>
            <p:txBody>
              <a:bodyPr/>
              <a:lstStyle>
                <a:lvl1pPr>
                  <a:defRPr>
                    <a:solidFill>
                      <a:schemeClr val="tx1"/>
                    </a:solidFill>
                    <a:latin typeface="Arial" panose="020B0604020202020204" pitchFamily="34" charset="0"/>
                    <a:ea typeface="仿宋_GB2312" panose="02010609030101010101" pitchFamily="49" charset="-122"/>
                  </a:defRPr>
                </a:lvl1pPr>
                <a:lvl2pPr marL="742950" indent="-285750">
                  <a:defRPr>
                    <a:solidFill>
                      <a:schemeClr val="tx1"/>
                    </a:solidFill>
                    <a:latin typeface="Arial" panose="020B0604020202020204" pitchFamily="34" charset="0"/>
                    <a:ea typeface="仿宋_GB2312" panose="02010609030101010101" pitchFamily="49" charset="-122"/>
                  </a:defRPr>
                </a:lvl2pPr>
                <a:lvl3pPr marL="1143000" indent="-228600">
                  <a:defRPr>
                    <a:solidFill>
                      <a:schemeClr val="tx1"/>
                    </a:solidFill>
                    <a:latin typeface="Arial" panose="020B0604020202020204" pitchFamily="34" charset="0"/>
                    <a:ea typeface="仿宋_GB2312" panose="02010609030101010101" pitchFamily="49" charset="-122"/>
                  </a:defRPr>
                </a:lvl3pPr>
                <a:lvl4pPr marL="1600200" indent="-228600">
                  <a:defRPr>
                    <a:solidFill>
                      <a:schemeClr val="tx1"/>
                    </a:solidFill>
                    <a:latin typeface="Arial" panose="020B0604020202020204" pitchFamily="34" charset="0"/>
                    <a:ea typeface="仿宋_GB2312" panose="02010609030101010101" pitchFamily="49" charset="-122"/>
                  </a:defRPr>
                </a:lvl4pPr>
                <a:lvl5pPr marL="2057400" indent="-228600">
                  <a:defRPr>
                    <a:solidFill>
                      <a:schemeClr val="tx1"/>
                    </a:solidFill>
                    <a:latin typeface="Arial" panose="020B0604020202020204" pitchFamily="34" charset="0"/>
                    <a:ea typeface="仿宋_GB2312" panose="0201060903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9pPr>
              </a:lstStyle>
              <a:p>
                <a:pPr eaLnBrk="1" hangingPunct="1">
                  <a:defRPr/>
                </a:pPr>
                <a:endParaRPr lang="zh-CN" altLang="zh-CN" sz="2400">
                  <a:latin typeface="Times New Roman" panose="02020603050405020304" pitchFamily="18" charset="0"/>
                </a:endParaRPr>
              </a:p>
            </p:txBody>
          </p:sp>
          <p:sp>
            <p:nvSpPr>
              <p:cNvPr id="15" name="Rectangle 13">
                <a:extLst>
                  <a:ext uri="{FF2B5EF4-FFF2-40B4-BE49-F238E27FC236}">
                    <a16:creationId xmlns:a16="http://schemas.microsoft.com/office/drawing/2014/main" xmlns="" id="{A928CFBF-2362-4303-8B72-3FA3CAE3AB4F}"/>
                  </a:ext>
                </a:extLst>
              </p:cNvPr>
              <p:cNvSpPr>
                <a:spLocks noChangeArrowheads="1"/>
              </p:cNvSpPr>
              <p:nvPr userDrawn="1"/>
            </p:nvSpPr>
            <p:spPr bwMode="auto">
              <a:xfrm>
                <a:off x="1081" y="1464"/>
                <a:ext cx="362" cy="399"/>
              </a:xfrm>
              <a:prstGeom prst="rect">
                <a:avLst/>
              </a:prstGeom>
              <a:solidFill>
                <a:schemeClr val="accent2"/>
              </a:solidFill>
              <a:ln>
                <a:noFill/>
              </a:ln>
            </p:spPr>
            <p:txBody>
              <a:bodyPr/>
              <a:lstStyle>
                <a:lvl1pPr>
                  <a:defRPr>
                    <a:solidFill>
                      <a:schemeClr val="tx1"/>
                    </a:solidFill>
                    <a:latin typeface="Arial" panose="020B0604020202020204" pitchFamily="34" charset="0"/>
                    <a:ea typeface="仿宋_GB2312" panose="02010609030101010101" pitchFamily="49" charset="-122"/>
                  </a:defRPr>
                </a:lvl1pPr>
                <a:lvl2pPr marL="742950" indent="-285750">
                  <a:defRPr>
                    <a:solidFill>
                      <a:schemeClr val="tx1"/>
                    </a:solidFill>
                    <a:latin typeface="Arial" panose="020B0604020202020204" pitchFamily="34" charset="0"/>
                    <a:ea typeface="仿宋_GB2312" panose="02010609030101010101" pitchFamily="49" charset="-122"/>
                  </a:defRPr>
                </a:lvl2pPr>
                <a:lvl3pPr marL="1143000" indent="-228600">
                  <a:defRPr>
                    <a:solidFill>
                      <a:schemeClr val="tx1"/>
                    </a:solidFill>
                    <a:latin typeface="Arial" panose="020B0604020202020204" pitchFamily="34" charset="0"/>
                    <a:ea typeface="仿宋_GB2312" panose="02010609030101010101" pitchFamily="49" charset="-122"/>
                  </a:defRPr>
                </a:lvl3pPr>
                <a:lvl4pPr marL="1600200" indent="-228600">
                  <a:defRPr>
                    <a:solidFill>
                      <a:schemeClr val="tx1"/>
                    </a:solidFill>
                    <a:latin typeface="Arial" panose="020B0604020202020204" pitchFamily="34" charset="0"/>
                    <a:ea typeface="仿宋_GB2312" panose="02010609030101010101" pitchFamily="49" charset="-122"/>
                  </a:defRPr>
                </a:lvl4pPr>
                <a:lvl5pPr marL="2057400" indent="-228600">
                  <a:defRPr>
                    <a:solidFill>
                      <a:schemeClr val="tx1"/>
                    </a:solidFill>
                    <a:latin typeface="Arial" panose="020B0604020202020204" pitchFamily="34" charset="0"/>
                    <a:ea typeface="仿宋_GB2312" panose="0201060903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9pPr>
              </a:lstStyle>
              <a:p>
                <a:pPr eaLnBrk="1" hangingPunct="1">
                  <a:defRPr/>
                </a:pPr>
                <a:endParaRPr lang="zh-CN" altLang="zh-CN" sz="2400">
                  <a:latin typeface="Times New Roman" panose="02020603050405020304" pitchFamily="18" charset="0"/>
                </a:endParaRPr>
              </a:p>
            </p:txBody>
          </p:sp>
          <p:sp>
            <p:nvSpPr>
              <p:cNvPr id="16" name="Rectangle 14">
                <a:extLst>
                  <a:ext uri="{FF2B5EF4-FFF2-40B4-BE49-F238E27FC236}">
                    <a16:creationId xmlns:a16="http://schemas.microsoft.com/office/drawing/2014/main" xmlns="" id="{B14E96B8-7933-409A-AB1F-688EB7450FEF}"/>
                  </a:ext>
                </a:extLst>
              </p:cNvPr>
              <p:cNvSpPr>
                <a:spLocks noChangeArrowheads="1"/>
              </p:cNvSpPr>
              <p:nvPr userDrawn="1"/>
            </p:nvSpPr>
            <p:spPr bwMode="auto">
              <a:xfrm>
                <a:off x="361" y="1857"/>
                <a:ext cx="363" cy="406"/>
              </a:xfrm>
              <a:prstGeom prst="rect">
                <a:avLst/>
              </a:prstGeom>
              <a:solidFill>
                <a:schemeClr val="folHlink"/>
              </a:solidFill>
              <a:ln>
                <a:noFill/>
              </a:ln>
            </p:spPr>
            <p:txBody>
              <a:bodyPr/>
              <a:lstStyle>
                <a:lvl1pPr>
                  <a:defRPr>
                    <a:solidFill>
                      <a:schemeClr val="tx1"/>
                    </a:solidFill>
                    <a:latin typeface="Arial" panose="020B0604020202020204" pitchFamily="34" charset="0"/>
                    <a:ea typeface="仿宋_GB2312" panose="02010609030101010101" pitchFamily="49" charset="-122"/>
                  </a:defRPr>
                </a:lvl1pPr>
                <a:lvl2pPr marL="742950" indent="-285750">
                  <a:defRPr>
                    <a:solidFill>
                      <a:schemeClr val="tx1"/>
                    </a:solidFill>
                    <a:latin typeface="Arial" panose="020B0604020202020204" pitchFamily="34" charset="0"/>
                    <a:ea typeface="仿宋_GB2312" panose="02010609030101010101" pitchFamily="49" charset="-122"/>
                  </a:defRPr>
                </a:lvl2pPr>
                <a:lvl3pPr marL="1143000" indent="-228600">
                  <a:defRPr>
                    <a:solidFill>
                      <a:schemeClr val="tx1"/>
                    </a:solidFill>
                    <a:latin typeface="Arial" panose="020B0604020202020204" pitchFamily="34" charset="0"/>
                    <a:ea typeface="仿宋_GB2312" panose="02010609030101010101" pitchFamily="49" charset="-122"/>
                  </a:defRPr>
                </a:lvl3pPr>
                <a:lvl4pPr marL="1600200" indent="-228600">
                  <a:defRPr>
                    <a:solidFill>
                      <a:schemeClr val="tx1"/>
                    </a:solidFill>
                    <a:latin typeface="Arial" panose="020B0604020202020204" pitchFamily="34" charset="0"/>
                    <a:ea typeface="仿宋_GB2312" panose="02010609030101010101" pitchFamily="49" charset="-122"/>
                  </a:defRPr>
                </a:lvl4pPr>
                <a:lvl5pPr marL="2057400" indent="-228600">
                  <a:defRPr>
                    <a:solidFill>
                      <a:schemeClr val="tx1"/>
                    </a:solidFill>
                    <a:latin typeface="Arial" panose="020B0604020202020204" pitchFamily="34" charset="0"/>
                    <a:ea typeface="仿宋_GB2312" panose="0201060903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9pPr>
              </a:lstStyle>
              <a:p>
                <a:pPr eaLnBrk="1" hangingPunct="1">
                  <a:defRPr/>
                </a:pPr>
                <a:endParaRPr lang="zh-CN" altLang="zh-CN" sz="2400">
                  <a:latin typeface="Times New Roman" panose="02020603050405020304" pitchFamily="18" charset="0"/>
                </a:endParaRPr>
              </a:p>
            </p:txBody>
          </p:sp>
          <p:sp>
            <p:nvSpPr>
              <p:cNvPr id="17" name="Rectangle 15">
                <a:extLst>
                  <a:ext uri="{FF2B5EF4-FFF2-40B4-BE49-F238E27FC236}">
                    <a16:creationId xmlns:a16="http://schemas.microsoft.com/office/drawing/2014/main" xmlns="" id="{C592A71D-C5FF-409D-A823-EBF0C651E65E}"/>
                  </a:ext>
                </a:extLst>
              </p:cNvPr>
              <p:cNvSpPr>
                <a:spLocks noChangeArrowheads="1"/>
              </p:cNvSpPr>
              <p:nvPr userDrawn="1"/>
            </p:nvSpPr>
            <p:spPr bwMode="auto">
              <a:xfrm>
                <a:off x="719" y="1857"/>
                <a:ext cx="368" cy="406"/>
              </a:xfrm>
              <a:prstGeom prst="rect">
                <a:avLst/>
              </a:prstGeom>
              <a:solidFill>
                <a:schemeClr val="accent2"/>
              </a:solidFill>
              <a:ln>
                <a:noFill/>
              </a:ln>
            </p:spPr>
            <p:txBody>
              <a:bodyPr/>
              <a:lstStyle>
                <a:lvl1pPr>
                  <a:defRPr>
                    <a:solidFill>
                      <a:schemeClr val="tx1"/>
                    </a:solidFill>
                    <a:latin typeface="Arial" panose="020B0604020202020204" pitchFamily="34" charset="0"/>
                    <a:ea typeface="仿宋_GB2312" panose="02010609030101010101" pitchFamily="49" charset="-122"/>
                  </a:defRPr>
                </a:lvl1pPr>
                <a:lvl2pPr marL="742950" indent="-285750">
                  <a:defRPr>
                    <a:solidFill>
                      <a:schemeClr val="tx1"/>
                    </a:solidFill>
                    <a:latin typeface="Arial" panose="020B0604020202020204" pitchFamily="34" charset="0"/>
                    <a:ea typeface="仿宋_GB2312" panose="02010609030101010101" pitchFamily="49" charset="-122"/>
                  </a:defRPr>
                </a:lvl2pPr>
                <a:lvl3pPr marL="1143000" indent="-228600">
                  <a:defRPr>
                    <a:solidFill>
                      <a:schemeClr val="tx1"/>
                    </a:solidFill>
                    <a:latin typeface="Arial" panose="020B0604020202020204" pitchFamily="34" charset="0"/>
                    <a:ea typeface="仿宋_GB2312" panose="02010609030101010101" pitchFamily="49" charset="-122"/>
                  </a:defRPr>
                </a:lvl3pPr>
                <a:lvl4pPr marL="1600200" indent="-228600">
                  <a:defRPr>
                    <a:solidFill>
                      <a:schemeClr val="tx1"/>
                    </a:solidFill>
                    <a:latin typeface="Arial" panose="020B0604020202020204" pitchFamily="34" charset="0"/>
                    <a:ea typeface="仿宋_GB2312" panose="02010609030101010101" pitchFamily="49" charset="-122"/>
                  </a:defRPr>
                </a:lvl4pPr>
                <a:lvl5pPr marL="2057400" indent="-228600">
                  <a:defRPr>
                    <a:solidFill>
                      <a:schemeClr val="tx1"/>
                    </a:solidFill>
                    <a:latin typeface="Arial" panose="020B0604020202020204" pitchFamily="34" charset="0"/>
                    <a:ea typeface="仿宋_GB2312" panose="0201060903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9pPr>
              </a:lstStyle>
              <a:p>
                <a:pPr eaLnBrk="1" hangingPunct="1">
                  <a:defRPr/>
                </a:pPr>
                <a:endParaRPr lang="zh-CN" altLang="zh-CN" sz="2400">
                  <a:latin typeface="Times New Roman" panose="02020603050405020304" pitchFamily="18" charset="0"/>
                </a:endParaRPr>
              </a:p>
            </p:txBody>
          </p:sp>
        </p:grpSp>
      </p:grpSp>
      <p:pic>
        <p:nvPicPr>
          <p:cNvPr id="18" name="图片 40">
            <a:extLst>
              <a:ext uri="{FF2B5EF4-FFF2-40B4-BE49-F238E27FC236}">
                <a16:creationId xmlns:a16="http://schemas.microsoft.com/office/drawing/2014/main" xmlns="" id="{F5E4BC46-9D13-416E-B883-25F23EE6D75F}"/>
              </a:ext>
            </a:extLst>
          </p:cNvPr>
          <p:cNvPicPr>
            <a:picLocks noChangeAspect="1"/>
          </p:cNvPicPr>
          <p:nvPr userDrawn="1"/>
        </p:nvPicPr>
        <p:blipFill>
          <a:blip r:embed="rId2">
            <a:clrChange>
              <a:clrFrom>
                <a:srgbClr val="C1C0C0"/>
              </a:clrFrom>
              <a:clrTo>
                <a:srgbClr val="C1C0C0">
                  <a:alpha val="0"/>
                </a:srgbClr>
              </a:clrTo>
            </a:clrChange>
            <a:extLst>
              <a:ext uri="{28A0092B-C50C-407E-A947-70E740481C1C}">
                <a14:useLocalDpi xmlns:a14="http://schemas.microsoft.com/office/drawing/2010/main" xmlns="" val="0"/>
              </a:ext>
            </a:extLst>
          </a:blip>
          <a:srcRect/>
          <a:stretch>
            <a:fillRect/>
          </a:stretch>
        </p:blipFill>
        <p:spPr bwMode="auto">
          <a:xfrm>
            <a:off x="8488364" y="50800"/>
            <a:ext cx="604837" cy="387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9" name="组合 18">
            <a:extLst>
              <a:ext uri="{FF2B5EF4-FFF2-40B4-BE49-F238E27FC236}">
                <a16:creationId xmlns:a16="http://schemas.microsoft.com/office/drawing/2014/main" xmlns="" id="{3BADA54C-DA57-447A-A668-1F97A2E32023}"/>
              </a:ext>
            </a:extLst>
          </p:cNvPr>
          <p:cNvGrpSpPr/>
          <p:nvPr userDrawn="1"/>
        </p:nvGrpSpPr>
        <p:grpSpPr>
          <a:xfrm>
            <a:off x="17343" y="6535848"/>
            <a:ext cx="286840" cy="316182"/>
            <a:chOff x="3748193" y="2000673"/>
            <a:chExt cx="4030134" cy="3833285"/>
          </a:xfrm>
          <a:solidFill>
            <a:schemeClr val="bg1"/>
          </a:solidFill>
        </p:grpSpPr>
        <p:sp>
          <p:nvSpPr>
            <p:cNvPr id="20" name="Freeform 104">
              <a:extLst>
                <a:ext uri="{FF2B5EF4-FFF2-40B4-BE49-F238E27FC236}">
                  <a16:creationId xmlns:a16="http://schemas.microsoft.com/office/drawing/2014/main" xmlns="" id="{ED1E67F8-58B0-4539-9558-5F8FD6846C9F}"/>
                </a:ext>
              </a:extLst>
            </p:cNvPr>
            <p:cNvSpPr>
              <a:spLocks/>
            </p:cNvSpPr>
            <p:nvPr/>
          </p:nvSpPr>
          <p:spPr bwMode="auto">
            <a:xfrm>
              <a:off x="5858511" y="4583007"/>
              <a:ext cx="1151467" cy="1250951"/>
            </a:xfrm>
            <a:custGeom>
              <a:avLst/>
              <a:gdLst>
                <a:gd name="T0" fmla="*/ 0 w 876"/>
                <a:gd name="T1" fmla="*/ 2147483647 h 952"/>
                <a:gd name="T2" fmla="*/ 0 w 876"/>
                <a:gd name="T3" fmla="*/ 2147483647 h 952"/>
                <a:gd name="T4" fmla="*/ 2147483647 w 876"/>
                <a:gd name="T5" fmla="*/ 2147483647 h 952"/>
                <a:gd name="T6" fmla="*/ 2147483647 w 876"/>
                <a:gd name="T7" fmla="*/ 0 h 952"/>
                <a:gd name="T8" fmla="*/ 2147483647 w 876"/>
                <a:gd name="T9" fmla="*/ 0 h 952"/>
                <a:gd name="T10" fmla="*/ 2147483647 w 876"/>
                <a:gd name="T11" fmla="*/ 2147483647 h 952"/>
                <a:gd name="T12" fmla="*/ 0 w 876"/>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close/>
                </a:path>
              </a:pathLst>
            </a:custGeom>
            <a:solidFill>
              <a:srgbClr val="70A02E"/>
            </a:solidFill>
            <a:ln>
              <a:noFill/>
            </a:ln>
          </p:spPr>
          <p:txBody>
            <a:bodyPr/>
            <a:lstStyle/>
            <a:p>
              <a:pPr>
                <a:defRPr/>
              </a:pPr>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21" name="Freeform 106">
              <a:extLst>
                <a:ext uri="{FF2B5EF4-FFF2-40B4-BE49-F238E27FC236}">
                  <a16:creationId xmlns:a16="http://schemas.microsoft.com/office/drawing/2014/main" xmlns="" id="{54EE89F4-8D0F-400C-AA6D-D2F0A29F8078}"/>
                </a:ext>
              </a:extLst>
            </p:cNvPr>
            <p:cNvSpPr>
              <a:spLocks/>
            </p:cNvSpPr>
            <p:nvPr/>
          </p:nvSpPr>
          <p:spPr bwMode="auto">
            <a:xfrm>
              <a:off x="4516545" y="4583007"/>
              <a:ext cx="1155700" cy="1250951"/>
            </a:xfrm>
            <a:custGeom>
              <a:avLst/>
              <a:gdLst>
                <a:gd name="T0" fmla="*/ 2147483647 w 878"/>
                <a:gd name="T1" fmla="*/ 2147483647 h 952"/>
                <a:gd name="T2" fmla="*/ 2147483647 w 878"/>
                <a:gd name="T3" fmla="*/ 2147483647 h 952"/>
                <a:gd name="T4" fmla="*/ 2147483647 w 878"/>
                <a:gd name="T5" fmla="*/ 0 h 952"/>
                <a:gd name="T6" fmla="*/ 2147483647 w 878"/>
                <a:gd name="T7" fmla="*/ 0 h 952"/>
                <a:gd name="T8" fmla="*/ 0 w 878"/>
                <a:gd name="T9" fmla="*/ 2147483647 h 952"/>
                <a:gd name="T10" fmla="*/ 2147483647 w 878"/>
                <a:gd name="T11" fmla="*/ 2147483647 h 952"/>
                <a:gd name="T12" fmla="*/ 2147483647 w 878"/>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8" h="952">
                  <a:moveTo>
                    <a:pt x="878" y="30"/>
                  </a:moveTo>
                  <a:lnTo>
                    <a:pt x="456" y="252"/>
                  </a:lnTo>
                  <a:lnTo>
                    <a:pt x="498" y="0"/>
                  </a:lnTo>
                  <a:lnTo>
                    <a:pt x="164" y="0"/>
                  </a:lnTo>
                  <a:lnTo>
                    <a:pt x="0" y="952"/>
                  </a:lnTo>
                  <a:lnTo>
                    <a:pt x="878" y="492"/>
                  </a:lnTo>
                  <a:lnTo>
                    <a:pt x="878" y="30"/>
                  </a:lnTo>
                  <a:close/>
                </a:path>
              </a:pathLst>
            </a:custGeom>
            <a:solidFill>
              <a:srgbClr val="8EB59E"/>
            </a:solidFill>
            <a:ln>
              <a:noFill/>
            </a:ln>
          </p:spPr>
          <p:txBody>
            <a:bodyPr/>
            <a:lstStyle/>
            <a:p>
              <a:pPr>
                <a:defRPr/>
              </a:pPr>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22" name="Freeform 108">
              <a:extLst>
                <a:ext uri="{FF2B5EF4-FFF2-40B4-BE49-F238E27FC236}">
                  <a16:creationId xmlns:a16="http://schemas.microsoft.com/office/drawing/2014/main" xmlns="" id="{6D03BBF2-6283-4C99-9268-880892C5F076}"/>
                </a:ext>
              </a:extLst>
            </p:cNvPr>
            <p:cNvSpPr>
              <a:spLocks/>
            </p:cNvSpPr>
            <p:nvPr/>
          </p:nvSpPr>
          <p:spPr bwMode="auto">
            <a:xfrm>
              <a:off x="5763260" y="2000673"/>
              <a:ext cx="2015067" cy="2370667"/>
            </a:xfrm>
            <a:custGeom>
              <a:avLst/>
              <a:gdLst>
                <a:gd name="T0" fmla="*/ 2147483647 w 1534"/>
                <a:gd name="T1" fmla="*/ 2147483647 h 1804"/>
                <a:gd name="T2" fmla="*/ 0 w 1534"/>
                <a:gd name="T3" fmla="*/ 0 h 1804"/>
                <a:gd name="T4" fmla="*/ 0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2147483647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474" y="962"/>
                  </a:moveTo>
                  <a:lnTo>
                    <a:pt x="0" y="0"/>
                  </a:lnTo>
                  <a:lnTo>
                    <a:pt x="0" y="700"/>
                  </a:lnTo>
                  <a:lnTo>
                    <a:pt x="246" y="1200"/>
                  </a:lnTo>
                  <a:lnTo>
                    <a:pt x="798" y="1280"/>
                  </a:lnTo>
                  <a:lnTo>
                    <a:pt x="400" y="1670"/>
                  </a:lnTo>
                  <a:lnTo>
                    <a:pt x="422" y="1804"/>
                  </a:lnTo>
                  <a:lnTo>
                    <a:pt x="826" y="1804"/>
                  </a:lnTo>
                  <a:lnTo>
                    <a:pt x="1534" y="1116"/>
                  </a:lnTo>
                  <a:lnTo>
                    <a:pt x="474" y="962"/>
                  </a:lnTo>
                  <a:close/>
                </a:path>
              </a:pathLst>
            </a:custGeom>
            <a:solidFill>
              <a:srgbClr val="8EB59E"/>
            </a:solidFill>
            <a:ln>
              <a:noFill/>
            </a:ln>
          </p:spPr>
          <p:txBody>
            <a:bodyPr/>
            <a:lstStyle/>
            <a:p>
              <a:pPr>
                <a:defRPr/>
              </a:pPr>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23" name="Freeform 109">
              <a:extLst>
                <a:ext uri="{FF2B5EF4-FFF2-40B4-BE49-F238E27FC236}">
                  <a16:creationId xmlns:a16="http://schemas.microsoft.com/office/drawing/2014/main" xmlns="" id="{D4B6D998-CA99-4C31-9D05-A814892C6E46}"/>
                </a:ext>
              </a:extLst>
            </p:cNvPr>
            <p:cNvSpPr>
              <a:spLocks/>
            </p:cNvSpPr>
            <p:nvPr/>
          </p:nvSpPr>
          <p:spPr bwMode="auto">
            <a:xfrm>
              <a:off x="3748193" y="2000673"/>
              <a:ext cx="2015067" cy="2370667"/>
            </a:xfrm>
            <a:custGeom>
              <a:avLst/>
              <a:gdLst>
                <a:gd name="T0" fmla="*/ 2147483647 w 1534"/>
                <a:gd name="T1" fmla="*/ 2147483647 h 1804"/>
                <a:gd name="T2" fmla="*/ 0 w 1534"/>
                <a:gd name="T3" fmla="*/ 2147483647 h 1804"/>
                <a:gd name="T4" fmla="*/ 2147483647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0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1060" y="962"/>
                  </a:moveTo>
                  <a:lnTo>
                    <a:pt x="0" y="1116"/>
                  </a:lnTo>
                  <a:lnTo>
                    <a:pt x="708" y="1804"/>
                  </a:lnTo>
                  <a:lnTo>
                    <a:pt x="1112" y="1804"/>
                  </a:lnTo>
                  <a:lnTo>
                    <a:pt x="1136" y="1670"/>
                  </a:lnTo>
                  <a:lnTo>
                    <a:pt x="736" y="1280"/>
                  </a:lnTo>
                  <a:lnTo>
                    <a:pt x="1288" y="1200"/>
                  </a:lnTo>
                  <a:lnTo>
                    <a:pt x="1534" y="700"/>
                  </a:lnTo>
                  <a:lnTo>
                    <a:pt x="1534" y="0"/>
                  </a:lnTo>
                  <a:lnTo>
                    <a:pt x="1060" y="962"/>
                  </a:lnTo>
                  <a:close/>
                </a:path>
              </a:pathLst>
            </a:custGeom>
            <a:solidFill>
              <a:srgbClr val="70A02E"/>
            </a:solidFill>
            <a:ln>
              <a:noFill/>
            </a:ln>
          </p:spPr>
          <p:txBody>
            <a:bodyPr/>
            <a:lstStyle/>
            <a:p>
              <a:pPr>
                <a:defRPr/>
              </a:pPr>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24" name="Freeform 121">
              <a:extLst>
                <a:ext uri="{FF2B5EF4-FFF2-40B4-BE49-F238E27FC236}">
                  <a16:creationId xmlns:a16="http://schemas.microsoft.com/office/drawing/2014/main" xmlns="" id="{F39C3E11-4043-4230-95F0-271C44813FB3}"/>
                </a:ext>
              </a:extLst>
            </p:cNvPr>
            <p:cNvSpPr>
              <a:spLocks/>
            </p:cNvSpPr>
            <p:nvPr/>
          </p:nvSpPr>
          <p:spPr bwMode="auto">
            <a:xfrm>
              <a:off x="5462693" y="3837941"/>
              <a:ext cx="254000" cy="251884"/>
            </a:xfrm>
            <a:custGeom>
              <a:avLst/>
              <a:gdLst>
                <a:gd name="T0" fmla="*/ 2147483647 w 192"/>
                <a:gd name="T1" fmla="*/ 2147483647 h 192"/>
                <a:gd name="T2" fmla="*/ 2147483647 w 192"/>
                <a:gd name="T3" fmla="*/ 2147483647 h 192"/>
                <a:gd name="T4" fmla="*/ 2147483647 w 192"/>
                <a:gd name="T5" fmla="*/ 2147483647 h 192"/>
                <a:gd name="T6" fmla="*/ 2147483647 w 192"/>
                <a:gd name="T7" fmla="*/ 2147483647 h 192"/>
                <a:gd name="T8" fmla="*/ 2147483647 w 192"/>
                <a:gd name="T9" fmla="*/ 2147483647 h 192"/>
                <a:gd name="T10" fmla="*/ 2147483647 w 192"/>
                <a:gd name="T11" fmla="*/ 2147483647 h 192"/>
                <a:gd name="T12" fmla="*/ 2147483647 w 192"/>
                <a:gd name="T13" fmla="*/ 2147483647 h 192"/>
                <a:gd name="T14" fmla="*/ 2147483647 w 192"/>
                <a:gd name="T15" fmla="*/ 2147483647 h 192"/>
                <a:gd name="T16" fmla="*/ 2147483647 w 192"/>
                <a:gd name="T17" fmla="*/ 2147483647 h 192"/>
                <a:gd name="T18" fmla="*/ 2147483647 w 192"/>
                <a:gd name="T19" fmla="*/ 2147483647 h 192"/>
                <a:gd name="T20" fmla="*/ 2147483647 w 192"/>
                <a:gd name="T21" fmla="*/ 2147483647 h 192"/>
                <a:gd name="T22" fmla="*/ 2147483647 w 192"/>
                <a:gd name="T23" fmla="*/ 2147483647 h 192"/>
                <a:gd name="T24" fmla="*/ 2147483647 w 192"/>
                <a:gd name="T25" fmla="*/ 2147483647 h 192"/>
                <a:gd name="T26" fmla="*/ 2147483647 w 192"/>
                <a:gd name="T27" fmla="*/ 2147483647 h 192"/>
                <a:gd name="T28" fmla="*/ 2147483647 w 192"/>
                <a:gd name="T29" fmla="*/ 2147483647 h 192"/>
                <a:gd name="T30" fmla="*/ 2147483647 w 192"/>
                <a:gd name="T31" fmla="*/ 2147483647 h 192"/>
                <a:gd name="T32" fmla="*/ 2147483647 w 192"/>
                <a:gd name="T33" fmla="*/ 2147483647 h 192"/>
                <a:gd name="T34" fmla="*/ 2147483647 w 192"/>
                <a:gd name="T35" fmla="*/ 2147483647 h 192"/>
                <a:gd name="T36" fmla="*/ 0 w 192"/>
                <a:gd name="T37" fmla="*/ 2147483647 h 192"/>
                <a:gd name="T38" fmla="*/ 0 w 192"/>
                <a:gd name="T39" fmla="*/ 2147483647 h 192"/>
                <a:gd name="T40" fmla="*/ 2147483647 w 192"/>
                <a:gd name="T41" fmla="*/ 2147483647 h 192"/>
                <a:gd name="T42" fmla="*/ 2147483647 w 192"/>
                <a:gd name="T43" fmla="*/ 2147483647 h 192"/>
                <a:gd name="T44" fmla="*/ 2147483647 w 192"/>
                <a:gd name="T45" fmla="*/ 2147483647 h 192"/>
                <a:gd name="T46" fmla="*/ 2147483647 w 192"/>
                <a:gd name="T47" fmla="*/ 2147483647 h 192"/>
                <a:gd name="T48" fmla="*/ 2147483647 w 192"/>
                <a:gd name="T49" fmla="*/ 2147483647 h 192"/>
                <a:gd name="T50" fmla="*/ 2147483647 w 192"/>
                <a:gd name="T51" fmla="*/ 2147483647 h 192"/>
                <a:gd name="T52" fmla="*/ 2147483647 w 192"/>
                <a:gd name="T53" fmla="*/ 2147483647 h 192"/>
                <a:gd name="T54" fmla="*/ 2147483647 w 192"/>
                <a:gd name="T55" fmla="*/ 0 h 192"/>
                <a:gd name="T56" fmla="*/ 2147483647 w 192"/>
                <a:gd name="T57" fmla="*/ 0 h 192"/>
                <a:gd name="T58" fmla="*/ 2147483647 w 192"/>
                <a:gd name="T59" fmla="*/ 2147483647 h 192"/>
                <a:gd name="T60" fmla="*/ 2147483647 w 192"/>
                <a:gd name="T61" fmla="*/ 2147483647 h 192"/>
                <a:gd name="T62" fmla="*/ 2147483647 w 192"/>
                <a:gd name="T63" fmla="*/ 2147483647 h 192"/>
                <a:gd name="T64" fmla="*/ 2147483647 w 192"/>
                <a:gd name="T65" fmla="*/ 2147483647 h 192"/>
                <a:gd name="T66" fmla="*/ 2147483647 w 192"/>
                <a:gd name="T67" fmla="*/ 2147483647 h 192"/>
                <a:gd name="T68" fmla="*/ 2147483647 w 192"/>
                <a:gd name="T69" fmla="*/ 2147483647 h 192"/>
                <a:gd name="T70" fmla="*/ 2147483647 w 192"/>
                <a:gd name="T71" fmla="*/ 2147483647 h 192"/>
                <a:gd name="T72" fmla="*/ 2147483647 w 192"/>
                <a:gd name="T73" fmla="*/ 2147483647 h 192"/>
                <a:gd name="T74" fmla="*/ 2147483647 w 192"/>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2">
                  <a:moveTo>
                    <a:pt x="192" y="96"/>
                  </a:moveTo>
                  <a:lnTo>
                    <a:pt x="192" y="96"/>
                  </a:lnTo>
                  <a:lnTo>
                    <a:pt x="190" y="116"/>
                  </a:lnTo>
                  <a:lnTo>
                    <a:pt x="184" y="134"/>
                  </a:lnTo>
                  <a:lnTo>
                    <a:pt x="174" y="150"/>
                  </a:lnTo>
                  <a:lnTo>
                    <a:pt x="164" y="164"/>
                  </a:lnTo>
                  <a:lnTo>
                    <a:pt x="150" y="176"/>
                  </a:lnTo>
                  <a:lnTo>
                    <a:pt x="132" y="184"/>
                  </a:lnTo>
                  <a:lnTo>
                    <a:pt x="116" y="190"/>
                  </a:lnTo>
                  <a:lnTo>
                    <a:pt x="96" y="192"/>
                  </a:lnTo>
                  <a:lnTo>
                    <a:pt x="76" y="190"/>
                  </a:lnTo>
                  <a:lnTo>
                    <a:pt x="58" y="184"/>
                  </a:lnTo>
                  <a:lnTo>
                    <a:pt x="42" y="176"/>
                  </a:lnTo>
                  <a:lnTo>
                    <a:pt x="28" y="164"/>
                  </a:lnTo>
                  <a:lnTo>
                    <a:pt x="16" y="150"/>
                  </a:lnTo>
                  <a:lnTo>
                    <a:pt x="8" y="134"/>
                  </a:lnTo>
                  <a:lnTo>
                    <a:pt x="2" y="116"/>
                  </a:lnTo>
                  <a:lnTo>
                    <a:pt x="0" y="96"/>
                  </a:lnTo>
                  <a:lnTo>
                    <a:pt x="2" y="76"/>
                  </a:lnTo>
                  <a:lnTo>
                    <a:pt x="8" y="58"/>
                  </a:lnTo>
                  <a:lnTo>
                    <a:pt x="16" y="42"/>
                  </a:lnTo>
                  <a:lnTo>
                    <a:pt x="28" y="28"/>
                  </a:lnTo>
                  <a:lnTo>
                    <a:pt x="42" y="18"/>
                  </a:lnTo>
                  <a:lnTo>
                    <a:pt x="58" y="8"/>
                  </a:lnTo>
                  <a:lnTo>
                    <a:pt x="76" y="2"/>
                  </a:lnTo>
                  <a:lnTo>
                    <a:pt x="96" y="0"/>
                  </a:lnTo>
                  <a:lnTo>
                    <a:pt x="116" y="2"/>
                  </a:lnTo>
                  <a:lnTo>
                    <a:pt x="132" y="8"/>
                  </a:lnTo>
                  <a:lnTo>
                    <a:pt x="150" y="18"/>
                  </a:lnTo>
                  <a:lnTo>
                    <a:pt x="164" y="28"/>
                  </a:lnTo>
                  <a:lnTo>
                    <a:pt x="174" y="42"/>
                  </a:lnTo>
                  <a:lnTo>
                    <a:pt x="184" y="58"/>
                  </a:lnTo>
                  <a:lnTo>
                    <a:pt x="190" y="76"/>
                  </a:lnTo>
                  <a:lnTo>
                    <a:pt x="192" y="96"/>
                  </a:lnTo>
                  <a:close/>
                </a:path>
              </a:pathLst>
            </a:custGeom>
            <a:solidFill>
              <a:srgbClr val="8EB59E"/>
            </a:solidFill>
            <a:ln>
              <a:noFill/>
            </a:ln>
          </p:spPr>
          <p:txBody>
            <a:bodyPr/>
            <a:lstStyle/>
            <a:p>
              <a:pPr>
                <a:defRPr/>
              </a:pPr>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25" name="Freeform 122">
              <a:extLst>
                <a:ext uri="{FF2B5EF4-FFF2-40B4-BE49-F238E27FC236}">
                  <a16:creationId xmlns:a16="http://schemas.microsoft.com/office/drawing/2014/main" xmlns="" id="{2D1C404E-6A06-4D34-8312-D22C625DC8B6}"/>
                </a:ext>
              </a:extLst>
            </p:cNvPr>
            <p:cNvSpPr>
              <a:spLocks/>
            </p:cNvSpPr>
            <p:nvPr/>
          </p:nvSpPr>
          <p:spPr bwMode="auto">
            <a:xfrm>
              <a:off x="5765378" y="3774440"/>
              <a:ext cx="315383" cy="315384"/>
            </a:xfrm>
            <a:custGeom>
              <a:avLst/>
              <a:gdLst>
                <a:gd name="T0" fmla="*/ 2147483647 w 240"/>
                <a:gd name="T1" fmla="*/ 2147483647 h 240"/>
                <a:gd name="T2" fmla="*/ 2147483647 w 240"/>
                <a:gd name="T3" fmla="*/ 2147483647 h 240"/>
                <a:gd name="T4" fmla="*/ 2147483647 w 240"/>
                <a:gd name="T5" fmla="*/ 2147483647 h 240"/>
                <a:gd name="T6" fmla="*/ 2147483647 w 240"/>
                <a:gd name="T7" fmla="*/ 2147483647 h 240"/>
                <a:gd name="T8" fmla="*/ 2147483647 w 240"/>
                <a:gd name="T9" fmla="*/ 2147483647 h 240"/>
                <a:gd name="T10" fmla="*/ 2147483647 w 240"/>
                <a:gd name="T11" fmla="*/ 2147483647 h 240"/>
                <a:gd name="T12" fmla="*/ 2147483647 w 240"/>
                <a:gd name="T13" fmla="*/ 2147483647 h 240"/>
                <a:gd name="T14" fmla="*/ 2147483647 w 240"/>
                <a:gd name="T15" fmla="*/ 2147483647 h 240"/>
                <a:gd name="T16" fmla="*/ 2147483647 w 240"/>
                <a:gd name="T17" fmla="*/ 2147483647 h 240"/>
                <a:gd name="T18" fmla="*/ 2147483647 w 240"/>
                <a:gd name="T19" fmla="*/ 2147483647 h 240"/>
                <a:gd name="T20" fmla="*/ 2147483647 w 240"/>
                <a:gd name="T21" fmla="*/ 2147483647 h 240"/>
                <a:gd name="T22" fmla="*/ 2147483647 w 240"/>
                <a:gd name="T23" fmla="*/ 2147483647 h 240"/>
                <a:gd name="T24" fmla="*/ 2147483647 w 240"/>
                <a:gd name="T25" fmla="*/ 2147483647 h 240"/>
                <a:gd name="T26" fmla="*/ 2147483647 w 240"/>
                <a:gd name="T27" fmla="*/ 2147483647 h 240"/>
                <a:gd name="T28" fmla="*/ 2147483647 w 240"/>
                <a:gd name="T29" fmla="*/ 2147483647 h 240"/>
                <a:gd name="T30" fmla="*/ 2147483647 w 240"/>
                <a:gd name="T31" fmla="*/ 2147483647 h 240"/>
                <a:gd name="T32" fmla="*/ 2147483647 w 240"/>
                <a:gd name="T33" fmla="*/ 2147483647 h 240"/>
                <a:gd name="T34" fmla="*/ 2147483647 w 240"/>
                <a:gd name="T35" fmla="*/ 2147483647 h 240"/>
                <a:gd name="T36" fmla="*/ 2147483647 w 240"/>
                <a:gd name="T37" fmla="*/ 2147483647 h 240"/>
                <a:gd name="T38" fmla="*/ 2147483647 w 240"/>
                <a:gd name="T39" fmla="*/ 2147483647 h 240"/>
                <a:gd name="T40" fmla="*/ 2147483647 w 240"/>
                <a:gd name="T41" fmla="*/ 2147483647 h 240"/>
                <a:gd name="T42" fmla="*/ 0 w 240"/>
                <a:gd name="T43" fmla="*/ 2147483647 h 240"/>
                <a:gd name="T44" fmla="*/ 0 w 240"/>
                <a:gd name="T45" fmla="*/ 2147483647 h 240"/>
                <a:gd name="T46" fmla="*/ 0 w 240"/>
                <a:gd name="T47" fmla="*/ 2147483647 h 240"/>
                <a:gd name="T48" fmla="*/ 0 w 240"/>
                <a:gd name="T49" fmla="*/ 2147483647 h 240"/>
                <a:gd name="T50" fmla="*/ 2147483647 w 240"/>
                <a:gd name="T51" fmla="*/ 2147483647 h 240"/>
                <a:gd name="T52" fmla="*/ 2147483647 w 240"/>
                <a:gd name="T53" fmla="*/ 2147483647 h 240"/>
                <a:gd name="T54" fmla="*/ 2147483647 w 240"/>
                <a:gd name="T55" fmla="*/ 2147483647 h 240"/>
                <a:gd name="T56" fmla="*/ 2147483647 w 240"/>
                <a:gd name="T57" fmla="*/ 2147483647 h 240"/>
                <a:gd name="T58" fmla="*/ 2147483647 w 240"/>
                <a:gd name="T59" fmla="*/ 2147483647 h 240"/>
                <a:gd name="T60" fmla="*/ 2147483647 w 240"/>
                <a:gd name="T61" fmla="*/ 2147483647 h 240"/>
                <a:gd name="T62" fmla="*/ 2147483647 w 240"/>
                <a:gd name="T63" fmla="*/ 2147483647 h 240"/>
                <a:gd name="T64" fmla="*/ 2147483647 w 240"/>
                <a:gd name="T65" fmla="*/ 0 h 240"/>
                <a:gd name="T66" fmla="*/ 2147483647 w 240"/>
                <a:gd name="T67" fmla="*/ 0 h 240"/>
                <a:gd name="T68" fmla="*/ 2147483647 w 240"/>
                <a:gd name="T69" fmla="*/ 0 h 240"/>
                <a:gd name="T70" fmla="*/ 2147483647 w 240"/>
                <a:gd name="T71" fmla="*/ 0 h 240"/>
                <a:gd name="T72" fmla="*/ 2147483647 w 240"/>
                <a:gd name="T73" fmla="*/ 2147483647 h 240"/>
                <a:gd name="T74" fmla="*/ 2147483647 w 240"/>
                <a:gd name="T75" fmla="*/ 2147483647 h 240"/>
                <a:gd name="T76" fmla="*/ 2147483647 w 240"/>
                <a:gd name="T77" fmla="*/ 2147483647 h 240"/>
                <a:gd name="T78" fmla="*/ 2147483647 w 240"/>
                <a:gd name="T79" fmla="*/ 2147483647 h 240"/>
                <a:gd name="T80" fmla="*/ 2147483647 w 240"/>
                <a:gd name="T81" fmla="*/ 2147483647 h 240"/>
                <a:gd name="T82" fmla="*/ 2147483647 w 240"/>
                <a:gd name="T83" fmla="*/ 2147483647 h 240"/>
                <a:gd name="T84" fmla="*/ 2147483647 w 240"/>
                <a:gd name="T85" fmla="*/ 2147483647 h 240"/>
                <a:gd name="T86" fmla="*/ 2147483647 w 240"/>
                <a:gd name="T87" fmla="*/ 2147483647 h 240"/>
                <a:gd name="T88" fmla="*/ 2147483647 w 240"/>
                <a:gd name="T89" fmla="*/ 2147483647 h 240"/>
                <a:gd name="T90" fmla="*/ 2147483647 w 240"/>
                <a:gd name="T91" fmla="*/ 2147483647 h 24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0" h="240">
                  <a:moveTo>
                    <a:pt x="240" y="120"/>
                  </a:moveTo>
                  <a:lnTo>
                    <a:pt x="240" y="120"/>
                  </a:lnTo>
                  <a:lnTo>
                    <a:pt x="238" y="132"/>
                  </a:lnTo>
                  <a:lnTo>
                    <a:pt x="238" y="144"/>
                  </a:lnTo>
                  <a:lnTo>
                    <a:pt x="230" y="166"/>
                  </a:lnTo>
                  <a:lnTo>
                    <a:pt x="218" y="186"/>
                  </a:lnTo>
                  <a:lnTo>
                    <a:pt x="204" y="204"/>
                  </a:lnTo>
                  <a:lnTo>
                    <a:pt x="186" y="218"/>
                  </a:lnTo>
                  <a:lnTo>
                    <a:pt x="166" y="230"/>
                  </a:lnTo>
                  <a:lnTo>
                    <a:pt x="144" y="236"/>
                  </a:lnTo>
                  <a:lnTo>
                    <a:pt x="132" y="238"/>
                  </a:lnTo>
                  <a:lnTo>
                    <a:pt x="120" y="240"/>
                  </a:lnTo>
                  <a:lnTo>
                    <a:pt x="108" y="238"/>
                  </a:lnTo>
                  <a:lnTo>
                    <a:pt x="96" y="236"/>
                  </a:lnTo>
                  <a:lnTo>
                    <a:pt x="72" y="230"/>
                  </a:lnTo>
                  <a:lnTo>
                    <a:pt x="52" y="218"/>
                  </a:lnTo>
                  <a:lnTo>
                    <a:pt x="34" y="204"/>
                  </a:lnTo>
                  <a:lnTo>
                    <a:pt x="20" y="186"/>
                  </a:lnTo>
                  <a:lnTo>
                    <a:pt x="8" y="166"/>
                  </a:lnTo>
                  <a:lnTo>
                    <a:pt x="2" y="144"/>
                  </a:lnTo>
                  <a:lnTo>
                    <a:pt x="0" y="132"/>
                  </a:lnTo>
                  <a:lnTo>
                    <a:pt x="0" y="120"/>
                  </a:lnTo>
                  <a:lnTo>
                    <a:pt x="0" y="108"/>
                  </a:lnTo>
                  <a:lnTo>
                    <a:pt x="2" y="96"/>
                  </a:lnTo>
                  <a:lnTo>
                    <a:pt x="8" y="72"/>
                  </a:lnTo>
                  <a:lnTo>
                    <a:pt x="20" y="52"/>
                  </a:lnTo>
                  <a:lnTo>
                    <a:pt x="34" y="34"/>
                  </a:lnTo>
                  <a:lnTo>
                    <a:pt x="52" y="20"/>
                  </a:lnTo>
                  <a:lnTo>
                    <a:pt x="72" y="8"/>
                  </a:lnTo>
                  <a:lnTo>
                    <a:pt x="96" y="2"/>
                  </a:lnTo>
                  <a:lnTo>
                    <a:pt x="108" y="0"/>
                  </a:lnTo>
                  <a:lnTo>
                    <a:pt x="120" y="0"/>
                  </a:lnTo>
                  <a:lnTo>
                    <a:pt x="132" y="0"/>
                  </a:lnTo>
                  <a:lnTo>
                    <a:pt x="144" y="2"/>
                  </a:lnTo>
                  <a:lnTo>
                    <a:pt x="166" y="8"/>
                  </a:lnTo>
                  <a:lnTo>
                    <a:pt x="186" y="20"/>
                  </a:lnTo>
                  <a:lnTo>
                    <a:pt x="204" y="34"/>
                  </a:lnTo>
                  <a:lnTo>
                    <a:pt x="218" y="52"/>
                  </a:lnTo>
                  <a:lnTo>
                    <a:pt x="230" y="72"/>
                  </a:lnTo>
                  <a:lnTo>
                    <a:pt x="238" y="96"/>
                  </a:lnTo>
                  <a:lnTo>
                    <a:pt x="238" y="108"/>
                  </a:lnTo>
                  <a:lnTo>
                    <a:pt x="240" y="120"/>
                  </a:lnTo>
                  <a:close/>
                </a:path>
              </a:pathLst>
            </a:custGeom>
            <a:solidFill>
              <a:srgbClr val="70A02E"/>
            </a:solidFill>
            <a:ln>
              <a:noFill/>
            </a:ln>
          </p:spPr>
          <p:txBody>
            <a:bodyPr/>
            <a:lstStyle/>
            <a:p>
              <a:pPr>
                <a:defRPr/>
              </a:pPr>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26" name="Freeform 123">
              <a:extLst>
                <a:ext uri="{FF2B5EF4-FFF2-40B4-BE49-F238E27FC236}">
                  <a16:creationId xmlns:a16="http://schemas.microsoft.com/office/drawing/2014/main" xmlns="" id="{2D53D535-D1BD-4F23-B4D4-81850275805A}"/>
                </a:ext>
              </a:extLst>
            </p:cNvPr>
            <p:cNvSpPr>
              <a:spLocks/>
            </p:cNvSpPr>
            <p:nvPr/>
          </p:nvSpPr>
          <p:spPr bwMode="auto">
            <a:xfrm>
              <a:off x="5462693" y="4142740"/>
              <a:ext cx="254000" cy="247651"/>
            </a:xfrm>
            <a:custGeom>
              <a:avLst/>
              <a:gdLst>
                <a:gd name="T0" fmla="*/ 2147483647 w 192"/>
                <a:gd name="T1" fmla="*/ 2147483647 h 190"/>
                <a:gd name="T2" fmla="*/ 2147483647 w 192"/>
                <a:gd name="T3" fmla="*/ 2147483647 h 190"/>
                <a:gd name="T4" fmla="*/ 2147483647 w 192"/>
                <a:gd name="T5" fmla="*/ 2147483647 h 190"/>
                <a:gd name="T6" fmla="*/ 2147483647 w 192"/>
                <a:gd name="T7" fmla="*/ 2147483647 h 190"/>
                <a:gd name="T8" fmla="*/ 2147483647 w 192"/>
                <a:gd name="T9" fmla="*/ 2147483647 h 190"/>
                <a:gd name="T10" fmla="*/ 2147483647 w 192"/>
                <a:gd name="T11" fmla="*/ 2147483647 h 190"/>
                <a:gd name="T12" fmla="*/ 2147483647 w 192"/>
                <a:gd name="T13" fmla="*/ 2147483647 h 190"/>
                <a:gd name="T14" fmla="*/ 2147483647 w 192"/>
                <a:gd name="T15" fmla="*/ 2147483647 h 190"/>
                <a:gd name="T16" fmla="*/ 2147483647 w 192"/>
                <a:gd name="T17" fmla="*/ 2147483647 h 190"/>
                <a:gd name="T18" fmla="*/ 2147483647 w 192"/>
                <a:gd name="T19" fmla="*/ 2147483647 h 190"/>
                <a:gd name="T20" fmla="*/ 2147483647 w 192"/>
                <a:gd name="T21" fmla="*/ 2147483647 h 190"/>
                <a:gd name="T22" fmla="*/ 2147483647 w 192"/>
                <a:gd name="T23" fmla="*/ 2147483647 h 190"/>
                <a:gd name="T24" fmla="*/ 2147483647 w 192"/>
                <a:gd name="T25" fmla="*/ 2147483647 h 190"/>
                <a:gd name="T26" fmla="*/ 2147483647 w 192"/>
                <a:gd name="T27" fmla="*/ 2147483647 h 190"/>
                <a:gd name="T28" fmla="*/ 2147483647 w 192"/>
                <a:gd name="T29" fmla="*/ 2147483647 h 190"/>
                <a:gd name="T30" fmla="*/ 2147483647 w 192"/>
                <a:gd name="T31" fmla="*/ 2147483647 h 190"/>
                <a:gd name="T32" fmla="*/ 2147483647 w 192"/>
                <a:gd name="T33" fmla="*/ 2147483647 h 190"/>
                <a:gd name="T34" fmla="*/ 2147483647 w 192"/>
                <a:gd name="T35" fmla="*/ 2147483647 h 190"/>
                <a:gd name="T36" fmla="*/ 0 w 192"/>
                <a:gd name="T37" fmla="*/ 2147483647 h 190"/>
                <a:gd name="T38" fmla="*/ 0 w 192"/>
                <a:gd name="T39" fmla="*/ 2147483647 h 190"/>
                <a:gd name="T40" fmla="*/ 2147483647 w 192"/>
                <a:gd name="T41" fmla="*/ 2147483647 h 190"/>
                <a:gd name="T42" fmla="*/ 2147483647 w 192"/>
                <a:gd name="T43" fmla="*/ 2147483647 h 190"/>
                <a:gd name="T44" fmla="*/ 2147483647 w 192"/>
                <a:gd name="T45" fmla="*/ 2147483647 h 190"/>
                <a:gd name="T46" fmla="*/ 2147483647 w 192"/>
                <a:gd name="T47" fmla="*/ 2147483647 h 190"/>
                <a:gd name="T48" fmla="*/ 2147483647 w 192"/>
                <a:gd name="T49" fmla="*/ 2147483647 h 190"/>
                <a:gd name="T50" fmla="*/ 2147483647 w 192"/>
                <a:gd name="T51" fmla="*/ 2147483647 h 190"/>
                <a:gd name="T52" fmla="*/ 2147483647 w 192"/>
                <a:gd name="T53" fmla="*/ 2147483647 h 190"/>
                <a:gd name="T54" fmla="*/ 2147483647 w 192"/>
                <a:gd name="T55" fmla="*/ 0 h 190"/>
                <a:gd name="T56" fmla="*/ 2147483647 w 192"/>
                <a:gd name="T57" fmla="*/ 0 h 190"/>
                <a:gd name="T58" fmla="*/ 2147483647 w 192"/>
                <a:gd name="T59" fmla="*/ 2147483647 h 190"/>
                <a:gd name="T60" fmla="*/ 2147483647 w 192"/>
                <a:gd name="T61" fmla="*/ 2147483647 h 190"/>
                <a:gd name="T62" fmla="*/ 2147483647 w 192"/>
                <a:gd name="T63" fmla="*/ 2147483647 h 190"/>
                <a:gd name="T64" fmla="*/ 2147483647 w 192"/>
                <a:gd name="T65" fmla="*/ 2147483647 h 190"/>
                <a:gd name="T66" fmla="*/ 2147483647 w 192"/>
                <a:gd name="T67" fmla="*/ 2147483647 h 190"/>
                <a:gd name="T68" fmla="*/ 2147483647 w 192"/>
                <a:gd name="T69" fmla="*/ 2147483647 h 190"/>
                <a:gd name="T70" fmla="*/ 2147483647 w 192"/>
                <a:gd name="T71" fmla="*/ 2147483647 h 190"/>
                <a:gd name="T72" fmla="*/ 2147483647 w 192"/>
                <a:gd name="T73" fmla="*/ 2147483647 h 190"/>
                <a:gd name="T74" fmla="*/ 2147483647 w 192"/>
                <a:gd name="T75" fmla="*/ 2147483647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0">
                  <a:moveTo>
                    <a:pt x="192" y="94"/>
                  </a:moveTo>
                  <a:lnTo>
                    <a:pt x="192" y="94"/>
                  </a:lnTo>
                  <a:lnTo>
                    <a:pt x="190" y="114"/>
                  </a:lnTo>
                  <a:lnTo>
                    <a:pt x="184" y="132"/>
                  </a:lnTo>
                  <a:lnTo>
                    <a:pt x="174" y="148"/>
                  </a:lnTo>
                  <a:lnTo>
                    <a:pt x="164" y="162"/>
                  </a:lnTo>
                  <a:lnTo>
                    <a:pt x="150" y="174"/>
                  </a:lnTo>
                  <a:lnTo>
                    <a:pt x="132" y="182"/>
                  </a:lnTo>
                  <a:lnTo>
                    <a:pt x="116" y="188"/>
                  </a:lnTo>
                  <a:lnTo>
                    <a:pt x="96"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6" y="0"/>
                  </a:lnTo>
                  <a:lnTo>
                    <a:pt x="116" y="2"/>
                  </a:lnTo>
                  <a:lnTo>
                    <a:pt x="132" y="8"/>
                  </a:lnTo>
                  <a:lnTo>
                    <a:pt x="150" y="16"/>
                  </a:lnTo>
                  <a:lnTo>
                    <a:pt x="164" y="28"/>
                  </a:lnTo>
                  <a:lnTo>
                    <a:pt x="174" y="42"/>
                  </a:lnTo>
                  <a:lnTo>
                    <a:pt x="184" y="58"/>
                  </a:lnTo>
                  <a:lnTo>
                    <a:pt x="190" y="76"/>
                  </a:lnTo>
                  <a:lnTo>
                    <a:pt x="192" y="94"/>
                  </a:lnTo>
                  <a:close/>
                </a:path>
              </a:pathLst>
            </a:custGeom>
            <a:solidFill>
              <a:srgbClr val="70A02E"/>
            </a:solidFill>
            <a:ln>
              <a:noFill/>
            </a:ln>
          </p:spPr>
          <p:txBody>
            <a:bodyPr/>
            <a:lstStyle/>
            <a:p>
              <a:pPr>
                <a:defRPr/>
              </a:pPr>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27" name="Freeform 124">
              <a:extLst>
                <a:ext uri="{FF2B5EF4-FFF2-40B4-BE49-F238E27FC236}">
                  <a16:creationId xmlns:a16="http://schemas.microsoft.com/office/drawing/2014/main" xmlns="" id="{D09D71E0-82BD-43A7-ADCD-5402C4859205}"/>
                </a:ext>
              </a:extLst>
            </p:cNvPr>
            <p:cNvSpPr>
              <a:spLocks/>
            </p:cNvSpPr>
            <p:nvPr/>
          </p:nvSpPr>
          <p:spPr bwMode="auto">
            <a:xfrm>
              <a:off x="5765378" y="4142740"/>
              <a:ext cx="249767" cy="247651"/>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2147483647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0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0 h 190"/>
                <a:gd name="T56" fmla="*/ 2147483647 w 190"/>
                <a:gd name="T57" fmla="*/ 0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2147483647 w 190"/>
                <a:gd name="T75" fmla="*/ 2147483647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0" h="190">
                  <a:moveTo>
                    <a:pt x="190" y="94"/>
                  </a:moveTo>
                  <a:lnTo>
                    <a:pt x="190" y="94"/>
                  </a:lnTo>
                  <a:lnTo>
                    <a:pt x="188" y="114"/>
                  </a:lnTo>
                  <a:lnTo>
                    <a:pt x="182" y="132"/>
                  </a:lnTo>
                  <a:lnTo>
                    <a:pt x="174" y="148"/>
                  </a:lnTo>
                  <a:lnTo>
                    <a:pt x="162" y="162"/>
                  </a:lnTo>
                  <a:lnTo>
                    <a:pt x="148" y="174"/>
                  </a:lnTo>
                  <a:lnTo>
                    <a:pt x="132" y="182"/>
                  </a:lnTo>
                  <a:lnTo>
                    <a:pt x="114" y="188"/>
                  </a:lnTo>
                  <a:lnTo>
                    <a:pt x="94"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4" y="0"/>
                  </a:lnTo>
                  <a:lnTo>
                    <a:pt x="114" y="2"/>
                  </a:lnTo>
                  <a:lnTo>
                    <a:pt x="132" y="8"/>
                  </a:lnTo>
                  <a:lnTo>
                    <a:pt x="148" y="16"/>
                  </a:lnTo>
                  <a:lnTo>
                    <a:pt x="162" y="28"/>
                  </a:lnTo>
                  <a:lnTo>
                    <a:pt x="174" y="42"/>
                  </a:lnTo>
                  <a:lnTo>
                    <a:pt x="182" y="58"/>
                  </a:lnTo>
                  <a:lnTo>
                    <a:pt x="188" y="76"/>
                  </a:lnTo>
                  <a:lnTo>
                    <a:pt x="190" y="94"/>
                  </a:lnTo>
                  <a:close/>
                </a:path>
              </a:pathLst>
            </a:custGeom>
            <a:solidFill>
              <a:srgbClr val="8EB59E"/>
            </a:solidFill>
            <a:ln>
              <a:noFill/>
            </a:ln>
          </p:spPr>
          <p:txBody>
            <a:bodyPr/>
            <a:lstStyle/>
            <a:p>
              <a:pPr>
                <a:defRPr/>
              </a:pPr>
              <a:endParaRPr lang="zh-CN" altLang="en-US" sz="1350">
                <a:solidFill>
                  <a:schemeClr val="accent1"/>
                </a:solidFill>
                <a:latin typeface="微软雅黑" panose="020B0503020204020204" pitchFamily="34" charset="-122"/>
                <a:ea typeface="微软雅黑" panose="020B0503020204020204" pitchFamily="34" charset="-122"/>
              </a:endParaRPr>
            </a:p>
          </p:txBody>
        </p:sp>
      </p:grpSp>
      <p:sp>
        <p:nvSpPr>
          <p:cNvPr id="20481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dirty="0"/>
              <a:t>单击此处编辑母版标题样式</a:t>
            </a:r>
          </a:p>
        </p:txBody>
      </p:sp>
      <p:sp>
        <p:nvSpPr>
          <p:cNvPr id="204820"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p>
        </p:txBody>
      </p:sp>
      <p:sp>
        <p:nvSpPr>
          <p:cNvPr id="28" name="Rectangle 16">
            <a:extLst>
              <a:ext uri="{FF2B5EF4-FFF2-40B4-BE49-F238E27FC236}">
                <a16:creationId xmlns:a16="http://schemas.microsoft.com/office/drawing/2014/main" xmlns="" id="{74D0B290-8AFC-4C10-8219-A1D6C4A01187}"/>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29" name="Rectangle 17">
            <a:extLst>
              <a:ext uri="{FF2B5EF4-FFF2-40B4-BE49-F238E27FC236}">
                <a16:creationId xmlns:a16="http://schemas.microsoft.com/office/drawing/2014/main" xmlns="" id="{2EAC636D-B988-4418-91A0-8A84A423A34F}"/>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30" name="Rectangle 18">
            <a:extLst>
              <a:ext uri="{FF2B5EF4-FFF2-40B4-BE49-F238E27FC236}">
                <a16:creationId xmlns:a16="http://schemas.microsoft.com/office/drawing/2014/main" xmlns="" id="{9EA22704-30B3-469F-B530-31066851E18F}"/>
              </a:ext>
            </a:extLst>
          </p:cNvPr>
          <p:cNvSpPr>
            <a:spLocks noGrp="1" noChangeArrowheads="1"/>
          </p:cNvSpPr>
          <p:nvPr>
            <p:ph type="sldNum" sz="quarter" idx="12"/>
          </p:nvPr>
        </p:nvSpPr>
        <p:spPr/>
        <p:txBody>
          <a:bodyPr/>
          <a:lstStyle>
            <a:lvl1pPr>
              <a:defRPr/>
            </a:lvl1pPr>
          </a:lstStyle>
          <a:p>
            <a:pPr>
              <a:defRPr/>
            </a:pPr>
            <a:fld id="{A51B09DB-A8E6-4EE5-8C04-DDACB8EAE2BB}" type="slidenum">
              <a:rPr lang="en-US" altLang="zh-CN"/>
              <a:pPr>
                <a:defRPr/>
              </a:pPr>
              <a:t>‹#›</a:t>
            </a:fld>
            <a:endParaRPr lang="en-US" altLang="zh-CN"/>
          </a:p>
        </p:txBody>
      </p:sp>
    </p:spTree>
    <p:extLst>
      <p:ext uri="{BB962C8B-B14F-4D97-AF65-F5344CB8AC3E}">
        <p14:creationId xmlns:p14="http://schemas.microsoft.com/office/powerpoint/2010/main" xmlns="" val="4022518295"/>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xmlns="" id="{D7F73D58-9F96-4715-8A30-6313AE103418}"/>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xmlns="" id="{60EFCD30-BCB1-40B8-B920-130A39D38BEA}"/>
              </a:ext>
            </a:extLst>
          </p:cNvPr>
          <p:cNvSpPr>
            <a:spLocks noGrp="1" noChangeArrowheads="1"/>
          </p:cNvSpPr>
          <p:nvPr>
            <p:ph type="sldNum" sz="quarter" idx="11"/>
          </p:nvPr>
        </p:nvSpPr>
        <p:spPr>
          <a:ln/>
        </p:spPr>
        <p:txBody>
          <a:bodyPr/>
          <a:lstStyle>
            <a:lvl1pPr>
              <a:defRPr/>
            </a:lvl1pPr>
          </a:lstStyle>
          <a:p>
            <a:pPr>
              <a:defRPr/>
            </a:pPr>
            <a:fld id="{BF361182-8454-49A3-AB07-564DE56F2620}" type="slidenum">
              <a:rPr lang="en-US" altLang="zh-CN"/>
              <a:pPr>
                <a:defRPr/>
              </a:pPr>
              <a:t>‹#›</a:t>
            </a:fld>
            <a:endParaRPr lang="en-US" altLang="zh-CN"/>
          </a:p>
        </p:txBody>
      </p:sp>
      <p:sp>
        <p:nvSpPr>
          <p:cNvPr id="6" name="Rectangle 16">
            <a:extLst>
              <a:ext uri="{FF2B5EF4-FFF2-40B4-BE49-F238E27FC236}">
                <a16:creationId xmlns:a16="http://schemas.microsoft.com/office/drawing/2014/main" xmlns="" id="{E1358EC9-41F3-478B-8368-6CCB4038DBAF}"/>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4151510964"/>
      </p:ext>
    </p:extLst>
  </p:cSld>
  <p:clrMapOvr>
    <a:masterClrMapping/>
  </p:clrMapOvr>
  <p:transition spd="slow">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xmlns="" id="{92FA1920-0A81-428B-85B9-015EFA9C4132}"/>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xmlns="" id="{8F8D5B87-F889-43B9-8829-5FCA5FA7C296}"/>
              </a:ext>
            </a:extLst>
          </p:cNvPr>
          <p:cNvSpPr>
            <a:spLocks noGrp="1" noChangeArrowheads="1"/>
          </p:cNvSpPr>
          <p:nvPr>
            <p:ph type="sldNum" sz="quarter" idx="11"/>
          </p:nvPr>
        </p:nvSpPr>
        <p:spPr>
          <a:ln/>
        </p:spPr>
        <p:txBody>
          <a:bodyPr/>
          <a:lstStyle>
            <a:lvl1pPr>
              <a:defRPr/>
            </a:lvl1pPr>
          </a:lstStyle>
          <a:p>
            <a:pPr>
              <a:defRPr/>
            </a:pPr>
            <a:fld id="{0BA8CCC1-0C71-4E02-8E11-5D2900301010}" type="slidenum">
              <a:rPr lang="en-US" altLang="zh-CN"/>
              <a:pPr>
                <a:defRPr/>
              </a:pPr>
              <a:t>‹#›</a:t>
            </a:fld>
            <a:endParaRPr lang="en-US" altLang="zh-CN"/>
          </a:p>
        </p:txBody>
      </p:sp>
      <p:sp>
        <p:nvSpPr>
          <p:cNvPr id="6" name="Rectangle 16">
            <a:extLst>
              <a:ext uri="{FF2B5EF4-FFF2-40B4-BE49-F238E27FC236}">
                <a16:creationId xmlns:a16="http://schemas.microsoft.com/office/drawing/2014/main" xmlns="" id="{D3C29CFE-9646-480A-BBFE-E48DB1A7D804}"/>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4197698578"/>
      </p:ext>
    </p:extLst>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xmlns="" id="{2C049D65-5EDD-469D-8316-72C4FEFBC2A9}"/>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xmlns="" id="{A8662347-E93A-4D34-8E98-416843EEEDE8}"/>
              </a:ext>
            </a:extLst>
          </p:cNvPr>
          <p:cNvSpPr>
            <a:spLocks noGrp="1" noChangeArrowheads="1"/>
          </p:cNvSpPr>
          <p:nvPr>
            <p:ph type="sldNum" sz="quarter" idx="11"/>
          </p:nvPr>
        </p:nvSpPr>
        <p:spPr>
          <a:ln/>
        </p:spPr>
        <p:txBody>
          <a:bodyPr/>
          <a:lstStyle>
            <a:lvl1pPr>
              <a:defRPr/>
            </a:lvl1pPr>
          </a:lstStyle>
          <a:p>
            <a:pPr>
              <a:defRPr/>
            </a:pPr>
            <a:fld id="{1A342393-69E8-4457-91C4-7812B374902B}" type="slidenum">
              <a:rPr lang="en-US" altLang="zh-CN"/>
              <a:pPr>
                <a:defRPr/>
              </a:pPr>
              <a:t>‹#›</a:t>
            </a:fld>
            <a:endParaRPr lang="en-US" altLang="zh-CN"/>
          </a:p>
        </p:txBody>
      </p:sp>
      <p:sp>
        <p:nvSpPr>
          <p:cNvPr id="6" name="Rectangle 16">
            <a:extLst>
              <a:ext uri="{FF2B5EF4-FFF2-40B4-BE49-F238E27FC236}">
                <a16:creationId xmlns:a16="http://schemas.microsoft.com/office/drawing/2014/main" xmlns="" id="{6F37F03A-9F10-4EE2-8847-361E0596394B}"/>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1910398154"/>
      </p:ext>
    </p:extLst>
  </p:cSld>
  <p:clrMapOvr>
    <a:masterClrMapping/>
  </p:clrMapOvr>
  <p:transition spd="slow">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908721"/>
            <a:ext cx="7886700" cy="2952328"/>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9" y="4589464"/>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2">
            <a:extLst>
              <a:ext uri="{FF2B5EF4-FFF2-40B4-BE49-F238E27FC236}">
                <a16:creationId xmlns:a16="http://schemas.microsoft.com/office/drawing/2014/main" xmlns="" id="{E4153417-406A-43E0-919C-B82781A24933}"/>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xmlns="" id="{B0ECA035-9A85-4899-9239-59B29D6E9AAF}"/>
              </a:ext>
            </a:extLst>
          </p:cNvPr>
          <p:cNvSpPr>
            <a:spLocks noGrp="1" noChangeArrowheads="1"/>
          </p:cNvSpPr>
          <p:nvPr>
            <p:ph type="sldNum" sz="quarter" idx="11"/>
          </p:nvPr>
        </p:nvSpPr>
        <p:spPr>
          <a:ln/>
        </p:spPr>
        <p:txBody>
          <a:bodyPr/>
          <a:lstStyle>
            <a:lvl1pPr>
              <a:defRPr/>
            </a:lvl1pPr>
          </a:lstStyle>
          <a:p>
            <a:pPr>
              <a:defRPr/>
            </a:pPr>
            <a:fld id="{78580145-A116-4555-B890-CC7766B0CD92}" type="slidenum">
              <a:rPr lang="en-US" altLang="zh-CN"/>
              <a:pPr>
                <a:defRPr/>
              </a:pPr>
              <a:t>‹#›</a:t>
            </a:fld>
            <a:endParaRPr lang="en-US" altLang="zh-CN"/>
          </a:p>
        </p:txBody>
      </p:sp>
      <p:sp>
        <p:nvSpPr>
          <p:cNvPr id="6" name="Rectangle 16">
            <a:extLst>
              <a:ext uri="{FF2B5EF4-FFF2-40B4-BE49-F238E27FC236}">
                <a16:creationId xmlns:a16="http://schemas.microsoft.com/office/drawing/2014/main" xmlns="" id="{C531B99E-46F3-4FEA-A9C5-2B794CDFC53D}"/>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1722699581"/>
      </p:ext>
    </p:extLst>
  </p:cSld>
  <p:clrMapOvr>
    <a:masterClrMapping/>
  </p:clrMapOvr>
  <p:transition spd="slow">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556793"/>
            <a:ext cx="4038600" cy="431060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556793"/>
            <a:ext cx="4038600" cy="431060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a:extLst>
              <a:ext uri="{FF2B5EF4-FFF2-40B4-BE49-F238E27FC236}">
                <a16:creationId xmlns:a16="http://schemas.microsoft.com/office/drawing/2014/main" xmlns="" id="{D9E331DB-3512-4941-866A-D5C77919FE5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xmlns="" id="{C5081203-9862-409E-BDA3-F3E7EB2EBBCD}"/>
              </a:ext>
            </a:extLst>
          </p:cNvPr>
          <p:cNvSpPr>
            <a:spLocks noGrp="1" noChangeArrowheads="1"/>
          </p:cNvSpPr>
          <p:nvPr>
            <p:ph type="sldNum" sz="quarter" idx="11"/>
          </p:nvPr>
        </p:nvSpPr>
        <p:spPr>
          <a:ln/>
        </p:spPr>
        <p:txBody>
          <a:bodyPr/>
          <a:lstStyle>
            <a:lvl1pPr>
              <a:defRPr/>
            </a:lvl1pPr>
          </a:lstStyle>
          <a:p>
            <a:pPr>
              <a:defRPr/>
            </a:pPr>
            <a:fld id="{CB302C74-D972-4DEF-BC21-108D5561BF55}" type="slidenum">
              <a:rPr lang="en-US" altLang="zh-CN"/>
              <a:pPr>
                <a:defRPr/>
              </a:pPr>
              <a:t>‹#›</a:t>
            </a:fld>
            <a:endParaRPr lang="en-US" altLang="zh-CN"/>
          </a:p>
        </p:txBody>
      </p:sp>
      <p:sp>
        <p:nvSpPr>
          <p:cNvPr id="7" name="Rectangle 16">
            <a:extLst>
              <a:ext uri="{FF2B5EF4-FFF2-40B4-BE49-F238E27FC236}">
                <a16:creationId xmlns:a16="http://schemas.microsoft.com/office/drawing/2014/main" xmlns="" id="{3D097FA1-B0DC-444A-B757-B52F25A3973D}"/>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2122992397"/>
      </p:ext>
    </p:extLst>
  </p:cSld>
  <p:clrMapOvr>
    <a:masterClrMapping/>
  </p:clrMapOvr>
  <p:transition spd="slow">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9"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40" y="1681164"/>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40"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1" y="1681164"/>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a:extLst>
              <a:ext uri="{FF2B5EF4-FFF2-40B4-BE49-F238E27FC236}">
                <a16:creationId xmlns:a16="http://schemas.microsoft.com/office/drawing/2014/main" xmlns="" id="{F2B01261-36D2-450A-8DA7-38A5D01A94E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a:extLst>
              <a:ext uri="{FF2B5EF4-FFF2-40B4-BE49-F238E27FC236}">
                <a16:creationId xmlns:a16="http://schemas.microsoft.com/office/drawing/2014/main" xmlns="" id="{71BF617B-0A10-41F4-AF4A-E3B78C5E8AFA}"/>
              </a:ext>
            </a:extLst>
          </p:cNvPr>
          <p:cNvSpPr>
            <a:spLocks noGrp="1" noChangeArrowheads="1"/>
          </p:cNvSpPr>
          <p:nvPr>
            <p:ph type="sldNum" sz="quarter" idx="11"/>
          </p:nvPr>
        </p:nvSpPr>
        <p:spPr>
          <a:ln/>
        </p:spPr>
        <p:txBody>
          <a:bodyPr/>
          <a:lstStyle>
            <a:lvl1pPr>
              <a:defRPr/>
            </a:lvl1pPr>
          </a:lstStyle>
          <a:p>
            <a:pPr>
              <a:defRPr/>
            </a:pPr>
            <a:fld id="{971BE4FD-BA3A-4F51-9421-38B3CCB6EA21}" type="slidenum">
              <a:rPr lang="en-US" altLang="zh-CN"/>
              <a:pPr>
                <a:defRPr/>
              </a:pPr>
              <a:t>‹#›</a:t>
            </a:fld>
            <a:endParaRPr lang="en-US" altLang="zh-CN"/>
          </a:p>
        </p:txBody>
      </p:sp>
      <p:sp>
        <p:nvSpPr>
          <p:cNvPr id="9" name="Rectangle 16">
            <a:extLst>
              <a:ext uri="{FF2B5EF4-FFF2-40B4-BE49-F238E27FC236}">
                <a16:creationId xmlns:a16="http://schemas.microsoft.com/office/drawing/2014/main" xmlns="" id="{50B24C1F-31D7-4A61-BA81-78DFE571139F}"/>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3790985980"/>
      </p:ext>
    </p:extLst>
  </p:cSld>
  <p:clrMapOvr>
    <a:masterClrMapping/>
  </p:clrMapOvr>
  <p:transition spd="slow">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a:extLst>
              <a:ext uri="{FF2B5EF4-FFF2-40B4-BE49-F238E27FC236}">
                <a16:creationId xmlns:a16="http://schemas.microsoft.com/office/drawing/2014/main" xmlns="" id="{0F354216-8B57-4C8E-942B-946DE9703F78}"/>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a:extLst>
              <a:ext uri="{FF2B5EF4-FFF2-40B4-BE49-F238E27FC236}">
                <a16:creationId xmlns:a16="http://schemas.microsoft.com/office/drawing/2014/main" xmlns="" id="{DFD915AA-5D2C-43AF-89F3-45F64815C107}"/>
              </a:ext>
            </a:extLst>
          </p:cNvPr>
          <p:cNvSpPr>
            <a:spLocks noGrp="1" noChangeArrowheads="1"/>
          </p:cNvSpPr>
          <p:nvPr>
            <p:ph type="sldNum" sz="quarter" idx="11"/>
          </p:nvPr>
        </p:nvSpPr>
        <p:spPr>
          <a:ln/>
        </p:spPr>
        <p:txBody>
          <a:bodyPr/>
          <a:lstStyle>
            <a:lvl1pPr>
              <a:defRPr/>
            </a:lvl1pPr>
          </a:lstStyle>
          <a:p>
            <a:pPr>
              <a:defRPr/>
            </a:pPr>
            <a:fld id="{4538D929-52AC-4F51-AF5C-E0E68B983813}" type="slidenum">
              <a:rPr lang="en-US" altLang="zh-CN"/>
              <a:pPr>
                <a:defRPr/>
              </a:pPr>
              <a:t>‹#›</a:t>
            </a:fld>
            <a:endParaRPr lang="en-US" altLang="zh-CN"/>
          </a:p>
        </p:txBody>
      </p:sp>
      <p:sp>
        <p:nvSpPr>
          <p:cNvPr id="5" name="Rectangle 16">
            <a:extLst>
              <a:ext uri="{FF2B5EF4-FFF2-40B4-BE49-F238E27FC236}">
                <a16:creationId xmlns:a16="http://schemas.microsoft.com/office/drawing/2014/main" xmlns="" id="{20873101-9626-4C73-A577-6FD5B46BB32F}"/>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3084895820"/>
      </p:ext>
    </p:extLst>
  </p:cSld>
  <p:clrMapOvr>
    <a:masterClrMapping/>
  </p:clrMapOvr>
  <p:transition spd="slow">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7E48701A-645C-4106-89D5-AA94B25C0E91}"/>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a:extLst>
              <a:ext uri="{FF2B5EF4-FFF2-40B4-BE49-F238E27FC236}">
                <a16:creationId xmlns:a16="http://schemas.microsoft.com/office/drawing/2014/main" xmlns="" id="{55409471-83F4-48EE-9F15-4B6664A7FC57}"/>
              </a:ext>
            </a:extLst>
          </p:cNvPr>
          <p:cNvSpPr>
            <a:spLocks noGrp="1" noChangeArrowheads="1"/>
          </p:cNvSpPr>
          <p:nvPr>
            <p:ph type="sldNum" sz="quarter" idx="11"/>
          </p:nvPr>
        </p:nvSpPr>
        <p:spPr>
          <a:ln/>
        </p:spPr>
        <p:txBody>
          <a:bodyPr/>
          <a:lstStyle>
            <a:lvl1pPr>
              <a:defRPr/>
            </a:lvl1pPr>
          </a:lstStyle>
          <a:p>
            <a:pPr>
              <a:defRPr/>
            </a:pPr>
            <a:fld id="{72C7F788-7EE1-4FDB-965A-8CB911CCE7D8}" type="slidenum">
              <a:rPr lang="en-US" altLang="zh-CN"/>
              <a:pPr>
                <a:defRPr/>
              </a:pPr>
              <a:t>‹#›</a:t>
            </a:fld>
            <a:endParaRPr lang="en-US" altLang="zh-CN"/>
          </a:p>
        </p:txBody>
      </p:sp>
      <p:sp>
        <p:nvSpPr>
          <p:cNvPr id="4" name="Rectangle 16">
            <a:extLst>
              <a:ext uri="{FF2B5EF4-FFF2-40B4-BE49-F238E27FC236}">
                <a16:creationId xmlns:a16="http://schemas.microsoft.com/office/drawing/2014/main" xmlns="" id="{E673ADCC-3069-4109-A152-B7783BC7898F}"/>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2584843961"/>
      </p:ext>
    </p:extLst>
  </p:cSld>
  <p:clrMapOvr>
    <a:masterClrMapping/>
  </p:clrMapOvr>
  <p:transition spd="slow">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9" y="987426"/>
            <a:ext cx="462915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2">
            <a:extLst>
              <a:ext uri="{FF2B5EF4-FFF2-40B4-BE49-F238E27FC236}">
                <a16:creationId xmlns:a16="http://schemas.microsoft.com/office/drawing/2014/main" xmlns="" id="{D8FFBB72-A15C-466B-9842-59A53454A72D}"/>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xmlns="" id="{0909A8FA-C8C8-47DC-B00D-AC8E5AF030F5}"/>
              </a:ext>
            </a:extLst>
          </p:cNvPr>
          <p:cNvSpPr>
            <a:spLocks noGrp="1" noChangeArrowheads="1"/>
          </p:cNvSpPr>
          <p:nvPr>
            <p:ph type="sldNum" sz="quarter" idx="11"/>
          </p:nvPr>
        </p:nvSpPr>
        <p:spPr>
          <a:ln/>
        </p:spPr>
        <p:txBody>
          <a:bodyPr/>
          <a:lstStyle>
            <a:lvl1pPr>
              <a:defRPr/>
            </a:lvl1pPr>
          </a:lstStyle>
          <a:p>
            <a:pPr>
              <a:defRPr/>
            </a:pPr>
            <a:fld id="{A2B10C7E-4D90-42F9-A7E5-6B635D68DA8D}" type="slidenum">
              <a:rPr lang="en-US" altLang="zh-CN"/>
              <a:pPr>
                <a:defRPr/>
              </a:pPr>
              <a:t>‹#›</a:t>
            </a:fld>
            <a:endParaRPr lang="en-US" altLang="zh-CN"/>
          </a:p>
        </p:txBody>
      </p:sp>
      <p:sp>
        <p:nvSpPr>
          <p:cNvPr id="7" name="Rectangle 16">
            <a:extLst>
              <a:ext uri="{FF2B5EF4-FFF2-40B4-BE49-F238E27FC236}">
                <a16:creationId xmlns:a16="http://schemas.microsoft.com/office/drawing/2014/main" xmlns="" id="{64A35D83-BB1A-4263-9436-64A84C3F5F27}"/>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1536290865"/>
      </p:ext>
    </p:extLst>
  </p:cSld>
  <p:clrMapOvr>
    <a:masterClrMapping/>
  </p:clrMapOvr>
  <p:transition spd="slow">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9" y="987426"/>
            <a:ext cx="462915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2">
            <a:extLst>
              <a:ext uri="{FF2B5EF4-FFF2-40B4-BE49-F238E27FC236}">
                <a16:creationId xmlns:a16="http://schemas.microsoft.com/office/drawing/2014/main" xmlns="" id="{41D689EE-6C39-4625-8FE8-052E97D802CF}"/>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xmlns="" id="{D10904ED-5A3D-4C90-A932-32E5E21BB185}"/>
              </a:ext>
            </a:extLst>
          </p:cNvPr>
          <p:cNvSpPr>
            <a:spLocks noGrp="1" noChangeArrowheads="1"/>
          </p:cNvSpPr>
          <p:nvPr>
            <p:ph type="sldNum" sz="quarter" idx="11"/>
          </p:nvPr>
        </p:nvSpPr>
        <p:spPr>
          <a:ln/>
        </p:spPr>
        <p:txBody>
          <a:bodyPr/>
          <a:lstStyle>
            <a:lvl1pPr>
              <a:defRPr/>
            </a:lvl1pPr>
          </a:lstStyle>
          <a:p>
            <a:pPr>
              <a:defRPr/>
            </a:pPr>
            <a:fld id="{68F99518-96EE-44CD-911C-B5C1ACDC004D}" type="slidenum">
              <a:rPr lang="en-US" altLang="zh-CN"/>
              <a:pPr>
                <a:defRPr/>
              </a:pPr>
              <a:t>‹#›</a:t>
            </a:fld>
            <a:endParaRPr lang="en-US" altLang="zh-CN"/>
          </a:p>
        </p:txBody>
      </p:sp>
      <p:sp>
        <p:nvSpPr>
          <p:cNvPr id="7" name="Rectangle 16">
            <a:extLst>
              <a:ext uri="{FF2B5EF4-FFF2-40B4-BE49-F238E27FC236}">
                <a16:creationId xmlns:a16="http://schemas.microsoft.com/office/drawing/2014/main" xmlns="" id="{1583583A-67A1-4AC8-93D3-3CC3BBCB6B4F}"/>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1763398899"/>
      </p:ext>
    </p:extLst>
  </p:cSld>
  <p:clrMapOvr>
    <a:masterClrMapping/>
  </p:clrMapOvr>
  <p:transition spd="slow">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xmlns="" id="{02185AAF-14EA-4FC6-91F3-C6279C5B47BD}"/>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ltLang="zh-CN"/>
          </a:p>
        </p:txBody>
      </p:sp>
      <p:sp>
        <p:nvSpPr>
          <p:cNvPr id="203779" name="Rectangle 3">
            <a:extLst>
              <a:ext uri="{FF2B5EF4-FFF2-40B4-BE49-F238E27FC236}">
                <a16:creationId xmlns:a16="http://schemas.microsoft.com/office/drawing/2014/main" xmlns="" id="{0656FB8B-DA73-4978-9EBE-B5515EF1773A}"/>
              </a:ext>
            </a:extLst>
          </p:cNvPr>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pPr>
              <a:defRPr/>
            </a:pPr>
            <a:fld id="{9FE1ACE1-D9A3-4FE9-8D65-A84E525B25CF}" type="slidenum">
              <a:rPr lang="en-US" altLang="zh-CN"/>
              <a:pPr>
                <a:defRPr/>
              </a:pPr>
              <a:t>‹#›</a:t>
            </a:fld>
            <a:endParaRPr lang="en-US" altLang="zh-CN"/>
          </a:p>
        </p:txBody>
      </p:sp>
      <p:grpSp>
        <p:nvGrpSpPr>
          <p:cNvPr id="1028" name="Group 4">
            <a:extLst>
              <a:ext uri="{FF2B5EF4-FFF2-40B4-BE49-F238E27FC236}">
                <a16:creationId xmlns:a16="http://schemas.microsoft.com/office/drawing/2014/main" xmlns="" id="{1C6F9786-8479-4A21-9227-710F51D0A9A3}"/>
              </a:ext>
            </a:extLst>
          </p:cNvPr>
          <p:cNvGrpSpPr>
            <a:grpSpLocks/>
          </p:cNvGrpSpPr>
          <p:nvPr/>
        </p:nvGrpSpPr>
        <p:grpSpPr bwMode="auto">
          <a:xfrm>
            <a:off x="0" y="0"/>
            <a:ext cx="9144000" cy="546100"/>
            <a:chOff x="0" y="0"/>
            <a:chExt cx="5760" cy="344"/>
          </a:xfrm>
        </p:grpSpPr>
        <p:sp>
          <p:nvSpPr>
            <p:cNvPr id="2" name="Rectangle 5">
              <a:extLst>
                <a:ext uri="{FF2B5EF4-FFF2-40B4-BE49-F238E27FC236}">
                  <a16:creationId xmlns:a16="http://schemas.microsoft.com/office/drawing/2014/main" xmlns="" id="{6DB8576B-3B8B-44F4-8D29-D48D1556F7E7}"/>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p:spPr>
          <p:txBody>
            <a:bodyPr wrap="none" anchor="ctr"/>
            <a:lstStyle>
              <a:lvl1pPr>
                <a:defRPr>
                  <a:solidFill>
                    <a:schemeClr val="tx1"/>
                  </a:solidFill>
                  <a:latin typeface="Arial" panose="020B0604020202020204" pitchFamily="34" charset="0"/>
                  <a:ea typeface="仿宋_GB2312" panose="02010609030101010101" pitchFamily="49" charset="-122"/>
                </a:defRPr>
              </a:lvl1pPr>
              <a:lvl2pPr marL="742950" indent="-285750">
                <a:defRPr>
                  <a:solidFill>
                    <a:schemeClr val="tx1"/>
                  </a:solidFill>
                  <a:latin typeface="Arial" panose="020B0604020202020204" pitchFamily="34" charset="0"/>
                  <a:ea typeface="仿宋_GB2312" panose="02010609030101010101" pitchFamily="49" charset="-122"/>
                </a:defRPr>
              </a:lvl2pPr>
              <a:lvl3pPr marL="1143000" indent="-228600">
                <a:defRPr>
                  <a:solidFill>
                    <a:schemeClr val="tx1"/>
                  </a:solidFill>
                  <a:latin typeface="Arial" panose="020B0604020202020204" pitchFamily="34" charset="0"/>
                  <a:ea typeface="仿宋_GB2312" panose="02010609030101010101" pitchFamily="49" charset="-122"/>
                </a:defRPr>
              </a:lvl3pPr>
              <a:lvl4pPr marL="1600200" indent="-228600">
                <a:defRPr>
                  <a:solidFill>
                    <a:schemeClr val="tx1"/>
                  </a:solidFill>
                  <a:latin typeface="Arial" panose="020B0604020202020204" pitchFamily="34" charset="0"/>
                  <a:ea typeface="仿宋_GB2312" panose="02010609030101010101" pitchFamily="49" charset="-122"/>
                </a:defRPr>
              </a:lvl4pPr>
              <a:lvl5pPr marL="2057400" indent="-228600">
                <a:defRPr>
                  <a:solidFill>
                    <a:schemeClr val="tx1"/>
                  </a:solidFill>
                  <a:latin typeface="Arial" panose="020B0604020202020204" pitchFamily="34" charset="0"/>
                  <a:ea typeface="仿宋_GB2312" panose="0201060903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9pPr>
            </a:lstStyle>
            <a:p>
              <a:pPr algn="ctr" eaLnBrk="1" hangingPunct="1">
                <a:defRPr/>
              </a:pPr>
              <a:endParaRPr lang="zh-CN" altLang="zh-CN" sz="2400">
                <a:latin typeface="Times New Roman" panose="02020603050405020304" pitchFamily="18" charset="0"/>
              </a:endParaRPr>
            </a:p>
          </p:txBody>
        </p:sp>
        <p:sp>
          <p:nvSpPr>
            <p:cNvPr id="1033" name="Rectangle 6">
              <a:extLst>
                <a:ext uri="{FF2B5EF4-FFF2-40B4-BE49-F238E27FC236}">
                  <a16:creationId xmlns:a16="http://schemas.microsoft.com/office/drawing/2014/main" xmlns="" id="{7869C0DF-353A-447F-8322-72D1BB9C9FD7}"/>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defRPr>
                  <a:solidFill>
                    <a:schemeClr val="tx1"/>
                  </a:solidFill>
                  <a:latin typeface="Arial" panose="020B0604020202020204" pitchFamily="34" charset="0"/>
                  <a:ea typeface="仿宋_GB2312" panose="02010609030101010101" pitchFamily="49" charset="-122"/>
                </a:defRPr>
              </a:lvl1pPr>
              <a:lvl2pPr marL="742950" indent="-285750">
                <a:defRPr>
                  <a:solidFill>
                    <a:schemeClr val="tx1"/>
                  </a:solidFill>
                  <a:latin typeface="Arial" panose="020B0604020202020204" pitchFamily="34" charset="0"/>
                  <a:ea typeface="仿宋_GB2312" panose="02010609030101010101" pitchFamily="49" charset="-122"/>
                </a:defRPr>
              </a:lvl2pPr>
              <a:lvl3pPr marL="1143000" indent="-228600">
                <a:defRPr>
                  <a:solidFill>
                    <a:schemeClr val="tx1"/>
                  </a:solidFill>
                  <a:latin typeface="Arial" panose="020B0604020202020204" pitchFamily="34" charset="0"/>
                  <a:ea typeface="仿宋_GB2312" panose="02010609030101010101" pitchFamily="49" charset="-122"/>
                </a:defRPr>
              </a:lvl3pPr>
              <a:lvl4pPr marL="1600200" indent="-228600">
                <a:defRPr>
                  <a:solidFill>
                    <a:schemeClr val="tx1"/>
                  </a:solidFill>
                  <a:latin typeface="Arial" panose="020B0604020202020204" pitchFamily="34" charset="0"/>
                  <a:ea typeface="仿宋_GB2312" panose="02010609030101010101" pitchFamily="49" charset="-122"/>
                </a:defRPr>
              </a:lvl4pPr>
              <a:lvl5pPr marL="2057400" indent="-228600">
                <a:defRPr>
                  <a:solidFill>
                    <a:schemeClr val="tx1"/>
                  </a:solidFill>
                  <a:latin typeface="Arial" panose="020B0604020202020204" pitchFamily="34" charset="0"/>
                  <a:ea typeface="仿宋_GB2312" panose="0201060903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9pPr>
            </a:lstStyle>
            <a:p>
              <a:pPr eaLnBrk="1" hangingPunct="1">
                <a:defRPr/>
              </a:pPr>
              <a:endParaRPr lang="zh-CN" altLang="zh-CN" sz="2400">
                <a:latin typeface="Times New Roman" panose="02020603050405020304" pitchFamily="18" charset="0"/>
              </a:endParaRPr>
            </a:p>
          </p:txBody>
        </p:sp>
        <p:sp>
          <p:nvSpPr>
            <p:cNvPr id="1034" name="Rectangle 7">
              <a:extLst>
                <a:ext uri="{FF2B5EF4-FFF2-40B4-BE49-F238E27FC236}">
                  <a16:creationId xmlns:a16="http://schemas.microsoft.com/office/drawing/2014/main" xmlns="" id="{92633D0E-AC27-4528-AAEC-B0E8B5565C8A}"/>
                </a:ext>
              </a:extLst>
            </p:cNvPr>
            <p:cNvSpPr>
              <a:spLocks noChangeArrowheads="1"/>
            </p:cNvSpPr>
            <p:nvPr/>
          </p:nvSpPr>
          <p:spPr bwMode="auto">
            <a:xfrm>
              <a:off x="258" y="85"/>
              <a:ext cx="87" cy="89"/>
            </a:xfrm>
            <a:prstGeom prst="rect">
              <a:avLst/>
            </a:prstGeom>
            <a:solidFill>
              <a:schemeClr val="folHlink"/>
            </a:solidFill>
            <a:ln>
              <a:noFill/>
            </a:ln>
          </p:spPr>
          <p:txBody>
            <a:bodyPr/>
            <a:lstStyle>
              <a:lvl1pPr>
                <a:defRPr>
                  <a:solidFill>
                    <a:schemeClr val="tx1"/>
                  </a:solidFill>
                  <a:latin typeface="Arial" panose="020B0604020202020204" pitchFamily="34" charset="0"/>
                  <a:ea typeface="仿宋_GB2312" panose="02010609030101010101" pitchFamily="49" charset="-122"/>
                </a:defRPr>
              </a:lvl1pPr>
              <a:lvl2pPr marL="742950" indent="-285750">
                <a:defRPr>
                  <a:solidFill>
                    <a:schemeClr val="tx1"/>
                  </a:solidFill>
                  <a:latin typeface="Arial" panose="020B0604020202020204" pitchFamily="34" charset="0"/>
                  <a:ea typeface="仿宋_GB2312" panose="02010609030101010101" pitchFamily="49" charset="-122"/>
                </a:defRPr>
              </a:lvl2pPr>
              <a:lvl3pPr marL="1143000" indent="-228600">
                <a:defRPr>
                  <a:solidFill>
                    <a:schemeClr val="tx1"/>
                  </a:solidFill>
                  <a:latin typeface="Arial" panose="020B0604020202020204" pitchFamily="34" charset="0"/>
                  <a:ea typeface="仿宋_GB2312" panose="02010609030101010101" pitchFamily="49" charset="-122"/>
                </a:defRPr>
              </a:lvl3pPr>
              <a:lvl4pPr marL="1600200" indent="-228600">
                <a:defRPr>
                  <a:solidFill>
                    <a:schemeClr val="tx1"/>
                  </a:solidFill>
                  <a:latin typeface="Arial" panose="020B0604020202020204" pitchFamily="34" charset="0"/>
                  <a:ea typeface="仿宋_GB2312" panose="02010609030101010101" pitchFamily="49" charset="-122"/>
                </a:defRPr>
              </a:lvl4pPr>
              <a:lvl5pPr marL="2057400" indent="-228600">
                <a:defRPr>
                  <a:solidFill>
                    <a:schemeClr val="tx1"/>
                  </a:solidFill>
                  <a:latin typeface="Arial" panose="020B0604020202020204" pitchFamily="34" charset="0"/>
                  <a:ea typeface="仿宋_GB2312" panose="0201060903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9pPr>
            </a:lstStyle>
            <a:p>
              <a:pPr eaLnBrk="1" hangingPunct="1">
                <a:defRPr/>
              </a:pPr>
              <a:endParaRPr lang="zh-CN" altLang="zh-CN">
                <a:solidFill>
                  <a:schemeClr val="hlink"/>
                </a:solidFill>
              </a:endParaRPr>
            </a:p>
          </p:txBody>
        </p:sp>
        <p:sp>
          <p:nvSpPr>
            <p:cNvPr id="1035" name="Rectangle 8">
              <a:extLst>
                <a:ext uri="{FF2B5EF4-FFF2-40B4-BE49-F238E27FC236}">
                  <a16:creationId xmlns:a16="http://schemas.microsoft.com/office/drawing/2014/main" xmlns="" id="{1C8FBEF1-CBFA-46AB-9C61-8ECC4DA1A54F}"/>
                </a:ext>
              </a:extLst>
            </p:cNvPr>
            <p:cNvSpPr>
              <a:spLocks noChangeArrowheads="1"/>
            </p:cNvSpPr>
            <p:nvPr/>
          </p:nvSpPr>
          <p:spPr bwMode="auto">
            <a:xfrm>
              <a:off x="345" y="0"/>
              <a:ext cx="88" cy="87"/>
            </a:xfrm>
            <a:prstGeom prst="rect">
              <a:avLst/>
            </a:prstGeom>
            <a:solidFill>
              <a:schemeClr val="folHlink"/>
            </a:solidFill>
            <a:ln>
              <a:noFill/>
            </a:ln>
          </p:spPr>
          <p:txBody>
            <a:bodyPr/>
            <a:lstStyle>
              <a:lvl1pPr>
                <a:defRPr>
                  <a:solidFill>
                    <a:schemeClr val="tx1"/>
                  </a:solidFill>
                  <a:latin typeface="Arial" panose="020B0604020202020204" pitchFamily="34" charset="0"/>
                  <a:ea typeface="仿宋_GB2312" panose="02010609030101010101" pitchFamily="49" charset="-122"/>
                </a:defRPr>
              </a:lvl1pPr>
              <a:lvl2pPr marL="742950" indent="-285750">
                <a:defRPr>
                  <a:solidFill>
                    <a:schemeClr val="tx1"/>
                  </a:solidFill>
                  <a:latin typeface="Arial" panose="020B0604020202020204" pitchFamily="34" charset="0"/>
                  <a:ea typeface="仿宋_GB2312" panose="02010609030101010101" pitchFamily="49" charset="-122"/>
                </a:defRPr>
              </a:lvl2pPr>
              <a:lvl3pPr marL="1143000" indent="-228600">
                <a:defRPr>
                  <a:solidFill>
                    <a:schemeClr val="tx1"/>
                  </a:solidFill>
                  <a:latin typeface="Arial" panose="020B0604020202020204" pitchFamily="34" charset="0"/>
                  <a:ea typeface="仿宋_GB2312" panose="02010609030101010101" pitchFamily="49" charset="-122"/>
                </a:defRPr>
              </a:lvl3pPr>
              <a:lvl4pPr marL="1600200" indent="-228600">
                <a:defRPr>
                  <a:solidFill>
                    <a:schemeClr val="tx1"/>
                  </a:solidFill>
                  <a:latin typeface="Arial" panose="020B0604020202020204" pitchFamily="34" charset="0"/>
                  <a:ea typeface="仿宋_GB2312" panose="02010609030101010101" pitchFamily="49" charset="-122"/>
                </a:defRPr>
              </a:lvl4pPr>
              <a:lvl5pPr marL="2057400" indent="-228600">
                <a:defRPr>
                  <a:solidFill>
                    <a:schemeClr val="tx1"/>
                  </a:solidFill>
                  <a:latin typeface="Arial" panose="020B0604020202020204" pitchFamily="34" charset="0"/>
                  <a:ea typeface="仿宋_GB2312" panose="0201060903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9pPr>
            </a:lstStyle>
            <a:p>
              <a:pPr eaLnBrk="1" hangingPunct="1">
                <a:defRPr/>
              </a:pPr>
              <a:endParaRPr lang="zh-CN" altLang="zh-CN">
                <a:solidFill>
                  <a:schemeClr val="hlink"/>
                </a:solidFill>
              </a:endParaRPr>
            </a:p>
          </p:txBody>
        </p:sp>
        <p:sp>
          <p:nvSpPr>
            <p:cNvPr id="1036" name="Rectangle 9">
              <a:extLst>
                <a:ext uri="{FF2B5EF4-FFF2-40B4-BE49-F238E27FC236}">
                  <a16:creationId xmlns:a16="http://schemas.microsoft.com/office/drawing/2014/main" xmlns="" id="{FF7DBA80-09B9-415A-B7DE-81CFF5DC8835}"/>
                </a:ext>
              </a:extLst>
            </p:cNvPr>
            <p:cNvSpPr>
              <a:spLocks noChangeArrowheads="1"/>
            </p:cNvSpPr>
            <p:nvPr/>
          </p:nvSpPr>
          <p:spPr bwMode="auto">
            <a:xfrm>
              <a:off x="345" y="85"/>
              <a:ext cx="88" cy="89"/>
            </a:xfrm>
            <a:prstGeom prst="rect">
              <a:avLst/>
            </a:prstGeom>
            <a:solidFill>
              <a:schemeClr val="accent2"/>
            </a:solidFill>
            <a:ln>
              <a:noFill/>
            </a:ln>
          </p:spPr>
          <p:txBody>
            <a:bodyPr/>
            <a:lstStyle>
              <a:lvl1pPr>
                <a:defRPr>
                  <a:solidFill>
                    <a:schemeClr val="tx1"/>
                  </a:solidFill>
                  <a:latin typeface="Arial" panose="020B0604020202020204" pitchFamily="34" charset="0"/>
                  <a:ea typeface="仿宋_GB2312" panose="02010609030101010101" pitchFamily="49" charset="-122"/>
                </a:defRPr>
              </a:lvl1pPr>
              <a:lvl2pPr marL="742950" indent="-285750">
                <a:defRPr>
                  <a:solidFill>
                    <a:schemeClr val="tx1"/>
                  </a:solidFill>
                  <a:latin typeface="Arial" panose="020B0604020202020204" pitchFamily="34" charset="0"/>
                  <a:ea typeface="仿宋_GB2312" panose="02010609030101010101" pitchFamily="49" charset="-122"/>
                </a:defRPr>
              </a:lvl2pPr>
              <a:lvl3pPr marL="1143000" indent="-228600">
                <a:defRPr>
                  <a:solidFill>
                    <a:schemeClr val="tx1"/>
                  </a:solidFill>
                  <a:latin typeface="Arial" panose="020B0604020202020204" pitchFamily="34" charset="0"/>
                  <a:ea typeface="仿宋_GB2312" panose="02010609030101010101" pitchFamily="49" charset="-122"/>
                </a:defRPr>
              </a:lvl3pPr>
              <a:lvl4pPr marL="1600200" indent="-228600">
                <a:defRPr>
                  <a:solidFill>
                    <a:schemeClr val="tx1"/>
                  </a:solidFill>
                  <a:latin typeface="Arial" panose="020B0604020202020204" pitchFamily="34" charset="0"/>
                  <a:ea typeface="仿宋_GB2312" panose="02010609030101010101" pitchFamily="49" charset="-122"/>
                </a:defRPr>
              </a:lvl4pPr>
              <a:lvl5pPr marL="2057400" indent="-228600">
                <a:defRPr>
                  <a:solidFill>
                    <a:schemeClr val="tx1"/>
                  </a:solidFill>
                  <a:latin typeface="Arial" panose="020B0604020202020204" pitchFamily="34" charset="0"/>
                  <a:ea typeface="仿宋_GB2312" panose="0201060903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9pPr>
            </a:lstStyle>
            <a:p>
              <a:pPr eaLnBrk="1" hangingPunct="1">
                <a:defRPr/>
              </a:pPr>
              <a:endParaRPr lang="zh-CN" altLang="zh-CN">
                <a:solidFill>
                  <a:schemeClr val="accent2"/>
                </a:solidFill>
              </a:endParaRPr>
            </a:p>
          </p:txBody>
        </p:sp>
        <p:sp>
          <p:nvSpPr>
            <p:cNvPr id="1037" name="Rectangle 10">
              <a:extLst>
                <a:ext uri="{FF2B5EF4-FFF2-40B4-BE49-F238E27FC236}">
                  <a16:creationId xmlns:a16="http://schemas.microsoft.com/office/drawing/2014/main" xmlns="" id="{0DD42F88-247D-4274-A9A8-08172AB2E53B}"/>
                </a:ext>
              </a:extLst>
            </p:cNvPr>
            <p:cNvSpPr>
              <a:spLocks noChangeArrowheads="1"/>
            </p:cNvSpPr>
            <p:nvPr/>
          </p:nvSpPr>
          <p:spPr bwMode="auto">
            <a:xfrm>
              <a:off x="173" y="173"/>
              <a:ext cx="86" cy="87"/>
            </a:xfrm>
            <a:prstGeom prst="rect">
              <a:avLst/>
            </a:prstGeom>
            <a:solidFill>
              <a:schemeClr val="folHlink"/>
            </a:solidFill>
            <a:ln>
              <a:noFill/>
            </a:ln>
          </p:spPr>
          <p:txBody>
            <a:bodyPr/>
            <a:lstStyle>
              <a:lvl1pPr>
                <a:defRPr>
                  <a:solidFill>
                    <a:schemeClr val="tx1"/>
                  </a:solidFill>
                  <a:latin typeface="Arial" panose="020B0604020202020204" pitchFamily="34" charset="0"/>
                  <a:ea typeface="仿宋_GB2312" panose="02010609030101010101" pitchFamily="49" charset="-122"/>
                </a:defRPr>
              </a:lvl1pPr>
              <a:lvl2pPr marL="742950" indent="-285750">
                <a:defRPr>
                  <a:solidFill>
                    <a:schemeClr val="tx1"/>
                  </a:solidFill>
                  <a:latin typeface="Arial" panose="020B0604020202020204" pitchFamily="34" charset="0"/>
                  <a:ea typeface="仿宋_GB2312" panose="02010609030101010101" pitchFamily="49" charset="-122"/>
                </a:defRPr>
              </a:lvl2pPr>
              <a:lvl3pPr marL="1143000" indent="-228600">
                <a:defRPr>
                  <a:solidFill>
                    <a:schemeClr val="tx1"/>
                  </a:solidFill>
                  <a:latin typeface="Arial" panose="020B0604020202020204" pitchFamily="34" charset="0"/>
                  <a:ea typeface="仿宋_GB2312" panose="02010609030101010101" pitchFamily="49" charset="-122"/>
                </a:defRPr>
              </a:lvl3pPr>
              <a:lvl4pPr marL="1600200" indent="-228600">
                <a:defRPr>
                  <a:solidFill>
                    <a:schemeClr val="tx1"/>
                  </a:solidFill>
                  <a:latin typeface="Arial" panose="020B0604020202020204" pitchFamily="34" charset="0"/>
                  <a:ea typeface="仿宋_GB2312" panose="02010609030101010101" pitchFamily="49" charset="-122"/>
                </a:defRPr>
              </a:lvl4pPr>
              <a:lvl5pPr marL="2057400" indent="-228600">
                <a:defRPr>
                  <a:solidFill>
                    <a:schemeClr val="tx1"/>
                  </a:solidFill>
                  <a:latin typeface="Arial" panose="020B0604020202020204" pitchFamily="34" charset="0"/>
                  <a:ea typeface="仿宋_GB2312" panose="0201060903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9pPr>
            </a:lstStyle>
            <a:p>
              <a:pPr eaLnBrk="1" hangingPunct="1">
                <a:defRPr/>
              </a:pPr>
              <a:endParaRPr lang="zh-CN" altLang="zh-CN">
                <a:solidFill>
                  <a:schemeClr val="hlink"/>
                </a:solidFill>
              </a:endParaRPr>
            </a:p>
          </p:txBody>
        </p:sp>
        <p:sp>
          <p:nvSpPr>
            <p:cNvPr id="1038" name="Rectangle 11">
              <a:extLst>
                <a:ext uri="{FF2B5EF4-FFF2-40B4-BE49-F238E27FC236}">
                  <a16:creationId xmlns:a16="http://schemas.microsoft.com/office/drawing/2014/main" xmlns="" id="{55C65964-C685-4B8D-BD95-5F52BADB5291}"/>
                </a:ext>
              </a:extLst>
            </p:cNvPr>
            <p:cNvSpPr>
              <a:spLocks noChangeArrowheads="1"/>
            </p:cNvSpPr>
            <p:nvPr/>
          </p:nvSpPr>
          <p:spPr bwMode="auto">
            <a:xfrm>
              <a:off x="83" y="86"/>
              <a:ext cx="89" cy="87"/>
            </a:xfrm>
            <a:prstGeom prst="rect">
              <a:avLst/>
            </a:prstGeom>
            <a:solidFill>
              <a:schemeClr val="bg2"/>
            </a:solidFill>
            <a:ln>
              <a:noFill/>
            </a:ln>
          </p:spPr>
          <p:txBody>
            <a:bodyPr/>
            <a:lstStyle>
              <a:lvl1pPr>
                <a:defRPr>
                  <a:solidFill>
                    <a:schemeClr val="tx1"/>
                  </a:solidFill>
                  <a:latin typeface="Arial" panose="020B0604020202020204" pitchFamily="34" charset="0"/>
                  <a:ea typeface="仿宋_GB2312" panose="02010609030101010101" pitchFamily="49" charset="-122"/>
                </a:defRPr>
              </a:lvl1pPr>
              <a:lvl2pPr marL="742950" indent="-285750">
                <a:defRPr>
                  <a:solidFill>
                    <a:schemeClr val="tx1"/>
                  </a:solidFill>
                  <a:latin typeface="Arial" panose="020B0604020202020204" pitchFamily="34" charset="0"/>
                  <a:ea typeface="仿宋_GB2312" panose="02010609030101010101" pitchFamily="49" charset="-122"/>
                </a:defRPr>
              </a:lvl2pPr>
              <a:lvl3pPr marL="1143000" indent="-228600">
                <a:defRPr>
                  <a:solidFill>
                    <a:schemeClr val="tx1"/>
                  </a:solidFill>
                  <a:latin typeface="Arial" panose="020B0604020202020204" pitchFamily="34" charset="0"/>
                  <a:ea typeface="仿宋_GB2312" panose="02010609030101010101" pitchFamily="49" charset="-122"/>
                </a:defRPr>
              </a:lvl3pPr>
              <a:lvl4pPr marL="1600200" indent="-228600">
                <a:defRPr>
                  <a:solidFill>
                    <a:schemeClr val="tx1"/>
                  </a:solidFill>
                  <a:latin typeface="Arial" panose="020B0604020202020204" pitchFamily="34" charset="0"/>
                  <a:ea typeface="仿宋_GB2312" panose="02010609030101010101" pitchFamily="49" charset="-122"/>
                </a:defRPr>
              </a:lvl4pPr>
              <a:lvl5pPr marL="2057400" indent="-228600">
                <a:defRPr>
                  <a:solidFill>
                    <a:schemeClr val="tx1"/>
                  </a:solidFill>
                  <a:latin typeface="Arial" panose="020B0604020202020204" pitchFamily="34" charset="0"/>
                  <a:ea typeface="仿宋_GB2312" panose="0201060903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9pPr>
            </a:lstStyle>
            <a:p>
              <a:pPr eaLnBrk="1" hangingPunct="1">
                <a:defRPr/>
              </a:pPr>
              <a:endParaRPr lang="zh-CN" altLang="zh-CN" sz="2400">
                <a:latin typeface="Times New Roman" panose="02020603050405020304" pitchFamily="18" charset="0"/>
              </a:endParaRPr>
            </a:p>
          </p:txBody>
        </p:sp>
        <p:sp>
          <p:nvSpPr>
            <p:cNvPr id="1039" name="Rectangle 12">
              <a:extLst>
                <a:ext uri="{FF2B5EF4-FFF2-40B4-BE49-F238E27FC236}">
                  <a16:creationId xmlns:a16="http://schemas.microsoft.com/office/drawing/2014/main" xmlns="" id="{4FFC97CC-9C13-48B9-8350-199D04CDAEE1}"/>
                </a:ext>
              </a:extLst>
            </p:cNvPr>
            <p:cNvSpPr>
              <a:spLocks noChangeArrowheads="1"/>
            </p:cNvSpPr>
            <p:nvPr/>
          </p:nvSpPr>
          <p:spPr bwMode="auto">
            <a:xfrm>
              <a:off x="258" y="171"/>
              <a:ext cx="87" cy="87"/>
            </a:xfrm>
            <a:prstGeom prst="rect">
              <a:avLst/>
            </a:prstGeom>
            <a:solidFill>
              <a:schemeClr val="accent2"/>
            </a:solidFill>
            <a:ln>
              <a:noFill/>
            </a:ln>
          </p:spPr>
          <p:txBody>
            <a:bodyPr/>
            <a:lstStyle>
              <a:lvl1pPr>
                <a:defRPr>
                  <a:solidFill>
                    <a:schemeClr val="tx1"/>
                  </a:solidFill>
                  <a:latin typeface="Arial" panose="020B0604020202020204" pitchFamily="34" charset="0"/>
                  <a:ea typeface="仿宋_GB2312" panose="02010609030101010101" pitchFamily="49" charset="-122"/>
                </a:defRPr>
              </a:lvl1pPr>
              <a:lvl2pPr marL="742950" indent="-285750">
                <a:defRPr>
                  <a:solidFill>
                    <a:schemeClr val="tx1"/>
                  </a:solidFill>
                  <a:latin typeface="Arial" panose="020B0604020202020204" pitchFamily="34" charset="0"/>
                  <a:ea typeface="仿宋_GB2312" panose="02010609030101010101" pitchFamily="49" charset="-122"/>
                </a:defRPr>
              </a:lvl2pPr>
              <a:lvl3pPr marL="1143000" indent="-228600">
                <a:defRPr>
                  <a:solidFill>
                    <a:schemeClr val="tx1"/>
                  </a:solidFill>
                  <a:latin typeface="Arial" panose="020B0604020202020204" pitchFamily="34" charset="0"/>
                  <a:ea typeface="仿宋_GB2312" panose="02010609030101010101" pitchFamily="49" charset="-122"/>
                </a:defRPr>
              </a:lvl3pPr>
              <a:lvl4pPr marL="1600200" indent="-228600">
                <a:defRPr>
                  <a:solidFill>
                    <a:schemeClr val="tx1"/>
                  </a:solidFill>
                  <a:latin typeface="Arial" panose="020B0604020202020204" pitchFamily="34" charset="0"/>
                  <a:ea typeface="仿宋_GB2312" panose="02010609030101010101" pitchFamily="49" charset="-122"/>
                </a:defRPr>
              </a:lvl4pPr>
              <a:lvl5pPr marL="2057400" indent="-228600">
                <a:defRPr>
                  <a:solidFill>
                    <a:schemeClr val="tx1"/>
                  </a:solidFill>
                  <a:latin typeface="Arial" panose="020B0604020202020204" pitchFamily="34" charset="0"/>
                  <a:ea typeface="仿宋_GB2312" panose="0201060903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9pPr>
            </a:lstStyle>
            <a:p>
              <a:pPr eaLnBrk="1" hangingPunct="1">
                <a:defRPr/>
              </a:pPr>
              <a:endParaRPr lang="zh-CN" altLang="zh-CN">
                <a:solidFill>
                  <a:schemeClr val="accent2"/>
                </a:solidFill>
              </a:endParaRPr>
            </a:p>
          </p:txBody>
        </p:sp>
        <p:sp>
          <p:nvSpPr>
            <p:cNvPr id="1040" name="Rectangle 13">
              <a:extLst>
                <a:ext uri="{FF2B5EF4-FFF2-40B4-BE49-F238E27FC236}">
                  <a16:creationId xmlns:a16="http://schemas.microsoft.com/office/drawing/2014/main" xmlns="" id="{5FD030E0-FC4E-4CDF-AB41-085ED8FA0814}"/>
                </a:ext>
              </a:extLst>
            </p:cNvPr>
            <p:cNvSpPr>
              <a:spLocks noChangeArrowheads="1"/>
            </p:cNvSpPr>
            <p:nvPr/>
          </p:nvSpPr>
          <p:spPr bwMode="auto">
            <a:xfrm>
              <a:off x="173" y="258"/>
              <a:ext cx="86" cy="86"/>
            </a:xfrm>
            <a:prstGeom prst="rect">
              <a:avLst/>
            </a:prstGeom>
            <a:solidFill>
              <a:schemeClr val="accent2"/>
            </a:solidFill>
            <a:ln>
              <a:noFill/>
            </a:ln>
          </p:spPr>
          <p:txBody>
            <a:bodyPr/>
            <a:lstStyle>
              <a:lvl1pPr>
                <a:defRPr>
                  <a:solidFill>
                    <a:schemeClr val="tx1"/>
                  </a:solidFill>
                  <a:latin typeface="Arial" panose="020B0604020202020204" pitchFamily="34" charset="0"/>
                  <a:ea typeface="仿宋_GB2312" panose="02010609030101010101" pitchFamily="49" charset="-122"/>
                </a:defRPr>
              </a:lvl1pPr>
              <a:lvl2pPr marL="742950" indent="-285750">
                <a:defRPr>
                  <a:solidFill>
                    <a:schemeClr val="tx1"/>
                  </a:solidFill>
                  <a:latin typeface="Arial" panose="020B0604020202020204" pitchFamily="34" charset="0"/>
                  <a:ea typeface="仿宋_GB2312" panose="02010609030101010101" pitchFamily="49" charset="-122"/>
                </a:defRPr>
              </a:lvl2pPr>
              <a:lvl3pPr marL="1143000" indent="-228600">
                <a:defRPr>
                  <a:solidFill>
                    <a:schemeClr val="tx1"/>
                  </a:solidFill>
                  <a:latin typeface="Arial" panose="020B0604020202020204" pitchFamily="34" charset="0"/>
                  <a:ea typeface="仿宋_GB2312" panose="02010609030101010101" pitchFamily="49" charset="-122"/>
                </a:defRPr>
              </a:lvl3pPr>
              <a:lvl4pPr marL="1600200" indent="-228600">
                <a:defRPr>
                  <a:solidFill>
                    <a:schemeClr val="tx1"/>
                  </a:solidFill>
                  <a:latin typeface="Arial" panose="020B0604020202020204" pitchFamily="34" charset="0"/>
                  <a:ea typeface="仿宋_GB2312" panose="02010609030101010101" pitchFamily="49" charset="-122"/>
                </a:defRPr>
              </a:lvl4pPr>
              <a:lvl5pPr marL="2057400" indent="-228600">
                <a:defRPr>
                  <a:solidFill>
                    <a:schemeClr val="tx1"/>
                  </a:solidFill>
                  <a:latin typeface="Arial" panose="020B0604020202020204" pitchFamily="34" charset="0"/>
                  <a:ea typeface="仿宋_GB2312" panose="0201060903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仿宋_GB2312" panose="02010609030101010101" pitchFamily="49" charset="-122"/>
                </a:defRPr>
              </a:lvl9pPr>
            </a:lstStyle>
            <a:p>
              <a:pPr eaLnBrk="1" hangingPunct="1">
                <a:defRPr/>
              </a:pPr>
              <a:endParaRPr lang="zh-CN" altLang="zh-CN">
                <a:solidFill>
                  <a:schemeClr val="accent2"/>
                </a:solidFill>
              </a:endParaRPr>
            </a:p>
          </p:txBody>
        </p:sp>
      </p:grpSp>
      <p:sp>
        <p:nvSpPr>
          <p:cNvPr id="1029" name="Rectangle 14">
            <a:extLst>
              <a:ext uri="{FF2B5EF4-FFF2-40B4-BE49-F238E27FC236}">
                <a16:creationId xmlns:a16="http://schemas.microsoft.com/office/drawing/2014/main" xmlns="" id="{B51E65CF-4D60-49BC-B75A-F31096C2828D}"/>
              </a:ext>
            </a:extLst>
          </p:cNvPr>
          <p:cNvSpPr>
            <a:spLocks noGrp="1" noChangeArrowheads="1"/>
          </p:cNvSpPr>
          <p:nvPr>
            <p:ph type="title"/>
          </p:nvPr>
        </p:nvSpPr>
        <p:spPr bwMode="auto">
          <a:xfrm>
            <a:off x="457200" y="457200"/>
            <a:ext cx="8229600" cy="8842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a:extLst>
              <a:ext uri="{FF2B5EF4-FFF2-40B4-BE49-F238E27FC236}">
                <a16:creationId xmlns:a16="http://schemas.microsoft.com/office/drawing/2014/main" xmlns="" id="{D0CF4CF9-B087-4831-8197-81ACE9B5ACE3}"/>
              </a:ext>
            </a:extLst>
          </p:cNvPr>
          <p:cNvSpPr>
            <a:spLocks noGrp="1" noChangeArrowheads="1"/>
          </p:cNvSpPr>
          <p:nvPr>
            <p:ph type="body" idx="1"/>
          </p:nvPr>
        </p:nvSpPr>
        <p:spPr bwMode="auto">
          <a:xfrm>
            <a:off x="457200" y="1484314"/>
            <a:ext cx="8229600" cy="43830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3792" name="Rectangle 16">
            <a:extLst>
              <a:ext uri="{FF2B5EF4-FFF2-40B4-BE49-F238E27FC236}">
                <a16:creationId xmlns:a16="http://schemas.microsoft.com/office/drawing/2014/main" xmlns="" id="{E69D31BF-F287-4C94-8725-70D48B5B1826}"/>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pic>
        <p:nvPicPr>
          <p:cNvPr id="1032" name="图片 16">
            <a:extLst>
              <a:ext uri="{FF2B5EF4-FFF2-40B4-BE49-F238E27FC236}">
                <a16:creationId xmlns:a16="http://schemas.microsoft.com/office/drawing/2014/main" xmlns="" id="{05887F69-7A15-4D3F-9D3C-DE3EC5E3C21F}"/>
              </a:ext>
            </a:extLst>
          </p:cNvPr>
          <p:cNvPicPr>
            <a:picLocks noChangeAspect="1"/>
          </p:cNvPicPr>
          <p:nvPr userDrawn="1"/>
        </p:nvPicPr>
        <p:blipFill>
          <a:blip r:embed="rId13">
            <a:clrChange>
              <a:clrFrom>
                <a:srgbClr val="C1C0C0"/>
              </a:clrFrom>
              <a:clrTo>
                <a:srgbClr val="C1C0C0">
                  <a:alpha val="0"/>
                </a:srgbClr>
              </a:clrTo>
            </a:clrChange>
            <a:extLst>
              <a:ext uri="{28A0092B-C50C-407E-A947-70E740481C1C}">
                <a14:useLocalDpi xmlns:a14="http://schemas.microsoft.com/office/drawing/2010/main" xmlns="" val="0"/>
              </a:ext>
            </a:extLst>
          </a:blip>
          <a:srcRect/>
          <a:stretch>
            <a:fillRect/>
          </a:stretch>
        </p:blipFill>
        <p:spPr bwMode="auto">
          <a:xfrm>
            <a:off x="8488364" y="50800"/>
            <a:ext cx="604837" cy="387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8" name="组合 17">
            <a:extLst>
              <a:ext uri="{FF2B5EF4-FFF2-40B4-BE49-F238E27FC236}">
                <a16:creationId xmlns:a16="http://schemas.microsoft.com/office/drawing/2014/main" xmlns="" id="{E3550EDF-48A6-4676-A418-02F408F5AC07}"/>
              </a:ext>
            </a:extLst>
          </p:cNvPr>
          <p:cNvGrpSpPr/>
          <p:nvPr userDrawn="1"/>
        </p:nvGrpSpPr>
        <p:grpSpPr>
          <a:xfrm>
            <a:off x="17343" y="6535848"/>
            <a:ext cx="286840" cy="316182"/>
            <a:chOff x="3748193" y="2000673"/>
            <a:chExt cx="4030134" cy="3833285"/>
          </a:xfrm>
          <a:solidFill>
            <a:schemeClr val="bg1"/>
          </a:solidFill>
        </p:grpSpPr>
        <p:sp>
          <p:nvSpPr>
            <p:cNvPr id="19" name="Freeform 104">
              <a:extLst>
                <a:ext uri="{FF2B5EF4-FFF2-40B4-BE49-F238E27FC236}">
                  <a16:creationId xmlns:a16="http://schemas.microsoft.com/office/drawing/2014/main" xmlns="" id="{864B9D6C-0F09-44C2-9926-EB4993545484}"/>
                </a:ext>
              </a:extLst>
            </p:cNvPr>
            <p:cNvSpPr>
              <a:spLocks/>
            </p:cNvSpPr>
            <p:nvPr/>
          </p:nvSpPr>
          <p:spPr bwMode="auto">
            <a:xfrm>
              <a:off x="5858511" y="4583007"/>
              <a:ext cx="1151467" cy="1250951"/>
            </a:xfrm>
            <a:custGeom>
              <a:avLst/>
              <a:gdLst>
                <a:gd name="T0" fmla="*/ 0 w 876"/>
                <a:gd name="T1" fmla="*/ 2147483647 h 952"/>
                <a:gd name="T2" fmla="*/ 0 w 876"/>
                <a:gd name="T3" fmla="*/ 2147483647 h 952"/>
                <a:gd name="T4" fmla="*/ 2147483647 w 876"/>
                <a:gd name="T5" fmla="*/ 2147483647 h 952"/>
                <a:gd name="T6" fmla="*/ 2147483647 w 876"/>
                <a:gd name="T7" fmla="*/ 0 h 952"/>
                <a:gd name="T8" fmla="*/ 2147483647 w 876"/>
                <a:gd name="T9" fmla="*/ 0 h 952"/>
                <a:gd name="T10" fmla="*/ 2147483647 w 876"/>
                <a:gd name="T11" fmla="*/ 2147483647 h 952"/>
                <a:gd name="T12" fmla="*/ 0 w 876"/>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close/>
                </a:path>
              </a:pathLst>
            </a:custGeom>
            <a:solidFill>
              <a:srgbClr val="70A02E"/>
            </a:solidFill>
            <a:ln>
              <a:noFill/>
            </a:ln>
          </p:spPr>
          <p:txBody>
            <a:bodyPr/>
            <a:lstStyle/>
            <a:p>
              <a:pPr>
                <a:defRPr/>
              </a:pPr>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20" name="Freeform 106">
              <a:extLst>
                <a:ext uri="{FF2B5EF4-FFF2-40B4-BE49-F238E27FC236}">
                  <a16:creationId xmlns:a16="http://schemas.microsoft.com/office/drawing/2014/main" xmlns="" id="{19201AF7-557D-40F4-9182-C3AEE31BACE7}"/>
                </a:ext>
              </a:extLst>
            </p:cNvPr>
            <p:cNvSpPr>
              <a:spLocks/>
            </p:cNvSpPr>
            <p:nvPr/>
          </p:nvSpPr>
          <p:spPr bwMode="auto">
            <a:xfrm>
              <a:off x="4516545" y="4583007"/>
              <a:ext cx="1155700" cy="1250951"/>
            </a:xfrm>
            <a:custGeom>
              <a:avLst/>
              <a:gdLst>
                <a:gd name="T0" fmla="*/ 2147483647 w 878"/>
                <a:gd name="T1" fmla="*/ 2147483647 h 952"/>
                <a:gd name="T2" fmla="*/ 2147483647 w 878"/>
                <a:gd name="T3" fmla="*/ 2147483647 h 952"/>
                <a:gd name="T4" fmla="*/ 2147483647 w 878"/>
                <a:gd name="T5" fmla="*/ 0 h 952"/>
                <a:gd name="T6" fmla="*/ 2147483647 w 878"/>
                <a:gd name="T7" fmla="*/ 0 h 952"/>
                <a:gd name="T8" fmla="*/ 0 w 878"/>
                <a:gd name="T9" fmla="*/ 2147483647 h 952"/>
                <a:gd name="T10" fmla="*/ 2147483647 w 878"/>
                <a:gd name="T11" fmla="*/ 2147483647 h 952"/>
                <a:gd name="T12" fmla="*/ 2147483647 w 878"/>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8" h="952">
                  <a:moveTo>
                    <a:pt x="878" y="30"/>
                  </a:moveTo>
                  <a:lnTo>
                    <a:pt x="456" y="252"/>
                  </a:lnTo>
                  <a:lnTo>
                    <a:pt x="498" y="0"/>
                  </a:lnTo>
                  <a:lnTo>
                    <a:pt x="164" y="0"/>
                  </a:lnTo>
                  <a:lnTo>
                    <a:pt x="0" y="952"/>
                  </a:lnTo>
                  <a:lnTo>
                    <a:pt x="878" y="492"/>
                  </a:lnTo>
                  <a:lnTo>
                    <a:pt x="878" y="30"/>
                  </a:lnTo>
                  <a:close/>
                </a:path>
              </a:pathLst>
            </a:custGeom>
            <a:solidFill>
              <a:srgbClr val="8EB59E"/>
            </a:solidFill>
            <a:ln>
              <a:noFill/>
            </a:ln>
          </p:spPr>
          <p:txBody>
            <a:bodyPr/>
            <a:lstStyle/>
            <a:p>
              <a:pPr>
                <a:defRPr/>
              </a:pPr>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21" name="Freeform 108">
              <a:extLst>
                <a:ext uri="{FF2B5EF4-FFF2-40B4-BE49-F238E27FC236}">
                  <a16:creationId xmlns:a16="http://schemas.microsoft.com/office/drawing/2014/main" xmlns="" id="{82209E6B-F488-43F5-8A3D-C3A739453D2B}"/>
                </a:ext>
              </a:extLst>
            </p:cNvPr>
            <p:cNvSpPr>
              <a:spLocks/>
            </p:cNvSpPr>
            <p:nvPr/>
          </p:nvSpPr>
          <p:spPr bwMode="auto">
            <a:xfrm>
              <a:off x="5763260" y="2000673"/>
              <a:ext cx="2015067" cy="2370667"/>
            </a:xfrm>
            <a:custGeom>
              <a:avLst/>
              <a:gdLst>
                <a:gd name="T0" fmla="*/ 2147483647 w 1534"/>
                <a:gd name="T1" fmla="*/ 2147483647 h 1804"/>
                <a:gd name="T2" fmla="*/ 0 w 1534"/>
                <a:gd name="T3" fmla="*/ 0 h 1804"/>
                <a:gd name="T4" fmla="*/ 0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2147483647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474" y="962"/>
                  </a:moveTo>
                  <a:lnTo>
                    <a:pt x="0" y="0"/>
                  </a:lnTo>
                  <a:lnTo>
                    <a:pt x="0" y="700"/>
                  </a:lnTo>
                  <a:lnTo>
                    <a:pt x="246" y="1200"/>
                  </a:lnTo>
                  <a:lnTo>
                    <a:pt x="798" y="1280"/>
                  </a:lnTo>
                  <a:lnTo>
                    <a:pt x="400" y="1670"/>
                  </a:lnTo>
                  <a:lnTo>
                    <a:pt x="422" y="1804"/>
                  </a:lnTo>
                  <a:lnTo>
                    <a:pt x="826" y="1804"/>
                  </a:lnTo>
                  <a:lnTo>
                    <a:pt x="1534" y="1116"/>
                  </a:lnTo>
                  <a:lnTo>
                    <a:pt x="474" y="962"/>
                  </a:lnTo>
                  <a:close/>
                </a:path>
              </a:pathLst>
            </a:custGeom>
            <a:solidFill>
              <a:srgbClr val="8EB59E"/>
            </a:solidFill>
            <a:ln>
              <a:noFill/>
            </a:ln>
          </p:spPr>
          <p:txBody>
            <a:bodyPr/>
            <a:lstStyle/>
            <a:p>
              <a:pPr>
                <a:defRPr/>
              </a:pPr>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22" name="Freeform 109">
              <a:extLst>
                <a:ext uri="{FF2B5EF4-FFF2-40B4-BE49-F238E27FC236}">
                  <a16:creationId xmlns:a16="http://schemas.microsoft.com/office/drawing/2014/main" xmlns="" id="{D82DF6F8-DFA2-48F1-B0F7-ED1F67CA124F}"/>
                </a:ext>
              </a:extLst>
            </p:cNvPr>
            <p:cNvSpPr>
              <a:spLocks/>
            </p:cNvSpPr>
            <p:nvPr/>
          </p:nvSpPr>
          <p:spPr bwMode="auto">
            <a:xfrm>
              <a:off x="3748193" y="2000673"/>
              <a:ext cx="2015067" cy="2370667"/>
            </a:xfrm>
            <a:custGeom>
              <a:avLst/>
              <a:gdLst>
                <a:gd name="T0" fmla="*/ 2147483647 w 1534"/>
                <a:gd name="T1" fmla="*/ 2147483647 h 1804"/>
                <a:gd name="T2" fmla="*/ 0 w 1534"/>
                <a:gd name="T3" fmla="*/ 2147483647 h 1804"/>
                <a:gd name="T4" fmla="*/ 2147483647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0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1060" y="962"/>
                  </a:moveTo>
                  <a:lnTo>
                    <a:pt x="0" y="1116"/>
                  </a:lnTo>
                  <a:lnTo>
                    <a:pt x="708" y="1804"/>
                  </a:lnTo>
                  <a:lnTo>
                    <a:pt x="1112" y="1804"/>
                  </a:lnTo>
                  <a:lnTo>
                    <a:pt x="1136" y="1670"/>
                  </a:lnTo>
                  <a:lnTo>
                    <a:pt x="736" y="1280"/>
                  </a:lnTo>
                  <a:lnTo>
                    <a:pt x="1288" y="1200"/>
                  </a:lnTo>
                  <a:lnTo>
                    <a:pt x="1534" y="700"/>
                  </a:lnTo>
                  <a:lnTo>
                    <a:pt x="1534" y="0"/>
                  </a:lnTo>
                  <a:lnTo>
                    <a:pt x="1060" y="962"/>
                  </a:lnTo>
                  <a:close/>
                </a:path>
              </a:pathLst>
            </a:custGeom>
            <a:solidFill>
              <a:srgbClr val="70A02E"/>
            </a:solidFill>
            <a:ln>
              <a:noFill/>
            </a:ln>
          </p:spPr>
          <p:txBody>
            <a:bodyPr/>
            <a:lstStyle/>
            <a:p>
              <a:pPr>
                <a:defRPr/>
              </a:pPr>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23" name="Freeform 121">
              <a:extLst>
                <a:ext uri="{FF2B5EF4-FFF2-40B4-BE49-F238E27FC236}">
                  <a16:creationId xmlns:a16="http://schemas.microsoft.com/office/drawing/2014/main" xmlns="" id="{42D14EEF-E6F2-4B2F-B533-84FBAB30E091}"/>
                </a:ext>
              </a:extLst>
            </p:cNvPr>
            <p:cNvSpPr>
              <a:spLocks/>
            </p:cNvSpPr>
            <p:nvPr/>
          </p:nvSpPr>
          <p:spPr bwMode="auto">
            <a:xfrm>
              <a:off x="5462693" y="3837941"/>
              <a:ext cx="254000" cy="251884"/>
            </a:xfrm>
            <a:custGeom>
              <a:avLst/>
              <a:gdLst>
                <a:gd name="T0" fmla="*/ 2147483647 w 192"/>
                <a:gd name="T1" fmla="*/ 2147483647 h 192"/>
                <a:gd name="T2" fmla="*/ 2147483647 w 192"/>
                <a:gd name="T3" fmla="*/ 2147483647 h 192"/>
                <a:gd name="T4" fmla="*/ 2147483647 w 192"/>
                <a:gd name="T5" fmla="*/ 2147483647 h 192"/>
                <a:gd name="T6" fmla="*/ 2147483647 w 192"/>
                <a:gd name="T7" fmla="*/ 2147483647 h 192"/>
                <a:gd name="T8" fmla="*/ 2147483647 w 192"/>
                <a:gd name="T9" fmla="*/ 2147483647 h 192"/>
                <a:gd name="T10" fmla="*/ 2147483647 w 192"/>
                <a:gd name="T11" fmla="*/ 2147483647 h 192"/>
                <a:gd name="T12" fmla="*/ 2147483647 w 192"/>
                <a:gd name="T13" fmla="*/ 2147483647 h 192"/>
                <a:gd name="T14" fmla="*/ 2147483647 w 192"/>
                <a:gd name="T15" fmla="*/ 2147483647 h 192"/>
                <a:gd name="T16" fmla="*/ 2147483647 w 192"/>
                <a:gd name="T17" fmla="*/ 2147483647 h 192"/>
                <a:gd name="T18" fmla="*/ 2147483647 w 192"/>
                <a:gd name="T19" fmla="*/ 2147483647 h 192"/>
                <a:gd name="T20" fmla="*/ 2147483647 w 192"/>
                <a:gd name="T21" fmla="*/ 2147483647 h 192"/>
                <a:gd name="T22" fmla="*/ 2147483647 w 192"/>
                <a:gd name="T23" fmla="*/ 2147483647 h 192"/>
                <a:gd name="T24" fmla="*/ 2147483647 w 192"/>
                <a:gd name="T25" fmla="*/ 2147483647 h 192"/>
                <a:gd name="T26" fmla="*/ 2147483647 w 192"/>
                <a:gd name="T27" fmla="*/ 2147483647 h 192"/>
                <a:gd name="T28" fmla="*/ 2147483647 w 192"/>
                <a:gd name="T29" fmla="*/ 2147483647 h 192"/>
                <a:gd name="T30" fmla="*/ 2147483647 w 192"/>
                <a:gd name="T31" fmla="*/ 2147483647 h 192"/>
                <a:gd name="T32" fmla="*/ 2147483647 w 192"/>
                <a:gd name="T33" fmla="*/ 2147483647 h 192"/>
                <a:gd name="T34" fmla="*/ 2147483647 w 192"/>
                <a:gd name="T35" fmla="*/ 2147483647 h 192"/>
                <a:gd name="T36" fmla="*/ 0 w 192"/>
                <a:gd name="T37" fmla="*/ 2147483647 h 192"/>
                <a:gd name="T38" fmla="*/ 0 w 192"/>
                <a:gd name="T39" fmla="*/ 2147483647 h 192"/>
                <a:gd name="T40" fmla="*/ 2147483647 w 192"/>
                <a:gd name="T41" fmla="*/ 2147483647 h 192"/>
                <a:gd name="T42" fmla="*/ 2147483647 w 192"/>
                <a:gd name="T43" fmla="*/ 2147483647 h 192"/>
                <a:gd name="T44" fmla="*/ 2147483647 w 192"/>
                <a:gd name="T45" fmla="*/ 2147483647 h 192"/>
                <a:gd name="T46" fmla="*/ 2147483647 w 192"/>
                <a:gd name="T47" fmla="*/ 2147483647 h 192"/>
                <a:gd name="T48" fmla="*/ 2147483647 w 192"/>
                <a:gd name="T49" fmla="*/ 2147483647 h 192"/>
                <a:gd name="T50" fmla="*/ 2147483647 w 192"/>
                <a:gd name="T51" fmla="*/ 2147483647 h 192"/>
                <a:gd name="T52" fmla="*/ 2147483647 w 192"/>
                <a:gd name="T53" fmla="*/ 2147483647 h 192"/>
                <a:gd name="T54" fmla="*/ 2147483647 w 192"/>
                <a:gd name="T55" fmla="*/ 0 h 192"/>
                <a:gd name="T56" fmla="*/ 2147483647 w 192"/>
                <a:gd name="T57" fmla="*/ 0 h 192"/>
                <a:gd name="T58" fmla="*/ 2147483647 w 192"/>
                <a:gd name="T59" fmla="*/ 2147483647 h 192"/>
                <a:gd name="T60" fmla="*/ 2147483647 w 192"/>
                <a:gd name="T61" fmla="*/ 2147483647 h 192"/>
                <a:gd name="T62" fmla="*/ 2147483647 w 192"/>
                <a:gd name="T63" fmla="*/ 2147483647 h 192"/>
                <a:gd name="T64" fmla="*/ 2147483647 w 192"/>
                <a:gd name="T65" fmla="*/ 2147483647 h 192"/>
                <a:gd name="T66" fmla="*/ 2147483647 w 192"/>
                <a:gd name="T67" fmla="*/ 2147483647 h 192"/>
                <a:gd name="T68" fmla="*/ 2147483647 w 192"/>
                <a:gd name="T69" fmla="*/ 2147483647 h 192"/>
                <a:gd name="T70" fmla="*/ 2147483647 w 192"/>
                <a:gd name="T71" fmla="*/ 2147483647 h 192"/>
                <a:gd name="T72" fmla="*/ 2147483647 w 192"/>
                <a:gd name="T73" fmla="*/ 2147483647 h 192"/>
                <a:gd name="T74" fmla="*/ 2147483647 w 192"/>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2">
                  <a:moveTo>
                    <a:pt x="192" y="96"/>
                  </a:moveTo>
                  <a:lnTo>
                    <a:pt x="192" y="96"/>
                  </a:lnTo>
                  <a:lnTo>
                    <a:pt x="190" y="116"/>
                  </a:lnTo>
                  <a:lnTo>
                    <a:pt x="184" y="134"/>
                  </a:lnTo>
                  <a:lnTo>
                    <a:pt x="174" y="150"/>
                  </a:lnTo>
                  <a:lnTo>
                    <a:pt x="164" y="164"/>
                  </a:lnTo>
                  <a:lnTo>
                    <a:pt x="150" y="176"/>
                  </a:lnTo>
                  <a:lnTo>
                    <a:pt x="132" y="184"/>
                  </a:lnTo>
                  <a:lnTo>
                    <a:pt x="116" y="190"/>
                  </a:lnTo>
                  <a:lnTo>
                    <a:pt x="96" y="192"/>
                  </a:lnTo>
                  <a:lnTo>
                    <a:pt x="76" y="190"/>
                  </a:lnTo>
                  <a:lnTo>
                    <a:pt x="58" y="184"/>
                  </a:lnTo>
                  <a:lnTo>
                    <a:pt x="42" y="176"/>
                  </a:lnTo>
                  <a:lnTo>
                    <a:pt x="28" y="164"/>
                  </a:lnTo>
                  <a:lnTo>
                    <a:pt x="16" y="150"/>
                  </a:lnTo>
                  <a:lnTo>
                    <a:pt x="8" y="134"/>
                  </a:lnTo>
                  <a:lnTo>
                    <a:pt x="2" y="116"/>
                  </a:lnTo>
                  <a:lnTo>
                    <a:pt x="0" y="96"/>
                  </a:lnTo>
                  <a:lnTo>
                    <a:pt x="2" y="76"/>
                  </a:lnTo>
                  <a:lnTo>
                    <a:pt x="8" y="58"/>
                  </a:lnTo>
                  <a:lnTo>
                    <a:pt x="16" y="42"/>
                  </a:lnTo>
                  <a:lnTo>
                    <a:pt x="28" y="28"/>
                  </a:lnTo>
                  <a:lnTo>
                    <a:pt x="42" y="18"/>
                  </a:lnTo>
                  <a:lnTo>
                    <a:pt x="58" y="8"/>
                  </a:lnTo>
                  <a:lnTo>
                    <a:pt x="76" y="2"/>
                  </a:lnTo>
                  <a:lnTo>
                    <a:pt x="96" y="0"/>
                  </a:lnTo>
                  <a:lnTo>
                    <a:pt x="116" y="2"/>
                  </a:lnTo>
                  <a:lnTo>
                    <a:pt x="132" y="8"/>
                  </a:lnTo>
                  <a:lnTo>
                    <a:pt x="150" y="18"/>
                  </a:lnTo>
                  <a:lnTo>
                    <a:pt x="164" y="28"/>
                  </a:lnTo>
                  <a:lnTo>
                    <a:pt x="174" y="42"/>
                  </a:lnTo>
                  <a:lnTo>
                    <a:pt x="184" y="58"/>
                  </a:lnTo>
                  <a:lnTo>
                    <a:pt x="190" y="76"/>
                  </a:lnTo>
                  <a:lnTo>
                    <a:pt x="192" y="96"/>
                  </a:lnTo>
                  <a:close/>
                </a:path>
              </a:pathLst>
            </a:custGeom>
            <a:solidFill>
              <a:srgbClr val="8EB59E"/>
            </a:solidFill>
            <a:ln>
              <a:noFill/>
            </a:ln>
          </p:spPr>
          <p:txBody>
            <a:bodyPr/>
            <a:lstStyle/>
            <a:p>
              <a:pPr>
                <a:defRPr/>
              </a:pPr>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24" name="Freeform 122">
              <a:extLst>
                <a:ext uri="{FF2B5EF4-FFF2-40B4-BE49-F238E27FC236}">
                  <a16:creationId xmlns:a16="http://schemas.microsoft.com/office/drawing/2014/main" xmlns="" id="{949FCE69-923D-499D-8F88-B6B820A68D10}"/>
                </a:ext>
              </a:extLst>
            </p:cNvPr>
            <p:cNvSpPr>
              <a:spLocks/>
            </p:cNvSpPr>
            <p:nvPr/>
          </p:nvSpPr>
          <p:spPr bwMode="auto">
            <a:xfrm>
              <a:off x="5765378" y="3774440"/>
              <a:ext cx="315383" cy="315384"/>
            </a:xfrm>
            <a:custGeom>
              <a:avLst/>
              <a:gdLst>
                <a:gd name="T0" fmla="*/ 2147483647 w 240"/>
                <a:gd name="T1" fmla="*/ 2147483647 h 240"/>
                <a:gd name="T2" fmla="*/ 2147483647 w 240"/>
                <a:gd name="T3" fmla="*/ 2147483647 h 240"/>
                <a:gd name="T4" fmla="*/ 2147483647 w 240"/>
                <a:gd name="T5" fmla="*/ 2147483647 h 240"/>
                <a:gd name="T6" fmla="*/ 2147483647 w 240"/>
                <a:gd name="T7" fmla="*/ 2147483647 h 240"/>
                <a:gd name="T8" fmla="*/ 2147483647 w 240"/>
                <a:gd name="T9" fmla="*/ 2147483647 h 240"/>
                <a:gd name="T10" fmla="*/ 2147483647 w 240"/>
                <a:gd name="T11" fmla="*/ 2147483647 h 240"/>
                <a:gd name="T12" fmla="*/ 2147483647 w 240"/>
                <a:gd name="T13" fmla="*/ 2147483647 h 240"/>
                <a:gd name="T14" fmla="*/ 2147483647 w 240"/>
                <a:gd name="T15" fmla="*/ 2147483647 h 240"/>
                <a:gd name="T16" fmla="*/ 2147483647 w 240"/>
                <a:gd name="T17" fmla="*/ 2147483647 h 240"/>
                <a:gd name="T18" fmla="*/ 2147483647 w 240"/>
                <a:gd name="T19" fmla="*/ 2147483647 h 240"/>
                <a:gd name="T20" fmla="*/ 2147483647 w 240"/>
                <a:gd name="T21" fmla="*/ 2147483647 h 240"/>
                <a:gd name="T22" fmla="*/ 2147483647 w 240"/>
                <a:gd name="T23" fmla="*/ 2147483647 h 240"/>
                <a:gd name="T24" fmla="*/ 2147483647 w 240"/>
                <a:gd name="T25" fmla="*/ 2147483647 h 240"/>
                <a:gd name="T26" fmla="*/ 2147483647 w 240"/>
                <a:gd name="T27" fmla="*/ 2147483647 h 240"/>
                <a:gd name="T28" fmla="*/ 2147483647 w 240"/>
                <a:gd name="T29" fmla="*/ 2147483647 h 240"/>
                <a:gd name="T30" fmla="*/ 2147483647 w 240"/>
                <a:gd name="T31" fmla="*/ 2147483647 h 240"/>
                <a:gd name="T32" fmla="*/ 2147483647 w 240"/>
                <a:gd name="T33" fmla="*/ 2147483647 h 240"/>
                <a:gd name="T34" fmla="*/ 2147483647 w 240"/>
                <a:gd name="T35" fmla="*/ 2147483647 h 240"/>
                <a:gd name="T36" fmla="*/ 2147483647 w 240"/>
                <a:gd name="T37" fmla="*/ 2147483647 h 240"/>
                <a:gd name="T38" fmla="*/ 2147483647 w 240"/>
                <a:gd name="T39" fmla="*/ 2147483647 h 240"/>
                <a:gd name="T40" fmla="*/ 2147483647 w 240"/>
                <a:gd name="T41" fmla="*/ 2147483647 h 240"/>
                <a:gd name="T42" fmla="*/ 0 w 240"/>
                <a:gd name="T43" fmla="*/ 2147483647 h 240"/>
                <a:gd name="T44" fmla="*/ 0 w 240"/>
                <a:gd name="T45" fmla="*/ 2147483647 h 240"/>
                <a:gd name="T46" fmla="*/ 0 w 240"/>
                <a:gd name="T47" fmla="*/ 2147483647 h 240"/>
                <a:gd name="T48" fmla="*/ 0 w 240"/>
                <a:gd name="T49" fmla="*/ 2147483647 h 240"/>
                <a:gd name="T50" fmla="*/ 2147483647 w 240"/>
                <a:gd name="T51" fmla="*/ 2147483647 h 240"/>
                <a:gd name="T52" fmla="*/ 2147483647 w 240"/>
                <a:gd name="T53" fmla="*/ 2147483647 h 240"/>
                <a:gd name="T54" fmla="*/ 2147483647 w 240"/>
                <a:gd name="T55" fmla="*/ 2147483647 h 240"/>
                <a:gd name="T56" fmla="*/ 2147483647 w 240"/>
                <a:gd name="T57" fmla="*/ 2147483647 h 240"/>
                <a:gd name="T58" fmla="*/ 2147483647 w 240"/>
                <a:gd name="T59" fmla="*/ 2147483647 h 240"/>
                <a:gd name="T60" fmla="*/ 2147483647 w 240"/>
                <a:gd name="T61" fmla="*/ 2147483647 h 240"/>
                <a:gd name="T62" fmla="*/ 2147483647 w 240"/>
                <a:gd name="T63" fmla="*/ 2147483647 h 240"/>
                <a:gd name="T64" fmla="*/ 2147483647 w 240"/>
                <a:gd name="T65" fmla="*/ 0 h 240"/>
                <a:gd name="T66" fmla="*/ 2147483647 w 240"/>
                <a:gd name="T67" fmla="*/ 0 h 240"/>
                <a:gd name="T68" fmla="*/ 2147483647 w 240"/>
                <a:gd name="T69" fmla="*/ 0 h 240"/>
                <a:gd name="T70" fmla="*/ 2147483647 w 240"/>
                <a:gd name="T71" fmla="*/ 0 h 240"/>
                <a:gd name="T72" fmla="*/ 2147483647 w 240"/>
                <a:gd name="T73" fmla="*/ 2147483647 h 240"/>
                <a:gd name="T74" fmla="*/ 2147483647 w 240"/>
                <a:gd name="T75" fmla="*/ 2147483647 h 240"/>
                <a:gd name="T76" fmla="*/ 2147483647 w 240"/>
                <a:gd name="T77" fmla="*/ 2147483647 h 240"/>
                <a:gd name="T78" fmla="*/ 2147483647 w 240"/>
                <a:gd name="T79" fmla="*/ 2147483647 h 240"/>
                <a:gd name="T80" fmla="*/ 2147483647 w 240"/>
                <a:gd name="T81" fmla="*/ 2147483647 h 240"/>
                <a:gd name="T82" fmla="*/ 2147483647 w 240"/>
                <a:gd name="T83" fmla="*/ 2147483647 h 240"/>
                <a:gd name="T84" fmla="*/ 2147483647 w 240"/>
                <a:gd name="T85" fmla="*/ 2147483647 h 240"/>
                <a:gd name="T86" fmla="*/ 2147483647 w 240"/>
                <a:gd name="T87" fmla="*/ 2147483647 h 240"/>
                <a:gd name="T88" fmla="*/ 2147483647 w 240"/>
                <a:gd name="T89" fmla="*/ 2147483647 h 240"/>
                <a:gd name="T90" fmla="*/ 2147483647 w 240"/>
                <a:gd name="T91" fmla="*/ 2147483647 h 24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0" h="240">
                  <a:moveTo>
                    <a:pt x="240" y="120"/>
                  </a:moveTo>
                  <a:lnTo>
                    <a:pt x="240" y="120"/>
                  </a:lnTo>
                  <a:lnTo>
                    <a:pt x="238" y="132"/>
                  </a:lnTo>
                  <a:lnTo>
                    <a:pt x="238" y="144"/>
                  </a:lnTo>
                  <a:lnTo>
                    <a:pt x="230" y="166"/>
                  </a:lnTo>
                  <a:lnTo>
                    <a:pt x="218" y="186"/>
                  </a:lnTo>
                  <a:lnTo>
                    <a:pt x="204" y="204"/>
                  </a:lnTo>
                  <a:lnTo>
                    <a:pt x="186" y="218"/>
                  </a:lnTo>
                  <a:lnTo>
                    <a:pt x="166" y="230"/>
                  </a:lnTo>
                  <a:lnTo>
                    <a:pt x="144" y="236"/>
                  </a:lnTo>
                  <a:lnTo>
                    <a:pt x="132" y="238"/>
                  </a:lnTo>
                  <a:lnTo>
                    <a:pt x="120" y="240"/>
                  </a:lnTo>
                  <a:lnTo>
                    <a:pt x="108" y="238"/>
                  </a:lnTo>
                  <a:lnTo>
                    <a:pt x="96" y="236"/>
                  </a:lnTo>
                  <a:lnTo>
                    <a:pt x="72" y="230"/>
                  </a:lnTo>
                  <a:lnTo>
                    <a:pt x="52" y="218"/>
                  </a:lnTo>
                  <a:lnTo>
                    <a:pt x="34" y="204"/>
                  </a:lnTo>
                  <a:lnTo>
                    <a:pt x="20" y="186"/>
                  </a:lnTo>
                  <a:lnTo>
                    <a:pt x="8" y="166"/>
                  </a:lnTo>
                  <a:lnTo>
                    <a:pt x="2" y="144"/>
                  </a:lnTo>
                  <a:lnTo>
                    <a:pt x="0" y="132"/>
                  </a:lnTo>
                  <a:lnTo>
                    <a:pt x="0" y="120"/>
                  </a:lnTo>
                  <a:lnTo>
                    <a:pt x="0" y="108"/>
                  </a:lnTo>
                  <a:lnTo>
                    <a:pt x="2" y="96"/>
                  </a:lnTo>
                  <a:lnTo>
                    <a:pt x="8" y="72"/>
                  </a:lnTo>
                  <a:lnTo>
                    <a:pt x="20" y="52"/>
                  </a:lnTo>
                  <a:lnTo>
                    <a:pt x="34" y="34"/>
                  </a:lnTo>
                  <a:lnTo>
                    <a:pt x="52" y="20"/>
                  </a:lnTo>
                  <a:lnTo>
                    <a:pt x="72" y="8"/>
                  </a:lnTo>
                  <a:lnTo>
                    <a:pt x="96" y="2"/>
                  </a:lnTo>
                  <a:lnTo>
                    <a:pt x="108" y="0"/>
                  </a:lnTo>
                  <a:lnTo>
                    <a:pt x="120" y="0"/>
                  </a:lnTo>
                  <a:lnTo>
                    <a:pt x="132" y="0"/>
                  </a:lnTo>
                  <a:lnTo>
                    <a:pt x="144" y="2"/>
                  </a:lnTo>
                  <a:lnTo>
                    <a:pt x="166" y="8"/>
                  </a:lnTo>
                  <a:lnTo>
                    <a:pt x="186" y="20"/>
                  </a:lnTo>
                  <a:lnTo>
                    <a:pt x="204" y="34"/>
                  </a:lnTo>
                  <a:lnTo>
                    <a:pt x="218" y="52"/>
                  </a:lnTo>
                  <a:lnTo>
                    <a:pt x="230" y="72"/>
                  </a:lnTo>
                  <a:lnTo>
                    <a:pt x="238" y="96"/>
                  </a:lnTo>
                  <a:lnTo>
                    <a:pt x="238" y="108"/>
                  </a:lnTo>
                  <a:lnTo>
                    <a:pt x="240" y="120"/>
                  </a:lnTo>
                  <a:close/>
                </a:path>
              </a:pathLst>
            </a:custGeom>
            <a:solidFill>
              <a:srgbClr val="70A02E"/>
            </a:solidFill>
            <a:ln>
              <a:noFill/>
            </a:ln>
          </p:spPr>
          <p:txBody>
            <a:bodyPr/>
            <a:lstStyle/>
            <a:p>
              <a:pPr>
                <a:defRPr/>
              </a:pPr>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25" name="Freeform 123">
              <a:extLst>
                <a:ext uri="{FF2B5EF4-FFF2-40B4-BE49-F238E27FC236}">
                  <a16:creationId xmlns:a16="http://schemas.microsoft.com/office/drawing/2014/main" xmlns="" id="{765CE7B6-65FB-47CC-90D8-A142C82E51DA}"/>
                </a:ext>
              </a:extLst>
            </p:cNvPr>
            <p:cNvSpPr>
              <a:spLocks/>
            </p:cNvSpPr>
            <p:nvPr/>
          </p:nvSpPr>
          <p:spPr bwMode="auto">
            <a:xfrm>
              <a:off x="5462693" y="4142740"/>
              <a:ext cx="254000" cy="247651"/>
            </a:xfrm>
            <a:custGeom>
              <a:avLst/>
              <a:gdLst>
                <a:gd name="T0" fmla="*/ 2147483647 w 192"/>
                <a:gd name="T1" fmla="*/ 2147483647 h 190"/>
                <a:gd name="T2" fmla="*/ 2147483647 w 192"/>
                <a:gd name="T3" fmla="*/ 2147483647 h 190"/>
                <a:gd name="T4" fmla="*/ 2147483647 w 192"/>
                <a:gd name="T5" fmla="*/ 2147483647 h 190"/>
                <a:gd name="T6" fmla="*/ 2147483647 w 192"/>
                <a:gd name="T7" fmla="*/ 2147483647 h 190"/>
                <a:gd name="T8" fmla="*/ 2147483647 w 192"/>
                <a:gd name="T9" fmla="*/ 2147483647 h 190"/>
                <a:gd name="T10" fmla="*/ 2147483647 w 192"/>
                <a:gd name="T11" fmla="*/ 2147483647 h 190"/>
                <a:gd name="T12" fmla="*/ 2147483647 w 192"/>
                <a:gd name="T13" fmla="*/ 2147483647 h 190"/>
                <a:gd name="T14" fmla="*/ 2147483647 w 192"/>
                <a:gd name="T15" fmla="*/ 2147483647 h 190"/>
                <a:gd name="T16" fmla="*/ 2147483647 w 192"/>
                <a:gd name="T17" fmla="*/ 2147483647 h 190"/>
                <a:gd name="T18" fmla="*/ 2147483647 w 192"/>
                <a:gd name="T19" fmla="*/ 2147483647 h 190"/>
                <a:gd name="T20" fmla="*/ 2147483647 w 192"/>
                <a:gd name="T21" fmla="*/ 2147483647 h 190"/>
                <a:gd name="T22" fmla="*/ 2147483647 w 192"/>
                <a:gd name="T23" fmla="*/ 2147483647 h 190"/>
                <a:gd name="T24" fmla="*/ 2147483647 w 192"/>
                <a:gd name="T25" fmla="*/ 2147483647 h 190"/>
                <a:gd name="T26" fmla="*/ 2147483647 w 192"/>
                <a:gd name="T27" fmla="*/ 2147483647 h 190"/>
                <a:gd name="T28" fmla="*/ 2147483647 w 192"/>
                <a:gd name="T29" fmla="*/ 2147483647 h 190"/>
                <a:gd name="T30" fmla="*/ 2147483647 w 192"/>
                <a:gd name="T31" fmla="*/ 2147483647 h 190"/>
                <a:gd name="T32" fmla="*/ 2147483647 w 192"/>
                <a:gd name="T33" fmla="*/ 2147483647 h 190"/>
                <a:gd name="T34" fmla="*/ 2147483647 w 192"/>
                <a:gd name="T35" fmla="*/ 2147483647 h 190"/>
                <a:gd name="T36" fmla="*/ 0 w 192"/>
                <a:gd name="T37" fmla="*/ 2147483647 h 190"/>
                <a:gd name="T38" fmla="*/ 0 w 192"/>
                <a:gd name="T39" fmla="*/ 2147483647 h 190"/>
                <a:gd name="T40" fmla="*/ 2147483647 w 192"/>
                <a:gd name="T41" fmla="*/ 2147483647 h 190"/>
                <a:gd name="T42" fmla="*/ 2147483647 w 192"/>
                <a:gd name="T43" fmla="*/ 2147483647 h 190"/>
                <a:gd name="T44" fmla="*/ 2147483647 w 192"/>
                <a:gd name="T45" fmla="*/ 2147483647 h 190"/>
                <a:gd name="T46" fmla="*/ 2147483647 w 192"/>
                <a:gd name="T47" fmla="*/ 2147483647 h 190"/>
                <a:gd name="T48" fmla="*/ 2147483647 w 192"/>
                <a:gd name="T49" fmla="*/ 2147483647 h 190"/>
                <a:gd name="T50" fmla="*/ 2147483647 w 192"/>
                <a:gd name="T51" fmla="*/ 2147483647 h 190"/>
                <a:gd name="T52" fmla="*/ 2147483647 w 192"/>
                <a:gd name="T53" fmla="*/ 2147483647 h 190"/>
                <a:gd name="T54" fmla="*/ 2147483647 w 192"/>
                <a:gd name="T55" fmla="*/ 0 h 190"/>
                <a:gd name="T56" fmla="*/ 2147483647 w 192"/>
                <a:gd name="T57" fmla="*/ 0 h 190"/>
                <a:gd name="T58" fmla="*/ 2147483647 w 192"/>
                <a:gd name="T59" fmla="*/ 2147483647 h 190"/>
                <a:gd name="T60" fmla="*/ 2147483647 w 192"/>
                <a:gd name="T61" fmla="*/ 2147483647 h 190"/>
                <a:gd name="T62" fmla="*/ 2147483647 w 192"/>
                <a:gd name="T63" fmla="*/ 2147483647 h 190"/>
                <a:gd name="T64" fmla="*/ 2147483647 w 192"/>
                <a:gd name="T65" fmla="*/ 2147483647 h 190"/>
                <a:gd name="T66" fmla="*/ 2147483647 w 192"/>
                <a:gd name="T67" fmla="*/ 2147483647 h 190"/>
                <a:gd name="T68" fmla="*/ 2147483647 w 192"/>
                <a:gd name="T69" fmla="*/ 2147483647 h 190"/>
                <a:gd name="T70" fmla="*/ 2147483647 w 192"/>
                <a:gd name="T71" fmla="*/ 2147483647 h 190"/>
                <a:gd name="T72" fmla="*/ 2147483647 w 192"/>
                <a:gd name="T73" fmla="*/ 2147483647 h 190"/>
                <a:gd name="T74" fmla="*/ 2147483647 w 192"/>
                <a:gd name="T75" fmla="*/ 2147483647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0">
                  <a:moveTo>
                    <a:pt x="192" y="94"/>
                  </a:moveTo>
                  <a:lnTo>
                    <a:pt x="192" y="94"/>
                  </a:lnTo>
                  <a:lnTo>
                    <a:pt x="190" y="114"/>
                  </a:lnTo>
                  <a:lnTo>
                    <a:pt x="184" y="132"/>
                  </a:lnTo>
                  <a:lnTo>
                    <a:pt x="174" y="148"/>
                  </a:lnTo>
                  <a:lnTo>
                    <a:pt x="164" y="162"/>
                  </a:lnTo>
                  <a:lnTo>
                    <a:pt x="150" y="174"/>
                  </a:lnTo>
                  <a:lnTo>
                    <a:pt x="132" y="182"/>
                  </a:lnTo>
                  <a:lnTo>
                    <a:pt x="116" y="188"/>
                  </a:lnTo>
                  <a:lnTo>
                    <a:pt x="96"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6" y="0"/>
                  </a:lnTo>
                  <a:lnTo>
                    <a:pt x="116" y="2"/>
                  </a:lnTo>
                  <a:lnTo>
                    <a:pt x="132" y="8"/>
                  </a:lnTo>
                  <a:lnTo>
                    <a:pt x="150" y="16"/>
                  </a:lnTo>
                  <a:lnTo>
                    <a:pt x="164" y="28"/>
                  </a:lnTo>
                  <a:lnTo>
                    <a:pt x="174" y="42"/>
                  </a:lnTo>
                  <a:lnTo>
                    <a:pt x="184" y="58"/>
                  </a:lnTo>
                  <a:lnTo>
                    <a:pt x="190" y="76"/>
                  </a:lnTo>
                  <a:lnTo>
                    <a:pt x="192" y="94"/>
                  </a:lnTo>
                  <a:close/>
                </a:path>
              </a:pathLst>
            </a:custGeom>
            <a:solidFill>
              <a:srgbClr val="70A02E"/>
            </a:solidFill>
            <a:ln>
              <a:noFill/>
            </a:ln>
          </p:spPr>
          <p:txBody>
            <a:bodyPr/>
            <a:lstStyle/>
            <a:p>
              <a:pPr>
                <a:defRPr/>
              </a:pPr>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26" name="Freeform 124">
              <a:extLst>
                <a:ext uri="{FF2B5EF4-FFF2-40B4-BE49-F238E27FC236}">
                  <a16:creationId xmlns:a16="http://schemas.microsoft.com/office/drawing/2014/main" xmlns="" id="{2BD6C468-9A5D-444C-9D7F-0D749702F187}"/>
                </a:ext>
              </a:extLst>
            </p:cNvPr>
            <p:cNvSpPr>
              <a:spLocks/>
            </p:cNvSpPr>
            <p:nvPr/>
          </p:nvSpPr>
          <p:spPr bwMode="auto">
            <a:xfrm>
              <a:off x="5765378" y="4142740"/>
              <a:ext cx="249767" cy="247651"/>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2147483647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0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0 h 190"/>
                <a:gd name="T56" fmla="*/ 2147483647 w 190"/>
                <a:gd name="T57" fmla="*/ 0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2147483647 w 190"/>
                <a:gd name="T75" fmla="*/ 2147483647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0" h="190">
                  <a:moveTo>
                    <a:pt x="190" y="94"/>
                  </a:moveTo>
                  <a:lnTo>
                    <a:pt x="190" y="94"/>
                  </a:lnTo>
                  <a:lnTo>
                    <a:pt x="188" y="114"/>
                  </a:lnTo>
                  <a:lnTo>
                    <a:pt x="182" y="132"/>
                  </a:lnTo>
                  <a:lnTo>
                    <a:pt x="174" y="148"/>
                  </a:lnTo>
                  <a:lnTo>
                    <a:pt x="162" y="162"/>
                  </a:lnTo>
                  <a:lnTo>
                    <a:pt x="148" y="174"/>
                  </a:lnTo>
                  <a:lnTo>
                    <a:pt x="132" y="182"/>
                  </a:lnTo>
                  <a:lnTo>
                    <a:pt x="114" y="188"/>
                  </a:lnTo>
                  <a:lnTo>
                    <a:pt x="94"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4" y="0"/>
                  </a:lnTo>
                  <a:lnTo>
                    <a:pt x="114" y="2"/>
                  </a:lnTo>
                  <a:lnTo>
                    <a:pt x="132" y="8"/>
                  </a:lnTo>
                  <a:lnTo>
                    <a:pt x="148" y="16"/>
                  </a:lnTo>
                  <a:lnTo>
                    <a:pt x="162" y="28"/>
                  </a:lnTo>
                  <a:lnTo>
                    <a:pt x="174" y="42"/>
                  </a:lnTo>
                  <a:lnTo>
                    <a:pt x="182" y="58"/>
                  </a:lnTo>
                  <a:lnTo>
                    <a:pt x="188" y="76"/>
                  </a:lnTo>
                  <a:lnTo>
                    <a:pt x="190" y="94"/>
                  </a:lnTo>
                  <a:close/>
                </a:path>
              </a:pathLst>
            </a:custGeom>
            <a:solidFill>
              <a:srgbClr val="8EB59E"/>
            </a:solidFill>
            <a:ln>
              <a:noFill/>
            </a:ln>
          </p:spPr>
          <p:txBody>
            <a:bodyPr/>
            <a:lstStyle/>
            <a:p>
              <a:pPr>
                <a:defRPr/>
              </a:pPr>
              <a:endParaRPr lang="zh-CN" altLang="en-US" sz="1350">
                <a:solidFill>
                  <a:schemeClr val="accent1"/>
                </a:solidFill>
                <a:latin typeface="微软雅黑" panose="020B0503020204020204" pitchFamily="34" charset="-122"/>
                <a:ea typeface="微软雅黑" panose="020B0503020204020204" pitchFamily="34" charset="-122"/>
              </a:endParaRPr>
            </a:p>
          </p:txBody>
        </p:sp>
      </p:grpSp>
    </p:spTree>
  </p:cSld>
  <p:clrMap bg1="lt1" tx1="dk1" bg2="lt2" tx2="dk2" accent1="accent1" accent2="accent2" accent3="accent3" accent4="accent4" accent5="accent5" accent6="accent6" hlink="hlink" folHlink="folHlink"/>
  <p:sldLayoutIdLst>
    <p:sldLayoutId id="2147483883"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4400" b="1"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4400" b="1">
          <a:solidFill>
            <a:schemeClr val="tx1"/>
          </a:solidFill>
          <a:latin typeface="楷体" panose="02010609060101010101" pitchFamily="49" charset="-122"/>
          <a:ea typeface="楷体" panose="02010609060101010101" pitchFamily="49" charset="-122"/>
        </a:defRPr>
      </a:lvl2pPr>
      <a:lvl3pPr algn="l" rtl="0" eaLnBrk="0" fontAlgn="base" hangingPunct="0">
        <a:spcBef>
          <a:spcPct val="0"/>
        </a:spcBef>
        <a:spcAft>
          <a:spcPct val="0"/>
        </a:spcAft>
        <a:defRPr sz="4400" b="1">
          <a:solidFill>
            <a:schemeClr val="tx1"/>
          </a:solidFill>
          <a:latin typeface="楷体" panose="02010609060101010101" pitchFamily="49" charset="-122"/>
          <a:ea typeface="楷体" panose="02010609060101010101" pitchFamily="49" charset="-122"/>
        </a:defRPr>
      </a:lvl3pPr>
      <a:lvl4pPr algn="l" rtl="0" eaLnBrk="0" fontAlgn="base" hangingPunct="0">
        <a:spcBef>
          <a:spcPct val="0"/>
        </a:spcBef>
        <a:spcAft>
          <a:spcPct val="0"/>
        </a:spcAft>
        <a:defRPr sz="4400" b="1">
          <a:solidFill>
            <a:schemeClr val="tx1"/>
          </a:solidFill>
          <a:latin typeface="楷体" panose="02010609060101010101" pitchFamily="49" charset="-122"/>
          <a:ea typeface="楷体" panose="02010609060101010101" pitchFamily="49" charset="-122"/>
        </a:defRPr>
      </a:lvl4pPr>
      <a:lvl5pPr algn="l" rtl="0" eaLnBrk="0" fontAlgn="base" hangingPunct="0">
        <a:spcBef>
          <a:spcPct val="0"/>
        </a:spcBef>
        <a:spcAft>
          <a:spcPct val="0"/>
        </a:spcAft>
        <a:defRPr sz="4400" b="1">
          <a:solidFill>
            <a:schemeClr val="tx1"/>
          </a:solidFill>
          <a:latin typeface="楷体" panose="02010609060101010101" pitchFamily="49" charset="-122"/>
          <a:ea typeface="楷体" panose="02010609060101010101" pitchFamily="49" charset="-122"/>
        </a:defRPr>
      </a:lvl5pPr>
      <a:lvl6pPr marL="457200" algn="l" rtl="0" fontAlgn="base">
        <a:spcBef>
          <a:spcPct val="0"/>
        </a:spcBef>
        <a:spcAft>
          <a:spcPct val="0"/>
        </a:spcAft>
        <a:defRPr sz="4400">
          <a:solidFill>
            <a:schemeClr val="tx1"/>
          </a:solidFill>
          <a:latin typeface="Arial" panose="020B0604020202020204" pitchFamily="34" charset="0"/>
          <a:ea typeface="仿宋_GB2312" panose="02010609030101010101" pitchFamily="49" charset="-122"/>
        </a:defRPr>
      </a:lvl6pPr>
      <a:lvl7pPr marL="914400" algn="l" rtl="0" fontAlgn="base">
        <a:spcBef>
          <a:spcPct val="0"/>
        </a:spcBef>
        <a:spcAft>
          <a:spcPct val="0"/>
        </a:spcAft>
        <a:defRPr sz="4400">
          <a:solidFill>
            <a:schemeClr val="tx1"/>
          </a:solidFill>
          <a:latin typeface="Arial" panose="020B0604020202020204" pitchFamily="34" charset="0"/>
          <a:ea typeface="仿宋_GB2312" panose="02010609030101010101" pitchFamily="49" charset="-122"/>
        </a:defRPr>
      </a:lvl7pPr>
      <a:lvl8pPr marL="1371600" algn="l" rtl="0" fontAlgn="base">
        <a:spcBef>
          <a:spcPct val="0"/>
        </a:spcBef>
        <a:spcAft>
          <a:spcPct val="0"/>
        </a:spcAft>
        <a:defRPr sz="4400">
          <a:solidFill>
            <a:schemeClr val="tx1"/>
          </a:solidFill>
          <a:latin typeface="Arial" panose="020B0604020202020204" pitchFamily="34" charset="0"/>
          <a:ea typeface="仿宋_GB2312" panose="02010609030101010101" pitchFamily="49" charset="-122"/>
        </a:defRPr>
      </a:lvl8pPr>
      <a:lvl9pPr marL="1828800" algn="l" rtl="0" fontAlgn="base">
        <a:spcBef>
          <a:spcPct val="0"/>
        </a:spcBef>
        <a:spcAft>
          <a:spcPct val="0"/>
        </a:spcAft>
        <a:defRPr sz="4400">
          <a:solidFill>
            <a:schemeClr val="tx1"/>
          </a:solidFill>
          <a:latin typeface="Arial" panose="020B0604020202020204" pitchFamily="34" charset="0"/>
          <a:ea typeface="仿宋_GB2312" panose="02010609030101010101"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www.luogu.org/problemnew/show/P3975"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2">
            <a:extLst>
              <a:ext uri="{FF2B5EF4-FFF2-40B4-BE49-F238E27FC236}">
                <a16:creationId xmlns:a16="http://schemas.microsoft.com/office/drawing/2014/main" xmlns="" id="{D8CA1FFF-1F8F-4DF7-AD44-18BF354F9D3F}"/>
              </a:ext>
            </a:extLst>
          </p:cNvPr>
          <p:cNvSpPr>
            <a:spLocks noGrp="1" noChangeArrowheads="1"/>
          </p:cNvSpPr>
          <p:nvPr>
            <p:ph type="ctrTitle"/>
          </p:nvPr>
        </p:nvSpPr>
        <p:spPr/>
        <p:txBody>
          <a:bodyPr/>
          <a:lstStyle/>
          <a:p>
            <a:pPr algn="r"/>
            <a:r>
              <a:rPr kumimoji="1" lang="zh-CN" altLang="en-US" dirty="0">
                <a:solidFill>
                  <a:schemeClr val="bg1"/>
                </a:solidFill>
              </a:rPr>
              <a:t>后缀自动机</a:t>
            </a:r>
            <a:br>
              <a:rPr kumimoji="1" lang="zh-CN" altLang="en-US" dirty="0">
                <a:solidFill>
                  <a:schemeClr val="bg1"/>
                </a:solidFill>
              </a:rPr>
            </a:br>
            <a:r>
              <a:rPr kumimoji="1" lang="en-US" altLang="zh-CN" dirty="0">
                <a:solidFill>
                  <a:schemeClr val="bg1"/>
                </a:solidFill>
              </a:rPr>
              <a:t>Suffix Automaton</a:t>
            </a:r>
            <a:endParaRPr lang="zh-CN" altLang="en-US" dirty="0">
              <a:solidFill>
                <a:schemeClr val="bg1"/>
              </a:solidFill>
            </a:endParaRPr>
          </a:p>
        </p:txBody>
      </p:sp>
      <p:sp>
        <p:nvSpPr>
          <p:cNvPr id="4099" name="副标题 3">
            <a:extLst>
              <a:ext uri="{FF2B5EF4-FFF2-40B4-BE49-F238E27FC236}">
                <a16:creationId xmlns:a16="http://schemas.microsoft.com/office/drawing/2014/main" xmlns="" id="{4383AE27-6E52-4E98-A512-8496BF051127}"/>
              </a:ext>
            </a:extLst>
          </p:cNvPr>
          <p:cNvSpPr>
            <a:spLocks noGrp="1" noChangeArrowheads="1"/>
          </p:cNvSpPr>
          <p:nvPr>
            <p:ph type="subTitle" idx="1"/>
          </p:nvPr>
        </p:nvSpPr>
        <p:spPr/>
        <p:txBody>
          <a:bodyPr/>
          <a:lstStyle/>
          <a:p>
            <a:endParaRPr lang="zh-CN" altLang="en-US" dirty="0"/>
          </a:p>
        </p:txBody>
      </p:sp>
    </p:spTree>
  </p:cSld>
  <p:clrMapOvr>
    <a:masterClrMapping/>
  </p:clrMapOvr>
  <p:transition spd="slow">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B1CDD19-02CE-478A-9EEE-2686985FB2CD}"/>
              </a:ext>
            </a:extLst>
          </p:cNvPr>
          <p:cNvSpPr>
            <a:spLocks noGrp="1"/>
          </p:cNvSpPr>
          <p:nvPr>
            <p:ph type="title"/>
          </p:nvPr>
        </p:nvSpPr>
        <p:spPr/>
        <p:txBody>
          <a:bodyPr/>
          <a:lstStyle/>
          <a:p>
            <a:r>
              <a:rPr lang="zh-CN" altLang="en-US" dirty="0"/>
              <a:t>证明</a:t>
            </a:r>
          </a:p>
        </p:txBody>
      </p:sp>
      <p:sp>
        <p:nvSpPr>
          <p:cNvPr id="3" name="内容占位符 2">
            <a:extLst>
              <a:ext uri="{FF2B5EF4-FFF2-40B4-BE49-F238E27FC236}">
                <a16:creationId xmlns:a16="http://schemas.microsoft.com/office/drawing/2014/main" xmlns="" id="{2BFCE41A-C70A-4663-8AB2-BEB4308CDE2D}"/>
              </a:ext>
            </a:extLst>
          </p:cNvPr>
          <p:cNvSpPr>
            <a:spLocks noGrp="1"/>
          </p:cNvSpPr>
          <p:nvPr>
            <p:ph idx="1"/>
          </p:nvPr>
        </p:nvSpPr>
        <p:spPr>
          <a:xfrm>
            <a:off x="179512" y="1412777"/>
            <a:ext cx="8682136" cy="4383087"/>
          </a:xfrm>
        </p:spPr>
        <p:txBody>
          <a:bodyPr/>
          <a:lstStyle/>
          <a:p>
            <a:pPr marL="0" lvl="0" indent="0">
              <a:spcBef>
                <a:spcPct val="0"/>
              </a:spcBef>
              <a:buClrTx/>
              <a:buSzTx/>
              <a:buNone/>
            </a:pPr>
            <a:r>
              <a:rPr lang="zh-CN" altLang="zh-CN" sz="2400" dirty="0">
                <a:solidFill>
                  <a:srgbClr val="313131"/>
                </a:solidFill>
                <a:latin typeface="Arial" panose="020B0604020202020204" pitchFamily="34" charset="0"/>
                <a:ea typeface="-apple-system"/>
              </a:rPr>
              <a:t>首先证明</a:t>
            </a:r>
            <a:r>
              <a:rPr lang="zh-CN" altLang="zh-CN" dirty="0">
                <a:solidFill>
                  <a:srgbClr val="313131"/>
                </a:solidFill>
                <a:latin typeface="Arial" panose="020B0604020202020204" pitchFamily="34" charset="0"/>
                <a:ea typeface="MathJax_Math-italic"/>
              </a:rPr>
              <a:t>s</a:t>
            </a:r>
            <a:r>
              <a:rPr lang="zh-CN" altLang="zh-CN" sz="1600" dirty="0">
                <a:solidFill>
                  <a:srgbClr val="313131"/>
                </a:solidFill>
                <a:latin typeface="Arial" panose="020B0604020202020204" pitchFamily="34" charset="0"/>
                <a:ea typeface="MathJax_Main"/>
              </a:rPr>
              <a:t>1</a:t>
            </a:r>
            <a:r>
              <a:rPr lang="zh-CN" altLang="zh-CN" sz="2400" dirty="0">
                <a:solidFill>
                  <a:srgbClr val="313131"/>
                </a:solidFill>
                <a:latin typeface="Arial" panose="020B0604020202020204" pitchFamily="34" charset="0"/>
                <a:ea typeface="-apple-system"/>
              </a:rPr>
              <a:t>是</a:t>
            </a:r>
            <a:r>
              <a:rPr lang="zh-CN" altLang="zh-CN" dirty="0">
                <a:solidFill>
                  <a:srgbClr val="313131"/>
                </a:solidFill>
                <a:latin typeface="Arial" panose="020B0604020202020204" pitchFamily="34" charset="0"/>
                <a:ea typeface="MathJax_Math-italic"/>
              </a:rPr>
              <a:t>s</a:t>
            </a:r>
            <a:r>
              <a:rPr lang="zh-CN" altLang="zh-CN" sz="1600" dirty="0">
                <a:solidFill>
                  <a:srgbClr val="313131"/>
                </a:solidFill>
                <a:latin typeface="Arial" panose="020B0604020202020204" pitchFamily="34" charset="0"/>
                <a:ea typeface="MathJax_Main"/>
              </a:rPr>
              <a:t>2</a:t>
            </a:r>
            <a:r>
              <a:rPr lang="zh-CN" altLang="zh-CN" sz="2400" dirty="0">
                <a:solidFill>
                  <a:srgbClr val="313131"/>
                </a:solidFill>
                <a:latin typeface="Arial" panose="020B0604020202020204" pitchFamily="34" charset="0"/>
                <a:ea typeface="-apple-system"/>
              </a:rPr>
              <a:t>的后缀 </a:t>
            </a:r>
            <a:r>
              <a:rPr lang="zh-CN" altLang="zh-CN" dirty="0">
                <a:solidFill>
                  <a:srgbClr val="313131"/>
                </a:solidFill>
                <a:latin typeface="Arial" panose="020B0604020202020204" pitchFamily="34" charset="0"/>
                <a:ea typeface="MathJax_Main"/>
              </a:rPr>
              <a:t>⇒</a:t>
            </a:r>
            <a:r>
              <a:rPr lang="zh-CN" altLang="zh-CN" sz="2400" dirty="0">
                <a:solidFill>
                  <a:srgbClr val="313131"/>
                </a:solidFill>
                <a:latin typeface="Arial" panose="020B0604020202020204" pitchFamily="34" charset="0"/>
                <a:ea typeface="-apple-system"/>
              </a:rPr>
              <a:t> </a:t>
            </a:r>
            <a:r>
              <a:rPr lang="zh-CN" altLang="zh-CN" dirty="0">
                <a:solidFill>
                  <a:srgbClr val="313131"/>
                </a:solidFill>
                <a:latin typeface="Arial" panose="020B0604020202020204" pitchFamily="34" charset="0"/>
                <a:ea typeface="MathJax_Math-italic"/>
              </a:rPr>
              <a:t>endpos</a:t>
            </a:r>
            <a:r>
              <a:rPr lang="zh-CN" altLang="zh-CN" dirty="0">
                <a:solidFill>
                  <a:srgbClr val="313131"/>
                </a:solidFill>
                <a:latin typeface="Arial" panose="020B0604020202020204" pitchFamily="34" charset="0"/>
                <a:ea typeface="MathJax_Main"/>
              </a:rPr>
              <a:t>(</a:t>
            </a:r>
            <a:r>
              <a:rPr lang="zh-CN" altLang="zh-CN" dirty="0">
                <a:solidFill>
                  <a:srgbClr val="313131"/>
                </a:solidFill>
                <a:latin typeface="Arial" panose="020B0604020202020204" pitchFamily="34" charset="0"/>
                <a:ea typeface="MathJax_Math-italic"/>
              </a:rPr>
              <a:t>s</a:t>
            </a:r>
            <a:r>
              <a:rPr lang="zh-CN" altLang="zh-CN" sz="1600" dirty="0">
                <a:solidFill>
                  <a:srgbClr val="313131"/>
                </a:solidFill>
                <a:latin typeface="Arial" panose="020B0604020202020204" pitchFamily="34" charset="0"/>
                <a:ea typeface="MathJax_Main"/>
              </a:rPr>
              <a:t>1</a:t>
            </a:r>
            <a:r>
              <a:rPr lang="zh-CN" altLang="zh-CN" dirty="0">
                <a:solidFill>
                  <a:srgbClr val="313131"/>
                </a:solidFill>
                <a:latin typeface="Arial" panose="020B0604020202020204" pitchFamily="34" charset="0"/>
                <a:ea typeface="MathJax_Main"/>
              </a:rPr>
              <a:t>)⊇</a:t>
            </a:r>
            <a:r>
              <a:rPr lang="zh-CN" altLang="zh-CN" dirty="0">
                <a:solidFill>
                  <a:srgbClr val="313131"/>
                </a:solidFill>
                <a:latin typeface="Arial" panose="020B0604020202020204" pitchFamily="34" charset="0"/>
                <a:ea typeface="MathJax_Math-italic"/>
              </a:rPr>
              <a:t>endpos</a:t>
            </a:r>
            <a:r>
              <a:rPr lang="zh-CN" altLang="zh-CN" dirty="0">
                <a:solidFill>
                  <a:srgbClr val="313131"/>
                </a:solidFill>
                <a:latin typeface="Arial" panose="020B0604020202020204" pitchFamily="34" charset="0"/>
                <a:ea typeface="MathJax_Main"/>
              </a:rPr>
              <a:t>(</a:t>
            </a:r>
            <a:r>
              <a:rPr lang="zh-CN" altLang="zh-CN" dirty="0">
                <a:solidFill>
                  <a:srgbClr val="313131"/>
                </a:solidFill>
                <a:latin typeface="Arial" panose="020B0604020202020204" pitchFamily="34" charset="0"/>
                <a:ea typeface="MathJax_Math-italic"/>
              </a:rPr>
              <a:t>s</a:t>
            </a:r>
            <a:r>
              <a:rPr lang="zh-CN" altLang="zh-CN" sz="1600" dirty="0">
                <a:solidFill>
                  <a:srgbClr val="313131"/>
                </a:solidFill>
                <a:latin typeface="Arial" panose="020B0604020202020204" pitchFamily="34" charset="0"/>
                <a:ea typeface="MathJax_Main"/>
              </a:rPr>
              <a:t>2</a:t>
            </a:r>
            <a:r>
              <a:rPr lang="zh-CN" altLang="zh-CN" dirty="0">
                <a:solidFill>
                  <a:srgbClr val="313131"/>
                </a:solidFill>
                <a:latin typeface="Arial" panose="020B0604020202020204" pitchFamily="34" charset="0"/>
                <a:ea typeface="MathJax_Main"/>
              </a:rPr>
              <a:t>)</a:t>
            </a:r>
            <a:endParaRPr lang="en-US" altLang="zh-CN" dirty="0">
              <a:solidFill>
                <a:srgbClr val="313131"/>
              </a:solidFill>
              <a:latin typeface="Arial" panose="020B0604020202020204" pitchFamily="34" charset="0"/>
              <a:ea typeface="MathJax_Main"/>
            </a:endParaRPr>
          </a:p>
          <a:p>
            <a:pPr marL="0" lvl="0" indent="0">
              <a:spcBef>
                <a:spcPct val="0"/>
              </a:spcBef>
              <a:buClrTx/>
              <a:buSzTx/>
              <a:buNone/>
            </a:pPr>
            <a:r>
              <a:rPr lang="zh-CN" altLang="zh-CN" sz="2400" dirty="0">
                <a:solidFill>
                  <a:srgbClr val="313131"/>
                </a:solidFill>
                <a:latin typeface="Arial" panose="020B0604020202020204" pitchFamily="34" charset="0"/>
                <a:ea typeface="-apple-system"/>
              </a:rPr>
              <a:t>因为每次出现 </a:t>
            </a:r>
            <a:r>
              <a:rPr lang="zh-CN" altLang="zh-CN" dirty="0">
                <a:solidFill>
                  <a:srgbClr val="313131"/>
                </a:solidFill>
                <a:latin typeface="Arial" panose="020B0604020202020204" pitchFamily="34" charset="0"/>
                <a:ea typeface="MathJax_Math-italic"/>
              </a:rPr>
              <a:t>s</a:t>
            </a:r>
            <a:r>
              <a:rPr lang="zh-CN" altLang="zh-CN" sz="1600" dirty="0">
                <a:solidFill>
                  <a:srgbClr val="313131"/>
                </a:solidFill>
                <a:latin typeface="Arial" panose="020B0604020202020204" pitchFamily="34" charset="0"/>
                <a:ea typeface="MathJax_Main"/>
              </a:rPr>
              <a:t>2</a:t>
            </a:r>
            <a:r>
              <a:rPr lang="zh-CN" altLang="zh-CN" sz="2400" dirty="0">
                <a:solidFill>
                  <a:srgbClr val="313131"/>
                </a:solidFill>
                <a:latin typeface="Arial" panose="020B0604020202020204" pitchFamily="34" charset="0"/>
                <a:ea typeface="-apple-system"/>
              </a:rPr>
              <a:t> 时候，</a:t>
            </a:r>
            <a:r>
              <a:rPr lang="zh-CN" altLang="zh-CN" dirty="0">
                <a:solidFill>
                  <a:srgbClr val="313131"/>
                </a:solidFill>
                <a:latin typeface="Arial" panose="020B0604020202020204" pitchFamily="34" charset="0"/>
                <a:ea typeface="MathJax_Math-italic"/>
              </a:rPr>
              <a:t>s</a:t>
            </a:r>
            <a:r>
              <a:rPr lang="zh-CN" altLang="zh-CN" sz="1600" dirty="0">
                <a:solidFill>
                  <a:srgbClr val="313131"/>
                </a:solidFill>
                <a:latin typeface="Arial" panose="020B0604020202020204" pitchFamily="34" charset="0"/>
                <a:ea typeface="MathJax_Main"/>
              </a:rPr>
              <a:t>1</a:t>
            </a:r>
            <a:r>
              <a:rPr lang="zh-CN" altLang="zh-CN" sz="2400" dirty="0">
                <a:solidFill>
                  <a:srgbClr val="313131"/>
                </a:solidFill>
                <a:latin typeface="Arial" panose="020B0604020202020204" pitchFamily="34" charset="0"/>
                <a:ea typeface="-apple-system"/>
              </a:rPr>
              <a:t> 一定会伴随出现。</a:t>
            </a:r>
            <a:endParaRPr lang="en-US" altLang="zh-CN" sz="2400" dirty="0">
              <a:solidFill>
                <a:srgbClr val="313131"/>
              </a:solidFill>
              <a:latin typeface="Arial" panose="020B0604020202020204" pitchFamily="34" charset="0"/>
              <a:ea typeface="-apple-system"/>
            </a:endParaRPr>
          </a:p>
          <a:p>
            <a:pPr marL="0" lvl="0" indent="0">
              <a:spcBef>
                <a:spcPct val="0"/>
              </a:spcBef>
              <a:buClrTx/>
              <a:buSzTx/>
              <a:buNone/>
            </a:pPr>
            <a:r>
              <a:rPr lang="zh-CN" altLang="zh-CN" sz="2400" dirty="0">
                <a:solidFill>
                  <a:srgbClr val="313131"/>
                </a:solidFill>
                <a:latin typeface="Arial" panose="020B0604020202020204" pitchFamily="34" charset="0"/>
                <a:ea typeface="-apple-system"/>
              </a:rPr>
              <a:t>然后证明 </a:t>
            </a:r>
            <a:r>
              <a:rPr lang="zh-CN" altLang="zh-CN" dirty="0">
                <a:solidFill>
                  <a:srgbClr val="313131"/>
                </a:solidFill>
                <a:latin typeface="Arial" panose="020B0604020202020204" pitchFamily="34" charset="0"/>
                <a:ea typeface="MathJax_Math-italic"/>
              </a:rPr>
              <a:t>endpos</a:t>
            </a:r>
            <a:r>
              <a:rPr lang="zh-CN" altLang="zh-CN" dirty="0">
                <a:solidFill>
                  <a:srgbClr val="313131"/>
                </a:solidFill>
                <a:latin typeface="Arial" panose="020B0604020202020204" pitchFamily="34" charset="0"/>
                <a:ea typeface="MathJax_Main"/>
              </a:rPr>
              <a:t>(</a:t>
            </a:r>
            <a:r>
              <a:rPr lang="zh-CN" altLang="zh-CN" dirty="0">
                <a:solidFill>
                  <a:srgbClr val="313131"/>
                </a:solidFill>
                <a:latin typeface="Arial" panose="020B0604020202020204" pitchFamily="34" charset="0"/>
                <a:ea typeface="MathJax_Math-italic"/>
              </a:rPr>
              <a:t>s</a:t>
            </a:r>
            <a:r>
              <a:rPr lang="zh-CN" altLang="zh-CN" sz="1600" dirty="0">
                <a:solidFill>
                  <a:srgbClr val="313131"/>
                </a:solidFill>
                <a:latin typeface="Arial" panose="020B0604020202020204" pitchFamily="34" charset="0"/>
                <a:ea typeface="MathJax_Main"/>
              </a:rPr>
              <a:t>1</a:t>
            </a:r>
            <a:r>
              <a:rPr lang="zh-CN" altLang="zh-CN" dirty="0">
                <a:solidFill>
                  <a:srgbClr val="313131"/>
                </a:solidFill>
                <a:latin typeface="Arial" panose="020B0604020202020204" pitchFamily="34" charset="0"/>
                <a:ea typeface="MathJax_Main"/>
              </a:rPr>
              <a:t>)⊇</a:t>
            </a:r>
            <a:r>
              <a:rPr lang="zh-CN" altLang="zh-CN" dirty="0">
                <a:solidFill>
                  <a:srgbClr val="313131"/>
                </a:solidFill>
                <a:latin typeface="Arial" panose="020B0604020202020204" pitchFamily="34" charset="0"/>
                <a:ea typeface="MathJax_Math-italic"/>
              </a:rPr>
              <a:t>endpos</a:t>
            </a:r>
            <a:r>
              <a:rPr lang="zh-CN" altLang="zh-CN" dirty="0">
                <a:solidFill>
                  <a:srgbClr val="313131"/>
                </a:solidFill>
                <a:latin typeface="Arial" panose="020B0604020202020204" pitchFamily="34" charset="0"/>
                <a:ea typeface="MathJax_Main"/>
              </a:rPr>
              <a:t>(</a:t>
            </a:r>
            <a:r>
              <a:rPr lang="zh-CN" altLang="zh-CN" dirty="0">
                <a:solidFill>
                  <a:srgbClr val="313131"/>
                </a:solidFill>
                <a:latin typeface="Arial" panose="020B0604020202020204" pitchFamily="34" charset="0"/>
                <a:ea typeface="MathJax_Math-italic"/>
              </a:rPr>
              <a:t>s</a:t>
            </a:r>
            <a:r>
              <a:rPr lang="zh-CN" altLang="zh-CN" sz="1600" dirty="0">
                <a:solidFill>
                  <a:srgbClr val="313131"/>
                </a:solidFill>
                <a:latin typeface="Arial" panose="020B0604020202020204" pitchFamily="34" charset="0"/>
                <a:ea typeface="MathJax_Main"/>
              </a:rPr>
              <a:t>2</a:t>
            </a:r>
            <a:r>
              <a:rPr lang="zh-CN" altLang="zh-CN" dirty="0">
                <a:solidFill>
                  <a:srgbClr val="313131"/>
                </a:solidFill>
                <a:latin typeface="Arial" panose="020B0604020202020204" pitchFamily="34" charset="0"/>
                <a:ea typeface="MathJax_Main"/>
              </a:rPr>
              <a:t>)</a:t>
            </a:r>
            <a:r>
              <a:rPr lang="zh-CN" altLang="en-US" sz="2400" dirty="0">
                <a:solidFill>
                  <a:srgbClr val="313131"/>
                </a:solidFill>
                <a:latin typeface="Arial" panose="020B0604020202020204" pitchFamily="34" charset="0"/>
                <a:ea typeface="-apple-system"/>
              </a:rPr>
              <a:t> </a:t>
            </a:r>
            <a:r>
              <a:rPr lang="zh-CN" altLang="zh-CN" sz="2400" dirty="0">
                <a:solidFill>
                  <a:srgbClr val="313131"/>
                </a:solidFill>
                <a:latin typeface="Arial" panose="020B0604020202020204" pitchFamily="34" charset="0"/>
                <a:ea typeface="-apple-system"/>
              </a:rPr>
              <a:t>⇒ </a:t>
            </a:r>
            <a:r>
              <a:rPr lang="zh-CN" altLang="zh-CN" dirty="0">
                <a:solidFill>
                  <a:srgbClr val="313131"/>
                </a:solidFill>
                <a:latin typeface="Arial" panose="020B0604020202020204" pitchFamily="34" charset="0"/>
                <a:ea typeface="MathJax_Math-italic"/>
              </a:rPr>
              <a:t>s</a:t>
            </a:r>
            <a:r>
              <a:rPr lang="zh-CN" altLang="zh-CN" sz="1600" dirty="0">
                <a:solidFill>
                  <a:srgbClr val="313131"/>
                </a:solidFill>
                <a:latin typeface="Arial" panose="020B0604020202020204" pitchFamily="34" charset="0"/>
                <a:ea typeface="MathJax_Main"/>
              </a:rPr>
              <a:t>1</a:t>
            </a:r>
            <a:r>
              <a:rPr lang="zh-CN" altLang="zh-CN" sz="2400" dirty="0">
                <a:solidFill>
                  <a:srgbClr val="313131"/>
                </a:solidFill>
                <a:latin typeface="Arial" panose="020B0604020202020204" pitchFamily="34" charset="0"/>
                <a:ea typeface="-apple-system"/>
              </a:rPr>
              <a:t> 是 </a:t>
            </a:r>
            <a:r>
              <a:rPr lang="zh-CN" altLang="zh-CN" dirty="0">
                <a:solidFill>
                  <a:srgbClr val="313131"/>
                </a:solidFill>
                <a:latin typeface="Arial" panose="020B0604020202020204" pitchFamily="34" charset="0"/>
                <a:ea typeface="MathJax_Math-italic"/>
              </a:rPr>
              <a:t>s</a:t>
            </a:r>
            <a:r>
              <a:rPr lang="zh-CN" altLang="zh-CN" sz="1600" dirty="0">
                <a:solidFill>
                  <a:srgbClr val="313131"/>
                </a:solidFill>
                <a:latin typeface="Arial" panose="020B0604020202020204" pitchFamily="34" charset="0"/>
                <a:ea typeface="MathJax_Main"/>
              </a:rPr>
              <a:t>2</a:t>
            </a:r>
            <a:r>
              <a:rPr lang="zh-CN" altLang="zh-CN" sz="2400" dirty="0">
                <a:solidFill>
                  <a:srgbClr val="313131"/>
                </a:solidFill>
                <a:latin typeface="Arial" panose="020B0604020202020204" pitchFamily="34" charset="0"/>
                <a:ea typeface="-apple-system"/>
              </a:rPr>
              <a:t> 的后缀 。显然 </a:t>
            </a:r>
            <a:r>
              <a:rPr lang="zh-CN" altLang="zh-CN" dirty="0">
                <a:solidFill>
                  <a:srgbClr val="313131"/>
                </a:solidFill>
                <a:latin typeface="Arial" panose="020B0604020202020204" pitchFamily="34" charset="0"/>
                <a:ea typeface="MathJax_Math-italic"/>
              </a:rPr>
              <a:t>endpos</a:t>
            </a:r>
            <a:r>
              <a:rPr lang="zh-CN" altLang="zh-CN" dirty="0">
                <a:solidFill>
                  <a:srgbClr val="313131"/>
                </a:solidFill>
                <a:latin typeface="Arial" panose="020B0604020202020204" pitchFamily="34" charset="0"/>
                <a:ea typeface="MathJax_Main"/>
              </a:rPr>
              <a:t>(</a:t>
            </a:r>
            <a:r>
              <a:rPr lang="zh-CN" altLang="zh-CN" dirty="0">
                <a:solidFill>
                  <a:srgbClr val="313131"/>
                </a:solidFill>
                <a:latin typeface="Arial" panose="020B0604020202020204" pitchFamily="34" charset="0"/>
                <a:ea typeface="MathJax_Math-italic"/>
              </a:rPr>
              <a:t>s</a:t>
            </a:r>
            <a:r>
              <a:rPr lang="zh-CN" altLang="zh-CN" sz="1600" dirty="0">
                <a:solidFill>
                  <a:srgbClr val="313131"/>
                </a:solidFill>
                <a:latin typeface="Arial" panose="020B0604020202020204" pitchFamily="34" charset="0"/>
                <a:ea typeface="MathJax_Main"/>
              </a:rPr>
              <a:t>2</a:t>
            </a:r>
            <a:r>
              <a:rPr lang="zh-CN" altLang="zh-CN" dirty="0">
                <a:solidFill>
                  <a:srgbClr val="313131"/>
                </a:solidFill>
                <a:latin typeface="Arial" panose="020B0604020202020204" pitchFamily="34" charset="0"/>
                <a:ea typeface="MathJax_Main"/>
              </a:rPr>
              <a:t>)≠∅</a:t>
            </a:r>
            <a:r>
              <a:rPr lang="zh-CN" altLang="zh-CN" sz="2400" dirty="0">
                <a:solidFill>
                  <a:srgbClr val="313131"/>
                </a:solidFill>
                <a:latin typeface="Arial" panose="020B0604020202020204" pitchFamily="34" charset="0"/>
                <a:ea typeface="-apple-system"/>
              </a:rPr>
              <a:t>，那么意味着每次 </a:t>
            </a:r>
            <a:r>
              <a:rPr lang="zh-CN" altLang="zh-CN" dirty="0">
                <a:solidFill>
                  <a:srgbClr val="313131"/>
                </a:solidFill>
                <a:latin typeface="Arial" panose="020B0604020202020204" pitchFamily="34" charset="0"/>
                <a:ea typeface="MathJax_Math-italic"/>
              </a:rPr>
              <a:t>s</a:t>
            </a:r>
            <a:r>
              <a:rPr lang="zh-CN" altLang="zh-CN" sz="1600" dirty="0">
                <a:solidFill>
                  <a:srgbClr val="313131"/>
                </a:solidFill>
                <a:latin typeface="Arial" panose="020B0604020202020204" pitchFamily="34" charset="0"/>
                <a:ea typeface="MathJax_Main"/>
              </a:rPr>
              <a:t>2</a:t>
            </a:r>
            <a:r>
              <a:rPr lang="zh-CN" altLang="zh-CN" sz="2400" dirty="0">
                <a:solidFill>
                  <a:srgbClr val="313131"/>
                </a:solidFill>
                <a:latin typeface="Arial" panose="020B0604020202020204" pitchFamily="34" charset="0"/>
                <a:ea typeface="-apple-system"/>
              </a:rPr>
              <a:t> 结束的时候 </a:t>
            </a:r>
            <a:r>
              <a:rPr lang="zh-CN" altLang="zh-CN" dirty="0">
                <a:solidFill>
                  <a:srgbClr val="313131"/>
                </a:solidFill>
                <a:latin typeface="Arial" panose="020B0604020202020204" pitchFamily="34" charset="0"/>
                <a:ea typeface="MathJax_Math-italic"/>
              </a:rPr>
              <a:t>s</a:t>
            </a:r>
            <a:r>
              <a:rPr lang="zh-CN" altLang="zh-CN" sz="1600" dirty="0">
                <a:solidFill>
                  <a:srgbClr val="313131"/>
                </a:solidFill>
                <a:latin typeface="Arial" panose="020B0604020202020204" pitchFamily="34" charset="0"/>
                <a:ea typeface="MathJax_Main"/>
              </a:rPr>
              <a:t>1</a:t>
            </a:r>
            <a:r>
              <a:rPr lang="zh-CN" altLang="zh-CN" sz="2400" dirty="0">
                <a:solidFill>
                  <a:srgbClr val="313131"/>
                </a:solidFill>
                <a:latin typeface="Arial" panose="020B0604020202020204" pitchFamily="34" charset="0"/>
                <a:ea typeface="-apple-system"/>
              </a:rPr>
              <a:t> 也会结束，且 </a:t>
            </a:r>
            <a:r>
              <a:rPr lang="zh-CN" altLang="zh-CN" dirty="0">
                <a:solidFill>
                  <a:srgbClr val="313131"/>
                </a:solidFill>
                <a:latin typeface="Arial" panose="020B0604020202020204" pitchFamily="34" charset="0"/>
                <a:ea typeface="MathJax_Main"/>
              </a:rPr>
              <a:t>|</a:t>
            </a:r>
            <a:r>
              <a:rPr lang="zh-CN" altLang="zh-CN" dirty="0">
                <a:solidFill>
                  <a:srgbClr val="313131"/>
                </a:solidFill>
                <a:latin typeface="Arial" panose="020B0604020202020204" pitchFamily="34" charset="0"/>
                <a:ea typeface="MathJax_Math-italic"/>
              </a:rPr>
              <a:t>s</a:t>
            </a:r>
            <a:r>
              <a:rPr lang="zh-CN" altLang="zh-CN" sz="1600" dirty="0">
                <a:solidFill>
                  <a:srgbClr val="313131"/>
                </a:solidFill>
                <a:latin typeface="Arial" panose="020B0604020202020204" pitchFamily="34" charset="0"/>
                <a:ea typeface="MathJax_Main"/>
              </a:rPr>
              <a:t>1</a:t>
            </a:r>
            <a:r>
              <a:rPr lang="zh-CN" altLang="zh-CN" dirty="0">
                <a:solidFill>
                  <a:srgbClr val="313131"/>
                </a:solidFill>
                <a:latin typeface="Arial" panose="020B0604020202020204" pitchFamily="34" charset="0"/>
                <a:ea typeface="MathJax_Main"/>
              </a:rPr>
              <a:t>|≤|</a:t>
            </a:r>
            <a:r>
              <a:rPr lang="zh-CN" altLang="zh-CN" dirty="0">
                <a:solidFill>
                  <a:srgbClr val="313131"/>
                </a:solidFill>
                <a:latin typeface="Arial" panose="020B0604020202020204" pitchFamily="34" charset="0"/>
                <a:ea typeface="MathJax_Math-italic"/>
              </a:rPr>
              <a:t>s</a:t>
            </a:r>
            <a:r>
              <a:rPr lang="zh-CN" altLang="zh-CN" sz="1600" dirty="0">
                <a:solidFill>
                  <a:srgbClr val="313131"/>
                </a:solidFill>
                <a:latin typeface="Arial" panose="020B0604020202020204" pitchFamily="34" charset="0"/>
                <a:ea typeface="MathJax_Main"/>
              </a:rPr>
              <a:t>2</a:t>
            </a:r>
            <a:r>
              <a:rPr lang="zh-CN" altLang="zh-CN" dirty="0">
                <a:solidFill>
                  <a:srgbClr val="313131"/>
                </a:solidFill>
                <a:latin typeface="Arial" panose="020B0604020202020204" pitchFamily="34" charset="0"/>
                <a:ea typeface="MathJax_Main"/>
              </a:rPr>
              <a:t>|</a:t>
            </a:r>
            <a:r>
              <a:rPr lang="zh-CN" altLang="zh-CN" sz="2400" dirty="0">
                <a:solidFill>
                  <a:srgbClr val="313131"/>
                </a:solidFill>
                <a:latin typeface="Arial" panose="020B0604020202020204" pitchFamily="34" charset="0"/>
                <a:ea typeface="-apple-system"/>
              </a:rPr>
              <a:t> ，显然成立。</a:t>
            </a:r>
            <a:endParaRPr lang="en-US" altLang="zh-CN" sz="2400" dirty="0">
              <a:solidFill>
                <a:srgbClr val="313131"/>
              </a:solidFill>
              <a:latin typeface="Arial" panose="020B0604020202020204" pitchFamily="34" charset="0"/>
              <a:ea typeface="-apple-system"/>
            </a:endParaRPr>
          </a:p>
          <a:p>
            <a:pPr marL="0" lvl="0" indent="0">
              <a:spcBef>
                <a:spcPct val="0"/>
              </a:spcBef>
              <a:buClrTx/>
              <a:buSzTx/>
              <a:buNone/>
            </a:pPr>
            <a:endParaRPr lang="zh-CN" altLang="zh-CN" sz="600" dirty="0">
              <a:latin typeface="Arial" panose="020B0604020202020204" pitchFamily="34" charset="0"/>
            </a:endParaRPr>
          </a:p>
          <a:p>
            <a:pPr marL="0" lvl="0" indent="0">
              <a:spcBef>
                <a:spcPct val="0"/>
              </a:spcBef>
              <a:buClrTx/>
              <a:buSzTx/>
              <a:buNone/>
            </a:pPr>
            <a:r>
              <a:rPr lang="zh-CN" altLang="zh-CN" sz="2400" dirty="0">
                <a:solidFill>
                  <a:srgbClr val="313131"/>
                </a:solidFill>
                <a:latin typeface="Arial" panose="020B0604020202020204" pitchFamily="34" charset="0"/>
                <a:ea typeface="-apple-system"/>
              </a:rPr>
              <a:t>所以这两个互为充要条件。那么 </a:t>
            </a:r>
            <a:r>
              <a:rPr lang="zh-CN" altLang="zh-CN" dirty="0">
                <a:solidFill>
                  <a:srgbClr val="313131"/>
                </a:solidFill>
                <a:latin typeface="Arial" panose="020B0604020202020204" pitchFamily="34" charset="0"/>
                <a:ea typeface="MathJax_Math-italic"/>
              </a:rPr>
              <a:t>s</a:t>
            </a:r>
            <a:r>
              <a:rPr lang="zh-CN" altLang="zh-CN" sz="1600" dirty="0">
                <a:solidFill>
                  <a:srgbClr val="313131"/>
                </a:solidFill>
                <a:latin typeface="Arial" panose="020B0604020202020204" pitchFamily="34" charset="0"/>
                <a:ea typeface="MathJax_Main"/>
              </a:rPr>
              <a:t>1</a:t>
            </a:r>
            <a:r>
              <a:rPr lang="zh-CN" altLang="zh-CN" sz="2400" dirty="0">
                <a:solidFill>
                  <a:srgbClr val="313131"/>
                </a:solidFill>
                <a:latin typeface="Arial" panose="020B0604020202020204" pitchFamily="34" charset="0"/>
                <a:ea typeface="-apple-system"/>
              </a:rPr>
              <a:t> 不是 </a:t>
            </a:r>
            <a:r>
              <a:rPr lang="zh-CN" altLang="zh-CN" dirty="0">
                <a:solidFill>
                  <a:srgbClr val="313131"/>
                </a:solidFill>
                <a:latin typeface="Arial" panose="020B0604020202020204" pitchFamily="34" charset="0"/>
                <a:ea typeface="MathJax_Math-italic"/>
              </a:rPr>
              <a:t>s</a:t>
            </a:r>
            <a:r>
              <a:rPr lang="zh-CN" altLang="zh-CN" sz="1600" dirty="0">
                <a:solidFill>
                  <a:srgbClr val="313131"/>
                </a:solidFill>
                <a:latin typeface="Arial" panose="020B0604020202020204" pitchFamily="34" charset="0"/>
                <a:ea typeface="MathJax_Main"/>
              </a:rPr>
              <a:t>2</a:t>
            </a:r>
            <a:r>
              <a:rPr lang="zh-CN" altLang="zh-CN" sz="2400" dirty="0">
                <a:solidFill>
                  <a:srgbClr val="313131"/>
                </a:solidFill>
                <a:latin typeface="Arial" panose="020B0604020202020204" pitchFamily="34" charset="0"/>
                <a:ea typeface="-apple-system"/>
              </a:rPr>
              <a:t> 的后缀当且仅当 </a:t>
            </a:r>
            <a:r>
              <a:rPr lang="zh-CN" altLang="zh-CN" dirty="0">
                <a:solidFill>
                  <a:srgbClr val="313131"/>
                </a:solidFill>
                <a:latin typeface="Arial" panose="020B0604020202020204" pitchFamily="34" charset="0"/>
                <a:ea typeface="MathJax_Math-italic"/>
              </a:rPr>
              <a:t>endpos</a:t>
            </a:r>
            <a:r>
              <a:rPr lang="zh-CN" altLang="zh-CN" dirty="0">
                <a:solidFill>
                  <a:srgbClr val="313131"/>
                </a:solidFill>
                <a:latin typeface="Arial" panose="020B0604020202020204" pitchFamily="34" charset="0"/>
                <a:ea typeface="MathJax_Main"/>
              </a:rPr>
              <a:t>(</a:t>
            </a:r>
            <a:r>
              <a:rPr lang="zh-CN" altLang="zh-CN" dirty="0">
                <a:solidFill>
                  <a:srgbClr val="313131"/>
                </a:solidFill>
                <a:latin typeface="Arial" panose="020B0604020202020204" pitchFamily="34" charset="0"/>
                <a:ea typeface="MathJax_Math-italic"/>
              </a:rPr>
              <a:t>s</a:t>
            </a:r>
            <a:r>
              <a:rPr lang="zh-CN" altLang="zh-CN" sz="1600" dirty="0">
                <a:solidFill>
                  <a:srgbClr val="313131"/>
                </a:solidFill>
                <a:latin typeface="Arial" panose="020B0604020202020204" pitchFamily="34" charset="0"/>
                <a:ea typeface="MathJax_Main"/>
              </a:rPr>
              <a:t>1</a:t>
            </a:r>
            <a:r>
              <a:rPr lang="zh-CN" altLang="zh-CN" dirty="0">
                <a:solidFill>
                  <a:srgbClr val="313131"/>
                </a:solidFill>
                <a:latin typeface="Arial" panose="020B0604020202020204" pitchFamily="34" charset="0"/>
                <a:ea typeface="MathJax_Main"/>
              </a:rPr>
              <a:t>)∩</a:t>
            </a:r>
            <a:r>
              <a:rPr lang="zh-CN" altLang="zh-CN" dirty="0">
                <a:solidFill>
                  <a:srgbClr val="313131"/>
                </a:solidFill>
                <a:latin typeface="Arial" panose="020B0604020202020204" pitchFamily="34" charset="0"/>
                <a:ea typeface="MathJax_Math-italic"/>
              </a:rPr>
              <a:t>endpos</a:t>
            </a:r>
            <a:r>
              <a:rPr lang="zh-CN" altLang="zh-CN" dirty="0">
                <a:solidFill>
                  <a:srgbClr val="313131"/>
                </a:solidFill>
                <a:latin typeface="Arial" panose="020B0604020202020204" pitchFamily="34" charset="0"/>
                <a:ea typeface="MathJax_Main"/>
              </a:rPr>
              <a:t>(</a:t>
            </a:r>
            <a:r>
              <a:rPr lang="zh-CN" altLang="zh-CN" dirty="0">
                <a:solidFill>
                  <a:srgbClr val="313131"/>
                </a:solidFill>
                <a:latin typeface="Arial" panose="020B0604020202020204" pitchFamily="34" charset="0"/>
                <a:ea typeface="MathJax_Math-italic"/>
              </a:rPr>
              <a:t>s</a:t>
            </a:r>
            <a:r>
              <a:rPr lang="zh-CN" altLang="zh-CN" sz="1600" dirty="0">
                <a:solidFill>
                  <a:srgbClr val="313131"/>
                </a:solidFill>
                <a:latin typeface="Arial" panose="020B0604020202020204" pitchFamily="34" charset="0"/>
                <a:ea typeface="MathJax_Main"/>
              </a:rPr>
              <a:t>2</a:t>
            </a:r>
            <a:r>
              <a:rPr lang="zh-CN" altLang="zh-CN" dirty="0">
                <a:solidFill>
                  <a:srgbClr val="313131"/>
                </a:solidFill>
                <a:latin typeface="Arial" panose="020B0604020202020204" pitchFamily="34" charset="0"/>
                <a:ea typeface="MathJax_Main"/>
              </a:rPr>
              <a:t>)=∅</a:t>
            </a:r>
            <a:r>
              <a:rPr lang="zh-CN" altLang="zh-CN" sz="2400" dirty="0">
                <a:solidFill>
                  <a:srgbClr val="313131"/>
                </a:solidFill>
                <a:latin typeface="Arial" panose="020B0604020202020204" pitchFamily="34" charset="0"/>
                <a:ea typeface="-apple-system"/>
              </a:rPr>
              <a:t>就是其中的推论了，后者是前者的必要条件。</a:t>
            </a:r>
            <a:endParaRPr lang="zh-CN" altLang="zh-CN" sz="4000" dirty="0">
              <a:latin typeface="Arial" panose="020B0604020202020204" pitchFamily="34" charset="0"/>
            </a:endParaRPr>
          </a:p>
          <a:p>
            <a:endParaRPr lang="zh-CN" altLang="en-US" sz="2400" dirty="0"/>
          </a:p>
        </p:txBody>
      </p:sp>
    </p:spTree>
    <p:extLst>
      <p:ext uri="{BB962C8B-B14F-4D97-AF65-F5344CB8AC3E}">
        <p14:creationId xmlns:p14="http://schemas.microsoft.com/office/powerpoint/2010/main" xmlns="" val="4161431393"/>
      </p:ext>
    </p:extLst>
  </p:cSld>
  <p:clrMapOvr>
    <a:masterClrMapping/>
  </p:clrMapOvr>
  <p:transition spd="slow">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27FAC23-55A0-44CD-ADBD-00F7673234BD}"/>
              </a:ext>
            </a:extLst>
          </p:cNvPr>
          <p:cNvSpPr>
            <a:spLocks noGrp="1"/>
          </p:cNvSpPr>
          <p:nvPr>
            <p:ph type="title"/>
          </p:nvPr>
        </p:nvSpPr>
        <p:spPr/>
        <p:txBody>
          <a:bodyPr/>
          <a:lstStyle/>
          <a:p>
            <a:r>
              <a:rPr lang="zh-CN" altLang="en-US" dirty="0"/>
              <a:t>性质二</a:t>
            </a:r>
          </a:p>
        </p:txBody>
      </p:sp>
      <p:sp>
        <p:nvSpPr>
          <p:cNvPr id="3" name="内容占位符 2">
            <a:extLst>
              <a:ext uri="{FF2B5EF4-FFF2-40B4-BE49-F238E27FC236}">
                <a16:creationId xmlns:a16="http://schemas.microsoft.com/office/drawing/2014/main" xmlns="" id="{448B4768-9A27-43D4-B640-78563D55402D}"/>
              </a:ext>
            </a:extLst>
          </p:cNvPr>
          <p:cNvSpPr>
            <a:spLocks noGrp="1"/>
          </p:cNvSpPr>
          <p:nvPr>
            <p:ph idx="1"/>
          </p:nvPr>
        </p:nvSpPr>
        <p:spPr>
          <a:xfrm>
            <a:off x="457200" y="1484314"/>
            <a:ext cx="8229600" cy="1944687"/>
          </a:xfrm>
        </p:spPr>
        <p:txBody>
          <a:bodyPr/>
          <a:lstStyle/>
          <a:p>
            <a:r>
              <a:rPr lang="zh-CN" altLang="zh-CN" sz="4000" dirty="0">
                <a:solidFill>
                  <a:srgbClr val="222222"/>
                </a:solidFill>
                <a:latin typeface="Arial" panose="020B0604020202020204" pitchFamily="34" charset="0"/>
                <a:ea typeface="MathJax_Math-italic"/>
              </a:rPr>
              <a:t>SAM</a:t>
            </a:r>
            <a:r>
              <a:rPr lang="zh-CN" altLang="zh-CN" b="1" dirty="0">
                <a:solidFill>
                  <a:srgbClr val="222222"/>
                </a:solidFill>
                <a:latin typeface="Arial" panose="020B0604020202020204" pitchFamily="34" charset="0"/>
                <a:ea typeface="-apple-system"/>
              </a:rPr>
              <a:t>中的一个状态</a:t>
            </a:r>
            <a:r>
              <a:rPr lang="zh-CN" altLang="en-US" b="1" dirty="0">
                <a:solidFill>
                  <a:srgbClr val="222222"/>
                </a:solidFill>
                <a:latin typeface="Arial" panose="020B0604020202020204" pitchFamily="34" charset="0"/>
                <a:ea typeface="-apple-system"/>
              </a:rPr>
              <a:t>中</a:t>
            </a:r>
            <a:r>
              <a:rPr lang="zh-CN" altLang="zh-CN" b="1" dirty="0">
                <a:solidFill>
                  <a:srgbClr val="222222"/>
                </a:solidFill>
                <a:latin typeface="Arial" panose="020B0604020202020204" pitchFamily="34" charset="0"/>
                <a:ea typeface="-apple-system"/>
              </a:rPr>
              <a:t>包含的子串都具有相同的 </a:t>
            </a:r>
            <a:r>
              <a:rPr lang="zh-CN" altLang="zh-CN" sz="4000" dirty="0">
                <a:solidFill>
                  <a:srgbClr val="222222"/>
                </a:solidFill>
                <a:latin typeface="Arial" panose="020B0604020202020204" pitchFamily="34" charset="0"/>
                <a:ea typeface="MathJax_Math-italic"/>
              </a:rPr>
              <a:t>endpos</a:t>
            </a:r>
            <a:r>
              <a:rPr lang="zh-CN" altLang="zh-CN" b="1" dirty="0">
                <a:solidFill>
                  <a:srgbClr val="222222"/>
                </a:solidFill>
                <a:latin typeface="Arial" panose="020B0604020202020204" pitchFamily="34" charset="0"/>
                <a:ea typeface="-apple-system"/>
              </a:rPr>
              <a:t>，</a:t>
            </a:r>
            <a:r>
              <a:rPr lang="zh-CN" altLang="en-US" b="1" dirty="0">
                <a:solidFill>
                  <a:srgbClr val="222222"/>
                </a:solidFill>
                <a:latin typeface="Arial" panose="020B0604020202020204" pitchFamily="34" charset="0"/>
                <a:ea typeface="-apple-system"/>
              </a:rPr>
              <a:t>长度短的子串一定是较长的子串的</a:t>
            </a:r>
            <a:r>
              <a:rPr lang="zh-CN" altLang="zh-CN" b="1" dirty="0">
                <a:solidFill>
                  <a:srgbClr val="222222"/>
                </a:solidFill>
                <a:latin typeface="Arial" panose="020B0604020202020204" pitchFamily="34" charset="0"/>
                <a:ea typeface="-apple-system"/>
              </a:rPr>
              <a:t>后缀。</a:t>
            </a:r>
            <a:r>
              <a:rPr lang="zh-CN" altLang="zh-CN" sz="800" dirty="0">
                <a:latin typeface="Arial" panose="020B0604020202020204" pitchFamily="34" charset="0"/>
              </a:rPr>
              <a:t> </a:t>
            </a:r>
            <a:endParaRPr lang="zh-CN" altLang="zh-CN" sz="4800" dirty="0">
              <a:latin typeface="Arial" panose="020B0604020202020204" pitchFamily="34" charset="0"/>
            </a:endParaRPr>
          </a:p>
          <a:p>
            <a:endParaRPr lang="zh-CN" altLang="en-US" dirty="0"/>
          </a:p>
        </p:txBody>
      </p:sp>
      <p:sp>
        <p:nvSpPr>
          <p:cNvPr id="5" name="矩形 4">
            <a:extLst>
              <a:ext uri="{FF2B5EF4-FFF2-40B4-BE49-F238E27FC236}">
                <a16:creationId xmlns:a16="http://schemas.microsoft.com/office/drawing/2014/main" xmlns="" id="{97C69EE0-9594-4B65-8D37-877910F5F3AA}"/>
              </a:ext>
            </a:extLst>
          </p:cNvPr>
          <p:cNvSpPr/>
          <p:nvPr/>
        </p:nvSpPr>
        <p:spPr>
          <a:xfrm>
            <a:off x="899592" y="4437112"/>
            <a:ext cx="7704856" cy="923330"/>
          </a:xfrm>
          <a:prstGeom prst="rect">
            <a:avLst/>
          </a:prstGeom>
        </p:spPr>
        <p:txBody>
          <a:bodyPr wrap="square">
            <a:spAutoFit/>
          </a:bodyPr>
          <a:lstStyle/>
          <a:p>
            <a:r>
              <a:rPr lang="zh-CN" altLang="en-US" dirty="0"/>
              <a:t>其中一个状态指的是从起点开始到这个点的所有路径组成的子串的集合。</a:t>
            </a:r>
          </a:p>
          <a:p>
            <a:endParaRPr lang="zh-CN" altLang="en-US" dirty="0"/>
          </a:p>
          <a:p>
            <a:r>
              <a:rPr lang="zh-CN" altLang="en-US" dirty="0"/>
              <a:t>例如上图中状态 </a:t>
            </a:r>
            <a:r>
              <a:rPr lang="en-US" altLang="zh-CN" dirty="0"/>
              <a:t>4</a:t>
            </a:r>
            <a:r>
              <a:rPr lang="zh-CN" altLang="en-US" dirty="0"/>
              <a:t>为 </a:t>
            </a:r>
            <a:r>
              <a:rPr lang="en-US" altLang="zh-CN" dirty="0"/>
              <a:t>{</a:t>
            </a:r>
            <a:r>
              <a:rPr lang="en-US" altLang="zh-CN" dirty="0" err="1"/>
              <a:t>bb,abb,aabb</a:t>
            </a:r>
            <a:r>
              <a:rPr lang="en-US" altLang="zh-CN" dirty="0"/>
              <a:t>} </a:t>
            </a:r>
            <a:r>
              <a:rPr lang="zh-CN" altLang="en-US" dirty="0"/>
              <a:t>。</a:t>
            </a:r>
          </a:p>
        </p:txBody>
      </p:sp>
    </p:spTree>
    <p:extLst>
      <p:ext uri="{BB962C8B-B14F-4D97-AF65-F5344CB8AC3E}">
        <p14:creationId xmlns:p14="http://schemas.microsoft.com/office/powerpoint/2010/main" xmlns="" val="613376857"/>
      </p:ext>
    </p:extLst>
  </p:cSld>
  <p:clrMapOvr>
    <a:masterClrMapping/>
  </p:clrMapOvr>
  <p:transition spd="slow">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DCD0333-E729-4613-B385-81B127629291}"/>
              </a:ext>
            </a:extLst>
          </p:cNvPr>
          <p:cNvSpPr>
            <a:spLocks noGrp="1"/>
          </p:cNvSpPr>
          <p:nvPr>
            <p:ph type="title"/>
          </p:nvPr>
        </p:nvSpPr>
        <p:spPr/>
        <p:txBody>
          <a:bodyPr/>
          <a:lstStyle/>
          <a:p>
            <a:r>
              <a:rPr lang="zh-CN" altLang="en-US" dirty="0"/>
              <a:t>性质三</a:t>
            </a:r>
          </a:p>
        </p:txBody>
      </p:sp>
      <p:sp>
        <p:nvSpPr>
          <p:cNvPr id="3" name="内容占位符 2">
            <a:extLst>
              <a:ext uri="{FF2B5EF4-FFF2-40B4-BE49-F238E27FC236}">
                <a16:creationId xmlns:a16="http://schemas.microsoft.com/office/drawing/2014/main" xmlns="" id="{9594EC44-2DF3-45D4-B14C-DF940FDD4A54}"/>
              </a:ext>
            </a:extLst>
          </p:cNvPr>
          <p:cNvSpPr>
            <a:spLocks noGrp="1"/>
          </p:cNvSpPr>
          <p:nvPr>
            <p:ph idx="1"/>
          </p:nvPr>
        </p:nvSpPr>
        <p:spPr>
          <a:xfrm>
            <a:off x="395536" y="1484784"/>
            <a:ext cx="8579296" cy="3168352"/>
          </a:xfrm>
        </p:spPr>
        <p:txBody>
          <a:bodyPr/>
          <a:lstStyle/>
          <a:p>
            <a:r>
              <a:rPr lang="zh-CN" altLang="en-US" dirty="0"/>
              <a:t>定义</a:t>
            </a:r>
            <a:r>
              <a:rPr lang="en-US" altLang="zh-CN" dirty="0"/>
              <a:t>substrings(</a:t>
            </a:r>
            <a:r>
              <a:rPr lang="en-US" altLang="zh-CN" dirty="0" err="1"/>
              <a:t>st</a:t>
            </a:r>
            <a:r>
              <a:rPr lang="en-US" altLang="zh-CN" dirty="0"/>
              <a:t>)</a:t>
            </a:r>
            <a:r>
              <a:rPr lang="zh-CN" altLang="en-US" dirty="0"/>
              <a:t>表示状态</a:t>
            </a:r>
            <a:r>
              <a:rPr lang="en-US" altLang="zh-CN" dirty="0" err="1"/>
              <a:t>st</a:t>
            </a:r>
            <a:r>
              <a:rPr lang="zh-CN" altLang="en-US" dirty="0"/>
              <a:t>中包含的所有子串集合，</a:t>
            </a:r>
            <a:r>
              <a:rPr lang="en-US" altLang="zh-CN" dirty="0"/>
              <a:t>longest(</a:t>
            </a:r>
            <a:r>
              <a:rPr lang="en-US" altLang="zh-CN" dirty="0" err="1"/>
              <a:t>st</a:t>
            </a:r>
            <a:r>
              <a:rPr lang="en-US" altLang="zh-CN" dirty="0"/>
              <a:t>)</a:t>
            </a:r>
            <a:r>
              <a:rPr lang="zh-CN" altLang="en-US" dirty="0"/>
              <a:t>表示</a:t>
            </a:r>
            <a:r>
              <a:rPr lang="en-US" altLang="zh-CN" dirty="0" err="1"/>
              <a:t>st</a:t>
            </a:r>
            <a:r>
              <a:rPr lang="zh-CN" altLang="en-US" dirty="0"/>
              <a:t>包含的最长的子串，</a:t>
            </a:r>
            <a:r>
              <a:rPr lang="en-US" altLang="zh-CN" dirty="0"/>
              <a:t>shortest(</a:t>
            </a:r>
            <a:r>
              <a:rPr lang="en-US" altLang="zh-CN" dirty="0" err="1"/>
              <a:t>st</a:t>
            </a:r>
            <a:r>
              <a:rPr lang="en-US" altLang="zh-CN" dirty="0"/>
              <a:t>)</a:t>
            </a:r>
            <a:r>
              <a:rPr lang="zh-CN" altLang="en-US" dirty="0"/>
              <a:t>表示</a:t>
            </a:r>
            <a:r>
              <a:rPr lang="en-US" altLang="zh-CN" dirty="0" err="1"/>
              <a:t>st</a:t>
            </a:r>
            <a:r>
              <a:rPr lang="zh-CN" altLang="en-US" dirty="0"/>
              <a:t>包含的最短的子串</a:t>
            </a:r>
            <a:endParaRPr lang="en-US" altLang="zh-CN" dirty="0"/>
          </a:p>
          <a:p>
            <a:r>
              <a:rPr lang="zh-CN" altLang="en-US" dirty="0"/>
              <a:t>那么：</a:t>
            </a:r>
            <a:r>
              <a:rPr lang="en-US" altLang="zh-CN" dirty="0"/>
              <a:t/>
            </a:r>
            <a:br>
              <a:rPr lang="en-US" altLang="zh-CN" dirty="0"/>
            </a:br>
            <a:r>
              <a:rPr lang="zh-CN" altLang="zh-CN" sz="2800" b="1" dirty="0">
                <a:solidFill>
                  <a:srgbClr val="222222"/>
                </a:solidFill>
                <a:latin typeface="Arial" panose="020B0604020202020204" pitchFamily="34" charset="0"/>
                <a:ea typeface="-apple-system"/>
              </a:rPr>
              <a:t>对于一个状态 </a:t>
            </a:r>
            <a:r>
              <a:rPr lang="zh-CN" altLang="zh-CN" sz="2800" dirty="0">
                <a:solidFill>
                  <a:srgbClr val="222222"/>
                </a:solidFill>
                <a:latin typeface="Arial" panose="020B0604020202020204" pitchFamily="34" charset="0"/>
                <a:ea typeface="MathJax_Math-italic"/>
              </a:rPr>
              <a:t>st</a:t>
            </a:r>
            <a:r>
              <a:rPr lang="zh-CN" altLang="zh-CN" sz="2800" b="1" dirty="0">
                <a:solidFill>
                  <a:srgbClr val="222222"/>
                </a:solidFill>
                <a:latin typeface="Arial" panose="020B0604020202020204" pitchFamily="34" charset="0"/>
                <a:ea typeface="-apple-system"/>
              </a:rPr>
              <a:t> ，</a:t>
            </a:r>
            <a:r>
              <a:rPr lang="zh-CN" altLang="en-US" sz="2800" b="1" dirty="0">
                <a:solidFill>
                  <a:srgbClr val="222222"/>
                </a:solidFill>
                <a:latin typeface="Arial" panose="020B0604020202020204" pitchFamily="34" charset="0"/>
                <a:ea typeface="-apple-system"/>
              </a:rPr>
              <a:t>只要</a:t>
            </a:r>
            <a:r>
              <a:rPr lang="zh-CN" altLang="zh-CN" sz="2800" b="1" dirty="0">
                <a:solidFill>
                  <a:srgbClr val="222222"/>
                </a:solidFill>
                <a:latin typeface="Arial" panose="020B0604020202020204" pitchFamily="34" charset="0"/>
                <a:ea typeface="-apple-system"/>
              </a:rPr>
              <a:t>任意</a:t>
            </a:r>
            <a:r>
              <a:rPr lang="zh-CN" altLang="en-US" sz="2800" b="1" dirty="0">
                <a:solidFill>
                  <a:srgbClr val="222222"/>
                </a:solidFill>
                <a:latin typeface="Arial" panose="020B0604020202020204" pitchFamily="34" charset="0"/>
                <a:ea typeface="-apple-system"/>
              </a:rPr>
              <a:t>串</a:t>
            </a:r>
            <a:r>
              <a:rPr lang="zh-CN" altLang="zh-CN" sz="2800" dirty="0">
                <a:solidFill>
                  <a:srgbClr val="222222"/>
                </a:solidFill>
                <a:latin typeface="Arial" panose="020B0604020202020204" pitchFamily="34" charset="0"/>
                <a:ea typeface="MathJax_Math-italic"/>
              </a:rPr>
              <a:t>s</a:t>
            </a:r>
            <a:r>
              <a:rPr lang="zh-CN" altLang="zh-CN" sz="2800" dirty="0">
                <a:solidFill>
                  <a:srgbClr val="222222"/>
                </a:solidFill>
                <a:latin typeface="Arial" panose="020B0604020202020204" pitchFamily="34" charset="0"/>
                <a:ea typeface="MathJax_Main"/>
              </a:rPr>
              <a:t>∈</a:t>
            </a:r>
            <a:r>
              <a:rPr lang="zh-CN" altLang="zh-CN" sz="2800" dirty="0">
                <a:solidFill>
                  <a:srgbClr val="222222"/>
                </a:solidFill>
                <a:latin typeface="Arial" panose="020B0604020202020204" pitchFamily="34" charset="0"/>
                <a:ea typeface="MathJax_Math-italic"/>
              </a:rPr>
              <a:t>substrings</a:t>
            </a:r>
            <a:r>
              <a:rPr lang="zh-CN" altLang="zh-CN" sz="2800" dirty="0">
                <a:solidFill>
                  <a:srgbClr val="222222"/>
                </a:solidFill>
                <a:latin typeface="Arial" panose="020B0604020202020204" pitchFamily="34" charset="0"/>
                <a:ea typeface="MathJax_Main"/>
              </a:rPr>
              <a:t>(</a:t>
            </a:r>
            <a:r>
              <a:rPr lang="zh-CN" altLang="zh-CN" sz="2800" dirty="0">
                <a:solidFill>
                  <a:srgbClr val="222222"/>
                </a:solidFill>
                <a:latin typeface="Arial" panose="020B0604020202020204" pitchFamily="34" charset="0"/>
                <a:ea typeface="MathJax_Math-italic"/>
              </a:rPr>
              <a:t>st</a:t>
            </a:r>
            <a:r>
              <a:rPr lang="zh-CN" altLang="zh-CN" sz="2800" dirty="0">
                <a:solidFill>
                  <a:srgbClr val="222222"/>
                </a:solidFill>
                <a:latin typeface="Arial" panose="020B0604020202020204" pitchFamily="34" charset="0"/>
                <a:ea typeface="MathJax_Main"/>
              </a:rPr>
              <a:t>)</a:t>
            </a:r>
            <a:r>
              <a:rPr lang="zh-CN" altLang="zh-CN" sz="2800" b="1" dirty="0">
                <a:solidFill>
                  <a:srgbClr val="222222"/>
                </a:solidFill>
                <a:latin typeface="Arial" panose="020B0604020202020204" pitchFamily="34" charset="0"/>
                <a:ea typeface="-apple-system"/>
              </a:rPr>
              <a:t> ，都有 </a:t>
            </a:r>
            <a:r>
              <a:rPr lang="zh-CN" altLang="zh-CN" sz="2800" dirty="0">
                <a:solidFill>
                  <a:srgbClr val="222222"/>
                </a:solidFill>
                <a:latin typeface="Arial" panose="020B0604020202020204" pitchFamily="34" charset="0"/>
                <a:ea typeface="MathJax_Math-italic"/>
              </a:rPr>
              <a:t>s</a:t>
            </a:r>
            <a:r>
              <a:rPr lang="zh-CN" altLang="zh-CN" sz="2800" b="1" dirty="0">
                <a:solidFill>
                  <a:srgbClr val="222222"/>
                </a:solidFill>
                <a:latin typeface="Arial" panose="020B0604020202020204" pitchFamily="34" charset="0"/>
                <a:ea typeface="-apple-system"/>
              </a:rPr>
              <a:t> 是 </a:t>
            </a:r>
            <a:r>
              <a:rPr lang="en-US" altLang="zh-CN" sz="2800" dirty="0"/>
              <a:t> longest</a:t>
            </a:r>
            <a:r>
              <a:rPr lang="zh-CN" altLang="zh-CN" sz="2800" dirty="0">
                <a:solidFill>
                  <a:srgbClr val="222222"/>
                </a:solidFill>
                <a:latin typeface="Arial" panose="020B0604020202020204" pitchFamily="34" charset="0"/>
                <a:ea typeface="MathJax_Main"/>
              </a:rPr>
              <a:t>(</a:t>
            </a:r>
            <a:r>
              <a:rPr lang="zh-CN" altLang="zh-CN" sz="2800" dirty="0">
                <a:solidFill>
                  <a:srgbClr val="222222"/>
                </a:solidFill>
                <a:latin typeface="Arial" panose="020B0604020202020204" pitchFamily="34" charset="0"/>
                <a:ea typeface="MathJax_Math-italic"/>
              </a:rPr>
              <a:t>st</a:t>
            </a:r>
            <a:r>
              <a:rPr lang="zh-CN" altLang="zh-CN" sz="2800" dirty="0">
                <a:solidFill>
                  <a:srgbClr val="222222"/>
                </a:solidFill>
                <a:latin typeface="Arial" panose="020B0604020202020204" pitchFamily="34" charset="0"/>
                <a:ea typeface="MathJax_Main"/>
              </a:rPr>
              <a:t>)</a:t>
            </a:r>
            <a:r>
              <a:rPr lang="zh-CN" altLang="en-US" sz="2800" dirty="0">
                <a:solidFill>
                  <a:srgbClr val="222222"/>
                </a:solidFill>
                <a:latin typeface="Arial" panose="020B0604020202020204" pitchFamily="34" charset="0"/>
                <a:ea typeface="-apple-system"/>
              </a:rPr>
              <a:t> </a:t>
            </a:r>
            <a:r>
              <a:rPr lang="zh-CN" altLang="zh-CN" sz="2800" b="1" dirty="0">
                <a:solidFill>
                  <a:srgbClr val="222222"/>
                </a:solidFill>
                <a:latin typeface="Arial" panose="020B0604020202020204" pitchFamily="34" charset="0"/>
                <a:ea typeface="-apple-system"/>
              </a:rPr>
              <a:t>的后缀</a:t>
            </a:r>
            <a:endParaRPr lang="zh-CN" altLang="zh-CN" sz="2800" dirty="0">
              <a:latin typeface="Arial" panose="020B0604020202020204" pitchFamily="34" charset="0"/>
            </a:endParaRPr>
          </a:p>
          <a:p>
            <a:endParaRPr lang="zh-CN" altLang="en-US" dirty="0"/>
          </a:p>
        </p:txBody>
      </p:sp>
      <p:sp>
        <p:nvSpPr>
          <p:cNvPr id="5" name="矩形 4">
            <a:extLst>
              <a:ext uri="{FF2B5EF4-FFF2-40B4-BE49-F238E27FC236}">
                <a16:creationId xmlns:a16="http://schemas.microsoft.com/office/drawing/2014/main" xmlns="" id="{E0A7685C-2155-49FC-AE32-CE888F8108A1}"/>
              </a:ext>
            </a:extLst>
          </p:cNvPr>
          <p:cNvSpPr/>
          <p:nvPr/>
        </p:nvSpPr>
        <p:spPr>
          <a:xfrm>
            <a:off x="632413" y="4941169"/>
            <a:ext cx="8064896" cy="646331"/>
          </a:xfrm>
          <a:prstGeom prst="rect">
            <a:avLst/>
          </a:prstGeom>
        </p:spPr>
        <p:txBody>
          <a:bodyPr wrap="square">
            <a:spAutoFit/>
          </a:bodyPr>
          <a:lstStyle/>
          <a:p>
            <a:r>
              <a:rPr lang="zh-CN" altLang="en-US" dirty="0"/>
              <a:t>如状态 </a:t>
            </a:r>
            <a:r>
              <a:rPr lang="en-US" altLang="zh-CN" dirty="0"/>
              <a:t>7 </a:t>
            </a:r>
            <a:r>
              <a:rPr lang="zh-CN" altLang="en-US" dirty="0"/>
              <a:t>，</a:t>
            </a:r>
            <a:r>
              <a:rPr lang="en-US" altLang="zh-CN" dirty="0"/>
              <a:t>substring(7)={</a:t>
            </a:r>
            <a:r>
              <a:rPr lang="en-US" altLang="zh-CN" dirty="0" err="1"/>
              <a:t>aabbab,abbab,bbab,bab</a:t>
            </a:r>
            <a:r>
              <a:rPr lang="en-US" altLang="zh-CN" dirty="0"/>
              <a:t>} </a:t>
            </a:r>
            <a:r>
              <a:rPr lang="zh-CN" altLang="en-US" dirty="0"/>
              <a:t>，</a:t>
            </a:r>
            <a:r>
              <a:rPr lang="en-US" altLang="zh-CN" dirty="0"/>
              <a:t> longest(7)=</a:t>
            </a:r>
            <a:r>
              <a:rPr lang="en-US" altLang="zh-CN" dirty="0" err="1"/>
              <a:t>aabbab</a:t>
            </a:r>
            <a:r>
              <a:rPr lang="zh-CN" altLang="en-US" dirty="0"/>
              <a:t>，</a:t>
            </a:r>
            <a:r>
              <a:rPr lang="en-US" altLang="zh-CN" dirty="0"/>
              <a:t> shortest(7)=</a:t>
            </a:r>
            <a:r>
              <a:rPr lang="en-US" altLang="zh-CN" dirty="0" err="1"/>
              <a:t>bab</a:t>
            </a:r>
            <a:endParaRPr lang="zh-CN" altLang="en-US" dirty="0"/>
          </a:p>
        </p:txBody>
      </p:sp>
    </p:spTree>
    <p:extLst>
      <p:ext uri="{BB962C8B-B14F-4D97-AF65-F5344CB8AC3E}">
        <p14:creationId xmlns:p14="http://schemas.microsoft.com/office/powerpoint/2010/main" xmlns="" val="4061991085"/>
      </p:ext>
    </p:extLst>
  </p:cSld>
  <p:clrMapOvr>
    <a:masterClrMapping/>
  </p:clrMapOvr>
  <p:transition spd="slow">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48BCD4D-3AA9-4509-85DE-2FB8A0D0E11F}"/>
              </a:ext>
            </a:extLst>
          </p:cNvPr>
          <p:cNvSpPr>
            <a:spLocks noGrp="1"/>
          </p:cNvSpPr>
          <p:nvPr>
            <p:ph type="title"/>
          </p:nvPr>
        </p:nvSpPr>
        <p:spPr>
          <a:xfrm>
            <a:off x="463683" y="332656"/>
            <a:ext cx="8229600" cy="1296144"/>
          </a:xfrm>
        </p:spPr>
        <p:txBody>
          <a:bodyPr/>
          <a:lstStyle/>
          <a:p>
            <a:pPr algn="r"/>
            <a:r>
              <a:rPr lang="zh-CN" altLang="en-US" dirty="0"/>
              <a:t>例一  后缀自动机</a:t>
            </a:r>
            <a:r>
              <a:rPr lang="en-US" altLang="zh-CN" dirty="0"/>
              <a:t>——</a:t>
            </a:r>
            <a:r>
              <a:rPr lang="zh-CN" altLang="en-US" dirty="0"/>
              <a:t>基本概念</a:t>
            </a:r>
            <a:r>
              <a:rPr lang="en-US" altLang="zh-CN" dirty="0"/>
              <a:t/>
            </a:r>
            <a:br>
              <a:rPr lang="en-US" altLang="zh-CN" dirty="0"/>
            </a:br>
            <a:r>
              <a:rPr lang="zh-CN" altLang="en-US" sz="2000" dirty="0"/>
              <a:t>                       </a:t>
            </a:r>
            <a:r>
              <a:rPr lang="en-US" altLang="zh-CN" sz="2000" b="0" dirty="0" err="1"/>
              <a:t>hihocoder</a:t>
            </a:r>
            <a:r>
              <a:rPr lang="en-US" altLang="zh-CN" sz="2000" b="0" dirty="0"/>
              <a:t> 1441</a:t>
            </a:r>
            <a:endParaRPr lang="zh-CN" altLang="en-US" b="0" dirty="0"/>
          </a:p>
        </p:txBody>
      </p:sp>
      <p:sp>
        <p:nvSpPr>
          <p:cNvPr id="3" name="内容占位符 2">
            <a:extLst>
              <a:ext uri="{FF2B5EF4-FFF2-40B4-BE49-F238E27FC236}">
                <a16:creationId xmlns:a16="http://schemas.microsoft.com/office/drawing/2014/main" xmlns="" id="{6C3493B6-E6F4-4AE0-8943-305114E4CF48}"/>
              </a:ext>
            </a:extLst>
          </p:cNvPr>
          <p:cNvSpPr>
            <a:spLocks noGrp="1"/>
          </p:cNvSpPr>
          <p:nvPr>
            <p:ph idx="1"/>
          </p:nvPr>
        </p:nvSpPr>
        <p:spPr>
          <a:xfrm>
            <a:off x="463683" y="1124745"/>
            <a:ext cx="8229600" cy="3600871"/>
          </a:xfrm>
        </p:spPr>
        <p:txBody>
          <a:bodyPr/>
          <a:lstStyle/>
          <a:p>
            <a:r>
              <a:rPr lang="zh-CN" altLang="en-US" sz="2400" b="1" dirty="0"/>
              <a:t>输入</a:t>
            </a:r>
          </a:p>
          <a:p>
            <a:pPr marL="0" indent="0">
              <a:buNone/>
            </a:pPr>
            <a:r>
              <a:rPr lang="zh-CN" altLang="en-US" sz="2400" dirty="0"/>
              <a:t>    第一行包含一个字符串</a:t>
            </a:r>
            <a:r>
              <a:rPr lang="en-US" altLang="zh-CN" sz="2400" dirty="0"/>
              <a:t>S</a:t>
            </a:r>
            <a:r>
              <a:rPr lang="zh-CN" altLang="en-US" sz="2400" dirty="0"/>
              <a:t>，</a:t>
            </a:r>
            <a:r>
              <a:rPr lang="en-US" altLang="zh-CN" sz="2400" dirty="0"/>
              <a:t>S</a:t>
            </a:r>
            <a:r>
              <a:rPr lang="zh-CN" altLang="en-US" sz="2400" dirty="0"/>
              <a:t>长度不超过</a:t>
            </a:r>
            <a:r>
              <a:rPr lang="en-US" altLang="zh-CN" sz="2400" dirty="0"/>
              <a:t>50</a:t>
            </a:r>
            <a:r>
              <a:rPr lang="zh-CN" altLang="en-US" sz="2400" dirty="0"/>
              <a:t>。</a:t>
            </a:r>
          </a:p>
          <a:p>
            <a:pPr marL="0" indent="0">
              <a:buNone/>
            </a:pPr>
            <a:r>
              <a:rPr lang="zh-CN" altLang="en-US" sz="2400" dirty="0"/>
              <a:t>    第二行包含一个整数</a:t>
            </a:r>
            <a:r>
              <a:rPr lang="en-US" altLang="zh-CN" sz="2400" dirty="0"/>
              <a:t>N</a:t>
            </a:r>
            <a:r>
              <a:rPr lang="zh-CN" altLang="en-US" sz="2400" dirty="0"/>
              <a:t>，表示询问的数目。</a:t>
            </a:r>
            <a:r>
              <a:rPr lang="en-US" altLang="zh-CN" sz="2400" dirty="0"/>
              <a:t>(1 &lt;= N &lt;= 10)</a:t>
            </a:r>
          </a:p>
          <a:p>
            <a:pPr marL="0" indent="0">
              <a:buNone/>
            </a:pPr>
            <a:r>
              <a:rPr lang="zh-CN" altLang="en-US" sz="2400" dirty="0"/>
              <a:t>     以下</a:t>
            </a:r>
            <a:r>
              <a:rPr lang="en-US" altLang="zh-CN" sz="2400" dirty="0"/>
              <a:t>N</a:t>
            </a:r>
            <a:r>
              <a:rPr lang="zh-CN" altLang="en-US" sz="2400" dirty="0"/>
              <a:t>行每行包括一个</a:t>
            </a:r>
            <a:r>
              <a:rPr lang="en-US" altLang="zh-CN" sz="2400" dirty="0"/>
              <a:t>S</a:t>
            </a:r>
            <a:r>
              <a:rPr lang="zh-CN" altLang="en-US" sz="2400" dirty="0"/>
              <a:t>的子串</a:t>
            </a:r>
            <a:r>
              <a:rPr lang="en-US" altLang="zh-CN" sz="2400" dirty="0"/>
              <a:t>s</a:t>
            </a:r>
            <a:r>
              <a:rPr lang="zh-CN" altLang="en-US" sz="2400" dirty="0"/>
              <a:t>，</a:t>
            </a:r>
            <a:r>
              <a:rPr lang="en-US" altLang="zh-CN" sz="2400" dirty="0"/>
              <a:t>s</a:t>
            </a:r>
            <a:r>
              <a:rPr lang="zh-CN" altLang="en-US" sz="2400" dirty="0"/>
              <a:t>不为空串。</a:t>
            </a:r>
          </a:p>
          <a:p>
            <a:r>
              <a:rPr lang="zh-CN" altLang="en-US" sz="2400" b="1" dirty="0"/>
              <a:t>输出</a:t>
            </a:r>
          </a:p>
          <a:p>
            <a:pPr marL="0" indent="0">
              <a:buNone/>
            </a:pPr>
            <a:r>
              <a:rPr lang="zh-CN" altLang="en-US" sz="2400" dirty="0"/>
              <a:t>     对于每一个询问</a:t>
            </a:r>
            <a:r>
              <a:rPr lang="en-US" altLang="zh-CN" sz="2400" dirty="0"/>
              <a:t>s</a:t>
            </a:r>
            <a:r>
              <a:rPr lang="zh-CN" altLang="en-US" sz="2400" dirty="0"/>
              <a:t>，求出包含</a:t>
            </a:r>
            <a:r>
              <a:rPr lang="en-US" altLang="zh-CN" sz="2400" dirty="0"/>
              <a:t>s</a:t>
            </a:r>
            <a:r>
              <a:rPr lang="zh-CN" altLang="en-US" sz="2400" dirty="0"/>
              <a:t>的状态</a:t>
            </a:r>
            <a:r>
              <a:rPr lang="en-US" altLang="zh-CN" sz="2400" dirty="0" err="1"/>
              <a:t>st</a:t>
            </a:r>
            <a:r>
              <a:rPr lang="zh-CN" altLang="en-US" sz="2400" dirty="0"/>
              <a:t>，输出一行依次包含</a:t>
            </a:r>
            <a:r>
              <a:rPr lang="en-US" altLang="zh-CN" sz="2400" dirty="0"/>
              <a:t>shortest(</a:t>
            </a:r>
            <a:r>
              <a:rPr lang="en-US" altLang="zh-CN" sz="2400" dirty="0" err="1"/>
              <a:t>st</a:t>
            </a:r>
            <a:r>
              <a:rPr lang="en-US" altLang="zh-CN" sz="2400" dirty="0"/>
              <a:t>)</a:t>
            </a:r>
            <a:r>
              <a:rPr lang="zh-CN" altLang="en-US" sz="2400" dirty="0"/>
              <a:t>、</a:t>
            </a:r>
            <a:r>
              <a:rPr lang="en-US" altLang="zh-CN" sz="2400" dirty="0"/>
              <a:t>longest(</a:t>
            </a:r>
            <a:r>
              <a:rPr lang="en-US" altLang="zh-CN" sz="2400" dirty="0" err="1"/>
              <a:t>st</a:t>
            </a:r>
            <a:r>
              <a:rPr lang="en-US" altLang="zh-CN" sz="2400" dirty="0"/>
              <a:t>)</a:t>
            </a:r>
            <a:r>
              <a:rPr lang="zh-CN" altLang="en-US" sz="2400" dirty="0"/>
              <a:t>和</a:t>
            </a:r>
            <a:r>
              <a:rPr lang="en-US" altLang="zh-CN" sz="2400" dirty="0"/>
              <a:t>endpos(</a:t>
            </a:r>
            <a:r>
              <a:rPr lang="en-US" altLang="zh-CN" sz="2400" dirty="0" err="1"/>
              <a:t>st</a:t>
            </a:r>
            <a:r>
              <a:rPr lang="en-US" altLang="zh-CN" sz="2400" dirty="0"/>
              <a:t>)</a:t>
            </a:r>
            <a:r>
              <a:rPr lang="zh-CN" altLang="en-US" sz="2400" dirty="0"/>
              <a:t>。其中</a:t>
            </a:r>
            <a:r>
              <a:rPr lang="en-US" altLang="zh-CN" sz="2400" dirty="0"/>
              <a:t>endpos(</a:t>
            </a:r>
            <a:r>
              <a:rPr lang="en-US" altLang="zh-CN" sz="2400" dirty="0" err="1"/>
              <a:t>st</a:t>
            </a:r>
            <a:r>
              <a:rPr lang="en-US" altLang="zh-CN" sz="2400" dirty="0"/>
              <a:t>)</a:t>
            </a:r>
            <a:r>
              <a:rPr lang="zh-CN" altLang="en-US" sz="2400" dirty="0"/>
              <a:t>由小到大输出，之间用一个空格分割。</a:t>
            </a:r>
          </a:p>
          <a:p>
            <a:endParaRPr lang="zh-CN" altLang="en-US" sz="2400" dirty="0"/>
          </a:p>
        </p:txBody>
      </p:sp>
      <p:sp>
        <p:nvSpPr>
          <p:cNvPr id="4" name="矩形 3">
            <a:extLst>
              <a:ext uri="{FF2B5EF4-FFF2-40B4-BE49-F238E27FC236}">
                <a16:creationId xmlns:a16="http://schemas.microsoft.com/office/drawing/2014/main" xmlns="" id="{FD132507-D3CF-4380-B45E-ECBC7EE147BA}"/>
              </a:ext>
            </a:extLst>
          </p:cNvPr>
          <p:cNvSpPr/>
          <p:nvPr/>
        </p:nvSpPr>
        <p:spPr>
          <a:xfrm>
            <a:off x="1043608" y="4513502"/>
            <a:ext cx="1872208" cy="230832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zh-CN" altLang="en-US" dirty="0"/>
              <a:t>样例输入</a:t>
            </a:r>
          </a:p>
          <a:p>
            <a:r>
              <a:rPr lang="en-US" altLang="zh-CN" dirty="0" err="1"/>
              <a:t>aabbabd</a:t>
            </a:r>
            <a:r>
              <a:rPr lang="en-US" altLang="zh-CN" dirty="0"/>
              <a:t>  </a:t>
            </a:r>
          </a:p>
          <a:p>
            <a:r>
              <a:rPr lang="en-US" altLang="zh-CN" dirty="0"/>
              <a:t>5  </a:t>
            </a:r>
          </a:p>
          <a:p>
            <a:r>
              <a:rPr lang="en-US" altLang="zh-CN" dirty="0"/>
              <a:t>b  </a:t>
            </a:r>
          </a:p>
          <a:p>
            <a:r>
              <a:rPr lang="en-US" altLang="zh-CN" dirty="0" err="1"/>
              <a:t>abbab</a:t>
            </a:r>
            <a:r>
              <a:rPr lang="en-US" altLang="zh-CN" dirty="0"/>
              <a:t>  </a:t>
            </a:r>
          </a:p>
          <a:p>
            <a:r>
              <a:rPr lang="en-US" altLang="zh-CN" dirty="0"/>
              <a:t>aa  </a:t>
            </a:r>
          </a:p>
          <a:p>
            <a:r>
              <a:rPr lang="en-US" altLang="zh-CN" dirty="0" err="1"/>
              <a:t>aabbab</a:t>
            </a:r>
            <a:r>
              <a:rPr lang="en-US" altLang="zh-CN" dirty="0"/>
              <a:t>  </a:t>
            </a:r>
          </a:p>
          <a:p>
            <a:r>
              <a:rPr lang="en-US" altLang="zh-CN" dirty="0"/>
              <a:t>bb </a:t>
            </a:r>
            <a:endParaRPr lang="zh-CN" altLang="en-US" dirty="0"/>
          </a:p>
        </p:txBody>
      </p:sp>
      <p:sp>
        <p:nvSpPr>
          <p:cNvPr id="5" name="矩形 4">
            <a:extLst>
              <a:ext uri="{FF2B5EF4-FFF2-40B4-BE49-F238E27FC236}">
                <a16:creationId xmlns:a16="http://schemas.microsoft.com/office/drawing/2014/main" xmlns="" id="{14E01531-6F71-4BCB-BB8D-9B9D826688D8}"/>
              </a:ext>
            </a:extLst>
          </p:cNvPr>
          <p:cNvSpPr/>
          <p:nvPr/>
        </p:nvSpPr>
        <p:spPr>
          <a:xfrm>
            <a:off x="3870678" y="4581129"/>
            <a:ext cx="1927389" cy="1754326"/>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zh-CN" altLang="en-US" dirty="0"/>
              <a:t>样例输出</a:t>
            </a:r>
          </a:p>
          <a:p>
            <a:r>
              <a:rPr lang="en-US" altLang="zh-CN" dirty="0"/>
              <a:t>b </a:t>
            </a:r>
            <a:r>
              <a:rPr lang="en-US" altLang="zh-CN" dirty="0" err="1"/>
              <a:t>b</a:t>
            </a:r>
            <a:r>
              <a:rPr lang="en-US" altLang="zh-CN" dirty="0"/>
              <a:t> 3 4 6  </a:t>
            </a:r>
          </a:p>
          <a:p>
            <a:r>
              <a:rPr lang="en-US" altLang="zh-CN" dirty="0" err="1"/>
              <a:t>bab</a:t>
            </a:r>
            <a:r>
              <a:rPr lang="en-US" altLang="zh-CN" dirty="0"/>
              <a:t> </a:t>
            </a:r>
            <a:r>
              <a:rPr lang="en-US" altLang="zh-CN" dirty="0" err="1"/>
              <a:t>aabbab</a:t>
            </a:r>
            <a:r>
              <a:rPr lang="en-US" altLang="zh-CN" dirty="0"/>
              <a:t> 6  </a:t>
            </a:r>
          </a:p>
          <a:p>
            <a:r>
              <a:rPr lang="en-US" altLang="zh-CN" dirty="0"/>
              <a:t>aa </a:t>
            </a:r>
            <a:r>
              <a:rPr lang="en-US" altLang="zh-CN" dirty="0" err="1"/>
              <a:t>aa</a:t>
            </a:r>
            <a:r>
              <a:rPr lang="en-US" altLang="zh-CN" dirty="0"/>
              <a:t> 2  </a:t>
            </a:r>
          </a:p>
          <a:p>
            <a:r>
              <a:rPr lang="en-US" altLang="zh-CN" dirty="0" err="1"/>
              <a:t>bab</a:t>
            </a:r>
            <a:r>
              <a:rPr lang="en-US" altLang="zh-CN" dirty="0"/>
              <a:t> </a:t>
            </a:r>
            <a:r>
              <a:rPr lang="en-US" altLang="zh-CN" dirty="0" err="1"/>
              <a:t>aabbab</a:t>
            </a:r>
            <a:r>
              <a:rPr lang="en-US" altLang="zh-CN" dirty="0"/>
              <a:t> 6  </a:t>
            </a:r>
          </a:p>
          <a:p>
            <a:r>
              <a:rPr lang="en-US" altLang="zh-CN" dirty="0"/>
              <a:t>bb </a:t>
            </a:r>
            <a:r>
              <a:rPr lang="en-US" altLang="zh-CN" dirty="0" err="1"/>
              <a:t>aabb</a:t>
            </a:r>
            <a:r>
              <a:rPr lang="en-US" altLang="zh-CN" dirty="0"/>
              <a:t> 4</a:t>
            </a:r>
            <a:endParaRPr lang="zh-CN" altLang="en-US" dirty="0"/>
          </a:p>
        </p:txBody>
      </p:sp>
      <p:sp>
        <p:nvSpPr>
          <p:cNvPr id="6" name="矩形 5">
            <a:extLst>
              <a:ext uri="{FF2B5EF4-FFF2-40B4-BE49-F238E27FC236}">
                <a16:creationId xmlns:a16="http://schemas.microsoft.com/office/drawing/2014/main" xmlns="" id="{0B520A65-3A2C-4157-97F8-B45340EA8E48}"/>
              </a:ext>
            </a:extLst>
          </p:cNvPr>
          <p:cNvSpPr/>
          <p:nvPr/>
        </p:nvSpPr>
        <p:spPr>
          <a:xfrm>
            <a:off x="4063544" y="6525345"/>
            <a:ext cx="5477009" cy="369332"/>
          </a:xfrm>
          <a:prstGeom prst="rect">
            <a:avLst/>
          </a:prstGeom>
        </p:spPr>
        <p:txBody>
          <a:bodyPr wrap="square">
            <a:spAutoFit/>
          </a:bodyPr>
          <a:lstStyle/>
          <a:p>
            <a:r>
              <a:rPr lang="en-US" altLang="zh-CN" dirty="0"/>
              <a:t>http://hihocoder.com/problemset/problem/1441</a:t>
            </a:r>
            <a:endParaRPr lang="zh-CN" altLang="en-US" dirty="0"/>
          </a:p>
        </p:txBody>
      </p:sp>
    </p:spTree>
    <p:extLst>
      <p:ext uri="{BB962C8B-B14F-4D97-AF65-F5344CB8AC3E}">
        <p14:creationId xmlns:p14="http://schemas.microsoft.com/office/powerpoint/2010/main" xmlns="" val="1869790203"/>
      </p:ext>
    </p:extLst>
  </p:cSld>
  <p:clrMapOvr>
    <a:masterClrMapping/>
  </p:clrMapOvr>
  <p:transition spd="slow">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90CE6C5-FEC9-43B6-B801-51EBEC1C5179}"/>
              </a:ext>
            </a:extLst>
          </p:cNvPr>
          <p:cNvSpPr>
            <a:spLocks noGrp="1"/>
          </p:cNvSpPr>
          <p:nvPr>
            <p:ph type="title"/>
          </p:nvPr>
        </p:nvSpPr>
        <p:spPr/>
        <p:txBody>
          <a:bodyPr/>
          <a:lstStyle/>
          <a:p>
            <a:r>
              <a:rPr lang="zh-CN" altLang="en-US" dirty="0"/>
              <a:t>法一</a:t>
            </a:r>
          </a:p>
        </p:txBody>
      </p:sp>
      <p:sp>
        <p:nvSpPr>
          <p:cNvPr id="3" name="内容占位符 2">
            <a:extLst>
              <a:ext uri="{FF2B5EF4-FFF2-40B4-BE49-F238E27FC236}">
                <a16:creationId xmlns:a16="http://schemas.microsoft.com/office/drawing/2014/main" xmlns="" id="{DD663E5B-E321-4CF7-AD5F-A43C4148F24E}"/>
              </a:ext>
            </a:extLst>
          </p:cNvPr>
          <p:cNvSpPr>
            <a:spLocks noGrp="1"/>
          </p:cNvSpPr>
          <p:nvPr>
            <p:ph idx="1"/>
          </p:nvPr>
        </p:nvSpPr>
        <p:spPr>
          <a:xfrm>
            <a:off x="282352" y="1484785"/>
            <a:ext cx="8579296" cy="4383087"/>
          </a:xfrm>
        </p:spPr>
        <p:txBody>
          <a:bodyPr/>
          <a:lstStyle/>
          <a:p>
            <a:r>
              <a:rPr lang="zh-CN" altLang="en-US" dirty="0"/>
              <a:t>暴力枚举每一个子串</a:t>
            </a:r>
            <a:endParaRPr lang="en-US" altLang="zh-CN" dirty="0"/>
          </a:p>
          <a:p>
            <a:r>
              <a:rPr lang="zh-CN" altLang="en-US" dirty="0"/>
              <a:t>暴力查找每一个子串出现的位置，用二进制形式记录子串的结尾字符出现的位置，作为状态</a:t>
            </a:r>
            <a:r>
              <a:rPr lang="en-US" altLang="zh-CN" dirty="0" err="1"/>
              <a:t>st</a:t>
            </a:r>
            <a:endParaRPr lang="en-US" altLang="zh-CN" dirty="0"/>
          </a:p>
          <a:p>
            <a:r>
              <a:rPr lang="zh-CN" altLang="en-US" dirty="0"/>
              <a:t>计算状态</a:t>
            </a:r>
            <a:r>
              <a:rPr lang="en-US" altLang="zh-CN" dirty="0" err="1"/>
              <a:t>st</a:t>
            </a:r>
            <a:r>
              <a:rPr lang="zh-CN" altLang="en-US" dirty="0"/>
              <a:t>的同时，更新</a:t>
            </a:r>
            <a:r>
              <a:rPr lang="en-US" altLang="zh-CN" dirty="0" err="1"/>
              <a:t>longset</a:t>
            </a:r>
            <a:r>
              <a:rPr lang="en-US" altLang="zh-CN" dirty="0"/>
              <a:t>(</a:t>
            </a:r>
            <a:r>
              <a:rPr lang="en-US" altLang="zh-CN" dirty="0" err="1"/>
              <a:t>st</a:t>
            </a:r>
            <a:r>
              <a:rPr lang="en-US" altLang="zh-CN" dirty="0"/>
              <a:t>)</a:t>
            </a:r>
            <a:r>
              <a:rPr lang="zh-CN" altLang="en-US" dirty="0"/>
              <a:t>和</a:t>
            </a:r>
            <a:r>
              <a:rPr lang="en-US" altLang="zh-CN" dirty="0"/>
              <a:t>short(</a:t>
            </a:r>
            <a:r>
              <a:rPr lang="en-US" altLang="zh-CN" dirty="0" err="1"/>
              <a:t>st</a:t>
            </a:r>
            <a:r>
              <a:rPr lang="en-US" altLang="zh-CN" dirty="0"/>
              <a:t>)</a:t>
            </a:r>
            <a:r>
              <a:rPr lang="zh-CN" altLang="en-US" dirty="0"/>
              <a:t>并记录每一个子串对应的</a:t>
            </a:r>
            <a:r>
              <a:rPr lang="en-US" altLang="zh-CN" dirty="0" err="1"/>
              <a:t>st</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xmlns="" val="3651983839"/>
      </p:ext>
    </p:extLst>
  </p:cSld>
  <p:clrMapOvr>
    <a:masterClrMapping/>
  </p:clrMapOvr>
  <p:transition spd="slow">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2BABB993-16CE-46E8-AD39-DA978A7D97D2}"/>
              </a:ext>
            </a:extLst>
          </p:cNvPr>
          <p:cNvSpPr/>
          <p:nvPr/>
        </p:nvSpPr>
        <p:spPr>
          <a:xfrm>
            <a:off x="323528" y="332657"/>
            <a:ext cx="8496944" cy="63401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1400" dirty="0"/>
              <a:t>int main(){</a:t>
            </a:r>
          </a:p>
          <a:p>
            <a:r>
              <a:rPr lang="en-US" altLang="zh-CN" sz="1400" dirty="0"/>
              <a:t>    string s;    int n, m;</a:t>
            </a:r>
          </a:p>
          <a:p>
            <a:r>
              <a:rPr lang="en-US" altLang="zh-CN" sz="1400" dirty="0"/>
              <a:t>    map&lt;long </a:t>
            </a:r>
            <a:r>
              <a:rPr lang="en-US" altLang="zh-CN" sz="1400" dirty="0" err="1"/>
              <a:t>long</a:t>
            </a:r>
            <a:r>
              <a:rPr lang="en-US" altLang="zh-CN" sz="1400" dirty="0"/>
              <a:t> , string&gt; shortest, longest;</a:t>
            </a:r>
          </a:p>
          <a:p>
            <a:r>
              <a:rPr lang="en-US" altLang="zh-CN" sz="1400" dirty="0"/>
              <a:t>    map&lt;string , long long&gt; </a:t>
            </a:r>
            <a:r>
              <a:rPr lang="en-US" altLang="zh-CN" sz="1400" dirty="0" err="1"/>
              <a:t>dict</a:t>
            </a:r>
            <a:r>
              <a:rPr lang="en-US" altLang="zh-CN" sz="1400" dirty="0"/>
              <a:t>;</a:t>
            </a:r>
          </a:p>
          <a:p>
            <a:r>
              <a:rPr lang="en-US" altLang="zh-CN" sz="1400" dirty="0"/>
              <a:t>    </a:t>
            </a:r>
            <a:r>
              <a:rPr lang="en-US" altLang="zh-CN" sz="1400" dirty="0" err="1"/>
              <a:t>cin</a:t>
            </a:r>
            <a:r>
              <a:rPr lang="en-US" altLang="zh-CN" sz="1400" dirty="0"/>
              <a:t>&gt;&gt;s&gt;&gt;n;</a:t>
            </a:r>
          </a:p>
          <a:p>
            <a:r>
              <a:rPr lang="en-US" altLang="zh-CN" sz="1400" dirty="0"/>
              <a:t>    m = </a:t>
            </a:r>
            <a:r>
              <a:rPr lang="en-US" altLang="zh-CN" sz="1400" dirty="0" err="1"/>
              <a:t>s.length</a:t>
            </a:r>
            <a:r>
              <a:rPr lang="en-US" altLang="zh-CN" sz="1400" dirty="0"/>
              <a:t>();</a:t>
            </a:r>
          </a:p>
          <a:p>
            <a:r>
              <a:rPr lang="en-US" altLang="zh-CN" sz="1400" dirty="0"/>
              <a:t>    for (int </a:t>
            </a:r>
            <a:r>
              <a:rPr lang="en-US" altLang="zh-CN" sz="1400" dirty="0" err="1"/>
              <a:t>i</a:t>
            </a:r>
            <a:r>
              <a:rPr lang="en-US" altLang="zh-CN" sz="1400" dirty="0"/>
              <a:t> = 0; </a:t>
            </a:r>
            <a:r>
              <a:rPr lang="en-US" altLang="zh-CN" sz="1400" dirty="0" err="1"/>
              <a:t>i</a:t>
            </a:r>
            <a:r>
              <a:rPr lang="en-US" altLang="zh-CN" sz="1400" dirty="0"/>
              <a:t> &lt;m ; ++</a:t>
            </a:r>
            <a:r>
              <a:rPr lang="en-US" altLang="zh-CN" sz="1400" dirty="0" err="1"/>
              <a:t>i</a:t>
            </a:r>
            <a:r>
              <a:rPr lang="en-US" altLang="zh-CN" sz="1400" dirty="0"/>
              <a:t>) {</a:t>
            </a:r>
          </a:p>
          <a:p>
            <a:r>
              <a:rPr lang="en-US" altLang="zh-CN" sz="1400" dirty="0"/>
              <a:t>        for (int j = 1; j &lt;= m-</a:t>
            </a:r>
            <a:r>
              <a:rPr lang="en-US" altLang="zh-CN" sz="1400" dirty="0" err="1"/>
              <a:t>i</a:t>
            </a:r>
            <a:r>
              <a:rPr lang="en-US" altLang="zh-CN" sz="1400" dirty="0"/>
              <a:t> ; ++j) {</a:t>
            </a:r>
          </a:p>
          <a:p>
            <a:r>
              <a:rPr lang="en-US" altLang="zh-CN" sz="1400" dirty="0"/>
              <a:t>            string x = </a:t>
            </a:r>
            <a:r>
              <a:rPr lang="en-US" altLang="zh-CN" sz="1400" dirty="0" err="1"/>
              <a:t>s.substr</a:t>
            </a:r>
            <a:r>
              <a:rPr lang="en-US" altLang="zh-CN" sz="1400" dirty="0"/>
              <a:t>(</a:t>
            </a:r>
            <a:r>
              <a:rPr lang="en-US" altLang="zh-CN" sz="1400" dirty="0" err="1"/>
              <a:t>i</a:t>
            </a:r>
            <a:r>
              <a:rPr lang="en-US" altLang="zh-CN" sz="1400" dirty="0"/>
              <a:t>, j);           //</a:t>
            </a:r>
            <a:r>
              <a:rPr lang="zh-CN" altLang="en-US" sz="1400" dirty="0"/>
              <a:t>枚举所有子串</a:t>
            </a:r>
            <a:endParaRPr lang="en-US" altLang="zh-CN" sz="1400" dirty="0"/>
          </a:p>
          <a:p>
            <a:r>
              <a:rPr lang="en-US" altLang="zh-CN" sz="1400" dirty="0"/>
              <a:t>            long </a:t>
            </a:r>
            <a:r>
              <a:rPr lang="en-US" altLang="zh-CN" sz="1400" dirty="0" err="1"/>
              <a:t>long</a:t>
            </a:r>
            <a:r>
              <a:rPr lang="en-US" altLang="zh-CN" sz="1400" dirty="0"/>
              <a:t> </a:t>
            </a:r>
            <a:r>
              <a:rPr lang="en-US" altLang="zh-CN" sz="1400" dirty="0" err="1"/>
              <a:t>st</a:t>
            </a:r>
            <a:r>
              <a:rPr lang="en-US" altLang="zh-CN" sz="1400" dirty="0"/>
              <a:t> = 0;</a:t>
            </a:r>
          </a:p>
          <a:p>
            <a:r>
              <a:rPr lang="en-US" altLang="zh-CN" sz="1400" dirty="0"/>
              <a:t>            for (int k = 0; k &lt;= m-j ; ++k)</a:t>
            </a:r>
          </a:p>
          <a:p>
            <a:r>
              <a:rPr lang="en-US" altLang="zh-CN" sz="1400" dirty="0"/>
              <a:t>                    if( x == </a:t>
            </a:r>
            <a:r>
              <a:rPr lang="en-US" altLang="zh-CN" sz="1400" dirty="0" err="1"/>
              <a:t>s.substr</a:t>
            </a:r>
            <a:r>
              <a:rPr lang="en-US" altLang="zh-CN" sz="1400" dirty="0"/>
              <a:t>(</a:t>
            </a:r>
            <a:r>
              <a:rPr lang="en-US" altLang="zh-CN" sz="1400" dirty="0" err="1"/>
              <a:t>k,j</a:t>
            </a:r>
            <a:r>
              <a:rPr lang="en-US" altLang="zh-CN" sz="1400" dirty="0"/>
              <a:t>) )  </a:t>
            </a:r>
            <a:r>
              <a:rPr lang="en-US" altLang="zh-CN" sz="1400" dirty="0" err="1"/>
              <a:t>st</a:t>
            </a:r>
            <a:r>
              <a:rPr lang="en-US" altLang="zh-CN" sz="1400" dirty="0"/>
              <a:t>  |= (1LL&lt;&lt;(</a:t>
            </a:r>
            <a:r>
              <a:rPr lang="en-US" altLang="zh-CN" sz="1400" dirty="0" err="1"/>
              <a:t>k+j</a:t>
            </a:r>
            <a:r>
              <a:rPr lang="en-US" altLang="zh-CN" sz="1400" dirty="0"/>
              <a:t>));     //</a:t>
            </a:r>
            <a:r>
              <a:rPr lang="zh-CN" altLang="en-US" sz="1400" dirty="0"/>
              <a:t>跟子串</a:t>
            </a:r>
            <a:r>
              <a:rPr lang="en-US" altLang="zh-CN" sz="1400" dirty="0"/>
              <a:t>x</a:t>
            </a:r>
            <a:r>
              <a:rPr lang="zh-CN" altLang="en-US" sz="1400" dirty="0"/>
              <a:t>相同的，记录进</a:t>
            </a:r>
            <a:r>
              <a:rPr lang="en-US" altLang="zh-CN" sz="1400" dirty="0" err="1"/>
              <a:t>st</a:t>
            </a:r>
            <a:r>
              <a:rPr lang="en-US" altLang="zh-CN" sz="1400" dirty="0"/>
              <a:t> (</a:t>
            </a:r>
            <a:r>
              <a:rPr lang="zh-CN" altLang="en-US" sz="1400" dirty="0"/>
              <a:t>二进制记录</a:t>
            </a:r>
            <a:r>
              <a:rPr lang="en-US" altLang="zh-CN" sz="1400" dirty="0"/>
              <a:t>)</a:t>
            </a:r>
          </a:p>
          <a:p>
            <a:r>
              <a:rPr lang="en-US" altLang="zh-CN" sz="1400" dirty="0"/>
              <a:t>            if( shortest[</a:t>
            </a:r>
            <a:r>
              <a:rPr lang="en-US" altLang="zh-CN" sz="1400" dirty="0" err="1"/>
              <a:t>st</a:t>
            </a:r>
            <a:r>
              <a:rPr lang="en-US" altLang="zh-CN" sz="1400" dirty="0"/>
              <a:t>].length()==0 || j&lt; shortest[</a:t>
            </a:r>
            <a:r>
              <a:rPr lang="en-US" altLang="zh-CN" sz="1400" dirty="0" err="1"/>
              <a:t>st</a:t>
            </a:r>
            <a:r>
              <a:rPr lang="en-US" altLang="zh-CN" sz="1400" dirty="0"/>
              <a:t>].length() ) shortest[</a:t>
            </a:r>
            <a:r>
              <a:rPr lang="en-US" altLang="zh-CN" sz="1400" dirty="0" err="1"/>
              <a:t>st</a:t>
            </a:r>
            <a:r>
              <a:rPr lang="en-US" altLang="zh-CN" sz="1400" dirty="0"/>
              <a:t>] = x;</a:t>
            </a:r>
          </a:p>
          <a:p>
            <a:r>
              <a:rPr lang="en-US" altLang="zh-CN" sz="1400" dirty="0"/>
              <a:t>            if( j &gt; longest[</a:t>
            </a:r>
            <a:r>
              <a:rPr lang="en-US" altLang="zh-CN" sz="1400" dirty="0" err="1"/>
              <a:t>st</a:t>
            </a:r>
            <a:r>
              <a:rPr lang="en-US" altLang="zh-CN" sz="1400" dirty="0"/>
              <a:t>].length() ) longest[</a:t>
            </a:r>
            <a:r>
              <a:rPr lang="en-US" altLang="zh-CN" sz="1400" dirty="0" err="1"/>
              <a:t>st</a:t>
            </a:r>
            <a:r>
              <a:rPr lang="en-US" altLang="zh-CN" sz="1400" dirty="0"/>
              <a:t>] = x;</a:t>
            </a:r>
          </a:p>
          <a:p>
            <a:r>
              <a:rPr lang="en-US" altLang="zh-CN" sz="1400" dirty="0"/>
              <a:t>             </a:t>
            </a:r>
            <a:r>
              <a:rPr lang="en-US" altLang="zh-CN" sz="1400" dirty="0" err="1"/>
              <a:t>dict</a:t>
            </a:r>
            <a:r>
              <a:rPr lang="en-US" altLang="zh-CN" sz="1400" dirty="0"/>
              <a:t>[x] = </a:t>
            </a:r>
            <a:r>
              <a:rPr lang="en-US" altLang="zh-CN" sz="1400" dirty="0" err="1"/>
              <a:t>st</a:t>
            </a:r>
            <a:r>
              <a:rPr lang="en-US" altLang="zh-CN" sz="1400" dirty="0"/>
              <a:t>;         //</a:t>
            </a:r>
            <a:r>
              <a:rPr lang="zh-CN" altLang="en-US" sz="1400" dirty="0"/>
              <a:t>记录子串所在的</a:t>
            </a:r>
            <a:r>
              <a:rPr lang="en-US" altLang="zh-CN" sz="1400" dirty="0" err="1"/>
              <a:t>st</a:t>
            </a:r>
            <a:r>
              <a:rPr lang="en-US" altLang="zh-CN" sz="1400"/>
              <a:t> </a:t>
            </a:r>
            <a:endParaRPr lang="en-US" altLang="zh-CN" sz="1400" dirty="0"/>
          </a:p>
          <a:p>
            <a:r>
              <a:rPr lang="en-US" altLang="zh-CN" sz="1400" dirty="0"/>
              <a:t>        }</a:t>
            </a:r>
          </a:p>
          <a:p>
            <a:r>
              <a:rPr lang="en-US" altLang="zh-CN" sz="1400" dirty="0"/>
              <a:t>    }</a:t>
            </a:r>
          </a:p>
          <a:p>
            <a:r>
              <a:rPr lang="en-US" altLang="zh-CN" sz="1400" dirty="0"/>
              <a:t>    for (int l = 0; l &lt;n ; ++l)    {</a:t>
            </a:r>
          </a:p>
          <a:p>
            <a:r>
              <a:rPr lang="en-US" altLang="zh-CN" sz="1400" dirty="0"/>
              <a:t>        string x;        </a:t>
            </a:r>
            <a:r>
              <a:rPr lang="en-US" altLang="zh-CN" sz="1400" dirty="0" err="1"/>
              <a:t>cin</a:t>
            </a:r>
            <a:r>
              <a:rPr lang="en-US" altLang="zh-CN" sz="1400" dirty="0"/>
              <a:t>&gt;&gt;x;</a:t>
            </a:r>
          </a:p>
          <a:p>
            <a:r>
              <a:rPr lang="en-US" altLang="zh-CN" sz="1400" dirty="0"/>
              <a:t>        long </a:t>
            </a:r>
            <a:r>
              <a:rPr lang="en-US" altLang="zh-CN" sz="1400" dirty="0" err="1"/>
              <a:t>long</a:t>
            </a:r>
            <a:r>
              <a:rPr lang="en-US" altLang="zh-CN" sz="1400" dirty="0"/>
              <a:t> </a:t>
            </a:r>
            <a:r>
              <a:rPr lang="en-US" altLang="zh-CN" sz="1400" dirty="0" err="1"/>
              <a:t>st</a:t>
            </a:r>
            <a:r>
              <a:rPr lang="en-US" altLang="zh-CN" sz="1400" dirty="0"/>
              <a:t> = </a:t>
            </a:r>
            <a:r>
              <a:rPr lang="en-US" altLang="zh-CN" sz="1400" dirty="0" err="1"/>
              <a:t>dict</a:t>
            </a:r>
            <a:r>
              <a:rPr lang="en-US" altLang="zh-CN" sz="1400" dirty="0"/>
              <a:t>[x];</a:t>
            </a:r>
          </a:p>
          <a:p>
            <a:r>
              <a:rPr lang="en-US" altLang="zh-CN" sz="1400" dirty="0"/>
              <a:t>        </a:t>
            </a:r>
            <a:r>
              <a:rPr lang="en-US" altLang="zh-CN" sz="1400" dirty="0" err="1"/>
              <a:t>cout</a:t>
            </a:r>
            <a:r>
              <a:rPr lang="en-US" altLang="zh-CN" sz="1400" dirty="0"/>
              <a:t>&lt;&lt;shortest[</a:t>
            </a:r>
            <a:r>
              <a:rPr lang="en-US" altLang="zh-CN" sz="1400" dirty="0" err="1"/>
              <a:t>st</a:t>
            </a:r>
            <a:r>
              <a:rPr lang="en-US" altLang="zh-CN" sz="1400" dirty="0"/>
              <a:t>]&lt;&lt;" "&lt;&lt;longest[</a:t>
            </a:r>
            <a:r>
              <a:rPr lang="en-US" altLang="zh-CN" sz="1400" dirty="0" err="1"/>
              <a:t>st</a:t>
            </a:r>
            <a:r>
              <a:rPr lang="en-US" altLang="zh-CN" sz="1400" dirty="0"/>
              <a:t>];</a:t>
            </a:r>
          </a:p>
          <a:p>
            <a:r>
              <a:rPr lang="en-US" altLang="zh-CN" sz="1400" dirty="0"/>
              <a:t>        for (int </a:t>
            </a:r>
            <a:r>
              <a:rPr lang="en-US" altLang="zh-CN" sz="1400" dirty="0" err="1"/>
              <a:t>i</a:t>
            </a:r>
            <a:r>
              <a:rPr lang="en-US" altLang="zh-CN" sz="1400" dirty="0"/>
              <a:t> = 0; </a:t>
            </a:r>
            <a:r>
              <a:rPr lang="en-US" altLang="zh-CN" sz="1400" dirty="0" err="1"/>
              <a:t>i</a:t>
            </a:r>
            <a:r>
              <a:rPr lang="en-US" altLang="zh-CN" sz="1400" dirty="0"/>
              <a:t> &lt; 50 ; ++</a:t>
            </a:r>
            <a:r>
              <a:rPr lang="en-US" altLang="zh-CN" sz="1400" dirty="0" err="1"/>
              <a:t>i</a:t>
            </a:r>
            <a:r>
              <a:rPr lang="en-US" altLang="zh-CN" sz="1400" dirty="0"/>
              <a:t>)        {</a:t>
            </a:r>
          </a:p>
          <a:p>
            <a:r>
              <a:rPr lang="en-US" altLang="zh-CN" sz="1400" dirty="0"/>
              <a:t>            if( (1LL&lt;&lt;</a:t>
            </a:r>
            <a:r>
              <a:rPr lang="en-US" altLang="zh-CN" sz="1400" dirty="0" err="1"/>
              <a:t>i</a:t>
            </a:r>
            <a:r>
              <a:rPr lang="en-US" altLang="zh-CN" sz="1400" dirty="0"/>
              <a:t>)&amp;</a:t>
            </a:r>
            <a:r>
              <a:rPr lang="en-US" altLang="zh-CN" sz="1400" dirty="0" err="1"/>
              <a:t>st</a:t>
            </a:r>
            <a:r>
              <a:rPr lang="en-US" altLang="zh-CN" sz="1400" dirty="0"/>
              <a:t> )</a:t>
            </a:r>
          </a:p>
          <a:p>
            <a:r>
              <a:rPr lang="en-US" altLang="zh-CN" sz="1400" dirty="0"/>
              <a:t>                </a:t>
            </a:r>
            <a:r>
              <a:rPr lang="en-US" altLang="zh-CN" sz="1400" dirty="0" err="1"/>
              <a:t>cout</a:t>
            </a:r>
            <a:r>
              <a:rPr lang="en-US" altLang="zh-CN" sz="1400" dirty="0"/>
              <a:t>&lt;&lt;" "&lt;&lt;</a:t>
            </a:r>
            <a:r>
              <a:rPr lang="en-US" altLang="zh-CN" sz="1400" dirty="0" err="1"/>
              <a:t>i</a:t>
            </a:r>
            <a:r>
              <a:rPr lang="en-US" altLang="zh-CN" sz="1400" dirty="0"/>
              <a:t>;</a:t>
            </a:r>
          </a:p>
          <a:p>
            <a:r>
              <a:rPr lang="en-US" altLang="zh-CN" sz="1400" dirty="0"/>
              <a:t>        }</a:t>
            </a:r>
          </a:p>
          <a:p>
            <a:r>
              <a:rPr lang="en-US" altLang="zh-CN" sz="1400" dirty="0"/>
              <a:t>        </a:t>
            </a:r>
            <a:r>
              <a:rPr lang="en-US" altLang="zh-CN" sz="1400" dirty="0" err="1"/>
              <a:t>cout</a:t>
            </a:r>
            <a:r>
              <a:rPr lang="en-US" altLang="zh-CN" sz="1400" dirty="0"/>
              <a:t>&lt;&lt;</a:t>
            </a:r>
            <a:r>
              <a:rPr lang="en-US" altLang="zh-CN" sz="1400" dirty="0" err="1"/>
              <a:t>endl</a:t>
            </a:r>
            <a:r>
              <a:rPr lang="en-US" altLang="zh-CN" sz="1400" dirty="0"/>
              <a:t>;</a:t>
            </a:r>
          </a:p>
          <a:p>
            <a:r>
              <a:rPr lang="en-US" altLang="zh-CN" sz="1400" dirty="0"/>
              <a:t>    }</a:t>
            </a:r>
          </a:p>
          <a:p>
            <a:r>
              <a:rPr lang="en-US" altLang="zh-CN" sz="1400" dirty="0"/>
              <a:t>    return 0;</a:t>
            </a:r>
          </a:p>
          <a:p>
            <a:r>
              <a:rPr lang="en-US" altLang="zh-CN" sz="1400" dirty="0"/>
              <a:t>}</a:t>
            </a:r>
          </a:p>
        </p:txBody>
      </p:sp>
      <p:sp>
        <p:nvSpPr>
          <p:cNvPr id="3" name="矩形 2">
            <a:extLst>
              <a:ext uri="{FF2B5EF4-FFF2-40B4-BE49-F238E27FC236}">
                <a16:creationId xmlns:a16="http://schemas.microsoft.com/office/drawing/2014/main" xmlns="" id="{6D881640-737C-4897-B80B-1385FCF9BE0F}"/>
              </a:ext>
            </a:extLst>
          </p:cNvPr>
          <p:cNvSpPr/>
          <p:nvPr/>
        </p:nvSpPr>
        <p:spPr>
          <a:xfrm rot="18572446">
            <a:off x="6203583" y="4795964"/>
            <a:ext cx="1637722" cy="707886"/>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4000" dirty="0"/>
              <a:t>O(N</a:t>
            </a:r>
            <a:r>
              <a:rPr lang="en-US" altLang="zh-CN" sz="4000" baseline="30000" dirty="0"/>
              <a:t>3</a:t>
            </a:r>
            <a:r>
              <a:rPr lang="en-US" altLang="zh-CN" sz="4000" dirty="0"/>
              <a:t>)</a:t>
            </a:r>
            <a:endParaRPr lang="zh-CN" altLang="en-US" sz="4000" dirty="0"/>
          </a:p>
        </p:txBody>
      </p:sp>
    </p:spTree>
    <p:extLst>
      <p:ext uri="{BB962C8B-B14F-4D97-AF65-F5344CB8AC3E}">
        <p14:creationId xmlns:p14="http://schemas.microsoft.com/office/powerpoint/2010/main" xmlns="" val="2180199290"/>
      </p:ext>
    </p:extLst>
  </p:cSld>
  <p:clrMapOvr>
    <a:masterClrMapping/>
  </p:clrMapOvr>
  <p:transition spd="slow">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7F7D830-A1D6-433E-A7D8-2F6159F73FDC}"/>
              </a:ext>
            </a:extLst>
          </p:cNvPr>
          <p:cNvSpPr>
            <a:spLocks noGrp="1"/>
          </p:cNvSpPr>
          <p:nvPr>
            <p:ph type="title"/>
          </p:nvPr>
        </p:nvSpPr>
        <p:spPr/>
        <p:txBody>
          <a:bodyPr/>
          <a:lstStyle/>
          <a:p>
            <a:r>
              <a:rPr lang="zh-CN" altLang="en-US" dirty="0"/>
              <a:t>性质四</a:t>
            </a:r>
          </a:p>
        </p:txBody>
      </p:sp>
      <p:sp>
        <p:nvSpPr>
          <p:cNvPr id="3" name="内容占位符 2">
            <a:extLst>
              <a:ext uri="{FF2B5EF4-FFF2-40B4-BE49-F238E27FC236}">
                <a16:creationId xmlns:a16="http://schemas.microsoft.com/office/drawing/2014/main" xmlns="" id="{7B27CF13-A946-4A66-90D6-69547339B21F}"/>
              </a:ext>
            </a:extLst>
          </p:cNvPr>
          <p:cNvSpPr>
            <a:spLocks noGrp="1"/>
          </p:cNvSpPr>
          <p:nvPr>
            <p:ph idx="1"/>
          </p:nvPr>
        </p:nvSpPr>
        <p:spPr>
          <a:xfrm>
            <a:off x="457200" y="1484314"/>
            <a:ext cx="8651304" cy="2736775"/>
          </a:xfrm>
        </p:spPr>
        <p:txBody>
          <a:bodyPr/>
          <a:lstStyle/>
          <a:p>
            <a:r>
              <a:rPr lang="zh-CN" altLang="zh-CN" b="1" dirty="0">
                <a:solidFill>
                  <a:srgbClr val="222222"/>
                </a:solidFill>
                <a:latin typeface="Arial" panose="020B0604020202020204" pitchFamily="34" charset="0"/>
                <a:ea typeface="-apple-system"/>
              </a:rPr>
              <a:t>对于一个状态 </a:t>
            </a:r>
            <a:r>
              <a:rPr lang="zh-CN" altLang="zh-CN" sz="4000" dirty="0">
                <a:solidFill>
                  <a:srgbClr val="222222"/>
                </a:solidFill>
                <a:latin typeface="Arial" panose="020B0604020202020204" pitchFamily="34" charset="0"/>
                <a:ea typeface="MathJax_Math-italic"/>
              </a:rPr>
              <a:t>st</a:t>
            </a:r>
            <a:r>
              <a:rPr lang="zh-CN" altLang="zh-CN" b="1" dirty="0">
                <a:solidFill>
                  <a:srgbClr val="222222"/>
                </a:solidFill>
                <a:latin typeface="Arial" panose="020B0604020202020204" pitchFamily="34" charset="0"/>
                <a:ea typeface="-apple-system"/>
              </a:rPr>
              <a:t> ，以及任意的 </a:t>
            </a:r>
            <a:r>
              <a:rPr lang="en-US" altLang="zh-CN" dirty="0"/>
              <a:t> longest</a:t>
            </a:r>
            <a:r>
              <a:rPr lang="zh-CN" altLang="zh-CN" sz="4000" dirty="0">
                <a:solidFill>
                  <a:srgbClr val="222222"/>
                </a:solidFill>
                <a:latin typeface="Arial" panose="020B0604020202020204" pitchFamily="34" charset="0"/>
                <a:ea typeface="MathJax_Main"/>
              </a:rPr>
              <a:t>(</a:t>
            </a:r>
            <a:r>
              <a:rPr lang="zh-CN" altLang="zh-CN" sz="4000" dirty="0">
                <a:solidFill>
                  <a:srgbClr val="222222"/>
                </a:solidFill>
                <a:latin typeface="Arial" panose="020B0604020202020204" pitchFamily="34" charset="0"/>
                <a:ea typeface="MathJax_Math-italic"/>
              </a:rPr>
              <a:t>st</a:t>
            </a:r>
            <a:r>
              <a:rPr lang="zh-CN" altLang="zh-CN" sz="4000" dirty="0">
                <a:solidFill>
                  <a:srgbClr val="222222"/>
                </a:solidFill>
                <a:latin typeface="Arial" panose="020B0604020202020204" pitchFamily="34" charset="0"/>
                <a:ea typeface="MathJax_Main"/>
              </a:rPr>
              <a:t>)</a:t>
            </a:r>
            <a:r>
              <a:rPr lang="zh-CN" altLang="en-US" dirty="0">
                <a:solidFill>
                  <a:srgbClr val="222222"/>
                </a:solidFill>
                <a:latin typeface="Arial" panose="020B0604020202020204" pitchFamily="34" charset="0"/>
                <a:ea typeface="-apple-system"/>
              </a:rPr>
              <a:t> </a:t>
            </a:r>
            <a:r>
              <a:rPr lang="zh-CN" altLang="zh-CN" b="1" dirty="0">
                <a:solidFill>
                  <a:srgbClr val="222222"/>
                </a:solidFill>
                <a:latin typeface="Arial" panose="020B0604020202020204" pitchFamily="34" charset="0"/>
                <a:ea typeface="-apple-system"/>
              </a:rPr>
              <a:t>的后缀 </a:t>
            </a:r>
            <a:r>
              <a:rPr lang="zh-CN" altLang="zh-CN" sz="4000" dirty="0">
                <a:solidFill>
                  <a:srgbClr val="222222"/>
                </a:solidFill>
                <a:latin typeface="Arial" panose="020B0604020202020204" pitchFamily="34" charset="0"/>
                <a:ea typeface="MathJax_Math-italic"/>
              </a:rPr>
              <a:t>s</a:t>
            </a:r>
            <a:r>
              <a:rPr lang="zh-CN" altLang="zh-CN" b="1" dirty="0">
                <a:solidFill>
                  <a:srgbClr val="222222"/>
                </a:solidFill>
                <a:latin typeface="Arial" panose="020B0604020202020204" pitchFamily="34" charset="0"/>
                <a:ea typeface="-apple-system"/>
              </a:rPr>
              <a:t> ，如果 </a:t>
            </a:r>
            <a:r>
              <a:rPr lang="zh-CN" altLang="zh-CN" sz="4000" dirty="0">
                <a:solidFill>
                  <a:srgbClr val="222222"/>
                </a:solidFill>
                <a:latin typeface="Arial" panose="020B0604020202020204" pitchFamily="34" charset="0"/>
                <a:ea typeface="MathJax_Math-italic"/>
              </a:rPr>
              <a:t>s</a:t>
            </a:r>
            <a:r>
              <a:rPr lang="zh-CN" altLang="zh-CN" b="1" dirty="0">
                <a:solidFill>
                  <a:srgbClr val="222222"/>
                </a:solidFill>
                <a:latin typeface="Arial" panose="020B0604020202020204" pitchFamily="34" charset="0"/>
                <a:ea typeface="-apple-system"/>
              </a:rPr>
              <a:t> 的长度满足：</a:t>
            </a:r>
            <a:r>
              <a:rPr lang="en-US" altLang="zh-CN" b="1" dirty="0">
                <a:solidFill>
                  <a:srgbClr val="222222"/>
                </a:solidFill>
                <a:latin typeface="Arial" panose="020B0604020202020204" pitchFamily="34" charset="0"/>
                <a:ea typeface="-apple-system"/>
              </a:rPr>
              <a:t/>
            </a:r>
            <a:br>
              <a:rPr lang="en-US" altLang="zh-CN" b="1" dirty="0">
                <a:solidFill>
                  <a:srgbClr val="222222"/>
                </a:solidFill>
                <a:latin typeface="Arial" panose="020B0604020202020204" pitchFamily="34" charset="0"/>
                <a:ea typeface="-apple-system"/>
              </a:rPr>
            </a:br>
            <a:r>
              <a:rPr lang="en-US" altLang="zh-CN" b="1" dirty="0">
                <a:solidFill>
                  <a:srgbClr val="222222"/>
                </a:solidFill>
                <a:latin typeface="Arial" panose="020B0604020202020204" pitchFamily="34" charset="0"/>
                <a:ea typeface="-apple-system"/>
              </a:rPr>
              <a:t>  </a:t>
            </a:r>
            <a:r>
              <a:rPr lang="zh-CN" altLang="zh-CN" sz="4000" dirty="0">
                <a:solidFill>
                  <a:srgbClr val="222222"/>
                </a:solidFill>
                <a:latin typeface="Arial" panose="020B0604020202020204" pitchFamily="34" charset="0"/>
                <a:ea typeface="MathJax_Main"/>
              </a:rPr>
              <a:t>|</a:t>
            </a:r>
            <a:r>
              <a:rPr lang="en-US" altLang="zh-CN" sz="4000" dirty="0">
                <a:solidFill>
                  <a:srgbClr val="0070C0"/>
                </a:solidFill>
                <a:latin typeface="Arial" panose="020B0604020202020204" pitchFamily="34" charset="0"/>
                <a:ea typeface="MathJax_Math-italic"/>
              </a:rPr>
              <a:t>shortest</a:t>
            </a:r>
            <a:r>
              <a:rPr lang="zh-CN" altLang="zh-CN" sz="4000" dirty="0">
                <a:solidFill>
                  <a:srgbClr val="0070C0"/>
                </a:solidFill>
                <a:latin typeface="Arial" panose="020B0604020202020204" pitchFamily="34" charset="0"/>
                <a:ea typeface="MathJax_Main"/>
              </a:rPr>
              <a:t>(</a:t>
            </a:r>
            <a:r>
              <a:rPr lang="zh-CN" altLang="zh-CN" sz="4000" dirty="0">
                <a:solidFill>
                  <a:srgbClr val="0070C0"/>
                </a:solidFill>
                <a:latin typeface="Arial" panose="020B0604020202020204" pitchFamily="34" charset="0"/>
                <a:ea typeface="MathJax_Math-italic"/>
              </a:rPr>
              <a:t>st</a:t>
            </a:r>
            <a:r>
              <a:rPr lang="zh-CN" altLang="zh-CN" sz="4000" dirty="0">
                <a:solidFill>
                  <a:srgbClr val="0070C0"/>
                </a:solidFill>
                <a:latin typeface="Arial" panose="020B0604020202020204" pitchFamily="34" charset="0"/>
                <a:ea typeface="MathJax_Main"/>
              </a:rPr>
              <a:t>)</a:t>
            </a:r>
            <a:r>
              <a:rPr lang="zh-CN" altLang="zh-CN" sz="4000" dirty="0">
                <a:latin typeface="Arial" panose="020B0604020202020204" pitchFamily="34" charset="0"/>
                <a:ea typeface="MathJax_Main"/>
              </a:rPr>
              <a:t>|</a:t>
            </a:r>
            <a:r>
              <a:rPr lang="zh-CN" altLang="zh-CN" sz="4000" dirty="0">
                <a:solidFill>
                  <a:srgbClr val="222222"/>
                </a:solidFill>
                <a:latin typeface="Arial" panose="020B0604020202020204" pitchFamily="34" charset="0"/>
                <a:ea typeface="MathJax_Main"/>
              </a:rPr>
              <a:t>≤|</a:t>
            </a:r>
            <a:r>
              <a:rPr lang="zh-CN" altLang="zh-CN" sz="4000" dirty="0">
                <a:solidFill>
                  <a:srgbClr val="222222"/>
                </a:solidFill>
                <a:latin typeface="Arial" panose="020B0604020202020204" pitchFamily="34" charset="0"/>
                <a:ea typeface="MathJax_Math-italic"/>
              </a:rPr>
              <a:t>s</a:t>
            </a:r>
            <a:r>
              <a:rPr lang="zh-CN" altLang="zh-CN" sz="4000" dirty="0">
                <a:solidFill>
                  <a:srgbClr val="222222"/>
                </a:solidFill>
                <a:latin typeface="Arial" panose="020B0604020202020204" pitchFamily="34" charset="0"/>
                <a:ea typeface="MathJax_Main"/>
              </a:rPr>
              <a:t>|≤|</a:t>
            </a:r>
            <a:r>
              <a:rPr lang="en-US" altLang="zh-CN" sz="4000" dirty="0">
                <a:solidFill>
                  <a:srgbClr val="FF0000"/>
                </a:solidFill>
                <a:latin typeface="Arial" panose="020B0604020202020204" pitchFamily="34" charset="0"/>
                <a:ea typeface="MathJax_Main"/>
              </a:rPr>
              <a:t>longest</a:t>
            </a:r>
            <a:r>
              <a:rPr lang="zh-CN" altLang="zh-CN" sz="4000" dirty="0">
                <a:solidFill>
                  <a:srgbClr val="FF0000"/>
                </a:solidFill>
                <a:latin typeface="Arial" panose="020B0604020202020204" pitchFamily="34" charset="0"/>
                <a:ea typeface="MathJax_Main"/>
              </a:rPr>
              <a:t>(</a:t>
            </a:r>
            <a:r>
              <a:rPr lang="zh-CN" altLang="zh-CN" sz="4000" dirty="0">
                <a:solidFill>
                  <a:srgbClr val="FF0000"/>
                </a:solidFill>
                <a:latin typeface="Arial" panose="020B0604020202020204" pitchFamily="34" charset="0"/>
                <a:ea typeface="MathJax_Math-italic"/>
              </a:rPr>
              <a:t>st</a:t>
            </a:r>
            <a:r>
              <a:rPr lang="zh-CN" altLang="zh-CN" sz="4000" dirty="0">
                <a:solidFill>
                  <a:srgbClr val="FF0000"/>
                </a:solidFill>
                <a:latin typeface="Arial" panose="020B0604020202020204" pitchFamily="34" charset="0"/>
                <a:ea typeface="MathJax_Main"/>
              </a:rPr>
              <a:t>)</a:t>
            </a:r>
            <a:r>
              <a:rPr lang="zh-CN" altLang="zh-CN" sz="4000" dirty="0">
                <a:latin typeface="Arial" panose="020B0604020202020204" pitchFamily="34" charset="0"/>
                <a:ea typeface="MathJax_Main"/>
              </a:rPr>
              <a:t>|</a:t>
            </a:r>
            <a:r>
              <a:rPr lang="zh-CN" altLang="zh-CN" b="1" dirty="0">
                <a:solidFill>
                  <a:srgbClr val="222222"/>
                </a:solidFill>
                <a:latin typeface="Arial" panose="020B0604020202020204" pitchFamily="34" charset="0"/>
                <a:ea typeface="-apple-system"/>
              </a:rPr>
              <a:t>，</a:t>
            </a:r>
            <a:r>
              <a:rPr lang="en-US" altLang="zh-CN" b="1" dirty="0">
                <a:solidFill>
                  <a:srgbClr val="222222"/>
                </a:solidFill>
                <a:latin typeface="Arial" panose="020B0604020202020204" pitchFamily="34" charset="0"/>
                <a:ea typeface="-apple-system"/>
              </a:rPr>
              <a:t/>
            </a:r>
            <a:br>
              <a:rPr lang="en-US" altLang="zh-CN" b="1" dirty="0">
                <a:solidFill>
                  <a:srgbClr val="222222"/>
                </a:solidFill>
                <a:latin typeface="Arial" panose="020B0604020202020204" pitchFamily="34" charset="0"/>
                <a:ea typeface="-apple-system"/>
              </a:rPr>
            </a:br>
            <a:r>
              <a:rPr lang="zh-CN" altLang="zh-CN" b="1" dirty="0">
                <a:solidFill>
                  <a:srgbClr val="222222"/>
                </a:solidFill>
                <a:latin typeface="Arial" panose="020B0604020202020204" pitchFamily="34" charset="0"/>
                <a:ea typeface="-apple-system"/>
              </a:rPr>
              <a:t>那么 </a:t>
            </a:r>
            <a:r>
              <a:rPr lang="zh-CN" altLang="zh-CN" sz="4000" dirty="0">
                <a:solidFill>
                  <a:srgbClr val="222222"/>
                </a:solidFill>
                <a:latin typeface="Arial" panose="020B0604020202020204" pitchFamily="34" charset="0"/>
                <a:ea typeface="MathJax_Math-italic"/>
              </a:rPr>
              <a:t>s</a:t>
            </a:r>
            <a:r>
              <a:rPr lang="zh-CN" altLang="zh-CN" sz="4000" dirty="0">
                <a:solidFill>
                  <a:srgbClr val="222222"/>
                </a:solidFill>
                <a:latin typeface="Arial" panose="020B0604020202020204" pitchFamily="34" charset="0"/>
                <a:ea typeface="MathJax_Main"/>
              </a:rPr>
              <a:t>∈</a:t>
            </a:r>
            <a:r>
              <a:rPr lang="zh-CN" altLang="zh-CN" sz="4000" dirty="0">
                <a:solidFill>
                  <a:srgbClr val="222222"/>
                </a:solidFill>
                <a:latin typeface="Arial" panose="020B0604020202020204" pitchFamily="34" charset="0"/>
                <a:ea typeface="MathJax_Math-italic"/>
              </a:rPr>
              <a:t>substrings</a:t>
            </a:r>
            <a:r>
              <a:rPr lang="zh-CN" altLang="zh-CN" sz="4000" dirty="0">
                <a:solidFill>
                  <a:srgbClr val="222222"/>
                </a:solidFill>
                <a:latin typeface="Arial" panose="020B0604020202020204" pitchFamily="34" charset="0"/>
                <a:ea typeface="MathJax_Main"/>
              </a:rPr>
              <a:t>(</a:t>
            </a:r>
            <a:r>
              <a:rPr lang="zh-CN" altLang="zh-CN" sz="4000" dirty="0">
                <a:solidFill>
                  <a:srgbClr val="222222"/>
                </a:solidFill>
                <a:latin typeface="Arial" panose="020B0604020202020204" pitchFamily="34" charset="0"/>
                <a:ea typeface="MathJax_Math-italic"/>
              </a:rPr>
              <a:t>st</a:t>
            </a:r>
            <a:r>
              <a:rPr lang="zh-CN" altLang="zh-CN" sz="4000" dirty="0">
                <a:solidFill>
                  <a:srgbClr val="222222"/>
                </a:solidFill>
                <a:latin typeface="Arial" panose="020B0604020202020204" pitchFamily="34" charset="0"/>
                <a:ea typeface="MathJax_Main"/>
              </a:rPr>
              <a:t>)</a:t>
            </a:r>
            <a:r>
              <a:rPr lang="zh-CN" altLang="zh-CN" b="1" dirty="0">
                <a:solidFill>
                  <a:srgbClr val="222222"/>
                </a:solidFill>
                <a:latin typeface="Arial" panose="020B0604020202020204" pitchFamily="34" charset="0"/>
                <a:ea typeface="-apple-system"/>
              </a:rPr>
              <a:t> </a:t>
            </a:r>
            <a:r>
              <a:rPr lang="zh-CN" altLang="zh-CN" sz="800" dirty="0">
                <a:latin typeface="Arial" panose="020B0604020202020204" pitchFamily="34" charset="0"/>
              </a:rPr>
              <a:t> </a:t>
            </a:r>
            <a:endParaRPr lang="zh-CN" altLang="zh-CN" sz="4800" dirty="0">
              <a:latin typeface="Arial" panose="020B0604020202020204" pitchFamily="34" charset="0"/>
            </a:endParaRPr>
          </a:p>
          <a:p>
            <a:endParaRPr lang="zh-CN" altLang="en-US" dirty="0"/>
          </a:p>
        </p:txBody>
      </p:sp>
      <p:sp>
        <p:nvSpPr>
          <p:cNvPr id="5" name="矩形 4">
            <a:extLst>
              <a:ext uri="{FF2B5EF4-FFF2-40B4-BE49-F238E27FC236}">
                <a16:creationId xmlns:a16="http://schemas.microsoft.com/office/drawing/2014/main" xmlns="" id="{5D267AA8-BC0F-485F-A421-BF6FDB2EC21A}"/>
              </a:ext>
            </a:extLst>
          </p:cNvPr>
          <p:cNvSpPr/>
          <p:nvPr/>
        </p:nvSpPr>
        <p:spPr>
          <a:xfrm>
            <a:off x="755576" y="4835078"/>
            <a:ext cx="8208912" cy="1077218"/>
          </a:xfrm>
          <a:prstGeom prst="rect">
            <a:avLst/>
          </a:prstGeom>
        </p:spPr>
        <p:txBody>
          <a:bodyPr wrap="square">
            <a:spAutoFit/>
          </a:bodyPr>
          <a:lstStyle/>
          <a:p>
            <a:r>
              <a:rPr lang="zh-CN" altLang="en-US" sz="3200" dirty="0">
                <a:latin typeface="方正粗黑宋简体" panose="02000000000000000000" pitchFamily="2" charset="-122"/>
                <a:ea typeface="方正粗黑宋简体" panose="02000000000000000000" pitchFamily="2" charset="-122"/>
              </a:rPr>
              <a:t>所以 </a:t>
            </a:r>
            <a:r>
              <a:rPr lang="en-US" altLang="zh-CN" sz="3200" dirty="0">
                <a:latin typeface="方正粗黑宋简体" panose="02000000000000000000" pitchFamily="2" charset="-122"/>
                <a:ea typeface="方正粗黑宋简体" panose="02000000000000000000" pitchFamily="2" charset="-122"/>
              </a:rPr>
              <a:t>substrings(</a:t>
            </a:r>
            <a:r>
              <a:rPr lang="en-US" altLang="zh-CN" sz="3200" dirty="0" err="1">
                <a:latin typeface="方正粗黑宋简体" panose="02000000000000000000" pitchFamily="2" charset="-122"/>
                <a:ea typeface="方正粗黑宋简体" panose="02000000000000000000" pitchFamily="2" charset="-122"/>
              </a:rPr>
              <a:t>st</a:t>
            </a:r>
            <a:r>
              <a:rPr lang="en-US" altLang="zh-CN" sz="3200" dirty="0">
                <a:latin typeface="方正粗黑宋简体" panose="02000000000000000000" pitchFamily="2" charset="-122"/>
                <a:ea typeface="方正粗黑宋简体" panose="02000000000000000000" pitchFamily="2" charset="-122"/>
              </a:rPr>
              <a:t>) </a:t>
            </a:r>
            <a:r>
              <a:rPr lang="zh-CN" altLang="en-US" sz="3200" dirty="0">
                <a:latin typeface="方正粗黑宋简体" panose="02000000000000000000" pitchFamily="2" charset="-122"/>
                <a:ea typeface="方正粗黑宋简体" panose="02000000000000000000" pitchFamily="2" charset="-122"/>
              </a:rPr>
              <a:t>包含的是</a:t>
            </a:r>
            <a:r>
              <a:rPr lang="en-US" altLang="zh-CN" sz="3200" dirty="0">
                <a:latin typeface="方正粗黑宋简体" panose="02000000000000000000" pitchFamily="2" charset="-122"/>
                <a:ea typeface="方正粗黑宋简体" panose="02000000000000000000" pitchFamily="2" charset="-122"/>
              </a:rPr>
              <a:t>longest(</a:t>
            </a:r>
            <a:r>
              <a:rPr lang="en-US" altLang="zh-CN" sz="3200" dirty="0" err="1">
                <a:latin typeface="方正粗黑宋简体" panose="02000000000000000000" pitchFamily="2" charset="-122"/>
                <a:ea typeface="方正粗黑宋简体" panose="02000000000000000000" pitchFamily="2" charset="-122"/>
              </a:rPr>
              <a:t>st</a:t>
            </a:r>
            <a:r>
              <a:rPr lang="en-US" altLang="zh-CN" sz="3200" dirty="0">
                <a:latin typeface="方正粗黑宋简体" panose="02000000000000000000" pitchFamily="2" charset="-122"/>
                <a:ea typeface="方正粗黑宋简体" panose="02000000000000000000" pitchFamily="2" charset="-122"/>
              </a:rPr>
              <a:t>) </a:t>
            </a:r>
            <a:r>
              <a:rPr lang="zh-CN" altLang="en-US" sz="3200" dirty="0">
                <a:latin typeface="方正粗黑宋简体" panose="02000000000000000000" pitchFamily="2" charset="-122"/>
                <a:ea typeface="方正粗黑宋简体" panose="02000000000000000000" pitchFamily="2" charset="-122"/>
              </a:rPr>
              <a:t>的</a:t>
            </a:r>
            <a:r>
              <a:rPr lang="zh-CN" altLang="en-US" sz="3200" dirty="0">
                <a:solidFill>
                  <a:srgbClr val="00B0F0"/>
                </a:solidFill>
                <a:latin typeface="方正粗黑宋简体" panose="02000000000000000000" pitchFamily="2" charset="-122"/>
                <a:ea typeface="方正粗黑宋简体" panose="02000000000000000000" pitchFamily="2" charset="-122"/>
              </a:rPr>
              <a:t>一系列</a:t>
            </a:r>
            <a:r>
              <a:rPr lang="zh-CN" altLang="en-US" sz="3200" dirty="0">
                <a:latin typeface="方正粗黑宋简体" panose="02000000000000000000" pitchFamily="2" charset="-122"/>
                <a:ea typeface="方正粗黑宋简体" panose="02000000000000000000" pitchFamily="2" charset="-122"/>
              </a:rPr>
              <a:t> </a:t>
            </a:r>
            <a:r>
              <a:rPr lang="zh-CN" altLang="en-US" sz="3200" dirty="0">
                <a:solidFill>
                  <a:srgbClr val="FF0000"/>
                </a:solidFill>
                <a:latin typeface="方正粗黑宋简体" panose="02000000000000000000" pitchFamily="2" charset="-122"/>
                <a:ea typeface="方正粗黑宋简体" panose="02000000000000000000" pitchFamily="2" charset="-122"/>
              </a:rPr>
              <a:t>连续</a:t>
            </a:r>
            <a:r>
              <a:rPr lang="zh-CN" altLang="en-US" sz="3200" dirty="0">
                <a:latin typeface="方正粗黑宋简体" panose="02000000000000000000" pitchFamily="2" charset="-122"/>
                <a:ea typeface="方正粗黑宋简体" panose="02000000000000000000" pitchFamily="2" charset="-122"/>
              </a:rPr>
              <a:t> 后缀</a:t>
            </a:r>
            <a:r>
              <a:rPr lang="zh-CN" altLang="en-US" sz="2000" dirty="0"/>
              <a:t>。</a:t>
            </a:r>
          </a:p>
        </p:txBody>
      </p:sp>
      <p:sp>
        <p:nvSpPr>
          <p:cNvPr id="6" name="矩形 5">
            <a:extLst>
              <a:ext uri="{FF2B5EF4-FFF2-40B4-BE49-F238E27FC236}">
                <a16:creationId xmlns:a16="http://schemas.microsoft.com/office/drawing/2014/main" xmlns="" id="{5816C444-2503-48A7-8C40-66A30D5D3489}"/>
              </a:ext>
            </a:extLst>
          </p:cNvPr>
          <p:cNvSpPr/>
          <p:nvPr/>
        </p:nvSpPr>
        <p:spPr>
          <a:xfrm rot="19206922">
            <a:off x="4062125" y="1898486"/>
            <a:ext cx="3647152" cy="1754326"/>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fontAlgn="auto">
              <a:spcBef>
                <a:spcPts val="0"/>
              </a:spcBef>
              <a:spcAft>
                <a:spcPts val="0"/>
              </a:spcAft>
              <a:defRPr/>
            </a:pPr>
            <a:r>
              <a:rPr lang="zh-CN" altLang="en-US" sz="5400" dirty="0">
                <a:solidFill>
                  <a:srgbClr val="FF0000"/>
                </a:solidFill>
              </a:rPr>
              <a:t>为什么</a:t>
            </a:r>
            <a:endParaRPr lang="en-US" altLang="zh-CN" sz="5400" dirty="0">
              <a:solidFill>
                <a:srgbClr val="FF0000"/>
              </a:solidFill>
            </a:endParaRPr>
          </a:p>
          <a:p>
            <a:pPr algn="ctr" fontAlgn="auto">
              <a:spcBef>
                <a:spcPts val="0"/>
              </a:spcBef>
              <a:spcAft>
                <a:spcPts val="0"/>
              </a:spcAft>
              <a:defRPr/>
            </a:pPr>
            <a:r>
              <a:rPr lang="zh-CN" altLang="en-US" sz="5400" dirty="0">
                <a:solidFill>
                  <a:srgbClr val="FF0000"/>
                </a:solidFill>
              </a:rPr>
              <a:t>不是所有？</a:t>
            </a:r>
            <a:endParaRPr lang="zh-CN" altLang="en-US" sz="54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
        <p:nvSpPr>
          <p:cNvPr id="7" name="矩形 6">
            <a:extLst>
              <a:ext uri="{FF2B5EF4-FFF2-40B4-BE49-F238E27FC236}">
                <a16:creationId xmlns:a16="http://schemas.microsoft.com/office/drawing/2014/main" xmlns="" id="{090C8C4A-805D-49C4-9D82-ED926DB38334}"/>
              </a:ext>
            </a:extLst>
          </p:cNvPr>
          <p:cNvSpPr/>
          <p:nvPr/>
        </p:nvSpPr>
        <p:spPr>
          <a:xfrm>
            <a:off x="278304" y="6093297"/>
            <a:ext cx="8686184" cy="369332"/>
          </a:xfrm>
          <a:prstGeom prst="rect">
            <a:avLst/>
          </a:prstGeom>
        </p:spPr>
        <p:txBody>
          <a:bodyPr wrap="square">
            <a:spAutoFit/>
          </a:bodyPr>
          <a:lstStyle/>
          <a:p>
            <a:r>
              <a:rPr lang="zh-CN" altLang="en-US" dirty="0">
                <a:solidFill>
                  <a:srgbClr val="222222"/>
                </a:solidFill>
                <a:ea typeface="MathJax_Main"/>
              </a:rPr>
              <a:t>对于元素</a:t>
            </a:r>
            <a:r>
              <a:rPr lang="en-US" altLang="zh-CN" dirty="0">
                <a:solidFill>
                  <a:srgbClr val="222222"/>
                </a:solidFill>
                <a:ea typeface="MathJax_Main"/>
              </a:rPr>
              <a:t>A</a:t>
            </a:r>
            <a:r>
              <a:rPr lang="zh-CN" altLang="en-US" dirty="0">
                <a:solidFill>
                  <a:srgbClr val="222222"/>
                </a:solidFill>
                <a:ea typeface="MathJax_Main"/>
              </a:rPr>
              <a:t>和集合</a:t>
            </a:r>
            <a:r>
              <a:rPr lang="en-US" altLang="zh-CN" dirty="0">
                <a:solidFill>
                  <a:srgbClr val="222222"/>
                </a:solidFill>
                <a:ea typeface="MathJax_Main"/>
              </a:rPr>
              <a:t>B</a:t>
            </a:r>
            <a:r>
              <a:rPr lang="zh-CN" altLang="en-US" dirty="0">
                <a:solidFill>
                  <a:srgbClr val="222222"/>
                </a:solidFill>
                <a:ea typeface="MathJax_Main"/>
              </a:rPr>
              <a:t>，有</a:t>
            </a:r>
            <a:r>
              <a:rPr lang="en-US" altLang="zh-CN" dirty="0">
                <a:solidFill>
                  <a:srgbClr val="222222"/>
                </a:solidFill>
                <a:ea typeface="MathJax_Main"/>
              </a:rPr>
              <a:t>A∈B</a:t>
            </a:r>
            <a:r>
              <a:rPr lang="zh-CN" altLang="en-US" dirty="0">
                <a:solidFill>
                  <a:srgbClr val="222222"/>
                </a:solidFill>
                <a:ea typeface="MathJax_Main"/>
              </a:rPr>
              <a:t>，读作</a:t>
            </a:r>
            <a:r>
              <a:rPr lang="en-US" altLang="zh-CN" dirty="0">
                <a:solidFill>
                  <a:srgbClr val="222222"/>
                </a:solidFill>
                <a:ea typeface="MathJax_Main"/>
              </a:rPr>
              <a:t>A</a:t>
            </a:r>
            <a:r>
              <a:rPr lang="zh-CN" altLang="en-US" dirty="0">
                <a:solidFill>
                  <a:srgbClr val="222222"/>
                </a:solidFill>
                <a:ea typeface="MathJax_Main"/>
              </a:rPr>
              <a:t>属于</a:t>
            </a:r>
            <a:r>
              <a:rPr lang="en-US" altLang="zh-CN" dirty="0">
                <a:solidFill>
                  <a:srgbClr val="222222"/>
                </a:solidFill>
                <a:ea typeface="MathJax_Main"/>
              </a:rPr>
              <a:t>B</a:t>
            </a:r>
            <a:r>
              <a:rPr lang="zh-CN" altLang="en-US" dirty="0">
                <a:solidFill>
                  <a:srgbClr val="222222"/>
                </a:solidFill>
                <a:ea typeface="MathJax_Main"/>
              </a:rPr>
              <a:t>，表示</a:t>
            </a:r>
            <a:r>
              <a:rPr lang="en-US" altLang="zh-CN" dirty="0">
                <a:solidFill>
                  <a:srgbClr val="222222"/>
                </a:solidFill>
                <a:ea typeface="MathJax_Main"/>
              </a:rPr>
              <a:t>A</a:t>
            </a:r>
            <a:r>
              <a:rPr lang="zh-CN" altLang="en-US" dirty="0">
                <a:solidFill>
                  <a:srgbClr val="222222"/>
                </a:solidFill>
                <a:ea typeface="MathJax_Main"/>
              </a:rPr>
              <a:t>是集合</a:t>
            </a:r>
            <a:r>
              <a:rPr lang="en-US" altLang="zh-CN" dirty="0">
                <a:solidFill>
                  <a:srgbClr val="222222"/>
                </a:solidFill>
                <a:ea typeface="MathJax_Main"/>
              </a:rPr>
              <a:t>B</a:t>
            </a:r>
            <a:r>
              <a:rPr lang="zh-CN" altLang="en-US" dirty="0">
                <a:solidFill>
                  <a:srgbClr val="222222"/>
                </a:solidFill>
                <a:ea typeface="MathJax_Main"/>
              </a:rPr>
              <a:t>中的元素</a:t>
            </a:r>
            <a:endParaRPr lang="zh-CN" altLang="en-US" dirty="0"/>
          </a:p>
        </p:txBody>
      </p:sp>
    </p:spTree>
    <p:extLst>
      <p:ext uri="{BB962C8B-B14F-4D97-AF65-F5344CB8AC3E}">
        <p14:creationId xmlns:p14="http://schemas.microsoft.com/office/powerpoint/2010/main" xmlns="" val="1114324908"/>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DC3C9E8-CBF8-4A24-9A82-F5B32A85915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670D3EF0-0605-4AF6-A593-4C112047A025}"/>
              </a:ext>
            </a:extLst>
          </p:cNvPr>
          <p:cNvSpPr>
            <a:spLocks noGrp="1"/>
          </p:cNvSpPr>
          <p:nvPr>
            <p:ph idx="1"/>
          </p:nvPr>
        </p:nvSpPr>
        <p:spPr/>
        <p:txBody>
          <a:bodyPr/>
          <a:lstStyle/>
          <a:p>
            <a:endParaRPr lang="zh-CN" altLang="en-US"/>
          </a:p>
        </p:txBody>
      </p:sp>
      <p:graphicFrame>
        <p:nvGraphicFramePr>
          <p:cNvPr id="4" name="内容占位符 3">
            <a:extLst>
              <a:ext uri="{FF2B5EF4-FFF2-40B4-BE49-F238E27FC236}">
                <a16:creationId xmlns:a16="http://schemas.microsoft.com/office/drawing/2014/main" xmlns="" id="{A9955A94-7E2A-4C63-917A-6BFD0037957C}"/>
              </a:ext>
            </a:extLst>
          </p:cNvPr>
          <p:cNvGraphicFramePr>
            <a:graphicFrameLocks/>
          </p:cNvGraphicFramePr>
          <p:nvPr>
            <p:extLst>
              <p:ext uri="{D42A27DB-BD31-4B8C-83A1-F6EECF244321}">
                <p14:modId xmlns:p14="http://schemas.microsoft.com/office/powerpoint/2010/main" xmlns="" val="2838020969"/>
              </p:ext>
            </p:extLst>
          </p:nvPr>
        </p:nvGraphicFramePr>
        <p:xfrm>
          <a:off x="1979712" y="1916833"/>
          <a:ext cx="5832648" cy="4147215"/>
        </p:xfrm>
        <a:graphic>
          <a:graphicData uri="http://schemas.openxmlformats.org/drawingml/2006/table">
            <a:tbl>
              <a:tblPr>
                <a:tableStyleId>{5C22544A-7EE6-4342-B048-85BDC9FD1C3A}</a:tableStyleId>
              </a:tblPr>
              <a:tblGrid>
                <a:gridCol w="948684">
                  <a:extLst>
                    <a:ext uri="{9D8B030D-6E8A-4147-A177-3AD203B41FA5}">
                      <a16:colId xmlns:a16="http://schemas.microsoft.com/office/drawing/2014/main" xmlns="" val="1960368589"/>
                    </a:ext>
                  </a:extLst>
                </a:gridCol>
                <a:gridCol w="3513643">
                  <a:extLst>
                    <a:ext uri="{9D8B030D-6E8A-4147-A177-3AD203B41FA5}">
                      <a16:colId xmlns:a16="http://schemas.microsoft.com/office/drawing/2014/main" xmlns="" val="1160416206"/>
                    </a:ext>
                  </a:extLst>
                </a:gridCol>
                <a:gridCol w="1370321">
                  <a:extLst>
                    <a:ext uri="{9D8B030D-6E8A-4147-A177-3AD203B41FA5}">
                      <a16:colId xmlns:a16="http://schemas.microsoft.com/office/drawing/2014/main" xmlns="" val="2617658225"/>
                    </a:ext>
                  </a:extLst>
                </a:gridCol>
              </a:tblGrid>
              <a:tr h="333855">
                <a:tc>
                  <a:txBody>
                    <a:bodyPr/>
                    <a:lstStyle/>
                    <a:p>
                      <a:pPr algn="ctr" fontAlgn="ctr"/>
                      <a:r>
                        <a:rPr lang="zh-CN" altLang="en-US" sz="1600" b="1" u="none" strike="noStrike" dirty="0">
                          <a:effectLst/>
                        </a:rPr>
                        <a:t>状态</a:t>
                      </a:r>
                      <a:endParaRPr lang="zh-CN" altLang="en-US" sz="1600" b="1" i="0" u="none" strike="noStrike" dirty="0">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600" b="1" u="none" strike="noStrike" dirty="0">
                          <a:effectLst/>
                        </a:rPr>
                        <a:t>子串</a:t>
                      </a:r>
                      <a:endParaRPr lang="zh-CN" altLang="en-US" sz="1600" b="1" i="0" u="none" strike="noStrike" dirty="0">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effectLst/>
                        </a:rPr>
                        <a:t>endpos</a:t>
                      </a:r>
                      <a:endParaRPr lang="en-US" sz="1600" b="1" i="0" u="none" strike="noStrike" dirty="0">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03713055"/>
                  </a:ext>
                </a:extLst>
              </a:tr>
              <a:tr h="489585">
                <a:tc>
                  <a:txBody>
                    <a:bodyPr/>
                    <a:lstStyle/>
                    <a:p>
                      <a:pPr algn="ctr" fontAlgn="ctr"/>
                      <a:r>
                        <a:rPr lang="en-US" sz="1600" u="none" strike="noStrike">
                          <a:effectLst/>
                        </a:rPr>
                        <a:t>S</a:t>
                      </a:r>
                      <a:endParaRPr lang="en-US"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600" u="none" strike="noStrike">
                          <a:effectLst/>
                        </a:rPr>
                        <a:t>空串</a:t>
                      </a:r>
                      <a:endParaRPr lang="zh-CN" altLang="en-US"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u="none" strike="noStrike">
                          <a:effectLst/>
                        </a:rPr>
                        <a:t>{0,1,2,3,4,5,6}</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95822942"/>
                  </a:ext>
                </a:extLst>
              </a:tr>
              <a:tr h="333855">
                <a:tc>
                  <a:txBody>
                    <a:bodyPr/>
                    <a:lstStyle/>
                    <a:p>
                      <a:pPr algn="ctr" fontAlgn="ctr"/>
                      <a:r>
                        <a:rPr lang="en-US" altLang="zh-CN" sz="1600" u="none" strike="noStrike">
                          <a:effectLst/>
                        </a:rPr>
                        <a:t>1</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none" strike="noStrike" dirty="0">
                          <a:effectLst/>
                        </a:rPr>
                        <a:t>a</a:t>
                      </a:r>
                      <a:endParaRPr lang="en-US" sz="1600" b="0" i="0" u="none" strike="noStrike" dirty="0">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u="none" strike="noStrike">
                          <a:effectLst/>
                        </a:rPr>
                        <a:t>{1,2,5}</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19970739"/>
                  </a:ext>
                </a:extLst>
              </a:tr>
              <a:tr h="333855">
                <a:tc>
                  <a:txBody>
                    <a:bodyPr/>
                    <a:lstStyle/>
                    <a:p>
                      <a:pPr algn="ctr" fontAlgn="ctr"/>
                      <a:r>
                        <a:rPr lang="en-US" altLang="zh-CN" sz="1600" u="none" strike="noStrike">
                          <a:effectLst/>
                        </a:rPr>
                        <a:t>2</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none" strike="noStrike">
                          <a:effectLst/>
                        </a:rPr>
                        <a:t>aa</a:t>
                      </a:r>
                      <a:endParaRPr lang="en-US"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u="none" strike="noStrike">
                          <a:effectLst/>
                        </a:rPr>
                        <a:t>{2}</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40708395"/>
                  </a:ext>
                </a:extLst>
              </a:tr>
              <a:tr h="333855">
                <a:tc>
                  <a:txBody>
                    <a:bodyPr/>
                    <a:lstStyle/>
                    <a:p>
                      <a:pPr algn="ctr" fontAlgn="ctr"/>
                      <a:r>
                        <a:rPr lang="en-US" altLang="zh-CN" sz="1600" u="none" strike="noStrike">
                          <a:effectLst/>
                        </a:rPr>
                        <a:t>3</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none" strike="noStrike" dirty="0" err="1">
                          <a:effectLst/>
                        </a:rPr>
                        <a:t>aab</a:t>
                      </a:r>
                      <a:endParaRPr lang="en-US" sz="1600" b="0" i="0" u="none" strike="noStrike" dirty="0">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u="none" strike="noStrike">
                          <a:effectLst/>
                        </a:rPr>
                        <a:t>{3}</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18945003"/>
                  </a:ext>
                </a:extLst>
              </a:tr>
              <a:tr h="333855">
                <a:tc>
                  <a:txBody>
                    <a:bodyPr/>
                    <a:lstStyle/>
                    <a:p>
                      <a:pPr algn="ctr" fontAlgn="ctr"/>
                      <a:r>
                        <a:rPr lang="en-US" altLang="zh-CN" sz="1600" u="none" strike="noStrike">
                          <a:effectLst/>
                        </a:rPr>
                        <a:t>4</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none" strike="noStrike" dirty="0" err="1">
                          <a:effectLst/>
                        </a:rPr>
                        <a:t>aabb,abb,bb</a:t>
                      </a:r>
                      <a:endParaRPr lang="en-US" sz="1600" b="0" i="0" u="none" strike="noStrike" dirty="0">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u="none" strike="noStrike">
                          <a:effectLst/>
                        </a:rPr>
                        <a:t>{4}</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08026978"/>
                  </a:ext>
                </a:extLst>
              </a:tr>
              <a:tr h="333855">
                <a:tc>
                  <a:txBody>
                    <a:bodyPr/>
                    <a:lstStyle/>
                    <a:p>
                      <a:pPr algn="ctr" fontAlgn="ctr"/>
                      <a:r>
                        <a:rPr lang="en-US" altLang="zh-CN" sz="1600" u="none" strike="noStrike">
                          <a:effectLst/>
                        </a:rPr>
                        <a:t>5</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none" strike="noStrike">
                          <a:effectLst/>
                        </a:rPr>
                        <a:t>b</a:t>
                      </a:r>
                      <a:endParaRPr lang="en-US"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u="none" strike="noStrike" dirty="0">
                          <a:effectLst/>
                        </a:rPr>
                        <a:t>{3,4,6}</a:t>
                      </a:r>
                      <a:endParaRPr lang="en-US" altLang="zh-CN" sz="1600" b="0" i="0" u="none" strike="noStrike" dirty="0">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04891491"/>
                  </a:ext>
                </a:extLst>
              </a:tr>
              <a:tr h="333855">
                <a:tc>
                  <a:txBody>
                    <a:bodyPr/>
                    <a:lstStyle/>
                    <a:p>
                      <a:pPr algn="ctr" fontAlgn="ctr"/>
                      <a:r>
                        <a:rPr lang="en-US" altLang="zh-CN" sz="1600" u="none" strike="noStrike">
                          <a:effectLst/>
                        </a:rPr>
                        <a:t>6</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none" strike="noStrike">
                          <a:effectLst/>
                        </a:rPr>
                        <a:t>aabba,abba,bba,ba</a:t>
                      </a:r>
                      <a:endParaRPr lang="en-US"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u="none" strike="noStrike">
                          <a:effectLst/>
                        </a:rPr>
                        <a:t>{5}</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92509145"/>
                  </a:ext>
                </a:extLst>
              </a:tr>
              <a:tr h="489585">
                <a:tc>
                  <a:txBody>
                    <a:bodyPr/>
                    <a:lstStyle/>
                    <a:p>
                      <a:pPr algn="ctr" fontAlgn="ctr"/>
                      <a:r>
                        <a:rPr lang="en-US" altLang="zh-CN" sz="1600" u="none" strike="noStrike">
                          <a:effectLst/>
                        </a:rPr>
                        <a:t>7</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none" strike="noStrike" dirty="0" err="1">
                          <a:effectLst/>
                        </a:rPr>
                        <a:t>aabbab,abbab,bbab,bab</a:t>
                      </a:r>
                      <a:endParaRPr lang="en-US" sz="1600" b="0" i="0" u="none" strike="noStrike" dirty="0">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u="none" strike="noStrike">
                          <a:effectLst/>
                        </a:rPr>
                        <a:t>{6}</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19548121"/>
                  </a:ext>
                </a:extLst>
              </a:tr>
              <a:tr h="333855">
                <a:tc>
                  <a:txBody>
                    <a:bodyPr/>
                    <a:lstStyle/>
                    <a:p>
                      <a:pPr algn="ctr" fontAlgn="ctr"/>
                      <a:r>
                        <a:rPr lang="en-US" altLang="zh-CN" sz="1600" u="none" strike="noStrike">
                          <a:effectLst/>
                        </a:rPr>
                        <a:t>8</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none" strike="noStrike">
                          <a:effectLst/>
                        </a:rPr>
                        <a:t>ab</a:t>
                      </a:r>
                      <a:endParaRPr lang="en-US"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u="none" strike="noStrike">
                          <a:effectLst/>
                        </a:rPr>
                        <a:t>{3,6}</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91765985"/>
                  </a:ext>
                </a:extLst>
              </a:tr>
              <a:tr h="497205">
                <a:tc>
                  <a:txBody>
                    <a:bodyPr/>
                    <a:lstStyle/>
                    <a:p>
                      <a:pPr algn="ctr" fontAlgn="ctr"/>
                      <a:r>
                        <a:rPr lang="en-US" altLang="zh-CN" sz="1600" u="none" strike="noStrike">
                          <a:effectLst/>
                        </a:rPr>
                        <a:t>9</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none" strike="noStrike" dirty="0" err="1">
                          <a:effectLst/>
                        </a:rPr>
                        <a:t>aabbabd,abbabd,bbabd,babd,abd,bd,d</a:t>
                      </a:r>
                      <a:endParaRPr lang="en-US" sz="1600" b="0" i="0" u="none" strike="noStrike" dirty="0">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u="none" strike="noStrike" dirty="0">
                          <a:effectLst/>
                        </a:rPr>
                        <a:t>{7}</a:t>
                      </a:r>
                      <a:endParaRPr lang="en-US" altLang="zh-CN" sz="1600" b="0" i="0" u="none" strike="noStrike" dirty="0">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24767332"/>
                  </a:ext>
                </a:extLst>
              </a:tr>
            </a:tbl>
          </a:graphicData>
        </a:graphic>
      </p:graphicFrame>
    </p:spTree>
    <p:extLst>
      <p:ext uri="{BB962C8B-B14F-4D97-AF65-F5344CB8AC3E}">
        <p14:creationId xmlns:p14="http://schemas.microsoft.com/office/powerpoint/2010/main" xmlns="" val="793794196"/>
      </p:ext>
    </p:extLst>
  </p:cSld>
  <p:clrMapOvr>
    <a:masterClrMapping/>
  </p:clrMapOvr>
  <p:transition spd="slow">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837DEC9-B06D-4981-B062-E0878BA9BBC1}"/>
              </a:ext>
            </a:extLst>
          </p:cNvPr>
          <p:cNvSpPr>
            <a:spLocks noGrp="1"/>
          </p:cNvSpPr>
          <p:nvPr>
            <p:ph type="title"/>
          </p:nvPr>
        </p:nvSpPr>
        <p:spPr/>
        <p:txBody>
          <a:bodyPr/>
          <a:lstStyle/>
          <a:p>
            <a:r>
              <a:rPr lang="en-US" altLang="zh-CN" dirty="0"/>
              <a:t>SAM</a:t>
            </a:r>
            <a:r>
              <a:rPr lang="zh-CN" altLang="en-US" dirty="0"/>
              <a:t>的后缀链接</a:t>
            </a:r>
          </a:p>
        </p:txBody>
      </p:sp>
      <p:sp>
        <p:nvSpPr>
          <p:cNvPr id="3" name="内容占位符 2">
            <a:extLst>
              <a:ext uri="{FF2B5EF4-FFF2-40B4-BE49-F238E27FC236}">
                <a16:creationId xmlns:a16="http://schemas.microsoft.com/office/drawing/2014/main" xmlns="" id="{951F9315-E9D3-44C8-9865-BB61B7C96F10}"/>
              </a:ext>
            </a:extLst>
          </p:cNvPr>
          <p:cNvSpPr>
            <a:spLocks noGrp="1"/>
          </p:cNvSpPr>
          <p:nvPr>
            <p:ph idx="1"/>
          </p:nvPr>
        </p:nvSpPr>
        <p:spPr>
          <a:xfrm>
            <a:off x="457200" y="1484314"/>
            <a:ext cx="8363272" cy="4383087"/>
          </a:xfrm>
        </p:spPr>
        <p:txBody>
          <a:bodyPr/>
          <a:lstStyle/>
          <a:p>
            <a:r>
              <a:rPr lang="en-US" altLang="zh-CN" dirty="0"/>
              <a:t> substrings(</a:t>
            </a:r>
            <a:r>
              <a:rPr lang="en-US" altLang="zh-CN" dirty="0" err="1"/>
              <a:t>st</a:t>
            </a:r>
            <a:r>
              <a:rPr lang="en-US" altLang="zh-CN" dirty="0"/>
              <a:t>) </a:t>
            </a:r>
            <a:r>
              <a:rPr lang="zh-CN" altLang="en-US" dirty="0"/>
              <a:t>包含的是</a:t>
            </a:r>
            <a:r>
              <a:rPr lang="en-US" altLang="zh-CN" dirty="0"/>
              <a:t>longest(</a:t>
            </a:r>
            <a:r>
              <a:rPr lang="en-US" altLang="zh-CN" dirty="0" err="1"/>
              <a:t>st</a:t>
            </a:r>
            <a:r>
              <a:rPr lang="en-US" altLang="zh-CN" dirty="0"/>
              <a:t>) </a:t>
            </a:r>
            <a:r>
              <a:rPr lang="zh-CN" altLang="en-US" dirty="0"/>
              <a:t>的一系列 连续 后缀。这连续的后缀，并不是所有的后缀，它会在某个地方会“断掉”。</a:t>
            </a:r>
            <a:r>
              <a:rPr lang="en-US" altLang="zh-CN" dirty="0"/>
              <a:t/>
            </a:r>
            <a:br>
              <a:rPr lang="en-US" altLang="zh-CN" dirty="0"/>
            </a:br>
            <a:endParaRPr lang="en-US" altLang="zh-CN" dirty="0"/>
          </a:p>
          <a:p>
            <a:r>
              <a:rPr lang="zh-CN" altLang="en-US" dirty="0"/>
              <a:t>如状态 </a:t>
            </a:r>
            <a:r>
              <a:rPr lang="en-US" altLang="zh-CN" dirty="0"/>
              <a:t>7 </a:t>
            </a:r>
            <a:r>
              <a:rPr lang="zh-CN" altLang="en-US" dirty="0"/>
              <a:t>，包含的子串依次是 </a:t>
            </a:r>
            <a:r>
              <a:rPr lang="en-US" altLang="zh-CN" dirty="0" err="1"/>
              <a:t>aab,abbab,bbab,bab</a:t>
            </a:r>
            <a:r>
              <a:rPr lang="zh-CN" altLang="en-US" dirty="0"/>
              <a:t>。按照连续的规律下一个子串应该是 </a:t>
            </a:r>
            <a:r>
              <a:rPr lang="en-US" altLang="zh-CN" dirty="0"/>
              <a:t>ab</a:t>
            </a:r>
            <a:r>
              <a:rPr lang="zh-CN" altLang="en-US" dirty="0"/>
              <a:t>，但是</a:t>
            </a:r>
            <a:r>
              <a:rPr lang="en-US" altLang="zh-CN" dirty="0"/>
              <a:t>ab</a:t>
            </a:r>
            <a:r>
              <a:rPr lang="zh-CN" altLang="en-US" dirty="0"/>
              <a:t>没在状态 </a:t>
            </a:r>
            <a:r>
              <a:rPr lang="en-US" altLang="zh-CN" dirty="0"/>
              <a:t>7</a:t>
            </a:r>
            <a:r>
              <a:rPr lang="zh-CN" altLang="en-US" dirty="0"/>
              <a:t>里。</a:t>
            </a:r>
            <a:endParaRPr lang="en-US" altLang="zh-CN" dirty="0"/>
          </a:p>
          <a:p>
            <a:r>
              <a:rPr lang="zh-CN" altLang="en-US" dirty="0"/>
              <a:t>为什么呢？</a:t>
            </a:r>
            <a:r>
              <a:rPr lang="en-US" altLang="zh-CN" dirty="0"/>
              <a:t/>
            </a:r>
            <a:br>
              <a:rPr lang="en-US" altLang="zh-CN" dirty="0"/>
            </a:br>
            <a:endParaRPr lang="zh-CN" altLang="en-US" dirty="0"/>
          </a:p>
        </p:txBody>
      </p:sp>
    </p:spTree>
    <p:extLst>
      <p:ext uri="{BB962C8B-B14F-4D97-AF65-F5344CB8AC3E}">
        <p14:creationId xmlns:p14="http://schemas.microsoft.com/office/powerpoint/2010/main" xmlns="" val="204363045"/>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792220-2DDB-4018-AB96-85F0AB3C177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EBF63CC9-F688-4A9A-B653-F22C3E16A8BD}"/>
              </a:ext>
            </a:extLst>
          </p:cNvPr>
          <p:cNvSpPr>
            <a:spLocks noGrp="1"/>
          </p:cNvSpPr>
          <p:nvPr>
            <p:ph idx="1"/>
          </p:nvPr>
        </p:nvSpPr>
        <p:spPr>
          <a:xfrm>
            <a:off x="457200" y="1484314"/>
            <a:ext cx="8229600" cy="2808783"/>
          </a:xfrm>
        </p:spPr>
        <p:txBody>
          <a:bodyPr/>
          <a:lstStyle/>
          <a:p>
            <a:r>
              <a:rPr lang="en-US" altLang="zh-CN" dirty="0" err="1"/>
              <a:t>aabbab,abbab,bbab,bab</a:t>
            </a:r>
            <a:r>
              <a:rPr lang="zh-CN" altLang="en-US" dirty="0"/>
              <a:t>的 </a:t>
            </a:r>
            <a:r>
              <a:rPr lang="en-US" altLang="zh-CN" dirty="0"/>
              <a:t>endpos </a:t>
            </a:r>
            <a:r>
              <a:rPr lang="zh-CN" altLang="en-US" dirty="0"/>
              <a:t>都是 </a:t>
            </a:r>
            <a:r>
              <a:rPr lang="en-US" altLang="zh-CN" dirty="0"/>
              <a:t>{6} </a:t>
            </a:r>
            <a:r>
              <a:rPr lang="zh-CN" altLang="en-US" dirty="0"/>
              <a:t>，下一个后缀 </a:t>
            </a:r>
            <a:r>
              <a:rPr lang="en-US" altLang="zh-CN" dirty="0"/>
              <a:t>ab </a:t>
            </a:r>
            <a:r>
              <a:rPr lang="zh-CN" altLang="en-US" dirty="0"/>
              <a:t>当然也在结束位置 </a:t>
            </a:r>
            <a:r>
              <a:rPr lang="en-US" altLang="zh-CN" dirty="0"/>
              <a:t>6 </a:t>
            </a:r>
            <a:r>
              <a:rPr lang="zh-CN" altLang="en-US" dirty="0"/>
              <a:t>，但是 </a:t>
            </a:r>
            <a:r>
              <a:rPr lang="en-US" altLang="zh-CN" dirty="0"/>
              <a:t>ab</a:t>
            </a:r>
            <a:r>
              <a:rPr lang="zh-CN" altLang="en-US" dirty="0"/>
              <a:t>还在结束位置 </a:t>
            </a:r>
            <a:r>
              <a:rPr lang="en-US" altLang="zh-CN" dirty="0"/>
              <a:t>3 </a:t>
            </a:r>
            <a:r>
              <a:rPr lang="zh-CN" altLang="en-US" dirty="0"/>
              <a:t>出现过，所以</a:t>
            </a:r>
            <a:r>
              <a:rPr lang="en-US" altLang="zh-CN" dirty="0"/>
              <a:t>ab</a:t>
            </a:r>
            <a:r>
              <a:rPr lang="zh-CN" altLang="en-US" dirty="0"/>
              <a:t>出现次数更多，于是就被分配到一个新的状态中了。</a:t>
            </a:r>
            <a:endParaRPr lang="en-US" altLang="zh-CN" dirty="0"/>
          </a:p>
          <a:p>
            <a:endParaRPr lang="en-US" altLang="zh-CN" dirty="0"/>
          </a:p>
          <a:p>
            <a:r>
              <a:rPr lang="zh-CN" altLang="en-US" dirty="0">
                <a:latin typeface="方正粗黑宋简体" panose="02000000000000000000" pitchFamily="2" charset="-122"/>
                <a:ea typeface="方正粗黑宋简体" panose="02000000000000000000" pitchFamily="2" charset="-122"/>
              </a:rPr>
              <a:t>当 </a:t>
            </a:r>
            <a:r>
              <a:rPr lang="en-US" altLang="zh-CN" dirty="0">
                <a:latin typeface="方正粗黑宋简体" panose="02000000000000000000" pitchFamily="2" charset="-122"/>
                <a:ea typeface="方正粗黑宋简体" panose="02000000000000000000" pitchFamily="2" charset="-122"/>
              </a:rPr>
              <a:t>longest(</a:t>
            </a:r>
            <a:r>
              <a:rPr lang="en-US" altLang="zh-CN" dirty="0" err="1">
                <a:latin typeface="方正粗黑宋简体" panose="02000000000000000000" pitchFamily="2" charset="-122"/>
                <a:ea typeface="方正粗黑宋简体" panose="02000000000000000000" pitchFamily="2" charset="-122"/>
              </a:rPr>
              <a:t>st</a:t>
            </a:r>
            <a:r>
              <a:rPr lang="en-US" altLang="zh-CN" dirty="0">
                <a:latin typeface="方正粗黑宋简体" panose="02000000000000000000" pitchFamily="2" charset="-122"/>
                <a:ea typeface="方正粗黑宋简体" panose="02000000000000000000" pitchFamily="2" charset="-122"/>
              </a:rPr>
              <a:t>) </a:t>
            </a:r>
            <a:r>
              <a:rPr lang="zh-CN" altLang="en-US" dirty="0">
                <a:latin typeface="方正粗黑宋简体" panose="02000000000000000000" pitchFamily="2" charset="-122"/>
                <a:ea typeface="方正粗黑宋简体" panose="02000000000000000000" pitchFamily="2" charset="-122"/>
              </a:rPr>
              <a:t>的某个后缀 </a:t>
            </a:r>
            <a:r>
              <a:rPr lang="en-US" altLang="zh-CN" dirty="0">
                <a:latin typeface="方正粗黑宋简体" panose="02000000000000000000" pitchFamily="2" charset="-122"/>
                <a:ea typeface="方正粗黑宋简体" panose="02000000000000000000" pitchFamily="2" charset="-122"/>
              </a:rPr>
              <a:t>s </a:t>
            </a:r>
            <a:r>
              <a:rPr lang="zh-CN" altLang="en-US" dirty="0">
                <a:latin typeface="方正粗黑宋简体" panose="02000000000000000000" pitchFamily="2" charset="-122"/>
                <a:ea typeface="方正粗黑宋简体" panose="02000000000000000000" pitchFamily="2" charset="-122"/>
              </a:rPr>
              <a:t>在新的位置出现时，就会“断掉”，</a:t>
            </a:r>
            <a:r>
              <a:rPr lang="en-US" altLang="zh-CN" dirty="0">
                <a:latin typeface="方正粗黑宋简体" panose="02000000000000000000" pitchFamily="2" charset="-122"/>
                <a:ea typeface="方正粗黑宋简体" panose="02000000000000000000" pitchFamily="2" charset="-122"/>
              </a:rPr>
              <a:t>s </a:t>
            </a:r>
            <a:r>
              <a:rPr lang="zh-CN" altLang="en-US" dirty="0">
                <a:latin typeface="方正粗黑宋简体" panose="02000000000000000000" pitchFamily="2" charset="-122"/>
                <a:ea typeface="方正粗黑宋简体" panose="02000000000000000000" pitchFamily="2" charset="-122"/>
              </a:rPr>
              <a:t>会属于新的状态</a:t>
            </a:r>
            <a:r>
              <a:rPr lang="en-US" altLang="zh-CN" dirty="0"/>
              <a:t/>
            </a:r>
            <a:br>
              <a:rPr lang="en-US" altLang="zh-CN" dirty="0"/>
            </a:br>
            <a:endParaRPr lang="zh-CN" altLang="en-US" dirty="0"/>
          </a:p>
        </p:txBody>
      </p:sp>
    </p:spTree>
    <p:extLst>
      <p:ext uri="{BB962C8B-B14F-4D97-AF65-F5344CB8AC3E}">
        <p14:creationId xmlns:p14="http://schemas.microsoft.com/office/powerpoint/2010/main" xmlns="" val="2993113680"/>
      </p:ext>
    </p:extLst>
  </p:cSld>
  <p:clrMapOvr>
    <a:masterClrMapping/>
  </p:clrMapOvr>
  <p:transition spd="slow">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FA79172-A5DF-4BA4-87E2-8CA4258F8509}"/>
              </a:ext>
            </a:extLst>
          </p:cNvPr>
          <p:cNvSpPr>
            <a:spLocks noGrp="1"/>
          </p:cNvSpPr>
          <p:nvPr>
            <p:ph type="title"/>
          </p:nvPr>
        </p:nvSpPr>
        <p:spPr/>
        <p:txBody>
          <a:bodyPr/>
          <a:lstStyle/>
          <a:p>
            <a:r>
              <a:rPr lang="zh-CN" altLang="en-US"/>
              <a:t>后缀自动机</a:t>
            </a:r>
            <a:endParaRPr lang="zh-CN" altLang="en-US" dirty="0"/>
          </a:p>
        </p:txBody>
      </p:sp>
      <p:sp>
        <p:nvSpPr>
          <p:cNvPr id="3" name="内容占位符 2">
            <a:extLst>
              <a:ext uri="{FF2B5EF4-FFF2-40B4-BE49-F238E27FC236}">
                <a16:creationId xmlns:a16="http://schemas.microsoft.com/office/drawing/2014/main" xmlns="" id="{81FD077E-C719-44FA-86FC-D01FD10F25F6}"/>
              </a:ext>
            </a:extLst>
          </p:cNvPr>
          <p:cNvSpPr>
            <a:spLocks noGrp="1"/>
          </p:cNvSpPr>
          <p:nvPr>
            <p:ph idx="1"/>
          </p:nvPr>
        </p:nvSpPr>
        <p:spPr/>
        <p:txBody>
          <a:bodyPr/>
          <a:lstStyle/>
          <a:p>
            <a:r>
              <a:rPr lang="zh-CN" altLang="en-US" dirty="0"/>
              <a:t>给定字符串</a:t>
            </a:r>
            <a:r>
              <a:rPr lang="en-US" altLang="zh-CN" dirty="0"/>
              <a:t>S</a:t>
            </a:r>
          </a:p>
          <a:p>
            <a:r>
              <a:rPr lang="en-US" altLang="zh-CN" dirty="0"/>
              <a:t>S</a:t>
            </a:r>
            <a:r>
              <a:rPr lang="zh-CN" altLang="en-US" dirty="0"/>
              <a:t>的后缀自动机</a:t>
            </a:r>
            <a:r>
              <a:rPr lang="en-US" altLang="zh-CN" dirty="0"/>
              <a:t>suffix automaton(SAM)</a:t>
            </a:r>
            <a:r>
              <a:rPr lang="zh-CN" altLang="en-US" dirty="0"/>
              <a:t>是一个能够识别</a:t>
            </a:r>
            <a:r>
              <a:rPr lang="en-US" altLang="zh-CN" dirty="0"/>
              <a:t>S</a:t>
            </a:r>
            <a:r>
              <a:rPr lang="zh-CN" altLang="en-US" dirty="0"/>
              <a:t>的所有后缀的自动机。</a:t>
            </a:r>
            <a:endParaRPr lang="en-US" altLang="zh-CN" dirty="0"/>
          </a:p>
          <a:p>
            <a:r>
              <a:rPr lang="zh-CN" altLang="en-US" dirty="0"/>
              <a:t>即</a:t>
            </a:r>
            <a:r>
              <a:rPr lang="en-US" altLang="zh-CN" dirty="0"/>
              <a:t>SAM(x) = True</a:t>
            </a:r>
            <a:r>
              <a:rPr lang="zh-CN" altLang="en-US" dirty="0"/>
              <a:t>，当且仅当</a:t>
            </a:r>
            <a:r>
              <a:rPr lang="en-US" altLang="zh-CN" dirty="0"/>
              <a:t>x</a:t>
            </a:r>
            <a:r>
              <a:rPr lang="zh-CN" altLang="en-US" dirty="0"/>
              <a:t>是</a:t>
            </a:r>
            <a:r>
              <a:rPr lang="en-US" altLang="zh-CN" dirty="0"/>
              <a:t>S</a:t>
            </a:r>
            <a:r>
              <a:rPr lang="zh-CN" altLang="en-US" dirty="0"/>
              <a:t>的后缀</a:t>
            </a:r>
            <a:endParaRPr lang="en-US" altLang="zh-CN" dirty="0"/>
          </a:p>
          <a:p>
            <a:r>
              <a:rPr lang="zh-CN" altLang="en-US" dirty="0"/>
              <a:t>同时后面可以看出，后缀自动机也能用来识别</a:t>
            </a:r>
            <a:r>
              <a:rPr lang="en-US" altLang="zh-CN" dirty="0"/>
              <a:t>S</a:t>
            </a:r>
            <a:r>
              <a:rPr lang="zh-CN" altLang="en-US" dirty="0"/>
              <a:t>所有的子串。</a:t>
            </a:r>
            <a:endParaRPr lang="en-US" altLang="zh-CN" dirty="0"/>
          </a:p>
        </p:txBody>
      </p:sp>
    </p:spTree>
    <p:extLst>
      <p:ext uri="{BB962C8B-B14F-4D97-AF65-F5344CB8AC3E}">
        <p14:creationId xmlns:p14="http://schemas.microsoft.com/office/powerpoint/2010/main" xmlns="" val="3716390787"/>
      </p:ext>
    </p:extLst>
  </p:cSld>
  <p:clrMapOvr>
    <a:masterClrMapping/>
  </p:clrMapOvr>
  <p:transition spd="slow">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FB896A45-C380-4E02-B8CF-AF71844E4A16}"/>
              </a:ext>
            </a:extLst>
          </p:cNvPr>
          <p:cNvSpPr>
            <a:spLocks noGrp="1"/>
          </p:cNvSpPr>
          <p:nvPr>
            <p:ph idx="1"/>
          </p:nvPr>
        </p:nvSpPr>
        <p:spPr>
          <a:xfrm>
            <a:off x="267675" y="548680"/>
            <a:ext cx="8229600" cy="5318720"/>
          </a:xfrm>
        </p:spPr>
        <p:txBody>
          <a:bodyPr/>
          <a:lstStyle/>
          <a:p>
            <a:r>
              <a:rPr lang="zh-CN" altLang="en-US" dirty="0"/>
              <a:t>接上面</a:t>
            </a:r>
            <a:r>
              <a:rPr lang="en-US" altLang="zh-CN" dirty="0"/>
              <a:t>ab</a:t>
            </a:r>
            <a:r>
              <a:rPr lang="zh-CN" altLang="en-US" dirty="0"/>
              <a:t>属于状态</a:t>
            </a:r>
            <a:r>
              <a:rPr lang="en-US" altLang="zh-CN" dirty="0"/>
              <a:t>8</a:t>
            </a:r>
          </a:p>
          <a:p>
            <a:pPr marL="0" indent="0">
              <a:buNone/>
            </a:pPr>
            <a:r>
              <a:rPr lang="en-US" altLang="zh-CN" dirty="0"/>
              <a:t>   endpos(ab)={3,6}</a:t>
            </a:r>
          </a:p>
          <a:p>
            <a:pPr marL="0" indent="0">
              <a:buNone/>
            </a:pPr>
            <a:r>
              <a:rPr lang="en-US" altLang="zh-CN" dirty="0"/>
              <a:t>ab</a:t>
            </a:r>
            <a:r>
              <a:rPr lang="zh-CN" altLang="en-US" dirty="0"/>
              <a:t>的下一个后缀</a:t>
            </a:r>
            <a:r>
              <a:rPr lang="en-US" altLang="zh-CN" dirty="0"/>
              <a:t>b</a:t>
            </a:r>
            <a:r>
              <a:rPr lang="zh-CN" altLang="en-US" dirty="0"/>
              <a:t>，也有</a:t>
            </a:r>
            <a:endParaRPr lang="en-US" altLang="zh-CN" dirty="0"/>
          </a:p>
          <a:p>
            <a:pPr marL="0" indent="0">
              <a:buNone/>
            </a:pPr>
            <a:r>
              <a:rPr lang="zh-CN" altLang="en-US" dirty="0"/>
              <a:t>类似情况：</a:t>
            </a:r>
            <a:r>
              <a:rPr lang="en-US" altLang="zh-CN" dirty="0"/>
              <a:t>b</a:t>
            </a:r>
            <a:r>
              <a:rPr lang="zh-CN" altLang="en-US" dirty="0"/>
              <a:t>在状态</a:t>
            </a:r>
            <a:r>
              <a:rPr lang="en-US" altLang="zh-CN" dirty="0"/>
              <a:t>4</a:t>
            </a:r>
            <a:r>
              <a:rPr lang="zh-CN" altLang="en-US" dirty="0"/>
              <a:t>出</a:t>
            </a:r>
            <a:endParaRPr lang="en-US" altLang="zh-CN" dirty="0"/>
          </a:p>
          <a:p>
            <a:pPr marL="0" indent="0">
              <a:buNone/>
            </a:pPr>
            <a:r>
              <a:rPr lang="zh-CN" altLang="en-US" dirty="0"/>
              <a:t>现过，</a:t>
            </a:r>
            <a:r>
              <a:rPr lang="en-US" altLang="zh-CN" dirty="0"/>
              <a:t>endpos(b)={3,4,6}</a:t>
            </a:r>
          </a:p>
          <a:p>
            <a:pPr marL="0" indent="0">
              <a:buNone/>
            </a:pPr>
            <a:r>
              <a:rPr lang="en-US" altLang="zh-CN" dirty="0"/>
              <a:t>b</a:t>
            </a:r>
            <a:r>
              <a:rPr lang="zh-CN" altLang="en-US" dirty="0"/>
              <a:t>属于状态</a:t>
            </a:r>
            <a:r>
              <a:rPr lang="en-US" altLang="zh-CN" dirty="0"/>
              <a:t>5</a:t>
            </a:r>
            <a:r>
              <a:rPr lang="zh-CN" altLang="en-US" dirty="0"/>
              <a:t>。接下来处理</a:t>
            </a:r>
            <a:endParaRPr lang="en-US" altLang="zh-CN" dirty="0"/>
          </a:p>
          <a:p>
            <a:pPr marL="0" indent="0">
              <a:buNone/>
            </a:pPr>
            <a:r>
              <a:rPr lang="en-US" altLang="zh-CN" dirty="0"/>
              <a:t>b</a:t>
            </a:r>
            <a:r>
              <a:rPr lang="zh-CN" altLang="en-US" dirty="0"/>
              <a:t>的后缀，会遇到空串，</a:t>
            </a:r>
            <a:endParaRPr lang="en-US" altLang="zh-CN" dirty="0"/>
          </a:p>
          <a:p>
            <a:pPr marL="0" indent="0">
              <a:buNone/>
            </a:pPr>
            <a:r>
              <a:rPr lang="en-US" altLang="zh-CN" dirty="0"/>
              <a:t>endpos()={0,1,2,3,4,5,6}</a:t>
            </a:r>
          </a:p>
          <a:p>
            <a:pPr marL="0" indent="0">
              <a:buNone/>
            </a:pPr>
            <a:r>
              <a:rPr lang="zh-CN" altLang="en-US" dirty="0"/>
              <a:t>这个就是状态</a:t>
            </a:r>
            <a:r>
              <a:rPr lang="en-US" altLang="zh-CN" dirty="0"/>
              <a:t>S</a:t>
            </a:r>
          </a:p>
        </p:txBody>
      </p:sp>
      <p:pic>
        <p:nvPicPr>
          <p:cNvPr id="4" name="图片 3">
            <a:extLst>
              <a:ext uri="{FF2B5EF4-FFF2-40B4-BE49-F238E27FC236}">
                <a16:creationId xmlns:a16="http://schemas.microsoft.com/office/drawing/2014/main" xmlns="" id="{BCC81CEC-B5F2-462C-8505-ED8D1AE3C447}"/>
              </a:ext>
            </a:extLst>
          </p:cNvPr>
          <p:cNvPicPr>
            <a:picLocks noChangeAspect="1"/>
          </p:cNvPicPr>
          <p:nvPr/>
        </p:nvPicPr>
        <p:blipFill>
          <a:blip r:embed="rId2"/>
          <a:stretch>
            <a:fillRect/>
          </a:stretch>
        </p:blipFill>
        <p:spPr>
          <a:xfrm>
            <a:off x="5141972" y="2924944"/>
            <a:ext cx="3894299" cy="3912121"/>
          </a:xfrm>
          <a:prstGeom prst="rect">
            <a:avLst/>
          </a:prstGeom>
        </p:spPr>
      </p:pic>
      <p:graphicFrame>
        <p:nvGraphicFramePr>
          <p:cNvPr id="5" name="内容占位符 3">
            <a:extLst>
              <a:ext uri="{FF2B5EF4-FFF2-40B4-BE49-F238E27FC236}">
                <a16:creationId xmlns:a16="http://schemas.microsoft.com/office/drawing/2014/main" xmlns="" id="{67161CB1-C689-455E-8FF9-16BC79007C1B}"/>
              </a:ext>
            </a:extLst>
          </p:cNvPr>
          <p:cNvGraphicFramePr>
            <a:graphicFrameLocks/>
          </p:cNvGraphicFramePr>
          <p:nvPr>
            <p:extLst>
              <p:ext uri="{D42A27DB-BD31-4B8C-83A1-F6EECF244321}">
                <p14:modId xmlns:p14="http://schemas.microsoft.com/office/powerpoint/2010/main" xmlns="" val="1811081149"/>
              </p:ext>
            </p:extLst>
          </p:nvPr>
        </p:nvGraphicFramePr>
        <p:xfrm>
          <a:off x="4761527" y="20937"/>
          <a:ext cx="4415831" cy="3144434"/>
        </p:xfrm>
        <a:graphic>
          <a:graphicData uri="http://schemas.openxmlformats.org/drawingml/2006/table">
            <a:tbl>
              <a:tblPr>
                <a:tableStyleId>{5C22544A-7EE6-4342-B048-85BDC9FD1C3A}</a:tableStyleId>
              </a:tblPr>
              <a:tblGrid>
                <a:gridCol w="718239">
                  <a:extLst>
                    <a:ext uri="{9D8B030D-6E8A-4147-A177-3AD203B41FA5}">
                      <a16:colId xmlns:a16="http://schemas.microsoft.com/office/drawing/2014/main" xmlns="" val="1960368589"/>
                    </a:ext>
                  </a:extLst>
                </a:gridCol>
                <a:gridCol w="2660137">
                  <a:extLst>
                    <a:ext uri="{9D8B030D-6E8A-4147-A177-3AD203B41FA5}">
                      <a16:colId xmlns:a16="http://schemas.microsoft.com/office/drawing/2014/main" xmlns="" val="1160416206"/>
                    </a:ext>
                  </a:extLst>
                </a:gridCol>
                <a:gridCol w="1037455">
                  <a:extLst>
                    <a:ext uri="{9D8B030D-6E8A-4147-A177-3AD203B41FA5}">
                      <a16:colId xmlns:a16="http://schemas.microsoft.com/office/drawing/2014/main" xmlns="" val="2617658225"/>
                    </a:ext>
                  </a:extLst>
                </a:gridCol>
              </a:tblGrid>
              <a:tr h="252758">
                <a:tc>
                  <a:txBody>
                    <a:bodyPr/>
                    <a:lstStyle/>
                    <a:p>
                      <a:pPr algn="ctr" fontAlgn="ctr"/>
                      <a:r>
                        <a:rPr lang="zh-CN" altLang="en-US" sz="1200" b="1" u="none" strike="noStrike" dirty="0">
                          <a:effectLst/>
                        </a:rPr>
                        <a:t>状态</a:t>
                      </a:r>
                      <a:endParaRPr lang="zh-CN" altLang="en-US" sz="1200" b="1"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200" b="1" u="none" strike="noStrike" dirty="0">
                          <a:effectLst/>
                        </a:rPr>
                        <a:t>子串</a:t>
                      </a:r>
                      <a:endParaRPr lang="zh-CN" altLang="en-US" sz="1200" b="1"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endpos</a:t>
                      </a:r>
                      <a:endParaRPr lang="en-US" sz="1200" b="1"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03713055"/>
                  </a:ext>
                </a:extLst>
              </a:tr>
              <a:tr h="372971">
                <a:tc>
                  <a:txBody>
                    <a:bodyPr/>
                    <a:lstStyle/>
                    <a:p>
                      <a:pPr algn="ctr" fontAlgn="ctr"/>
                      <a:r>
                        <a:rPr lang="en-US" sz="1200" u="none" strike="noStrike">
                          <a:effectLst/>
                        </a:rPr>
                        <a:t>S</a:t>
                      </a:r>
                      <a:endParaRPr lang="en-US"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200" u="none" strike="noStrike">
                          <a:effectLst/>
                        </a:rPr>
                        <a:t>空串</a:t>
                      </a:r>
                      <a:endParaRPr lang="zh-CN" altLang="en-US"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{0,1,2,3,4,5,6}</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95822942"/>
                  </a:ext>
                </a:extLst>
              </a:tr>
              <a:tr h="252758">
                <a:tc>
                  <a:txBody>
                    <a:bodyPr/>
                    <a:lstStyle/>
                    <a:p>
                      <a:pPr algn="ctr" fontAlgn="ctr"/>
                      <a:r>
                        <a:rPr lang="en-US" altLang="zh-CN" sz="1200" u="none" strike="noStrike">
                          <a:effectLst/>
                        </a:rPr>
                        <a:t>1</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a:effectLst/>
                        </a:rPr>
                        <a:t>a</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{1,2,5}</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19970739"/>
                  </a:ext>
                </a:extLst>
              </a:tr>
              <a:tr h="252758">
                <a:tc>
                  <a:txBody>
                    <a:bodyPr/>
                    <a:lstStyle/>
                    <a:p>
                      <a:pPr algn="ctr" fontAlgn="ctr"/>
                      <a:r>
                        <a:rPr lang="en-US" altLang="zh-CN" sz="1200" u="none" strike="noStrike">
                          <a:effectLst/>
                        </a:rPr>
                        <a:t>2</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a:effectLst/>
                        </a:rPr>
                        <a:t>aa</a:t>
                      </a:r>
                      <a:endParaRPr lang="en-US"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{2}</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40708395"/>
                  </a:ext>
                </a:extLst>
              </a:tr>
              <a:tr h="252758">
                <a:tc>
                  <a:txBody>
                    <a:bodyPr/>
                    <a:lstStyle/>
                    <a:p>
                      <a:pPr algn="ctr" fontAlgn="ctr"/>
                      <a:r>
                        <a:rPr lang="en-US" altLang="zh-CN" sz="1200" u="none" strike="noStrike">
                          <a:effectLst/>
                        </a:rPr>
                        <a:t>3</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err="1">
                          <a:effectLst/>
                        </a:rPr>
                        <a:t>aab</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{3}</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18945003"/>
                  </a:ext>
                </a:extLst>
              </a:tr>
              <a:tr h="252758">
                <a:tc>
                  <a:txBody>
                    <a:bodyPr/>
                    <a:lstStyle/>
                    <a:p>
                      <a:pPr algn="ctr" fontAlgn="ctr"/>
                      <a:r>
                        <a:rPr lang="en-US" altLang="zh-CN" sz="1200" u="none" strike="noStrike">
                          <a:effectLst/>
                        </a:rPr>
                        <a:t>4</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err="1">
                          <a:effectLst/>
                        </a:rPr>
                        <a:t>aabb,abb,bb</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{4}</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08026978"/>
                  </a:ext>
                </a:extLst>
              </a:tr>
              <a:tr h="252758">
                <a:tc>
                  <a:txBody>
                    <a:bodyPr/>
                    <a:lstStyle/>
                    <a:p>
                      <a:pPr algn="ctr" fontAlgn="ctr"/>
                      <a:r>
                        <a:rPr lang="en-US" altLang="zh-CN" sz="1200" u="none" strike="noStrike">
                          <a:effectLst/>
                        </a:rPr>
                        <a:t>5</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a:effectLst/>
                        </a:rPr>
                        <a:t>b</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{3,4,6}</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04891491"/>
                  </a:ext>
                </a:extLst>
              </a:tr>
              <a:tr h="252758">
                <a:tc>
                  <a:txBody>
                    <a:bodyPr/>
                    <a:lstStyle/>
                    <a:p>
                      <a:pPr algn="ctr" fontAlgn="ctr"/>
                      <a:r>
                        <a:rPr lang="en-US" altLang="zh-CN" sz="1200" u="none" strike="noStrike">
                          <a:effectLst/>
                        </a:rPr>
                        <a:t>6</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err="1">
                          <a:effectLst/>
                        </a:rPr>
                        <a:t>aabba,abba,bba,ba</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{5}</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92509145"/>
                  </a:ext>
                </a:extLst>
              </a:tr>
              <a:tr h="372971">
                <a:tc>
                  <a:txBody>
                    <a:bodyPr/>
                    <a:lstStyle/>
                    <a:p>
                      <a:pPr algn="ctr" fontAlgn="ctr"/>
                      <a:r>
                        <a:rPr lang="en-US" altLang="zh-CN" sz="1200" u="none" strike="noStrike">
                          <a:effectLst/>
                        </a:rPr>
                        <a:t>7</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err="1">
                          <a:effectLst/>
                        </a:rPr>
                        <a:t>aabbab,abbab,bbab,bab</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{6}</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19548121"/>
                  </a:ext>
                </a:extLst>
              </a:tr>
              <a:tr h="252758">
                <a:tc>
                  <a:txBody>
                    <a:bodyPr/>
                    <a:lstStyle/>
                    <a:p>
                      <a:pPr algn="ctr" fontAlgn="ctr"/>
                      <a:r>
                        <a:rPr lang="en-US" altLang="zh-CN" sz="1200" u="none" strike="noStrike">
                          <a:effectLst/>
                        </a:rPr>
                        <a:t>8</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a:effectLst/>
                        </a:rPr>
                        <a:t>ab</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{3,6}</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91765985"/>
                  </a:ext>
                </a:extLst>
              </a:tr>
              <a:tr h="376428">
                <a:tc>
                  <a:txBody>
                    <a:bodyPr/>
                    <a:lstStyle/>
                    <a:p>
                      <a:pPr algn="ctr" fontAlgn="ctr"/>
                      <a:r>
                        <a:rPr lang="en-US" altLang="zh-CN" sz="1200" u="none" strike="noStrike">
                          <a:effectLst/>
                        </a:rPr>
                        <a:t>9</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err="1">
                          <a:effectLst/>
                        </a:rPr>
                        <a:t>aabbabd,abbabd,bbabd,babd,abd,bd,d</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dirty="0">
                          <a:effectLst/>
                        </a:rPr>
                        <a:t>{7}</a:t>
                      </a:r>
                      <a:endParaRPr lang="en-US" altLang="zh-CN"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24767332"/>
                  </a:ext>
                </a:extLst>
              </a:tr>
            </a:tbl>
          </a:graphicData>
        </a:graphic>
      </p:graphicFrame>
    </p:spTree>
    <p:extLst>
      <p:ext uri="{BB962C8B-B14F-4D97-AF65-F5344CB8AC3E}">
        <p14:creationId xmlns:p14="http://schemas.microsoft.com/office/powerpoint/2010/main" xmlns="" val="745262906"/>
      </p:ext>
    </p:extLst>
  </p:cSld>
  <p:clrMapOvr>
    <a:masterClrMapping/>
  </p:clrMapOvr>
  <p:transition spd="slow">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DB2DBFD3-9F5E-4B59-84D7-BED085DF7B86}"/>
              </a:ext>
            </a:extLst>
          </p:cNvPr>
          <p:cNvPicPr>
            <a:picLocks noChangeAspect="1"/>
          </p:cNvPicPr>
          <p:nvPr/>
        </p:nvPicPr>
        <p:blipFill>
          <a:blip r:embed="rId2"/>
          <a:stretch>
            <a:fillRect/>
          </a:stretch>
        </p:blipFill>
        <p:spPr>
          <a:xfrm>
            <a:off x="4499994" y="20382"/>
            <a:ext cx="4576727" cy="4597673"/>
          </a:xfrm>
          <a:prstGeom prst="rect">
            <a:avLst/>
          </a:prstGeom>
        </p:spPr>
      </p:pic>
      <p:sp>
        <p:nvSpPr>
          <p:cNvPr id="6" name="内容占位符 2">
            <a:extLst>
              <a:ext uri="{FF2B5EF4-FFF2-40B4-BE49-F238E27FC236}">
                <a16:creationId xmlns:a16="http://schemas.microsoft.com/office/drawing/2014/main" xmlns="" id="{81156466-A3CC-4932-97A4-4CAAABAA9053}"/>
              </a:ext>
            </a:extLst>
          </p:cNvPr>
          <p:cNvSpPr txBox="1">
            <a:spLocks/>
          </p:cNvSpPr>
          <p:nvPr/>
        </p:nvSpPr>
        <p:spPr bwMode="auto">
          <a:xfrm>
            <a:off x="179512" y="4064819"/>
            <a:ext cx="8229600" cy="43830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状态序列</a:t>
            </a:r>
            <a:r>
              <a:rPr lang="en-US" altLang="zh-CN" sz="2400" dirty="0"/>
              <a:t>7-&gt;8-&gt;5&gt;S</a:t>
            </a:r>
          </a:p>
          <a:p>
            <a:r>
              <a:rPr lang="zh-CN" altLang="en-US" sz="2400" dirty="0"/>
              <a:t>表示</a:t>
            </a:r>
            <a:r>
              <a:rPr lang="en-US" altLang="zh-CN" sz="2400" dirty="0"/>
              <a:t>longest(7)</a:t>
            </a:r>
            <a:r>
              <a:rPr lang="zh-CN" altLang="en-US" sz="2400" dirty="0"/>
              <a:t>即</a:t>
            </a:r>
            <a:r>
              <a:rPr lang="en-US" altLang="zh-CN" sz="2400" dirty="0" err="1"/>
              <a:t>aabbab</a:t>
            </a:r>
            <a:r>
              <a:rPr lang="zh-CN" altLang="en-US" sz="2400" dirty="0"/>
              <a:t>的后缀依次在状态</a:t>
            </a:r>
            <a:r>
              <a:rPr lang="en-US" altLang="zh-CN" sz="2400" dirty="0"/>
              <a:t>7,8,5,S</a:t>
            </a:r>
            <a:r>
              <a:rPr lang="zh-CN" altLang="en-US" sz="2400" dirty="0"/>
              <a:t>中。</a:t>
            </a:r>
            <a:endParaRPr lang="en-US" altLang="zh-CN" sz="2400" dirty="0"/>
          </a:p>
          <a:p>
            <a:r>
              <a:rPr lang="zh-CN" altLang="en-US" sz="2400" dirty="0"/>
              <a:t>我们称这条状态序列为后缀链接</a:t>
            </a:r>
            <a:r>
              <a:rPr lang="en-US" altLang="zh-CN" sz="2400" dirty="0" err="1"/>
              <a:t>SuffixLink</a:t>
            </a:r>
            <a:endParaRPr lang="en-US" altLang="zh-CN" sz="2400" dirty="0"/>
          </a:p>
          <a:p>
            <a:r>
              <a:rPr lang="zh-CN" altLang="en-US" sz="2400" dirty="0"/>
              <a:t>这条</a:t>
            </a:r>
            <a:r>
              <a:rPr lang="en-US" altLang="zh-CN" sz="2400" dirty="0"/>
              <a:t>link</a:t>
            </a:r>
            <a:r>
              <a:rPr lang="zh-CN" altLang="en-US" sz="2400" dirty="0"/>
              <a:t>就是图中绿色虚线</a:t>
            </a:r>
            <a:endParaRPr lang="en-US" altLang="zh-CN" sz="2400" dirty="0"/>
          </a:p>
          <a:p>
            <a:r>
              <a:rPr lang="zh-CN" altLang="en-US" sz="2400" dirty="0"/>
              <a:t>根据</a:t>
            </a:r>
            <a:r>
              <a:rPr lang="en-US" altLang="zh-CN" sz="2400" dirty="0"/>
              <a:t>link</a:t>
            </a:r>
            <a:r>
              <a:rPr lang="zh-CN" altLang="en-US" sz="2400" dirty="0"/>
              <a:t>链接，反向后，我们可以构成一颗</a:t>
            </a:r>
            <a:r>
              <a:rPr lang="en-US" altLang="zh-CN" sz="2400" dirty="0" err="1"/>
              <a:t>endpos</a:t>
            </a:r>
            <a:r>
              <a:rPr lang="zh-CN" altLang="en-US" sz="2400" dirty="0"/>
              <a:t>树</a:t>
            </a:r>
          </a:p>
        </p:txBody>
      </p:sp>
      <p:sp>
        <p:nvSpPr>
          <p:cNvPr id="8" name="标题 1">
            <a:extLst>
              <a:ext uri="{FF2B5EF4-FFF2-40B4-BE49-F238E27FC236}">
                <a16:creationId xmlns:a16="http://schemas.microsoft.com/office/drawing/2014/main" xmlns="" id="{98AD5716-C5A0-4A71-A38D-12602E8933A1}"/>
              </a:ext>
            </a:extLst>
          </p:cNvPr>
          <p:cNvSpPr>
            <a:spLocks noGrp="1"/>
          </p:cNvSpPr>
          <p:nvPr>
            <p:ph type="title"/>
          </p:nvPr>
        </p:nvSpPr>
        <p:spPr>
          <a:xfrm>
            <a:off x="457200" y="457200"/>
            <a:ext cx="8229600" cy="884238"/>
          </a:xfrm>
        </p:spPr>
        <p:txBody>
          <a:bodyPr/>
          <a:lstStyle/>
          <a:p>
            <a:r>
              <a:rPr lang="en-US" altLang="zh-CN" dirty="0"/>
              <a:t>SAM</a:t>
            </a:r>
            <a:r>
              <a:rPr lang="zh-CN" altLang="en-US" dirty="0"/>
              <a:t>的后缀链接</a:t>
            </a:r>
          </a:p>
        </p:txBody>
      </p:sp>
      <p:graphicFrame>
        <p:nvGraphicFramePr>
          <p:cNvPr id="5" name="内容占位符 3">
            <a:extLst>
              <a:ext uri="{FF2B5EF4-FFF2-40B4-BE49-F238E27FC236}">
                <a16:creationId xmlns:a16="http://schemas.microsoft.com/office/drawing/2014/main" xmlns="" id="{63C866F0-6BF6-46A1-B29F-4D3EB75A29D4}"/>
              </a:ext>
            </a:extLst>
          </p:cNvPr>
          <p:cNvGraphicFramePr>
            <a:graphicFrameLocks/>
          </p:cNvGraphicFramePr>
          <p:nvPr>
            <p:extLst>
              <p:ext uri="{D42A27DB-BD31-4B8C-83A1-F6EECF244321}">
                <p14:modId xmlns:p14="http://schemas.microsoft.com/office/powerpoint/2010/main" xmlns="" val="2452482194"/>
              </p:ext>
            </p:extLst>
          </p:nvPr>
        </p:nvGraphicFramePr>
        <p:xfrm>
          <a:off x="270683" y="1199296"/>
          <a:ext cx="4415831" cy="3144434"/>
        </p:xfrm>
        <a:graphic>
          <a:graphicData uri="http://schemas.openxmlformats.org/drawingml/2006/table">
            <a:tbl>
              <a:tblPr>
                <a:tableStyleId>{5C22544A-7EE6-4342-B048-85BDC9FD1C3A}</a:tableStyleId>
              </a:tblPr>
              <a:tblGrid>
                <a:gridCol w="718239">
                  <a:extLst>
                    <a:ext uri="{9D8B030D-6E8A-4147-A177-3AD203B41FA5}">
                      <a16:colId xmlns:a16="http://schemas.microsoft.com/office/drawing/2014/main" xmlns="" val="1960368589"/>
                    </a:ext>
                  </a:extLst>
                </a:gridCol>
                <a:gridCol w="2660137">
                  <a:extLst>
                    <a:ext uri="{9D8B030D-6E8A-4147-A177-3AD203B41FA5}">
                      <a16:colId xmlns:a16="http://schemas.microsoft.com/office/drawing/2014/main" xmlns="" val="1160416206"/>
                    </a:ext>
                  </a:extLst>
                </a:gridCol>
                <a:gridCol w="1037455">
                  <a:extLst>
                    <a:ext uri="{9D8B030D-6E8A-4147-A177-3AD203B41FA5}">
                      <a16:colId xmlns:a16="http://schemas.microsoft.com/office/drawing/2014/main" xmlns="" val="2617658225"/>
                    </a:ext>
                  </a:extLst>
                </a:gridCol>
              </a:tblGrid>
              <a:tr h="252758">
                <a:tc>
                  <a:txBody>
                    <a:bodyPr/>
                    <a:lstStyle/>
                    <a:p>
                      <a:pPr algn="ctr" fontAlgn="ctr"/>
                      <a:r>
                        <a:rPr lang="zh-CN" altLang="en-US" sz="1200" b="1" u="none" strike="noStrike" dirty="0">
                          <a:effectLst/>
                        </a:rPr>
                        <a:t>状态</a:t>
                      </a:r>
                      <a:endParaRPr lang="zh-CN" altLang="en-US" sz="1200" b="1"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200" b="1" u="none" strike="noStrike" dirty="0">
                          <a:effectLst/>
                        </a:rPr>
                        <a:t>子串</a:t>
                      </a:r>
                      <a:endParaRPr lang="zh-CN" altLang="en-US" sz="1200" b="1"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endpos</a:t>
                      </a:r>
                      <a:endParaRPr lang="en-US" sz="1200" b="1"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03713055"/>
                  </a:ext>
                </a:extLst>
              </a:tr>
              <a:tr h="372971">
                <a:tc>
                  <a:txBody>
                    <a:bodyPr/>
                    <a:lstStyle/>
                    <a:p>
                      <a:pPr algn="ctr" fontAlgn="ctr"/>
                      <a:r>
                        <a:rPr lang="en-US" sz="1200" u="none" strike="noStrike">
                          <a:effectLst/>
                        </a:rPr>
                        <a:t>S</a:t>
                      </a:r>
                      <a:endParaRPr lang="en-US"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200" u="none" strike="noStrike" dirty="0">
                          <a:effectLst/>
                        </a:rPr>
                        <a:t>空串</a:t>
                      </a:r>
                      <a:endParaRPr lang="zh-CN" alt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{0,1,2,3,4,5,6}</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95822942"/>
                  </a:ext>
                </a:extLst>
              </a:tr>
              <a:tr h="252758">
                <a:tc>
                  <a:txBody>
                    <a:bodyPr/>
                    <a:lstStyle/>
                    <a:p>
                      <a:pPr algn="ctr" fontAlgn="ctr"/>
                      <a:r>
                        <a:rPr lang="en-US" altLang="zh-CN" sz="1200" u="none" strike="noStrike">
                          <a:effectLst/>
                        </a:rPr>
                        <a:t>1</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a:effectLst/>
                        </a:rPr>
                        <a:t>a</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{1,2,5}</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19970739"/>
                  </a:ext>
                </a:extLst>
              </a:tr>
              <a:tr h="252758">
                <a:tc>
                  <a:txBody>
                    <a:bodyPr/>
                    <a:lstStyle/>
                    <a:p>
                      <a:pPr algn="ctr" fontAlgn="ctr"/>
                      <a:r>
                        <a:rPr lang="en-US" altLang="zh-CN" sz="1200" u="none" strike="noStrike">
                          <a:effectLst/>
                        </a:rPr>
                        <a:t>2</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a:effectLst/>
                        </a:rPr>
                        <a:t>aa</a:t>
                      </a:r>
                      <a:endParaRPr lang="en-US"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{2}</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40708395"/>
                  </a:ext>
                </a:extLst>
              </a:tr>
              <a:tr h="252758">
                <a:tc>
                  <a:txBody>
                    <a:bodyPr/>
                    <a:lstStyle/>
                    <a:p>
                      <a:pPr algn="ctr" fontAlgn="ctr"/>
                      <a:r>
                        <a:rPr lang="en-US" altLang="zh-CN" sz="1200" u="none" strike="noStrike">
                          <a:effectLst/>
                        </a:rPr>
                        <a:t>3</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err="1">
                          <a:effectLst/>
                        </a:rPr>
                        <a:t>aab</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{3}</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18945003"/>
                  </a:ext>
                </a:extLst>
              </a:tr>
              <a:tr h="252758">
                <a:tc>
                  <a:txBody>
                    <a:bodyPr/>
                    <a:lstStyle/>
                    <a:p>
                      <a:pPr algn="ctr" fontAlgn="ctr"/>
                      <a:r>
                        <a:rPr lang="en-US" altLang="zh-CN" sz="1200" u="none" strike="noStrike">
                          <a:effectLst/>
                        </a:rPr>
                        <a:t>4</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err="1">
                          <a:effectLst/>
                        </a:rPr>
                        <a:t>aabb,abb,bb</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{4}</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08026978"/>
                  </a:ext>
                </a:extLst>
              </a:tr>
              <a:tr h="252758">
                <a:tc>
                  <a:txBody>
                    <a:bodyPr/>
                    <a:lstStyle/>
                    <a:p>
                      <a:pPr algn="ctr" fontAlgn="ctr"/>
                      <a:r>
                        <a:rPr lang="en-US" altLang="zh-CN" sz="1200" u="none" strike="noStrike">
                          <a:effectLst/>
                        </a:rPr>
                        <a:t>5</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a:effectLst/>
                        </a:rPr>
                        <a:t>b</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{3,4,6}</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04891491"/>
                  </a:ext>
                </a:extLst>
              </a:tr>
              <a:tr h="252758">
                <a:tc>
                  <a:txBody>
                    <a:bodyPr/>
                    <a:lstStyle/>
                    <a:p>
                      <a:pPr algn="ctr" fontAlgn="ctr"/>
                      <a:r>
                        <a:rPr lang="en-US" altLang="zh-CN" sz="1200" u="none" strike="noStrike">
                          <a:effectLst/>
                        </a:rPr>
                        <a:t>6</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err="1">
                          <a:effectLst/>
                        </a:rPr>
                        <a:t>aabba,abba,bba,ba</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{5}</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92509145"/>
                  </a:ext>
                </a:extLst>
              </a:tr>
              <a:tr h="372971">
                <a:tc>
                  <a:txBody>
                    <a:bodyPr/>
                    <a:lstStyle/>
                    <a:p>
                      <a:pPr algn="ctr" fontAlgn="ctr"/>
                      <a:r>
                        <a:rPr lang="en-US" altLang="zh-CN" sz="1200" u="none" strike="noStrike">
                          <a:effectLst/>
                        </a:rPr>
                        <a:t>7</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err="1">
                          <a:effectLst/>
                        </a:rPr>
                        <a:t>aabbab,abbab,bbab,bab</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{6}</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19548121"/>
                  </a:ext>
                </a:extLst>
              </a:tr>
              <a:tr h="252758">
                <a:tc>
                  <a:txBody>
                    <a:bodyPr/>
                    <a:lstStyle/>
                    <a:p>
                      <a:pPr algn="ctr" fontAlgn="ctr"/>
                      <a:r>
                        <a:rPr lang="en-US" altLang="zh-CN" sz="1200" u="none" strike="noStrike">
                          <a:effectLst/>
                        </a:rPr>
                        <a:t>8</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a:effectLst/>
                        </a:rPr>
                        <a:t>ab</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{3,6}</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91765985"/>
                  </a:ext>
                </a:extLst>
              </a:tr>
              <a:tr h="376428">
                <a:tc>
                  <a:txBody>
                    <a:bodyPr/>
                    <a:lstStyle/>
                    <a:p>
                      <a:pPr algn="ctr" fontAlgn="ctr"/>
                      <a:r>
                        <a:rPr lang="en-US" altLang="zh-CN" sz="1200" u="none" strike="noStrike">
                          <a:effectLst/>
                        </a:rPr>
                        <a:t>9</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err="1">
                          <a:effectLst/>
                        </a:rPr>
                        <a:t>aabbabd,abbabd,bbabd,babd,abd,bd,d</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dirty="0">
                          <a:effectLst/>
                        </a:rPr>
                        <a:t>{7}</a:t>
                      </a:r>
                      <a:endParaRPr lang="en-US" altLang="zh-CN"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24767332"/>
                  </a:ext>
                </a:extLst>
              </a:tr>
            </a:tbl>
          </a:graphicData>
        </a:graphic>
      </p:graphicFrame>
    </p:spTree>
    <p:extLst>
      <p:ext uri="{BB962C8B-B14F-4D97-AF65-F5344CB8AC3E}">
        <p14:creationId xmlns:p14="http://schemas.microsoft.com/office/powerpoint/2010/main" xmlns="" val="1286172796"/>
      </p:ext>
    </p:extLst>
  </p:cSld>
  <p:clrMapOvr>
    <a:masterClrMapping/>
  </p:clrMapOvr>
  <p:transition spd="slow">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p:txBody>
          <a:bodyPr/>
          <a:lstStyle/>
          <a:p>
            <a:pPr algn="ctr"/>
            <a:r>
              <a:rPr lang="en-US" altLang="zh-CN" dirty="0"/>
              <a:t>endpos</a:t>
            </a:r>
            <a:r>
              <a:rPr lang="zh-CN" altLang="en-US" dirty="0"/>
              <a:t>集合树</a:t>
            </a:r>
          </a:p>
        </p:txBody>
      </p:sp>
      <p:sp>
        <p:nvSpPr>
          <p:cNvPr id="2" name="文本框 1">
            <a:extLst>
              <a:ext uri="{FF2B5EF4-FFF2-40B4-BE49-F238E27FC236}">
                <a16:creationId xmlns:a16="http://schemas.microsoft.com/office/drawing/2014/main" xmlns="" id="{2015A412-BA90-44CA-967D-8C6B9645EC12}"/>
              </a:ext>
            </a:extLst>
          </p:cNvPr>
          <p:cNvSpPr txBox="1"/>
          <p:nvPr/>
        </p:nvSpPr>
        <p:spPr>
          <a:xfrm>
            <a:off x="623414" y="4869160"/>
            <a:ext cx="8545929" cy="1754326"/>
          </a:xfrm>
          <a:prstGeom prst="rect">
            <a:avLst/>
          </a:prstGeom>
          <a:noFill/>
        </p:spPr>
        <p:txBody>
          <a:bodyPr wrap="none" rtlCol="0">
            <a:spAutoFit/>
          </a:bodyPr>
          <a:lstStyle/>
          <a:p>
            <a:r>
              <a:rPr lang="zh-CN" altLang="en-US" dirty="0"/>
              <a:t>括号里的为节点，括号外的为</a:t>
            </a:r>
            <a:r>
              <a:rPr lang="en-US" altLang="zh-CN" dirty="0"/>
              <a:t>endpos</a:t>
            </a:r>
            <a:r>
              <a:rPr lang="zh-CN" altLang="en-US" dirty="0"/>
              <a:t>集合</a:t>
            </a:r>
            <a:endParaRPr lang="en-US" altLang="zh-CN" dirty="0"/>
          </a:p>
          <a:p>
            <a:r>
              <a:rPr lang="zh-CN" altLang="en-US" dirty="0"/>
              <a:t>从图中可以看出，</a:t>
            </a:r>
            <a:r>
              <a:rPr lang="en-US" altLang="zh-CN" dirty="0"/>
              <a:t>endpos</a:t>
            </a:r>
            <a:r>
              <a:rPr lang="zh-CN" altLang="en-US" dirty="0"/>
              <a:t>集合实际上构成了一个树形结构，不妨称其为</a:t>
            </a:r>
            <a:r>
              <a:rPr lang="en-US" altLang="zh-CN" dirty="0"/>
              <a:t>Parent</a:t>
            </a:r>
            <a:r>
              <a:rPr lang="zh-CN" altLang="en-US" dirty="0"/>
              <a:t>树。</a:t>
            </a:r>
            <a:endParaRPr lang="en-US" altLang="zh-CN" dirty="0"/>
          </a:p>
          <a:p>
            <a:r>
              <a:rPr lang="zh-CN" altLang="en-US" dirty="0"/>
              <a:t>在这个树中，叶子节点个数只有</a:t>
            </a:r>
            <a:r>
              <a:rPr lang="en-US" altLang="zh-CN" dirty="0"/>
              <a:t>n</a:t>
            </a:r>
            <a:r>
              <a:rPr lang="zh-CN" altLang="en-US" dirty="0"/>
              <a:t>个，同时每个内部节点至少有</a:t>
            </a:r>
            <a:r>
              <a:rPr lang="en-US" altLang="zh-CN" dirty="0"/>
              <a:t>2</a:t>
            </a:r>
            <a:r>
              <a:rPr lang="zh-CN" altLang="en-US" dirty="0"/>
              <a:t>个孩子，容易</a:t>
            </a:r>
            <a:endParaRPr lang="en-US" altLang="zh-CN" dirty="0"/>
          </a:p>
          <a:p>
            <a:r>
              <a:rPr lang="zh-CN" altLang="en-US" dirty="0"/>
              <a:t>证明树的大小必然是</a:t>
            </a:r>
            <a:r>
              <a:rPr lang="en-US" altLang="zh-CN" dirty="0"/>
              <a:t>O(n);</a:t>
            </a:r>
            <a:br>
              <a:rPr lang="en-US" altLang="zh-CN" dirty="0"/>
            </a:br>
            <a:r>
              <a:rPr lang="zh-CN" altLang="en-US" dirty="0"/>
              <a:t>最多节点情况是</a:t>
            </a:r>
            <a:r>
              <a:rPr lang="en-US" altLang="zh-CN" dirty="0"/>
              <a:t>h</a:t>
            </a:r>
            <a:r>
              <a:rPr lang="zh-CN" altLang="en-US" dirty="0"/>
              <a:t>形，为</a:t>
            </a:r>
            <a:r>
              <a:rPr lang="en-US" altLang="zh-CN" dirty="0"/>
              <a:t>2n-1</a:t>
            </a:r>
            <a:r>
              <a:rPr lang="zh-CN" altLang="en-US" dirty="0"/>
              <a:t>个节点</a:t>
            </a:r>
            <a:endParaRPr lang="en-US" altLang="zh-CN" dirty="0"/>
          </a:p>
          <a:p>
            <a:r>
              <a:rPr lang="zh-CN" altLang="en-US" dirty="0"/>
              <a:t>而每一个节点也就是</a:t>
            </a:r>
            <a:r>
              <a:rPr lang="en-US" altLang="zh-CN" dirty="0"/>
              <a:t>SAM</a:t>
            </a:r>
            <a:r>
              <a:rPr lang="zh-CN" altLang="en-US" dirty="0"/>
              <a:t>的一个状态，所以最多只有</a:t>
            </a:r>
            <a:r>
              <a:rPr lang="en-US" altLang="zh-CN" dirty="0"/>
              <a:t>2n-1</a:t>
            </a:r>
            <a:r>
              <a:rPr lang="zh-CN" altLang="en-US" dirty="0"/>
              <a:t>个状态</a:t>
            </a:r>
          </a:p>
        </p:txBody>
      </p:sp>
      <p:graphicFrame>
        <p:nvGraphicFramePr>
          <p:cNvPr id="8" name="内容占位符 6">
            <a:extLst>
              <a:ext uri="{FF2B5EF4-FFF2-40B4-BE49-F238E27FC236}">
                <a16:creationId xmlns:a16="http://schemas.microsoft.com/office/drawing/2014/main" xmlns="" id="{98A60A9B-1925-40AA-AC66-C8A6480DF512}"/>
              </a:ext>
            </a:extLst>
          </p:cNvPr>
          <p:cNvGraphicFramePr>
            <a:graphicFrameLocks/>
          </p:cNvGraphicFramePr>
          <p:nvPr>
            <p:extLst>
              <p:ext uri="{D42A27DB-BD31-4B8C-83A1-F6EECF244321}">
                <p14:modId xmlns:p14="http://schemas.microsoft.com/office/powerpoint/2010/main" xmlns="" val="2837229576"/>
              </p:ext>
            </p:extLst>
          </p:nvPr>
        </p:nvGraphicFramePr>
        <p:xfrm>
          <a:off x="479814" y="1487513"/>
          <a:ext cx="7583487" cy="30707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内容占位符 3">
            <a:extLst>
              <a:ext uri="{FF2B5EF4-FFF2-40B4-BE49-F238E27FC236}">
                <a16:creationId xmlns:a16="http://schemas.microsoft.com/office/drawing/2014/main" xmlns="" id="{63C866F0-6BF6-46A1-B29F-4D3EB75A29D4}"/>
              </a:ext>
            </a:extLst>
          </p:cNvPr>
          <p:cNvGraphicFramePr>
            <a:graphicFrameLocks/>
          </p:cNvGraphicFramePr>
          <p:nvPr>
            <p:extLst>
              <p:ext uri="{D42A27DB-BD31-4B8C-83A1-F6EECF244321}">
                <p14:modId xmlns:p14="http://schemas.microsoft.com/office/powerpoint/2010/main" xmlns="" val="2452482194"/>
              </p:ext>
            </p:extLst>
          </p:nvPr>
        </p:nvGraphicFramePr>
        <p:xfrm>
          <a:off x="7858148" y="571480"/>
          <a:ext cx="4415831" cy="3144434"/>
        </p:xfrm>
        <a:graphic>
          <a:graphicData uri="http://schemas.openxmlformats.org/drawingml/2006/table">
            <a:tbl>
              <a:tblPr>
                <a:tableStyleId>{5C22544A-7EE6-4342-B048-85BDC9FD1C3A}</a:tableStyleId>
              </a:tblPr>
              <a:tblGrid>
                <a:gridCol w="718239">
                  <a:extLst>
                    <a:ext uri="{9D8B030D-6E8A-4147-A177-3AD203B41FA5}">
                      <a16:colId xmlns:a16="http://schemas.microsoft.com/office/drawing/2014/main" xmlns="" val="1960368589"/>
                    </a:ext>
                  </a:extLst>
                </a:gridCol>
                <a:gridCol w="2660137">
                  <a:extLst>
                    <a:ext uri="{9D8B030D-6E8A-4147-A177-3AD203B41FA5}">
                      <a16:colId xmlns:a16="http://schemas.microsoft.com/office/drawing/2014/main" xmlns="" val="1160416206"/>
                    </a:ext>
                  </a:extLst>
                </a:gridCol>
                <a:gridCol w="1037455">
                  <a:extLst>
                    <a:ext uri="{9D8B030D-6E8A-4147-A177-3AD203B41FA5}">
                      <a16:colId xmlns:a16="http://schemas.microsoft.com/office/drawing/2014/main" xmlns="" val="2617658225"/>
                    </a:ext>
                  </a:extLst>
                </a:gridCol>
              </a:tblGrid>
              <a:tr h="252758">
                <a:tc>
                  <a:txBody>
                    <a:bodyPr/>
                    <a:lstStyle/>
                    <a:p>
                      <a:pPr algn="ctr" fontAlgn="ctr"/>
                      <a:r>
                        <a:rPr lang="zh-CN" altLang="en-US" sz="1200" b="1" u="none" strike="noStrike" dirty="0">
                          <a:effectLst/>
                        </a:rPr>
                        <a:t>状态</a:t>
                      </a:r>
                      <a:endParaRPr lang="zh-CN" altLang="en-US" sz="1200" b="1"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200" b="1" u="none" strike="noStrike" dirty="0">
                          <a:effectLst/>
                        </a:rPr>
                        <a:t>子串</a:t>
                      </a:r>
                      <a:endParaRPr lang="zh-CN" altLang="en-US" sz="1200" b="1"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endpos</a:t>
                      </a:r>
                      <a:endParaRPr lang="en-US" sz="1200" b="1"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03713055"/>
                  </a:ext>
                </a:extLst>
              </a:tr>
              <a:tr h="372971">
                <a:tc>
                  <a:txBody>
                    <a:bodyPr/>
                    <a:lstStyle/>
                    <a:p>
                      <a:pPr algn="ctr" fontAlgn="ctr"/>
                      <a:r>
                        <a:rPr lang="en-US" sz="1200" u="none" strike="noStrike">
                          <a:effectLst/>
                        </a:rPr>
                        <a:t>S</a:t>
                      </a:r>
                      <a:endParaRPr lang="en-US"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200" u="none" strike="noStrike">
                          <a:effectLst/>
                        </a:rPr>
                        <a:t>空串</a:t>
                      </a:r>
                      <a:endParaRPr lang="zh-CN" altLang="en-US"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{0,1,2,3,4,5,6}</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95822942"/>
                  </a:ext>
                </a:extLst>
              </a:tr>
              <a:tr h="252758">
                <a:tc>
                  <a:txBody>
                    <a:bodyPr/>
                    <a:lstStyle/>
                    <a:p>
                      <a:pPr algn="ctr" fontAlgn="ctr"/>
                      <a:r>
                        <a:rPr lang="en-US" altLang="zh-CN" sz="1200" u="none" strike="noStrike">
                          <a:effectLst/>
                        </a:rPr>
                        <a:t>1</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a:effectLst/>
                        </a:rPr>
                        <a:t>a</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{1,2,5}</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19970739"/>
                  </a:ext>
                </a:extLst>
              </a:tr>
              <a:tr h="252758">
                <a:tc>
                  <a:txBody>
                    <a:bodyPr/>
                    <a:lstStyle/>
                    <a:p>
                      <a:pPr algn="ctr" fontAlgn="ctr"/>
                      <a:r>
                        <a:rPr lang="en-US" altLang="zh-CN" sz="1200" u="none" strike="noStrike">
                          <a:effectLst/>
                        </a:rPr>
                        <a:t>2</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a:effectLst/>
                        </a:rPr>
                        <a:t>aa</a:t>
                      </a:r>
                      <a:endParaRPr lang="en-US"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{2}</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40708395"/>
                  </a:ext>
                </a:extLst>
              </a:tr>
              <a:tr h="252758">
                <a:tc>
                  <a:txBody>
                    <a:bodyPr/>
                    <a:lstStyle/>
                    <a:p>
                      <a:pPr algn="ctr" fontAlgn="ctr"/>
                      <a:r>
                        <a:rPr lang="en-US" altLang="zh-CN" sz="1200" u="none" strike="noStrike">
                          <a:effectLst/>
                        </a:rPr>
                        <a:t>3</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err="1">
                          <a:effectLst/>
                        </a:rPr>
                        <a:t>aab</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{3}</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18945003"/>
                  </a:ext>
                </a:extLst>
              </a:tr>
              <a:tr h="252758">
                <a:tc>
                  <a:txBody>
                    <a:bodyPr/>
                    <a:lstStyle/>
                    <a:p>
                      <a:pPr algn="ctr" fontAlgn="ctr"/>
                      <a:r>
                        <a:rPr lang="en-US" altLang="zh-CN" sz="1200" u="none" strike="noStrike">
                          <a:effectLst/>
                        </a:rPr>
                        <a:t>4</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err="1">
                          <a:effectLst/>
                        </a:rPr>
                        <a:t>aabb,abb,bb</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{4}</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08026978"/>
                  </a:ext>
                </a:extLst>
              </a:tr>
              <a:tr h="252758">
                <a:tc>
                  <a:txBody>
                    <a:bodyPr/>
                    <a:lstStyle/>
                    <a:p>
                      <a:pPr algn="ctr" fontAlgn="ctr"/>
                      <a:r>
                        <a:rPr lang="en-US" altLang="zh-CN" sz="1200" u="none" strike="noStrike">
                          <a:effectLst/>
                        </a:rPr>
                        <a:t>5</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a:effectLst/>
                        </a:rPr>
                        <a:t>b</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{3,4,6}</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04891491"/>
                  </a:ext>
                </a:extLst>
              </a:tr>
              <a:tr h="252758">
                <a:tc>
                  <a:txBody>
                    <a:bodyPr/>
                    <a:lstStyle/>
                    <a:p>
                      <a:pPr algn="ctr" fontAlgn="ctr"/>
                      <a:r>
                        <a:rPr lang="en-US" altLang="zh-CN" sz="1200" u="none" strike="noStrike">
                          <a:effectLst/>
                        </a:rPr>
                        <a:t>6</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err="1">
                          <a:effectLst/>
                        </a:rPr>
                        <a:t>aabba,abba,bba,ba</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{5}</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92509145"/>
                  </a:ext>
                </a:extLst>
              </a:tr>
              <a:tr h="372971">
                <a:tc>
                  <a:txBody>
                    <a:bodyPr/>
                    <a:lstStyle/>
                    <a:p>
                      <a:pPr algn="ctr" fontAlgn="ctr"/>
                      <a:r>
                        <a:rPr lang="en-US" altLang="zh-CN" sz="1200" u="none" strike="noStrike">
                          <a:effectLst/>
                        </a:rPr>
                        <a:t>7</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err="1">
                          <a:effectLst/>
                        </a:rPr>
                        <a:t>aabbab,abbab,bbab,bab</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{6}</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19548121"/>
                  </a:ext>
                </a:extLst>
              </a:tr>
              <a:tr h="252758">
                <a:tc>
                  <a:txBody>
                    <a:bodyPr/>
                    <a:lstStyle/>
                    <a:p>
                      <a:pPr algn="ctr" fontAlgn="ctr"/>
                      <a:r>
                        <a:rPr lang="en-US" altLang="zh-CN" sz="1200" u="none" strike="noStrike">
                          <a:effectLst/>
                        </a:rPr>
                        <a:t>8</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a:effectLst/>
                        </a:rPr>
                        <a:t>ab</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{3,6}</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91765985"/>
                  </a:ext>
                </a:extLst>
              </a:tr>
              <a:tr h="376428">
                <a:tc>
                  <a:txBody>
                    <a:bodyPr/>
                    <a:lstStyle/>
                    <a:p>
                      <a:pPr algn="ctr" fontAlgn="ctr"/>
                      <a:r>
                        <a:rPr lang="en-US" altLang="zh-CN" sz="1200" u="none" strike="noStrike">
                          <a:effectLst/>
                        </a:rPr>
                        <a:t>9</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err="1">
                          <a:effectLst/>
                        </a:rPr>
                        <a:t>aabbabd,abbabd,bbabd,babd,abd,bd,d</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dirty="0">
                          <a:effectLst/>
                        </a:rPr>
                        <a:t>{7}</a:t>
                      </a:r>
                      <a:endParaRPr lang="en-US" altLang="zh-CN"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24767332"/>
                  </a:ext>
                </a:extLst>
              </a:tr>
            </a:tbl>
          </a:graphicData>
        </a:graphic>
      </p:graphicFrame>
    </p:spTree>
    <p:extLst>
      <p:ext uri="{BB962C8B-B14F-4D97-AF65-F5344CB8AC3E}">
        <p14:creationId xmlns:p14="http://schemas.microsoft.com/office/powerpoint/2010/main" xmlns="" val="2515593992"/>
      </p:ext>
    </p:extLst>
  </p:cSld>
  <p:clrMapOvr>
    <a:masterClrMapping/>
  </p:clrMapOvr>
  <p:transition spd="slow">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DB2DBFD3-9F5E-4B59-84D7-BED085DF7B86}"/>
              </a:ext>
            </a:extLst>
          </p:cNvPr>
          <p:cNvPicPr>
            <a:picLocks noChangeAspect="1"/>
          </p:cNvPicPr>
          <p:nvPr/>
        </p:nvPicPr>
        <p:blipFill>
          <a:blip r:embed="rId2"/>
          <a:stretch>
            <a:fillRect/>
          </a:stretch>
        </p:blipFill>
        <p:spPr>
          <a:xfrm>
            <a:off x="4499994" y="20382"/>
            <a:ext cx="4576727" cy="4597673"/>
          </a:xfrm>
          <a:prstGeom prst="rect">
            <a:avLst/>
          </a:prstGeom>
        </p:spPr>
      </p:pic>
      <p:sp>
        <p:nvSpPr>
          <p:cNvPr id="6" name="内容占位符 2">
            <a:extLst>
              <a:ext uri="{FF2B5EF4-FFF2-40B4-BE49-F238E27FC236}">
                <a16:creationId xmlns:a16="http://schemas.microsoft.com/office/drawing/2014/main" xmlns="" id="{81156466-A3CC-4932-97A4-4CAAABAA9053}"/>
              </a:ext>
            </a:extLst>
          </p:cNvPr>
          <p:cNvSpPr txBox="1">
            <a:spLocks/>
          </p:cNvSpPr>
          <p:nvPr/>
        </p:nvSpPr>
        <p:spPr bwMode="auto">
          <a:xfrm>
            <a:off x="251520" y="3573018"/>
            <a:ext cx="8229600" cy="25202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设某一状态</a:t>
            </a:r>
            <a:r>
              <a:rPr lang="en-US" altLang="zh-CN" sz="2000" dirty="0" err="1"/>
              <a:t>st</a:t>
            </a:r>
            <a:r>
              <a:rPr lang="en-US" altLang="zh-CN" sz="2000" dirty="0"/>
              <a:t>,</a:t>
            </a:r>
            <a:r>
              <a:rPr lang="zh-CN" altLang="en-US" sz="2000" dirty="0"/>
              <a:t>令状态</a:t>
            </a:r>
            <a:r>
              <a:rPr lang="en-US" altLang="zh-CN" sz="2000" dirty="0"/>
              <a:t>fa=link(</a:t>
            </a:r>
            <a:r>
              <a:rPr lang="en-US" altLang="zh-CN" sz="2000" dirty="0" err="1"/>
              <a:t>st</a:t>
            </a:r>
            <a:r>
              <a:rPr lang="en-US" altLang="zh-CN" sz="2000" dirty="0"/>
              <a:t>)</a:t>
            </a:r>
            <a:r>
              <a:rPr lang="zh-CN" altLang="en-US" sz="2000" dirty="0"/>
              <a:t>，也就是</a:t>
            </a:r>
            <a:r>
              <a:rPr lang="en-US" altLang="zh-CN" sz="2000" dirty="0"/>
              <a:t>parent</a:t>
            </a:r>
            <a:r>
              <a:rPr lang="zh-CN" altLang="en-US" sz="2000" dirty="0"/>
              <a:t>树中</a:t>
            </a:r>
            <a:r>
              <a:rPr lang="en-US" altLang="zh-CN" sz="2000" dirty="0" err="1"/>
              <a:t>st</a:t>
            </a:r>
            <a:r>
              <a:rPr lang="zh-CN" altLang="en-US" sz="2000" dirty="0"/>
              <a:t>的父亲。</a:t>
            </a:r>
            <a:endParaRPr lang="en-US" altLang="zh-CN" sz="2000" dirty="0"/>
          </a:p>
          <a:p>
            <a:r>
              <a:rPr lang="zh-CN" altLang="en-US" sz="2000" dirty="0"/>
              <a:t>那么有</a:t>
            </a:r>
            <a:r>
              <a:rPr lang="en-US" altLang="zh-CN" sz="2000" dirty="0"/>
              <a:t>endpos(fa)</a:t>
            </a:r>
            <a:r>
              <a:rPr lang="zh-CN" altLang="zh-CN" sz="2000" dirty="0">
                <a:solidFill>
                  <a:srgbClr val="222222"/>
                </a:solidFill>
                <a:ea typeface="MathJax_Main"/>
              </a:rPr>
              <a:t> ⊇</a:t>
            </a:r>
            <a:r>
              <a:rPr lang="en-US" altLang="zh-CN" sz="2000" dirty="0">
                <a:solidFill>
                  <a:srgbClr val="222222"/>
                </a:solidFill>
                <a:ea typeface="MathJax_Main"/>
              </a:rPr>
              <a:t>endpos(</a:t>
            </a:r>
            <a:r>
              <a:rPr lang="en-US" altLang="zh-CN" sz="2000" dirty="0" err="1">
                <a:solidFill>
                  <a:srgbClr val="222222"/>
                </a:solidFill>
                <a:ea typeface="MathJax_Main"/>
              </a:rPr>
              <a:t>st</a:t>
            </a:r>
            <a:r>
              <a:rPr lang="en-US" altLang="zh-CN" sz="2000" dirty="0">
                <a:solidFill>
                  <a:srgbClr val="222222"/>
                </a:solidFill>
                <a:ea typeface="MathJax_Main"/>
              </a:rPr>
              <a:t>)</a:t>
            </a:r>
            <a:endParaRPr lang="en-US" altLang="zh-CN" sz="2000" dirty="0"/>
          </a:p>
          <a:p>
            <a:r>
              <a:rPr lang="zh-CN" altLang="en-US" sz="2000" dirty="0"/>
              <a:t>考虑长度，</a:t>
            </a:r>
            <a:r>
              <a:rPr lang="en-US" altLang="zh-CN" sz="2000" dirty="0" err="1"/>
              <a:t>st</a:t>
            </a:r>
            <a:r>
              <a:rPr lang="zh-CN" altLang="en-US" sz="2000" dirty="0"/>
              <a:t>的子串长度范围是</a:t>
            </a:r>
            <a:r>
              <a:rPr lang="en-US" altLang="zh-CN" sz="2000" dirty="0"/>
              <a:t>[</a:t>
            </a:r>
            <a:r>
              <a:rPr lang="en-US" altLang="zh-CN" sz="2000" dirty="0" err="1"/>
              <a:t>minlen</a:t>
            </a:r>
            <a:r>
              <a:rPr lang="en-US" altLang="zh-CN" sz="2000" dirty="0"/>
              <a:t>(</a:t>
            </a:r>
            <a:r>
              <a:rPr lang="en-US" altLang="zh-CN" sz="2000" dirty="0" err="1"/>
              <a:t>st</a:t>
            </a:r>
            <a:r>
              <a:rPr lang="en-US" altLang="zh-CN" sz="2000" dirty="0"/>
              <a:t>),</a:t>
            </a:r>
            <a:r>
              <a:rPr lang="en-US" altLang="zh-CN" sz="2000" dirty="0" err="1"/>
              <a:t>maxlen</a:t>
            </a:r>
            <a:r>
              <a:rPr lang="en-US" altLang="zh-CN" sz="2000" dirty="0"/>
              <a:t>(</a:t>
            </a:r>
            <a:r>
              <a:rPr lang="en-US" altLang="zh-CN" sz="2000" dirty="0" err="1"/>
              <a:t>st</a:t>
            </a:r>
            <a:r>
              <a:rPr lang="en-US" altLang="zh-CN" sz="2000" dirty="0"/>
              <a:t>)],</a:t>
            </a:r>
            <a:r>
              <a:rPr lang="zh-CN" altLang="en-US" sz="2000" dirty="0"/>
              <a:t>为什么</a:t>
            </a:r>
            <a:r>
              <a:rPr lang="en-US" altLang="zh-CN" sz="2000" dirty="0" err="1"/>
              <a:t>minlen</a:t>
            </a:r>
            <a:r>
              <a:rPr lang="en-US" altLang="zh-CN" sz="2000" dirty="0"/>
              <a:t>(</a:t>
            </a:r>
            <a:r>
              <a:rPr lang="en-US" altLang="zh-CN" sz="2000" dirty="0" err="1"/>
              <a:t>st</a:t>
            </a:r>
            <a:r>
              <a:rPr lang="en-US" altLang="zh-CN" sz="2000" dirty="0"/>
              <a:t>)-1</a:t>
            </a:r>
            <a:r>
              <a:rPr lang="zh-CN" altLang="en-US" sz="2000" dirty="0"/>
              <a:t>不符合</a:t>
            </a:r>
            <a:r>
              <a:rPr lang="en-US" altLang="zh-CN" sz="2000" dirty="0" err="1"/>
              <a:t>st</a:t>
            </a:r>
            <a:r>
              <a:rPr lang="zh-CN" altLang="en-US" sz="2000" dirty="0"/>
              <a:t>要求？</a:t>
            </a:r>
            <a:r>
              <a:rPr lang="en-US" altLang="zh-CN" sz="2000" dirty="0"/>
              <a:t/>
            </a:r>
            <a:br>
              <a:rPr lang="en-US" altLang="zh-CN" sz="2000" dirty="0"/>
            </a:br>
            <a:r>
              <a:rPr lang="zh-CN" altLang="en-US" sz="2000" dirty="0"/>
              <a:t>随着长度的变小，出现的地方越来越多，那么</a:t>
            </a:r>
            <a:r>
              <a:rPr lang="en-US" altLang="zh-CN" sz="2000" dirty="0" err="1"/>
              <a:t>minlen</a:t>
            </a:r>
            <a:r>
              <a:rPr lang="en-US" altLang="zh-CN" sz="2000" dirty="0"/>
              <a:t>(</a:t>
            </a:r>
            <a:r>
              <a:rPr lang="en-US" altLang="zh-CN" sz="2000" dirty="0" err="1"/>
              <a:t>st</a:t>
            </a:r>
            <a:r>
              <a:rPr lang="en-US" altLang="zh-CN" sz="2000" dirty="0"/>
              <a:t>)-1</a:t>
            </a:r>
            <a:r>
              <a:rPr lang="zh-CN" altLang="en-US" sz="2000" dirty="0"/>
              <a:t>就必然属于</a:t>
            </a:r>
            <a:r>
              <a:rPr lang="en-US" altLang="zh-CN" sz="2000" dirty="0"/>
              <a:t>fa</a:t>
            </a:r>
            <a:r>
              <a:rPr lang="zh-CN" altLang="en-US" sz="2000" dirty="0"/>
              <a:t>范围。</a:t>
            </a:r>
            <a:endParaRPr lang="en-US" altLang="zh-CN" sz="2000" dirty="0"/>
          </a:p>
          <a:p>
            <a:r>
              <a:rPr lang="en-US" altLang="zh-CN" sz="2000" dirty="0" err="1">
                <a:solidFill>
                  <a:srgbClr val="FF0000"/>
                </a:solidFill>
              </a:rPr>
              <a:t>maxlen</a:t>
            </a:r>
            <a:r>
              <a:rPr lang="en-US" altLang="zh-CN" sz="2000" dirty="0">
                <a:solidFill>
                  <a:srgbClr val="FF0000"/>
                </a:solidFill>
              </a:rPr>
              <a:t>(fa)=</a:t>
            </a:r>
            <a:r>
              <a:rPr lang="en-US" altLang="zh-CN" sz="2000" dirty="0" err="1">
                <a:solidFill>
                  <a:srgbClr val="FF0000"/>
                </a:solidFill>
              </a:rPr>
              <a:t>minlen</a:t>
            </a:r>
            <a:r>
              <a:rPr lang="en-US" altLang="zh-CN" sz="2000" dirty="0">
                <a:solidFill>
                  <a:srgbClr val="FF0000"/>
                </a:solidFill>
              </a:rPr>
              <a:t>(</a:t>
            </a:r>
            <a:r>
              <a:rPr lang="en-US" altLang="zh-CN" sz="2000" dirty="0" err="1">
                <a:solidFill>
                  <a:srgbClr val="FF0000"/>
                </a:solidFill>
              </a:rPr>
              <a:t>st</a:t>
            </a:r>
            <a:r>
              <a:rPr lang="en-US" altLang="zh-CN" sz="2000" dirty="0">
                <a:solidFill>
                  <a:srgbClr val="FF0000"/>
                </a:solidFill>
              </a:rPr>
              <a:t>)-1</a:t>
            </a:r>
            <a:endParaRPr lang="zh-CN" altLang="en-US" sz="2000" dirty="0">
              <a:solidFill>
                <a:srgbClr val="FF0000"/>
              </a:solidFill>
            </a:endParaRPr>
          </a:p>
        </p:txBody>
      </p:sp>
      <p:graphicFrame>
        <p:nvGraphicFramePr>
          <p:cNvPr id="5" name="内容占位符 3">
            <a:extLst>
              <a:ext uri="{FF2B5EF4-FFF2-40B4-BE49-F238E27FC236}">
                <a16:creationId xmlns:a16="http://schemas.microsoft.com/office/drawing/2014/main" xmlns="" id="{63C866F0-6BF6-46A1-B29F-4D3EB75A29D4}"/>
              </a:ext>
            </a:extLst>
          </p:cNvPr>
          <p:cNvGraphicFramePr>
            <a:graphicFrameLocks/>
          </p:cNvGraphicFramePr>
          <p:nvPr/>
        </p:nvGraphicFramePr>
        <p:xfrm>
          <a:off x="251521" y="536411"/>
          <a:ext cx="4415831" cy="3144434"/>
        </p:xfrm>
        <a:graphic>
          <a:graphicData uri="http://schemas.openxmlformats.org/drawingml/2006/table">
            <a:tbl>
              <a:tblPr>
                <a:tableStyleId>{5C22544A-7EE6-4342-B048-85BDC9FD1C3A}</a:tableStyleId>
              </a:tblPr>
              <a:tblGrid>
                <a:gridCol w="718239">
                  <a:extLst>
                    <a:ext uri="{9D8B030D-6E8A-4147-A177-3AD203B41FA5}">
                      <a16:colId xmlns:a16="http://schemas.microsoft.com/office/drawing/2014/main" xmlns="" val="1960368589"/>
                    </a:ext>
                  </a:extLst>
                </a:gridCol>
                <a:gridCol w="2660137">
                  <a:extLst>
                    <a:ext uri="{9D8B030D-6E8A-4147-A177-3AD203B41FA5}">
                      <a16:colId xmlns:a16="http://schemas.microsoft.com/office/drawing/2014/main" xmlns="" val="1160416206"/>
                    </a:ext>
                  </a:extLst>
                </a:gridCol>
                <a:gridCol w="1037455">
                  <a:extLst>
                    <a:ext uri="{9D8B030D-6E8A-4147-A177-3AD203B41FA5}">
                      <a16:colId xmlns:a16="http://schemas.microsoft.com/office/drawing/2014/main" xmlns="" val="2617658225"/>
                    </a:ext>
                  </a:extLst>
                </a:gridCol>
              </a:tblGrid>
              <a:tr h="252758">
                <a:tc>
                  <a:txBody>
                    <a:bodyPr/>
                    <a:lstStyle/>
                    <a:p>
                      <a:pPr algn="ctr" fontAlgn="ctr"/>
                      <a:r>
                        <a:rPr lang="zh-CN" altLang="en-US" sz="1200" b="1" u="none" strike="noStrike" dirty="0">
                          <a:effectLst/>
                        </a:rPr>
                        <a:t>状态</a:t>
                      </a:r>
                      <a:endParaRPr lang="zh-CN" altLang="en-US" sz="1200" b="1"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200" b="1" u="none" strike="noStrike" dirty="0">
                          <a:effectLst/>
                        </a:rPr>
                        <a:t>子串</a:t>
                      </a:r>
                      <a:endParaRPr lang="zh-CN" altLang="en-US" sz="1200" b="1"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endpos</a:t>
                      </a:r>
                      <a:endParaRPr lang="en-US" sz="1200" b="1"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03713055"/>
                  </a:ext>
                </a:extLst>
              </a:tr>
              <a:tr h="372971">
                <a:tc>
                  <a:txBody>
                    <a:bodyPr/>
                    <a:lstStyle/>
                    <a:p>
                      <a:pPr algn="ctr" fontAlgn="ctr"/>
                      <a:r>
                        <a:rPr lang="en-US" sz="1200" u="none" strike="noStrike">
                          <a:effectLst/>
                        </a:rPr>
                        <a:t>S</a:t>
                      </a:r>
                      <a:endParaRPr lang="en-US"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200" u="none" strike="noStrike" dirty="0">
                          <a:effectLst/>
                        </a:rPr>
                        <a:t>空串</a:t>
                      </a:r>
                      <a:endParaRPr lang="zh-CN" alt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{0,1,2,3,4,5,6}</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95822942"/>
                  </a:ext>
                </a:extLst>
              </a:tr>
              <a:tr h="252758">
                <a:tc>
                  <a:txBody>
                    <a:bodyPr/>
                    <a:lstStyle/>
                    <a:p>
                      <a:pPr algn="ctr" fontAlgn="ctr"/>
                      <a:r>
                        <a:rPr lang="en-US" altLang="zh-CN" sz="1200" u="none" strike="noStrike">
                          <a:effectLst/>
                        </a:rPr>
                        <a:t>1</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a:effectLst/>
                        </a:rPr>
                        <a:t>a</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{1,2,5}</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19970739"/>
                  </a:ext>
                </a:extLst>
              </a:tr>
              <a:tr h="252758">
                <a:tc>
                  <a:txBody>
                    <a:bodyPr/>
                    <a:lstStyle/>
                    <a:p>
                      <a:pPr algn="ctr" fontAlgn="ctr"/>
                      <a:r>
                        <a:rPr lang="en-US" altLang="zh-CN" sz="1200" u="none" strike="noStrike">
                          <a:effectLst/>
                        </a:rPr>
                        <a:t>2</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a:effectLst/>
                        </a:rPr>
                        <a:t>aa</a:t>
                      </a:r>
                      <a:endParaRPr lang="en-US"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{2}</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40708395"/>
                  </a:ext>
                </a:extLst>
              </a:tr>
              <a:tr h="252758">
                <a:tc>
                  <a:txBody>
                    <a:bodyPr/>
                    <a:lstStyle/>
                    <a:p>
                      <a:pPr algn="ctr" fontAlgn="ctr"/>
                      <a:r>
                        <a:rPr lang="en-US" altLang="zh-CN" sz="1200" u="none" strike="noStrike">
                          <a:effectLst/>
                        </a:rPr>
                        <a:t>3</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err="1">
                          <a:effectLst/>
                        </a:rPr>
                        <a:t>aab</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{3}</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18945003"/>
                  </a:ext>
                </a:extLst>
              </a:tr>
              <a:tr h="252758">
                <a:tc>
                  <a:txBody>
                    <a:bodyPr/>
                    <a:lstStyle/>
                    <a:p>
                      <a:pPr algn="ctr" fontAlgn="ctr"/>
                      <a:r>
                        <a:rPr lang="en-US" altLang="zh-CN" sz="1200" u="none" strike="noStrike">
                          <a:effectLst/>
                        </a:rPr>
                        <a:t>4</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err="1">
                          <a:effectLst/>
                        </a:rPr>
                        <a:t>aabb,abb,bb</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{4}</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08026978"/>
                  </a:ext>
                </a:extLst>
              </a:tr>
              <a:tr h="252758">
                <a:tc>
                  <a:txBody>
                    <a:bodyPr/>
                    <a:lstStyle/>
                    <a:p>
                      <a:pPr algn="ctr" fontAlgn="ctr"/>
                      <a:r>
                        <a:rPr lang="en-US" altLang="zh-CN" sz="1200" u="none" strike="noStrike">
                          <a:effectLst/>
                        </a:rPr>
                        <a:t>5</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a:effectLst/>
                        </a:rPr>
                        <a:t>b</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{3,4,6}</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04891491"/>
                  </a:ext>
                </a:extLst>
              </a:tr>
              <a:tr h="252758">
                <a:tc>
                  <a:txBody>
                    <a:bodyPr/>
                    <a:lstStyle/>
                    <a:p>
                      <a:pPr algn="ctr" fontAlgn="ctr"/>
                      <a:r>
                        <a:rPr lang="en-US" altLang="zh-CN" sz="1200" u="none" strike="noStrike">
                          <a:effectLst/>
                        </a:rPr>
                        <a:t>6</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err="1">
                          <a:effectLst/>
                        </a:rPr>
                        <a:t>aabba,abba,bba,ba</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{5}</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92509145"/>
                  </a:ext>
                </a:extLst>
              </a:tr>
              <a:tr h="372971">
                <a:tc>
                  <a:txBody>
                    <a:bodyPr/>
                    <a:lstStyle/>
                    <a:p>
                      <a:pPr algn="ctr" fontAlgn="ctr"/>
                      <a:r>
                        <a:rPr lang="en-US" altLang="zh-CN" sz="1200" u="none" strike="noStrike">
                          <a:effectLst/>
                        </a:rPr>
                        <a:t>7</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err="1">
                          <a:effectLst/>
                        </a:rPr>
                        <a:t>aabbab,abbab,bbab,bab</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{6}</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19548121"/>
                  </a:ext>
                </a:extLst>
              </a:tr>
              <a:tr h="252758">
                <a:tc>
                  <a:txBody>
                    <a:bodyPr/>
                    <a:lstStyle/>
                    <a:p>
                      <a:pPr algn="ctr" fontAlgn="ctr"/>
                      <a:r>
                        <a:rPr lang="en-US" altLang="zh-CN" sz="1200" u="none" strike="noStrike">
                          <a:effectLst/>
                        </a:rPr>
                        <a:t>8</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a:effectLst/>
                        </a:rPr>
                        <a:t>ab</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{3,6}</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91765985"/>
                  </a:ext>
                </a:extLst>
              </a:tr>
              <a:tr h="376428">
                <a:tc>
                  <a:txBody>
                    <a:bodyPr/>
                    <a:lstStyle/>
                    <a:p>
                      <a:pPr algn="ctr" fontAlgn="ctr"/>
                      <a:r>
                        <a:rPr lang="en-US" altLang="zh-CN" sz="1200" u="none" strike="noStrike">
                          <a:effectLst/>
                        </a:rPr>
                        <a:t>9</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err="1">
                          <a:effectLst/>
                        </a:rPr>
                        <a:t>aabbabd,abbabd,bbabd,babd,abd,bd,d</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dirty="0">
                          <a:effectLst/>
                        </a:rPr>
                        <a:t>{7}</a:t>
                      </a:r>
                      <a:endParaRPr lang="en-US" altLang="zh-CN"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24767332"/>
                  </a:ext>
                </a:extLst>
              </a:tr>
            </a:tbl>
          </a:graphicData>
        </a:graphic>
      </p:graphicFrame>
      <p:graphicFrame>
        <p:nvGraphicFramePr>
          <p:cNvPr id="7" name="内容占位符 6">
            <a:extLst>
              <a:ext uri="{FF2B5EF4-FFF2-40B4-BE49-F238E27FC236}">
                <a16:creationId xmlns:a16="http://schemas.microsoft.com/office/drawing/2014/main" xmlns="" id="{98A60A9B-1925-40AA-AC66-C8A6480DF512}"/>
              </a:ext>
            </a:extLst>
          </p:cNvPr>
          <p:cNvGraphicFramePr>
            <a:graphicFrameLocks/>
          </p:cNvGraphicFramePr>
          <p:nvPr>
            <p:extLst>
              <p:ext uri="{D42A27DB-BD31-4B8C-83A1-F6EECF244321}">
                <p14:modId xmlns:p14="http://schemas.microsoft.com/office/powerpoint/2010/main" xmlns="" val="2837229576"/>
              </p:ext>
            </p:extLst>
          </p:nvPr>
        </p:nvGraphicFramePr>
        <p:xfrm>
          <a:off x="8643966" y="571480"/>
          <a:ext cx="7583487" cy="30707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4275020624"/>
      </p:ext>
    </p:extLst>
  </p:cSld>
  <p:clrMapOvr>
    <a:masterClrMapping/>
  </p:clrMapOvr>
  <p:transition spd="slow">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FA713F3-54B4-4712-A92C-140234181899}"/>
              </a:ext>
            </a:extLst>
          </p:cNvPr>
          <p:cNvSpPr>
            <a:spLocks noGrp="1"/>
          </p:cNvSpPr>
          <p:nvPr>
            <p:ph type="title"/>
          </p:nvPr>
        </p:nvSpPr>
        <p:spPr/>
        <p:txBody>
          <a:bodyPr/>
          <a:lstStyle/>
          <a:p>
            <a:r>
              <a:rPr lang="en-US" altLang="zh-CN" dirty="0"/>
              <a:t>SAM</a:t>
            </a:r>
            <a:r>
              <a:rPr lang="zh-CN" altLang="en-US" dirty="0"/>
              <a:t>转移函数</a:t>
            </a:r>
          </a:p>
        </p:txBody>
      </p:sp>
      <p:sp>
        <p:nvSpPr>
          <p:cNvPr id="3" name="内容占位符 2">
            <a:extLst>
              <a:ext uri="{FF2B5EF4-FFF2-40B4-BE49-F238E27FC236}">
                <a16:creationId xmlns:a16="http://schemas.microsoft.com/office/drawing/2014/main" xmlns="" id="{CADCF61C-C3F9-4902-8099-AA3D6261DE28}"/>
              </a:ext>
            </a:extLst>
          </p:cNvPr>
          <p:cNvSpPr>
            <a:spLocks noGrp="1"/>
          </p:cNvSpPr>
          <p:nvPr>
            <p:ph idx="1"/>
          </p:nvPr>
        </p:nvSpPr>
        <p:spPr>
          <a:xfrm>
            <a:off x="457200" y="1484314"/>
            <a:ext cx="8507288" cy="4383087"/>
          </a:xfrm>
        </p:spPr>
        <p:txBody>
          <a:bodyPr/>
          <a:lstStyle/>
          <a:p>
            <a:r>
              <a:rPr lang="en-US" altLang="zh-CN" dirty="0"/>
              <a:t> </a:t>
            </a:r>
            <a:r>
              <a:rPr lang="zh-CN" altLang="en-US" dirty="0"/>
              <a:t>定义</a:t>
            </a:r>
            <a:r>
              <a:rPr lang="en-US" altLang="zh-CN" dirty="0"/>
              <a:t>next(</a:t>
            </a:r>
            <a:r>
              <a:rPr lang="en-US" altLang="zh-CN" dirty="0" err="1"/>
              <a:t>st</a:t>
            </a:r>
            <a:r>
              <a:rPr lang="en-US" altLang="zh-CN" dirty="0"/>
              <a:t>)</a:t>
            </a:r>
            <a:r>
              <a:rPr lang="zh-CN" altLang="en-US" dirty="0"/>
              <a:t>表示状态</a:t>
            </a:r>
            <a:r>
              <a:rPr lang="en-US" altLang="zh-CN" dirty="0" err="1"/>
              <a:t>st</a:t>
            </a:r>
            <a:r>
              <a:rPr lang="zh-CN" altLang="en-US" dirty="0"/>
              <a:t>遇到的下一字符集合</a:t>
            </a:r>
            <a:endParaRPr lang="en-US" altLang="zh-CN" dirty="0"/>
          </a:p>
          <a:p>
            <a:pPr marL="0" indent="0">
              <a:buNone/>
            </a:pPr>
            <a:r>
              <a:rPr lang="en-US" altLang="zh-CN" sz="2400" dirty="0">
                <a:solidFill>
                  <a:srgbClr val="222222"/>
                </a:solidFill>
                <a:latin typeface="Arial" panose="020B0604020202020204" pitchFamily="34" charset="0"/>
                <a:ea typeface="-apple-system"/>
              </a:rPr>
              <a:t>          </a:t>
            </a:r>
            <a:r>
              <a:rPr lang="zh-CN" altLang="zh-CN" sz="2400" dirty="0">
                <a:solidFill>
                  <a:srgbClr val="222222"/>
                </a:solidFill>
                <a:latin typeface="Arial" panose="020B0604020202020204" pitchFamily="34" charset="0"/>
                <a:ea typeface="-apple-system"/>
              </a:rPr>
              <a:t> </a:t>
            </a:r>
            <a:r>
              <a:rPr lang="en-US" altLang="zh-CN" sz="2400" dirty="0">
                <a:solidFill>
                  <a:srgbClr val="222222"/>
                </a:solidFill>
                <a:latin typeface="Arial" panose="020B0604020202020204" pitchFamily="34" charset="0"/>
                <a:ea typeface="-apple-system"/>
              </a:rPr>
              <a:t>   </a:t>
            </a:r>
            <a:r>
              <a:rPr lang="zh-CN" altLang="zh-CN" dirty="0">
                <a:solidFill>
                  <a:srgbClr val="222222"/>
                </a:solidFill>
                <a:latin typeface="Arial" panose="020B0604020202020204" pitchFamily="34" charset="0"/>
                <a:ea typeface="MathJax_Math-italic"/>
              </a:rPr>
              <a:t>next</a:t>
            </a:r>
            <a:r>
              <a:rPr lang="zh-CN" altLang="zh-CN" dirty="0">
                <a:solidFill>
                  <a:srgbClr val="222222"/>
                </a:solidFill>
                <a:latin typeface="Arial" panose="020B0604020202020204" pitchFamily="34" charset="0"/>
                <a:ea typeface="MathJax_Main"/>
              </a:rPr>
              <a:t>(</a:t>
            </a:r>
            <a:r>
              <a:rPr lang="zh-CN" altLang="zh-CN" dirty="0">
                <a:solidFill>
                  <a:srgbClr val="222222"/>
                </a:solidFill>
                <a:latin typeface="Arial" panose="020B0604020202020204" pitchFamily="34" charset="0"/>
                <a:ea typeface="MathJax_Math-italic"/>
              </a:rPr>
              <a:t>st</a:t>
            </a:r>
            <a:r>
              <a:rPr lang="zh-CN" altLang="zh-CN" dirty="0">
                <a:solidFill>
                  <a:srgbClr val="222222"/>
                </a:solidFill>
                <a:latin typeface="Arial" panose="020B0604020202020204" pitchFamily="34" charset="0"/>
                <a:ea typeface="MathJax_Main"/>
              </a:rPr>
              <a:t>)={</a:t>
            </a:r>
            <a:r>
              <a:rPr lang="zh-CN" altLang="zh-CN" dirty="0">
                <a:solidFill>
                  <a:srgbClr val="222222"/>
                </a:solidFill>
                <a:latin typeface="Arial" panose="020B0604020202020204" pitchFamily="34" charset="0"/>
                <a:ea typeface="MathJax_Math-italic"/>
              </a:rPr>
              <a:t>S</a:t>
            </a:r>
            <a:r>
              <a:rPr lang="zh-CN" altLang="zh-CN" dirty="0">
                <a:solidFill>
                  <a:srgbClr val="222222"/>
                </a:solidFill>
                <a:latin typeface="Arial" panose="020B0604020202020204" pitchFamily="34" charset="0"/>
                <a:ea typeface="MathJax_Main"/>
              </a:rPr>
              <a:t>[</a:t>
            </a:r>
            <a:r>
              <a:rPr lang="zh-CN" altLang="zh-CN" dirty="0">
                <a:solidFill>
                  <a:srgbClr val="222222"/>
                </a:solidFill>
                <a:latin typeface="Arial" panose="020B0604020202020204" pitchFamily="34" charset="0"/>
                <a:ea typeface="MathJax_Math-italic"/>
              </a:rPr>
              <a:t>i</a:t>
            </a:r>
            <a:r>
              <a:rPr lang="zh-CN" altLang="zh-CN" dirty="0">
                <a:solidFill>
                  <a:srgbClr val="222222"/>
                </a:solidFill>
                <a:latin typeface="Arial" panose="020B0604020202020204" pitchFamily="34" charset="0"/>
                <a:ea typeface="MathJax_Main"/>
              </a:rPr>
              <a:t>+1]|</a:t>
            </a:r>
            <a:r>
              <a:rPr lang="zh-CN" altLang="zh-CN" dirty="0">
                <a:solidFill>
                  <a:srgbClr val="222222"/>
                </a:solidFill>
                <a:latin typeface="Arial" panose="020B0604020202020204" pitchFamily="34" charset="0"/>
                <a:ea typeface="MathJax_Math-italic"/>
              </a:rPr>
              <a:t>i</a:t>
            </a:r>
            <a:r>
              <a:rPr lang="zh-CN" altLang="zh-CN" dirty="0">
                <a:solidFill>
                  <a:srgbClr val="222222"/>
                </a:solidFill>
                <a:latin typeface="Arial" panose="020B0604020202020204" pitchFamily="34" charset="0"/>
                <a:ea typeface="MathJax_Main"/>
              </a:rPr>
              <a:t>∈</a:t>
            </a:r>
            <a:r>
              <a:rPr lang="zh-CN" altLang="zh-CN" dirty="0">
                <a:solidFill>
                  <a:srgbClr val="222222"/>
                </a:solidFill>
                <a:latin typeface="Arial" panose="020B0604020202020204" pitchFamily="34" charset="0"/>
                <a:ea typeface="MathJax_Math-italic"/>
              </a:rPr>
              <a:t>endpos</a:t>
            </a:r>
            <a:r>
              <a:rPr lang="zh-CN" altLang="zh-CN" dirty="0">
                <a:solidFill>
                  <a:srgbClr val="222222"/>
                </a:solidFill>
                <a:latin typeface="Arial" panose="020B0604020202020204" pitchFamily="34" charset="0"/>
                <a:ea typeface="MathJax_Main"/>
              </a:rPr>
              <a:t>(</a:t>
            </a:r>
            <a:r>
              <a:rPr lang="zh-CN" altLang="zh-CN" dirty="0">
                <a:solidFill>
                  <a:srgbClr val="222222"/>
                </a:solidFill>
                <a:latin typeface="Arial" panose="020B0604020202020204" pitchFamily="34" charset="0"/>
                <a:ea typeface="MathJax_Math-italic"/>
              </a:rPr>
              <a:t>st</a:t>
            </a:r>
            <a:r>
              <a:rPr lang="zh-CN" altLang="zh-CN" dirty="0">
                <a:solidFill>
                  <a:srgbClr val="222222"/>
                </a:solidFill>
                <a:latin typeface="Arial" panose="020B0604020202020204" pitchFamily="34" charset="0"/>
                <a:ea typeface="MathJax_Main"/>
              </a:rPr>
              <a:t>)}</a:t>
            </a:r>
            <a:r>
              <a:rPr lang="zh-CN" altLang="zh-CN" sz="800" dirty="0">
                <a:latin typeface="Arial" panose="020B0604020202020204" pitchFamily="34" charset="0"/>
              </a:rPr>
              <a:t> </a:t>
            </a:r>
            <a:endParaRPr lang="zh-CN" altLang="zh-CN" sz="4000" dirty="0">
              <a:latin typeface="Arial" panose="020B0604020202020204" pitchFamily="34" charset="0"/>
            </a:endParaRPr>
          </a:p>
          <a:p>
            <a:r>
              <a:rPr lang="zh-CN" altLang="en-US" dirty="0"/>
              <a:t>如</a:t>
            </a:r>
            <a:r>
              <a:rPr lang="zh-CN" altLang="en-US" dirty="0" smtClean="0"/>
              <a:t>：</a:t>
            </a:r>
            <a:endParaRPr lang="en-US" altLang="zh-CN" dirty="0" smtClean="0"/>
          </a:p>
          <a:p>
            <a:r>
              <a:rPr lang="en-US" altLang="zh-CN" dirty="0" smtClean="0"/>
              <a:t>S=</a:t>
            </a:r>
            <a:r>
              <a:rPr lang="en-US" altLang="zh-CN" dirty="0" err="1" smtClean="0"/>
              <a:t>aabbabd</a:t>
            </a:r>
            <a:endParaRPr lang="en-US" altLang="zh-CN" dirty="0"/>
          </a:p>
          <a:p>
            <a:pPr marL="0" indent="0">
              <a:buNone/>
            </a:pPr>
            <a:r>
              <a:rPr lang="en-US" altLang="zh-CN" dirty="0"/>
              <a:t>next(S)={S[1],S[2],S[3],S[4],S[5],S[6],S[7]}</a:t>
            </a:r>
          </a:p>
          <a:p>
            <a:pPr marL="0" indent="0">
              <a:buNone/>
            </a:pPr>
            <a:r>
              <a:rPr lang="en-US" altLang="zh-CN" dirty="0"/>
              <a:t>            ={</a:t>
            </a:r>
            <a:r>
              <a:rPr lang="en-US" altLang="zh-CN" dirty="0" err="1"/>
              <a:t>a,b,d</a:t>
            </a:r>
            <a:r>
              <a:rPr lang="en-US" altLang="zh-CN" dirty="0"/>
              <a:t>}</a:t>
            </a:r>
          </a:p>
          <a:p>
            <a:pPr marL="0" indent="0">
              <a:buNone/>
            </a:pPr>
            <a:r>
              <a:rPr lang="en-US" altLang="zh-CN" dirty="0"/>
              <a:t>next(8)={S[4],S[7]}={</a:t>
            </a:r>
            <a:r>
              <a:rPr lang="en-US" altLang="zh-CN" dirty="0" err="1"/>
              <a:t>b,d</a:t>
            </a:r>
            <a:r>
              <a:rPr lang="en-US" altLang="zh-CN" dirty="0"/>
              <a:t>}</a:t>
            </a:r>
            <a:endParaRPr lang="zh-CN" altLang="en-US" dirty="0"/>
          </a:p>
        </p:txBody>
      </p:sp>
    </p:spTree>
    <p:extLst>
      <p:ext uri="{BB962C8B-B14F-4D97-AF65-F5344CB8AC3E}">
        <p14:creationId xmlns:p14="http://schemas.microsoft.com/office/powerpoint/2010/main" xmlns="" val="3781134810"/>
      </p:ext>
    </p:extLst>
  </p:cSld>
  <p:clrMapOvr>
    <a:masterClrMapping/>
  </p:clrMapOvr>
  <p:transition spd="slow">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25EC38C-9044-4D52-947E-FEC45E1F08E8}"/>
              </a:ext>
            </a:extLst>
          </p:cNvPr>
          <p:cNvSpPr>
            <a:spLocks noGrp="1"/>
          </p:cNvSpPr>
          <p:nvPr>
            <p:ph type="title"/>
          </p:nvPr>
        </p:nvSpPr>
        <p:spPr/>
        <p:txBody>
          <a:bodyPr/>
          <a:lstStyle/>
          <a:p>
            <a:r>
              <a:rPr lang="en-US" altLang="zh-CN" dirty="0"/>
              <a:t>SAM</a:t>
            </a:r>
            <a:r>
              <a:rPr lang="zh-CN" altLang="en-US" dirty="0"/>
              <a:t>转移函数</a:t>
            </a:r>
          </a:p>
        </p:txBody>
      </p:sp>
      <p:sp>
        <p:nvSpPr>
          <p:cNvPr id="3" name="内容占位符 2">
            <a:extLst>
              <a:ext uri="{FF2B5EF4-FFF2-40B4-BE49-F238E27FC236}">
                <a16:creationId xmlns:a16="http://schemas.microsoft.com/office/drawing/2014/main" xmlns="" id="{F07089DE-E171-47B5-B2BD-4B1F39FE9C58}"/>
              </a:ext>
            </a:extLst>
          </p:cNvPr>
          <p:cNvSpPr>
            <a:spLocks noGrp="1"/>
          </p:cNvSpPr>
          <p:nvPr>
            <p:ph idx="1"/>
          </p:nvPr>
        </p:nvSpPr>
        <p:spPr/>
        <p:txBody>
          <a:bodyPr/>
          <a:lstStyle/>
          <a:p>
            <a:r>
              <a:rPr lang="zh-CN" altLang="en-US" dirty="0"/>
              <a:t>对于一个状态</a:t>
            </a:r>
            <a:r>
              <a:rPr lang="en-US" altLang="zh-CN" dirty="0" err="1"/>
              <a:t>st</a:t>
            </a:r>
            <a:r>
              <a:rPr lang="en-US" altLang="zh-CN" dirty="0"/>
              <a:t>,</a:t>
            </a:r>
            <a:r>
              <a:rPr lang="zh-CN" altLang="en-US" dirty="0"/>
              <a:t>它的</a:t>
            </a:r>
            <a:r>
              <a:rPr lang="en-US" altLang="zh-CN" dirty="0"/>
              <a:t>substrings(</a:t>
            </a:r>
            <a:r>
              <a:rPr lang="en-US" altLang="zh-CN" dirty="0" err="1"/>
              <a:t>st</a:t>
            </a:r>
            <a:r>
              <a:rPr lang="en-US" altLang="zh-CN" dirty="0"/>
              <a:t>) </a:t>
            </a:r>
            <a:r>
              <a:rPr lang="zh-CN" altLang="en-US" dirty="0"/>
              <a:t>中的所有子串后面接上一个字符</a:t>
            </a:r>
            <a:r>
              <a:rPr lang="en-US" altLang="zh-CN" dirty="0"/>
              <a:t>c  (c</a:t>
            </a:r>
            <a:r>
              <a:rPr lang="zh-CN" altLang="en-US" dirty="0"/>
              <a:t>∈</a:t>
            </a:r>
            <a:r>
              <a:rPr lang="en-US" altLang="zh-CN" dirty="0"/>
              <a:t>next(</a:t>
            </a:r>
            <a:r>
              <a:rPr lang="en-US" altLang="zh-CN" dirty="0" err="1"/>
              <a:t>st</a:t>
            </a:r>
            <a:r>
              <a:rPr lang="en-US" altLang="zh-CN" dirty="0"/>
              <a:t>)),</a:t>
            </a:r>
            <a:r>
              <a:rPr lang="zh-CN" altLang="en-US" dirty="0"/>
              <a:t>得到新的子串都会同属于一个状态</a:t>
            </a:r>
            <a:r>
              <a:rPr lang="en-US" altLang="zh-CN" dirty="0" err="1"/>
              <a:t>st</a:t>
            </a:r>
            <a:r>
              <a:rPr lang="en-US" altLang="zh-CN" dirty="0"/>
              <a:t>’</a:t>
            </a:r>
            <a:r>
              <a:rPr lang="zh-CN" altLang="en-US" dirty="0"/>
              <a:t>。</a:t>
            </a:r>
            <a:endParaRPr lang="en-US" altLang="zh-CN" dirty="0"/>
          </a:p>
          <a:p>
            <a:endParaRPr lang="en-US" altLang="zh-CN" dirty="0"/>
          </a:p>
          <a:p>
            <a:r>
              <a:rPr lang="zh-CN" altLang="en-US" dirty="0"/>
              <a:t>如：</a:t>
            </a:r>
            <a:r>
              <a:rPr lang="en-US" altLang="zh-CN" dirty="0"/>
              <a:t/>
            </a:r>
            <a:br>
              <a:rPr lang="en-US" altLang="zh-CN" dirty="0"/>
            </a:br>
            <a:r>
              <a:rPr lang="zh-CN" altLang="en-US" dirty="0"/>
              <a:t>状态 </a:t>
            </a:r>
            <a:r>
              <a:rPr lang="en-US" altLang="zh-CN" dirty="0"/>
              <a:t>4 </a:t>
            </a:r>
            <a:r>
              <a:rPr lang="zh-CN" altLang="en-US" dirty="0"/>
              <a:t>，</a:t>
            </a:r>
            <a:r>
              <a:rPr lang="en-US" altLang="zh-CN" dirty="0"/>
              <a:t>next(4)={a} </a:t>
            </a:r>
            <a:r>
              <a:rPr lang="zh-CN" altLang="en-US" dirty="0"/>
              <a:t>，</a:t>
            </a:r>
            <a:r>
              <a:rPr lang="en-US" altLang="zh-CN" dirty="0" err="1"/>
              <a:t>aabb,abb,bb</a:t>
            </a:r>
            <a:r>
              <a:rPr lang="en-US" altLang="zh-CN" dirty="0"/>
              <a:t>,</a:t>
            </a:r>
            <a:r>
              <a:rPr lang="zh-CN" altLang="en-US" dirty="0"/>
              <a:t>后面接上字符 </a:t>
            </a:r>
            <a:r>
              <a:rPr lang="en-US" altLang="zh-CN" dirty="0"/>
              <a:t>a</a:t>
            </a:r>
            <a:r>
              <a:rPr lang="zh-CN" altLang="en-US" dirty="0"/>
              <a:t>得到 </a:t>
            </a:r>
            <a:r>
              <a:rPr lang="en-US" altLang="zh-CN" dirty="0" err="1"/>
              <a:t>aabba,abba,bba</a:t>
            </a:r>
            <a:r>
              <a:rPr lang="zh-CN" altLang="en-US" dirty="0"/>
              <a:t>，这些子串都属于状态 </a:t>
            </a:r>
            <a:r>
              <a:rPr lang="en-US" altLang="zh-CN" dirty="0"/>
              <a:t>6 </a:t>
            </a:r>
            <a:r>
              <a:rPr lang="zh-CN" altLang="en-US" dirty="0"/>
              <a:t>。</a:t>
            </a:r>
          </a:p>
        </p:txBody>
      </p:sp>
    </p:spTree>
    <p:extLst>
      <p:ext uri="{BB962C8B-B14F-4D97-AF65-F5344CB8AC3E}">
        <p14:creationId xmlns:p14="http://schemas.microsoft.com/office/powerpoint/2010/main" xmlns="" val="2474837861"/>
      </p:ext>
    </p:extLst>
  </p:cSld>
  <p:clrMapOvr>
    <a:masterClrMapping/>
  </p:clrMapOvr>
  <p:transition spd="slow">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DCAA81C-A1DB-44DF-A8E1-5FB753BB6D97}"/>
              </a:ext>
            </a:extLst>
          </p:cNvPr>
          <p:cNvSpPr>
            <a:spLocks noGrp="1"/>
          </p:cNvSpPr>
          <p:nvPr>
            <p:ph type="title"/>
          </p:nvPr>
        </p:nvSpPr>
        <p:spPr/>
        <p:txBody>
          <a:bodyPr/>
          <a:lstStyle/>
          <a:p>
            <a:r>
              <a:rPr lang="en-US" altLang="zh-CN" dirty="0"/>
              <a:t>SAM</a:t>
            </a:r>
            <a:r>
              <a:rPr lang="zh-CN" altLang="en-US" dirty="0"/>
              <a:t>转移函数</a:t>
            </a:r>
          </a:p>
        </p:txBody>
      </p:sp>
      <p:sp>
        <p:nvSpPr>
          <p:cNvPr id="3" name="内容占位符 2">
            <a:extLst>
              <a:ext uri="{FF2B5EF4-FFF2-40B4-BE49-F238E27FC236}">
                <a16:creationId xmlns:a16="http://schemas.microsoft.com/office/drawing/2014/main" xmlns="" id="{6AC5528D-0523-4E32-89F1-8939F1ECFCC8}"/>
              </a:ext>
            </a:extLst>
          </p:cNvPr>
          <p:cNvSpPr>
            <a:spLocks noGrp="1"/>
          </p:cNvSpPr>
          <p:nvPr>
            <p:ph idx="1"/>
          </p:nvPr>
        </p:nvSpPr>
        <p:spPr>
          <a:xfrm>
            <a:off x="457200" y="1484314"/>
            <a:ext cx="8435280" cy="4383087"/>
          </a:xfrm>
        </p:spPr>
        <p:txBody>
          <a:bodyPr/>
          <a:lstStyle/>
          <a:p>
            <a:r>
              <a:rPr lang="zh-CN" altLang="en-US" dirty="0"/>
              <a:t>对于一个状态 </a:t>
            </a:r>
            <a:r>
              <a:rPr lang="en-US" altLang="zh-CN" dirty="0" err="1"/>
              <a:t>st</a:t>
            </a:r>
            <a:r>
              <a:rPr lang="zh-CN" altLang="en-US" dirty="0"/>
              <a:t>和一个字符 </a:t>
            </a:r>
            <a:r>
              <a:rPr lang="en-US" altLang="zh-CN" dirty="0" err="1"/>
              <a:t>c∈next</a:t>
            </a:r>
            <a:r>
              <a:rPr lang="en-US" altLang="zh-CN" dirty="0"/>
              <a:t>(</a:t>
            </a:r>
            <a:r>
              <a:rPr lang="en-US" altLang="zh-CN" dirty="0" err="1"/>
              <a:t>st</a:t>
            </a:r>
            <a:r>
              <a:rPr lang="en-US" altLang="zh-CN" dirty="0"/>
              <a:t>) </a:t>
            </a:r>
            <a:r>
              <a:rPr lang="zh-CN" altLang="en-US" dirty="0"/>
              <a:t>，可以定义转移函数</a:t>
            </a:r>
            <a:r>
              <a:rPr lang="en-US" altLang="zh-CN" dirty="0"/>
              <a:t>: </a:t>
            </a:r>
          </a:p>
          <a:p>
            <a:pPr marL="0" indent="0">
              <a:buNone/>
            </a:pPr>
            <a:r>
              <a:rPr lang="en-US" altLang="zh-CN" dirty="0"/>
              <a:t>        trans(</a:t>
            </a:r>
            <a:r>
              <a:rPr lang="en-US" altLang="zh-CN" dirty="0" err="1"/>
              <a:t>st,c</a:t>
            </a:r>
            <a:r>
              <a:rPr lang="en-US" altLang="zh-CN" dirty="0"/>
              <a:t>)={</a:t>
            </a:r>
            <a:r>
              <a:rPr lang="en-US" altLang="zh-CN" dirty="0" err="1"/>
              <a:t>z|</a:t>
            </a:r>
            <a:r>
              <a:rPr lang="en-US" altLang="zh-CN" dirty="0" err="1">
                <a:solidFill>
                  <a:srgbClr val="0070C0"/>
                </a:solidFill>
              </a:rPr>
              <a:t>s</a:t>
            </a:r>
            <a:r>
              <a:rPr lang="en-US" altLang="zh-CN" dirty="0" err="1"/>
              <a:t>∈substrings</a:t>
            </a:r>
            <a:r>
              <a:rPr lang="en-US" altLang="zh-CN" dirty="0"/>
              <a:t>(z)}</a:t>
            </a:r>
          </a:p>
          <a:p>
            <a:pPr marL="0" indent="0">
              <a:buNone/>
            </a:pPr>
            <a:r>
              <a:rPr lang="en-US" altLang="zh-CN" dirty="0"/>
              <a:t>                                     </a:t>
            </a:r>
            <a:r>
              <a:rPr lang="en-US" altLang="zh-CN" dirty="0">
                <a:solidFill>
                  <a:srgbClr val="0070C0"/>
                </a:solidFill>
              </a:rPr>
              <a:t>s=longest(</a:t>
            </a:r>
            <a:r>
              <a:rPr lang="en-US" altLang="zh-CN" dirty="0" err="1">
                <a:solidFill>
                  <a:srgbClr val="0070C0"/>
                </a:solidFill>
              </a:rPr>
              <a:t>st</a:t>
            </a:r>
            <a:r>
              <a:rPr lang="en-US" altLang="zh-CN" dirty="0">
                <a:solidFill>
                  <a:srgbClr val="0070C0"/>
                </a:solidFill>
              </a:rPr>
              <a:t>)+c</a:t>
            </a:r>
          </a:p>
          <a:p>
            <a:r>
              <a:rPr lang="zh-CN" altLang="en-US" dirty="0"/>
              <a:t>在</a:t>
            </a:r>
            <a:r>
              <a:rPr lang="en-US" altLang="zh-CN" dirty="0"/>
              <a:t>longest(</a:t>
            </a:r>
            <a:r>
              <a:rPr lang="en-US" altLang="zh-CN" dirty="0" err="1"/>
              <a:t>st</a:t>
            </a:r>
            <a:r>
              <a:rPr lang="en-US" altLang="zh-CN" dirty="0"/>
              <a:t>)</a:t>
            </a:r>
            <a:r>
              <a:rPr lang="zh-CN" altLang="en-US" dirty="0"/>
              <a:t>后面接上一个字符 </a:t>
            </a:r>
            <a:r>
              <a:rPr lang="en-US" altLang="zh-CN" dirty="0"/>
              <a:t>c </a:t>
            </a:r>
            <a:r>
              <a:rPr lang="zh-CN" altLang="en-US" dirty="0"/>
              <a:t>组成一个新的子串</a:t>
            </a:r>
            <a:r>
              <a:rPr lang="en-US" altLang="zh-CN" dirty="0"/>
              <a:t>s </a:t>
            </a:r>
            <a:r>
              <a:rPr lang="zh-CN" altLang="en-US" dirty="0"/>
              <a:t>，找到包含子串 </a:t>
            </a:r>
            <a:r>
              <a:rPr lang="en-US" altLang="zh-CN" dirty="0"/>
              <a:t>s </a:t>
            </a:r>
            <a:r>
              <a:rPr lang="zh-CN" altLang="en-US" dirty="0"/>
              <a:t>的状态 </a:t>
            </a:r>
            <a:r>
              <a:rPr lang="en-US" altLang="zh-CN" dirty="0"/>
              <a:t>z (</a:t>
            </a:r>
            <a:r>
              <a:rPr lang="zh-CN" altLang="en-US" dirty="0"/>
              <a:t>若不存在，则新建这个状态</a:t>
            </a:r>
            <a:r>
              <a:rPr lang="en-US" altLang="zh-CN" dirty="0"/>
              <a:t>z)</a:t>
            </a:r>
            <a:r>
              <a:rPr lang="zh-CN" altLang="en-US" dirty="0"/>
              <a:t>，那么 </a:t>
            </a:r>
            <a:r>
              <a:rPr lang="en-US" altLang="zh-CN" dirty="0"/>
              <a:t>trans(</a:t>
            </a:r>
            <a:r>
              <a:rPr lang="en-US" altLang="zh-CN" dirty="0" err="1"/>
              <a:t>st,c</a:t>
            </a:r>
            <a:r>
              <a:rPr lang="en-US" altLang="zh-CN" dirty="0"/>
              <a:t>) </a:t>
            </a:r>
            <a:r>
              <a:rPr lang="zh-CN" altLang="en-US" dirty="0"/>
              <a:t>就等于</a:t>
            </a:r>
            <a:r>
              <a:rPr lang="en-US" altLang="zh-CN" dirty="0"/>
              <a:t>z</a:t>
            </a:r>
            <a:r>
              <a:rPr lang="zh-CN" altLang="en-US" dirty="0"/>
              <a:t>。</a:t>
            </a:r>
            <a:endParaRPr lang="en-US" altLang="zh-CN" dirty="0"/>
          </a:p>
          <a:p>
            <a:r>
              <a:rPr lang="zh-CN" altLang="en-US" dirty="0"/>
              <a:t>当然，这里不一定要</a:t>
            </a:r>
            <a:r>
              <a:rPr lang="en-US" altLang="zh-CN" dirty="0"/>
              <a:t>longest(</a:t>
            </a:r>
            <a:r>
              <a:rPr lang="en-US" altLang="zh-CN" dirty="0" err="1"/>
              <a:t>st</a:t>
            </a:r>
            <a:r>
              <a:rPr lang="en-US" altLang="zh-CN" dirty="0"/>
              <a:t>)</a:t>
            </a:r>
            <a:r>
              <a:rPr lang="zh-CN" altLang="en-US" dirty="0"/>
              <a:t>，其它属于</a:t>
            </a:r>
            <a:r>
              <a:rPr lang="en-US" altLang="zh-CN" dirty="0" err="1"/>
              <a:t>st</a:t>
            </a:r>
            <a:r>
              <a:rPr lang="zh-CN" altLang="en-US" dirty="0"/>
              <a:t>的子串也是一样的。</a:t>
            </a:r>
          </a:p>
        </p:txBody>
      </p:sp>
    </p:spTree>
    <p:extLst>
      <p:ext uri="{BB962C8B-B14F-4D97-AF65-F5344CB8AC3E}">
        <p14:creationId xmlns:p14="http://schemas.microsoft.com/office/powerpoint/2010/main" xmlns="" val="2827634016"/>
      </p:ext>
    </p:extLst>
  </p:cSld>
  <p:clrMapOvr>
    <a:masterClrMapping/>
  </p:clrMapOvr>
  <p:transition spd="slow">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D43ACB5-032D-46C2-9845-4E14DA90327F}"/>
              </a:ext>
            </a:extLst>
          </p:cNvPr>
          <p:cNvSpPr>
            <a:spLocks noGrp="1"/>
          </p:cNvSpPr>
          <p:nvPr>
            <p:ph type="title"/>
          </p:nvPr>
        </p:nvSpPr>
        <p:spPr>
          <a:xfrm>
            <a:off x="457200" y="278979"/>
            <a:ext cx="8229600" cy="884238"/>
          </a:xfrm>
        </p:spPr>
        <p:txBody>
          <a:bodyPr/>
          <a:lstStyle/>
          <a:p>
            <a:r>
              <a:rPr lang="zh-CN" altLang="en-US" dirty="0"/>
              <a:t>算法流程</a:t>
            </a:r>
          </a:p>
        </p:txBody>
      </p:sp>
      <p:sp>
        <p:nvSpPr>
          <p:cNvPr id="3" name="内容占位符 2">
            <a:extLst>
              <a:ext uri="{FF2B5EF4-FFF2-40B4-BE49-F238E27FC236}">
                <a16:creationId xmlns:a16="http://schemas.microsoft.com/office/drawing/2014/main" xmlns="" id="{5013C3B4-680C-48A3-8831-B2E6CD17C764}"/>
              </a:ext>
            </a:extLst>
          </p:cNvPr>
          <p:cNvSpPr>
            <a:spLocks noGrp="1"/>
          </p:cNvSpPr>
          <p:nvPr>
            <p:ph idx="1"/>
          </p:nvPr>
        </p:nvSpPr>
        <p:spPr>
          <a:xfrm>
            <a:off x="323528" y="1124745"/>
            <a:ext cx="8229600" cy="5257055"/>
          </a:xfrm>
        </p:spPr>
        <p:txBody>
          <a:bodyPr/>
          <a:lstStyle/>
          <a:p>
            <a:r>
              <a:rPr lang="zh-CN" altLang="en-US" dirty="0"/>
              <a:t>对于状态</a:t>
            </a:r>
            <a:r>
              <a:rPr lang="en-US" altLang="zh-CN" dirty="0" err="1"/>
              <a:t>st</a:t>
            </a:r>
            <a:r>
              <a:rPr lang="zh-CN" altLang="en-US" dirty="0"/>
              <a:t>我们保存以下数据：</a:t>
            </a:r>
            <a:endParaRPr lang="en-US" altLang="zh-CN" dirty="0"/>
          </a:p>
          <a:p>
            <a:endParaRPr lang="en-US" altLang="zh-CN" dirty="0"/>
          </a:p>
          <a:p>
            <a:endParaRPr lang="en-US" altLang="zh-CN" dirty="0"/>
          </a:p>
          <a:p>
            <a:endParaRPr lang="en-US" altLang="zh-CN" dirty="0"/>
          </a:p>
          <a:p>
            <a:endParaRPr lang="en-US" altLang="zh-CN" dirty="0"/>
          </a:p>
          <a:p>
            <a:r>
              <a:rPr lang="zh-CN" altLang="en-US" dirty="0"/>
              <a:t>使用增量法构造 </a:t>
            </a:r>
            <a:r>
              <a:rPr lang="en-US" altLang="zh-CN" dirty="0"/>
              <a:t>SAM</a:t>
            </a:r>
            <a:r>
              <a:rPr lang="zh-CN" altLang="en-US" dirty="0"/>
              <a:t>。</a:t>
            </a:r>
            <a:endParaRPr lang="en-US" altLang="zh-CN" dirty="0"/>
          </a:p>
          <a:p>
            <a:r>
              <a:rPr lang="zh-CN" altLang="en-US" dirty="0"/>
              <a:t>从初始状态开始，每次考虑添加一个字符 </a:t>
            </a:r>
            <a:r>
              <a:rPr lang="en-US" altLang="zh-CN" dirty="0"/>
              <a:t>S[1],S[2],...,S[N] </a:t>
            </a:r>
            <a:r>
              <a:rPr lang="zh-CN" altLang="en-US" dirty="0"/>
              <a:t>，依次构造可以识别 </a:t>
            </a:r>
            <a:r>
              <a:rPr lang="en-US" altLang="zh-CN" dirty="0"/>
              <a:t>S[1],S[1..2],S[1..3],⋯,S[1..N]=S</a:t>
            </a:r>
            <a:r>
              <a:rPr lang="zh-CN" altLang="en-US" dirty="0"/>
              <a:t>的 </a:t>
            </a:r>
            <a:r>
              <a:rPr lang="en-US" altLang="zh-CN" dirty="0"/>
              <a:t>SAM</a:t>
            </a:r>
          </a:p>
          <a:p>
            <a:endParaRPr lang="zh-CN" altLang="en-US" dirty="0"/>
          </a:p>
        </p:txBody>
      </p:sp>
      <p:graphicFrame>
        <p:nvGraphicFramePr>
          <p:cNvPr id="4" name="表格 3">
            <a:extLst>
              <a:ext uri="{FF2B5EF4-FFF2-40B4-BE49-F238E27FC236}">
                <a16:creationId xmlns:a16="http://schemas.microsoft.com/office/drawing/2014/main" xmlns="" id="{3CCC2808-ED9F-42E5-8C51-491CE3FF29F2}"/>
              </a:ext>
            </a:extLst>
          </p:cNvPr>
          <p:cNvGraphicFramePr>
            <a:graphicFrameLocks noGrp="1"/>
          </p:cNvGraphicFramePr>
          <p:nvPr>
            <p:extLst>
              <p:ext uri="{D42A27DB-BD31-4B8C-83A1-F6EECF244321}">
                <p14:modId xmlns:p14="http://schemas.microsoft.com/office/powerpoint/2010/main" xmlns="" val="1787783403"/>
              </p:ext>
            </p:extLst>
          </p:nvPr>
        </p:nvGraphicFramePr>
        <p:xfrm>
          <a:off x="5286380" y="1857364"/>
          <a:ext cx="7416824" cy="2626608"/>
        </p:xfrm>
        <a:graphic>
          <a:graphicData uri="http://schemas.openxmlformats.org/drawingml/2006/table">
            <a:tbl>
              <a:tblPr/>
              <a:tblGrid>
                <a:gridCol w="3708412">
                  <a:extLst>
                    <a:ext uri="{9D8B030D-6E8A-4147-A177-3AD203B41FA5}">
                      <a16:colId xmlns:a16="http://schemas.microsoft.com/office/drawing/2014/main" xmlns="" val="840560430"/>
                    </a:ext>
                  </a:extLst>
                </a:gridCol>
                <a:gridCol w="3708412">
                  <a:extLst>
                    <a:ext uri="{9D8B030D-6E8A-4147-A177-3AD203B41FA5}">
                      <a16:colId xmlns:a16="http://schemas.microsoft.com/office/drawing/2014/main" xmlns="" val="1618870756"/>
                    </a:ext>
                  </a:extLst>
                </a:gridCol>
              </a:tblGrid>
              <a:tr h="640080">
                <a:tc>
                  <a:txBody>
                    <a:bodyPr/>
                    <a:lstStyle/>
                    <a:p>
                      <a:pPr fontAlgn="ctr"/>
                      <a:r>
                        <a:rPr lang="en-US" sz="1800" b="0" i="0" u="none" strike="noStrike" dirty="0">
                          <a:effectLst/>
                          <a:latin typeface="方正粗黑宋简体" panose="02000000000000000000" pitchFamily="2" charset="-122"/>
                          <a:ea typeface="方正粗黑宋简体" panose="02000000000000000000" pitchFamily="2" charset="-122"/>
                        </a:rPr>
                        <a:t>maxlen[</a:t>
                      </a:r>
                      <a:r>
                        <a:rPr lang="en-US" sz="1800" b="0" i="0" u="none" strike="noStrike" dirty="0" err="1">
                          <a:effectLst/>
                          <a:latin typeface="方正粗黑宋简体" panose="02000000000000000000" pitchFamily="2" charset="-122"/>
                          <a:ea typeface="方正粗黑宋简体" panose="02000000000000000000" pitchFamily="2" charset="-122"/>
                        </a:rPr>
                        <a:t>st</a:t>
                      </a:r>
                      <a:r>
                        <a:rPr lang="en-US" sz="1800" b="0" i="0" u="none" strike="noStrike" dirty="0">
                          <a:effectLst/>
                          <a:latin typeface="方正粗黑宋简体" panose="02000000000000000000" pitchFamily="2" charset="-122"/>
                          <a:ea typeface="方正粗黑宋简体" panose="02000000000000000000" pitchFamily="2" charset="-122"/>
                        </a:rPr>
                        <a:t>]</a:t>
                      </a:r>
                      <a:endParaRPr lang="en-US" sz="1800" dirty="0">
                        <a:effectLst/>
                        <a:latin typeface="方正粗黑宋简体" panose="02000000000000000000" pitchFamily="2" charset="-122"/>
                        <a:ea typeface="方正粗黑宋简体" panose="02000000000000000000" pitchFamily="2" charset="-122"/>
                      </a:endParaRPr>
                    </a:p>
                  </a:txBody>
                  <a:tcPr marL="190500" marR="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800" b="0" i="0" u="none" strike="noStrike" dirty="0" err="1">
                          <a:effectLst/>
                          <a:latin typeface="方正粗黑宋简体" panose="02000000000000000000" pitchFamily="2" charset="-122"/>
                          <a:ea typeface="方正粗黑宋简体" panose="02000000000000000000" pitchFamily="2" charset="-122"/>
                        </a:rPr>
                        <a:t>st</a:t>
                      </a:r>
                      <a:r>
                        <a:rPr lang="en-US" sz="1800" dirty="0">
                          <a:effectLst/>
                          <a:latin typeface="方正粗黑宋简体" panose="02000000000000000000" pitchFamily="2" charset="-122"/>
                          <a:ea typeface="方正粗黑宋简体" panose="02000000000000000000" pitchFamily="2" charset="-122"/>
                        </a:rPr>
                        <a:t> </a:t>
                      </a:r>
                      <a:r>
                        <a:rPr lang="zh-CN" altLang="en-US" sz="1800" dirty="0">
                          <a:effectLst/>
                          <a:latin typeface="方正粗黑宋简体" panose="02000000000000000000" pitchFamily="2" charset="-122"/>
                          <a:ea typeface="方正粗黑宋简体" panose="02000000000000000000" pitchFamily="2" charset="-122"/>
                        </a:rPr>
                        <a:t>包含的最长子串的</a:t>
                      </a:r>
                      <a:r>
                        <a:rPr lang="zh-CN" altLang="en-US" sz="1800" dirty="0">
                          <a:solidFill>
                            <a:srgbClr val="C00000"/>
                          </a:solidFill>
                          <a:effectLst/>
                          <a:latin typeface="方正粗黑宋简体" panose="02000000000000000000" pitchFamily="2" charset="-122"/>
                          <a:ea typeface="方正粗黑宋简体" panose="02000000000000000000" pitchFamily="2" charset="-122"/>
                        </a:rPr>
                        <a:t>长度</a:t>
                      </a:r>
                    </a:p>
                  </a:txBody>
                  <a:tcPr marL="190500" marR="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3588487857"/>
                  </a:ext>
                </a:extLst>
              </a:tr>
              <a:tr h="640080">
                <a:tc>
                  <a:txBody>
                    <a:bodyPr/>
                    <a:lstStyle/>
                    <a:p>
                      <a:pPr fontAlgn="ctr"/>
                      <a:r>
                        <a:rPr lang="en-US" sz="1800" b="0" i="0" u="none" strike="noStrike" dirty="0" err="1">
                          <a:effectLst/>
                          <a:latin typeface="方正粗黑宋简体" panose="02000000000000000000" pitchFamily="2" charset="-122"/>
                          <a:ea typeface="方正粗黑宋简体" panose="02000000000000000000" pitchFamily="2" charset="-122"/>
                        </a:rPr>
                        <a:t>minlen</a:t>
                      </a:r>
                      <a:r>
                        <a:rPr lang="en-US" sz="1800" b="0" i="0" u="none" strike="noStrike" dirty="0">
                          <a:effectLst/>
                          <a:latin typeface="方正粗黑宋简体" panose="02000000000000000000" pitchFamily="2" charset="-122"/>
                          <a:ea typeface="方正粗黑宋简体" panose="02000000000000000000" pitchFamily="2" charset="-122"/>
                        </a:rPr>
                        <a:t>[</a:t>
                      </a:r>
                      <a:r>
                        <a:rPr lang="en-US" sz="1800" b="0" i="0" u="none" strike="noStrike" dirty="0" err="1">
                          <a:effectLst/>
                          <a:latin typeface="方正粗黑宋简体" panose="02000000000000000000" pitchFamily="2" charset="-122"/>
                          <a:ea typeface="方正粗黑宋简体" panose="02000000000000000000" pitchFamily="2" charset="-122"/>
                        </a:rPr>
                        <a:t>st</a:t>
                      </a:r>
                      <a:r>
                        <a:rPr lang="en-US" sz="1800" b="0" i="0" u="none" strike="noStrike" dirty="0">
                          <a:effectLst/>
                          <a:latin typeface="方正粗黑宋简体" panose="02000000000000000000" pitchFamily="2" charset="-122"/>
                          <a:ea typeface="方正粗黑宋简体" panose="02000000000000000000" pitchFamily="2" charset="-122"/>
                        </a:rPr>
                        <a:t>]</a:t>
                      </a:r>
                      <a:endParaRPr lang="en-US" sz="1800" dirty="0">
                        <a:effectLst/>
                        <a:latin typeface="方正粗黑宋简体" panose="02000000000000000000" pitchFamily="2" charset="-122"/>
                        <a:ea typeface="方正粗黑宋简体" panose="02000000000000000000" pitchFamily="2" charset="-122"/>
                      </a:endParaRPr>
                    </a:p>
                  </a:txBody>
                  <a:tcPr marL="190500" marR="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800" b="0" i="0" u="none" strike="noStrike" dirty="0" err="1">
                          <a:effectLst/>
                          <a:latin typeface="方正粗黑宋简体" panose="02000000000000000000" pitchFamily="2" charset="-122"/>
                          <a:ea typeface="方正粗黑宋简体" panose="02000000000000000000" pitchFamily="2" charset="-122"/>
                        </a:rPr>
                        <a:t>st</a:t>
                      </a:r>
                      <a:r>
                        <a:rPr lang="en-US" sz="1800" dirty="0">
                          <a:effectLst/>
                          <a:latin typeface="方正粗黑宋简体" panose="02000000000000000000" pitchFamily="2" charset="-122"/>
                          <a:ea typeface="方正粗黑宋简体" panose="02000000000000000000" pitchFamily="2" charset="-122"/>
                        </a:rPr>
                        <a:t> </a:t>
                      </a:r>
                      <a:r>
                        <a:rPr lang="zh-CN" altLang="en-US" sz="1800" dirty="0">
                          <a:effectLst/>
                          <a:latin typeface="方正粗黑宋简体" panose="02000000000000000000" pitchFamily="2" charset="-122"/>
                          <a:ea typeface="方正粗黑宋简体" panose="02000000000000000000" pitchFamily="2" charset="-122"/>
                        </a:rPr>
                        <a:t>包含的最短子串的</a:t>
                      </a:r>
                      <a:r>
                        <a:rPr lang="zh-CN" altLang="en-US" sz="1800" dirty="0">
                          <a:solidFill>
                            <a:srgbClr val="C00000"/>
                          </a:solidFill>
                          <a:effectLst/>
                          <a:latin typeface="方正粗黑宋简体" panose="02000000000000000000" pitchFamily="2" charset="-122"/>
                          <a:ea typeface="方正粗黑宋简体" panose="02000000000000000000" pitchFamily="2" charset="-122"/>
                        </a:rPr>
                        <a:t>长度</a:t>
                      </a:r>
                    </a:p>
                  </a:txBody>
                  <a:tcPr marL="190500" marR="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304302878"/>
                  </a:ext>
                </a:extLst>
              </a:tr>
              <a:tr h="914400">
                <a:tc>
                  <a:txBody>
                    <a:bodyPr/>
                    <a:lstStyle/>
                    <a:p>
                      <a:pPr fontAlgn="ctr"/>
                      <a:r>
                        <a:rPr lang="en-US" sz="1800" b="0" i="0" u="none" strike="noStrike" dirty="0">
                          <a:effectLst/>
                          <a:latin typeface="方正粗黑宋简体" panose="02000000000000000000" pitchFamily="2" charset="-122"/>
                          <a:ea typeface="方正粗黑宋简体" panose="02000000000000000000" pitchFamily="2" charset="-122"/>
                        </a:rPr>
                        <a:t>trans[</a:t>
                      </a:r>
                      <a:r>
                        <a:rPr lang="en-US" sz="1800" b="0" i="0" u="none" strike="noStrike" dirty="0" err="1">
                          <a:effectLst/>
                          <a:latin typeface="方正粗黑宋简体" panose="02000000000000000000" pitchFamily="2" charset="-122"/>
                          <a:ea typeface="方正粗黑宋简体" panose="02000000000000000000" pitchFamily="2" charset="-122"/>
                        </a:rPr>
                        <a:t>st</a:t>
                      </a:r>
                      <a:r>
                        <a:rPr lang="en-US" sz="1800" b="0" i="0" u="none" strike="noStrike" dirty="0">
                          <a:effectLst/>
                          <a:latin typeface="方正粗黑宋简体" panose="02000000000000000000" pitchFamily="2" charset="-122"/>
                          <a:ea typeface="方正粗黑宋简体" panose="02000000000000000000" pitchFamily="2" charset="-122"/>
                        </a:rPr>
                        <a:t>][1..c]</a:t>
                      </a:r>
                      <a:endParaRPr lang="en-US" sz="1800" dirty="0">
                        <a:effectLst/>
                        <a:latin typeface="方正粗黑宋简体" panose="02000000000000000000" pitchFamily="2" charset="-122"/>
                        <a:ea typeface="方正粗黑宋简体" panose="02000000000000000000" pitchFamily="2" charset="-122"/>
                      </a:endParaRPr>
                    </a:p>
                  </a:txBody>
                  <a:tcPr marL="190500" marR="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altLang="zh-CN" sz="1800" b="0" i="0" u="none" strike="noStrike" dirty="0" err="1">
                          <a:effectLst/>
                          <a:latin typeface="方正粗黑宋简体" panose="02000000000000000000" pitchFamily="2" charset="-122"/>
                          <a:ea typeface="方正粗黑宋简体" panose="02000000000000000000" pitchFamily="2" charset="-122"/>
                        </a:rPr>
                        <a:t>st</a:t>
                      </a:r>
                      <a:r>
                        <a:rPr lang="zh-CN" altLang="en-US" sz="1800" dirty="0">
                          <a:effectLst/>
                          <a:latin typeface="方正粗黑宋简体" panose="02000000000000000000" pitchFamily="2" charset="-122"/>
                          <a:ea typeface="方正粗黑宋简体" panose="02000000000000000000" pitchFamily="2" charset="-122"/>
                        </a:rPr>
                        <a:t> 的转移函数</a:t>
                      </a:r>
                      <a:r>
                        <a:rPr lang="en-US" altLang="zh-CN" sz="1800" dirty="0">
                          <a:effectLst/>
                          <a:latin typeface="方正粗黑宋简体" panose="02000000000000000000" pitchFamily="2" charset="-122"/>
                          <a:ea typeface="方正粗黑宋简体" panose="02000000000000000000" pitchFamily="2" charset="-122"/>
                        </a:rPr>
                        <a:t>, </a:t>
                      </a:r>
                      <a:r>
                        <a:rPr lang="en-US" altLang="zh-CN" sz="1800" b="0" i="0" u="none" strike="noStrike" dirty="0">
                          <a:effectLst/>
                          <a:latin typeface="方正粗黑宋简体" panose="02000000000000000000" pitchFamily="2" charset="-122"/>
                          <a:ea typeface="方正粗黑宋简体" panose="02000000000000000000" pitchFamily="2" charset="-122"/>
                        </a:rPr>
                        <a:t>c</a:t>
                      </a:r>
                      <a:r>
                        <a:rPr lang="zh-CN" altLang="en-US" sz="1800" dirty="0">
                          <a:effectLst/>
                          <a:latin typeface="方正粗黑宋简体" panose="02000000000000000000" pitchFamily="2" charset="-122"/>
                          <a:ea typeface="方正粗黑宋简体" panose="02000000000000000000" pitchFamily="2" charset="-122"/>
                        </a:rPr>
                        <a:t> 为字符集大小</a:t>
                      </a:r>
                    </a:p>
                  </a:txBody>
                  <a:tcPr marL="190500" marR="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3019018062"/>
                  </a:ext>
                </a:extLst>
              </a:tr>
              <a:tr h="432048">
                <a:tc>
                  <a:txBody>
                    <a:bodyPr/>
                    <a:lstStyle/>
                    <a:p>
                      <a:pPr fontAlgn="ctr"/>
                      <a:r>
                        <a:rPr lang="en-US" sz="1800" b="0" i="0" u="none" strike="noStrike" dirty="0">
                          <a:effectLst/>
                          <a:latin typeface="方正粗黑宋简体" panose="02000000000000000000" pitchFamily="2" charset="-122"/>
                          <a:ea typeface="方正粗黑宋简体" panose="02000000000000000000" pitchFamily="2" charset="-122"/>
                        </a:rPr>
                        <a:t>link[</a:t>
                      </a:r>
                      <a:r>
                        <a:rPr lang="en-US" sz="1800" b="0" i="0" u="none" strike="noStrike" dirty="0" err="1">
                          <a:effectLst/>
                          <a:latin typeface="方正粗黑宋简体" panose="02000000000000000000" pitchFamily="2" charset="-122"/>
                          <a:ea typeface="方正粗黑宋简体" panose="02000000000000000000" pitchFamily="2" charset="-122"/>
                        </a:rPr>
                        <a:t>st</a:t>
                      </a:r>
                      <a:r>
                        <a:rPr lang="en-US" sz="1800" b="0" i="0" u="none" strike="noStrike" dirty="0">
                          <a:effectLst/>
                          <a:latin typeface="方正粗黑宋简体" panose="02000000000000000000" pitchFamily="2" charset="-122"/>
                          <a:ea typeface="方正粗黑宋简体" panose="02000000000000000000" pitchFamily="2" charset="-122"/>
                        </a:rPr>
                        <a:t>]</a:t>
                      </a:r>
                      <a:endParaRPr lang="en-US" sz="1800" dirty="0">
                        <a:effectLst/>
                        <a:latin typeface="方正粗黑宋简体" panose="02000000000000000000" pitchFamily="2" charset="-122"/>
                        <a:ea typeface="方正粗黑宋简体" panose="02000000000000000000" pitchFamily="2" charset="-122"/>
                      </a:endParaRPr>
                    </a:p>
                  </a:txBody>
                  <a:tcPr marL="190500" marR="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800" b="0" i="0" u="none" strike="noStrike" dirty="0" err="1">
                          <a:effectLst/>
                          <a:latin typeface="方正粗黑宋简体" panose="02000000000000000000" pitchFamily="2" charset="-122"/>
                          <a:ea typeface="方正粗黑宋简体" panose="02000000000000000000" pitchFamily="2" charset="-122"/>
                        </a:rPr>
                        <a:t>st</a:t>
                      </a:r>
                      <a:r>
                        <a:rPr lang="en-US" sz="1800" dirty="0">
                          <a:effectLst/>
                          <a:latin typeface="方正粗黑宋简体" panose="02000000000000000000" pitchFamily="2" charset="-122"/>
                          <a:ea typeface="方正粗黑宋简体" panose="02000000000000000000" pitchFamily="2" charset="-122"/>
                        </a:rPr>
                        <a:t> </a:t>
                      </a:r>
                      <a:r>
                        <a:rPr lang="zh-CN" altLang="en-US" sz="1800" dirty="0">
                          <a:effectLst/>
                          <a:latin typeface="方正粗黑宋简体" panose="02000000000000000000" pitchFamily="2" charset="-122"/>
                          <a:ea typeface="方正粗黑宋简体" panose="02000000000000000000" pitchFamily="2" charset="-122"/>
                        </a:rPr>
                        <a:t>的后缀链接</a:t>
                      </a:r>
                    </a:p>
                  </a:txBody>
                  <a:tcPr marL="190500" marR="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577245266"/>
                  </a:ext>
                </a:extLst>
              </a:tr>
            </a:tbl>
          </a:graphicData>
        </a:graphic>
      </p:graphicFrame>
    </p:spTree>
    <p:extLst>
      <p:ext uri="{BB962C8B-B14F-4D97-AF65-F5344CB8AC3E}">
        <p14:creationId xmlns:p14="http://schemas.microsoft.com/office/powerpoint/2010/main" xmlns="" val="2229552015"/>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D9DD34DD-FE36-400B-86DE-8C01168CEC67}"/>
              </a:ext>
            </a:extLst>
          </p:cNvPr>
          <p:cNvSpPr>
            <a:spLocks noGrp="1"/>
          </p:cNvSpPr>
          <p:nvPr>
            <p:ph idx="1"/>
          </p:nvPr>
        </p:nvSpPr>
        <p:spPr>
          <a:xfrm>
            <a:off x="457200" y="620689"/>
            <a:ext cx="8229600" cy="6048671"/>
          </a:xfrm>
        </p:spPr>
        <p:txBody>
          <a:bodyPr/>
          <a:lstStyle/>
          <a:p>
            <a:r>
              <a:rPr lang="zh-CN" altLang="en-US" dirty="0"/>
              <a:t>每添加一个字符会增加多少个后缀？</a:t>
            </a:r>
            <a:endParaRPr lang="en-US" altLang="zh-CN" dirty="0"/>
          </a:p>
          <a:p>
            <a:r>
              <a:rPr lang="zh-CN" altLang="en-US" dirty="0"/>
              <a:t>假设已经构造好</a:t>
            </a:r>
            <a:r>
              <a:rPr lang="en-US" altLang="zh-CN" dirty="0"/>
              <a:t>S[1..i]</a:t>
            </a:r>
            <a:r>
              <a:rPr lang="zh-CN" altLang="en-US" dirty="0"/>
              <a:t>的</a:t>
            </a:r>
            <a:r>
              <a:rPr lang="en-US" altLang="zh-CN" dirty="0"/>
              <a:t>SAM</a:t>
            </a:r>
            <a:r>
              <a:rPr lang="zh-CN" altLang="en-US" dirty="0"/>
              <a:t>，现在要添加字符</a:t>
            </a:r>
            <a:r>
              <a:rPr lang="en-US" altLang="zh-CN" dirty="0"/>
              <a:t>S[i+1],</a:t>
            </a:r>
            <a:r>
              <a:rPr lang="zh-CN" altLang="en-US" dirty="0"/>
              <a:t>那么新增了</a:t>
            </a:r>
            <a:r>
              <a:rPr lang="en-US" altLang="zh-CN" dirty="0"/>
              <a:t>i+1</a:t>
            </a:r>
            <a:r>
              <a:rPr lang="zh-CN" altLang="en-US" dirty="0"/>
              <a:t>个</a:t>
            </a:r>
            <a:r>
              <a:rPr lang="en-US" altLang="zh-CN" dirty="0"/>
              <a:t>S[1..i+1]</a:t>
            </a:r>
            <a:r>
              <a:rPr lang="zh-CN" altLang="en-US" dirty="0"/>
              <a:t>的后缀要识别：</a:t>
            </a:r>
            <a:r>
              <a:rPr lang="zh-CN" altLang="zh-CN" sz="3600" dirty="0">
                <a:solidFill>
                  <a:srgbClr val="222222"/>
                </a:solidFill>
                <a:latin typeface="Arial" panose="020B0604020202020204" pitchFamily="34" charset="0"/>
                <a:ea typeface="MathJax_Math-italic"/>
              </a:rPr>
              <a:t>S</a:t>
            </a:r>
            <a:r>
              <a:rPr lang="zh-CN" altLang="zh-CN" sz="3600" dirty="0">
                <a:solidFill>
                  <a:srgbClr val="222222"/>
                </a:solidFill>
                <a:latin typeface="Arial" panose="020B0604020202020204" pitchFamily="34" charset="0"/>
                <a:ea typeface="MathJax_Main"/>
              </a:rPr>
              <a:t>[1..</a:t>
            </a:r>
            <a:r>
              <a:rPr lang="zh-CN" altLang="zh-CN" sz="3600" dirty="0">
                <a:solidFill>
                  <a:srgbClr val="222222"/>
                </a:solidFill>
                <a:latin typeface="Arial" panose="020B0604020202020204" pitchFamily="34" charset="0"/>
                <a:ea typeface="MathJax_Math-italic"/>
              </a:rPr>
              <a:t>i</a:t>
            </a:r>
            <a:r>
              <a:rPr lang="zh-CN" altLang="zh-CN" sz="3600" dirty="0">
                <a:solidFill>
                  <a:srgbClr val="222222"/>
                </a:solidFill>
                <a:latin typeface="Arial" panose="020B0604020202020204" pitchFamily="34" charset="0"/>
                <a:ea typeface="MathJax_Main"/>
              </a:rPr>
              <a:t>+1],</a:t>
            </a:r>
            <a:r>
              <a:rPr lang="zh-CN" altLang="zh-CN" sz="3600" dirty="0">
                <a:solidFill>
                  <a:srgbClr val="222222"/>
                </a:solidFill>
                <a:latin typeface="Arial" panose="020B0604020202020204" pitchFamily="34" charset="0"/>
                <a:ea typeface="MathJax_Math-italic"/>
              </a:rPr>
              <a:t>S</a:t>
            </a:r>
            <a:r>
              <a:rPr lang="zh-CN" altLang="zh-CN" sz="3600" dirty="0">
                <a:solidFill>
                  <a:srgbClr val="222222"/>
                </a:solidFill>
                <a:latin typeface="Arial" panose="020B0604020202020204" pitchFamily="34" charset="0"/>
                <a:ea typeface="MathJax_Main"/>
              </a:rPr>
              <a:t>[2..</a:t>
            </a:r>
            <a:r>
              <a:rPr lang="zh-CN" altLang="zh-CN" sz="3600" dirty="0">
                <a:solidFill>
                  <a:srgbClr val="222222"/>
                </a:solidFill>
                <a:latin typeface="Arial" panose="020B0604020202020204" pitchFamily="34" charset="0"/>
                <a:ea typeface="MathJax_Math-italic"/>
              </a:rPr>
              <a:t>i</a:t>
            </a:r>
            <a:r>
              <a:rPr lang="zh-CN" altLang="zh-CN" sz="3600" dirty="0">
                <a:solidFill>
                  <a:srgbClr val="222222"/>
                </a:solidFill>
                <a:latin typeface="Arial" panose="020B0604020202020204" pitchFamily="34" charset="0"/>
                <a:ea typeface="MathJax_Main"/>
              </a:rPr>
              <a:t>+1],...</a:t>
            </a:r>
            <a:r>
              <a:rPr lang="zh-CN" altLang="zh-CN" sz="3600" dirty="0">
                <a:solidFill>
                  <a:srgbClr val="222222"/>
                </a:solidFill>
                <a:latin typeface="Arial" panose="020B0604020202020204" pitchFamily="34" charset="0"/>
                <a:ea typeface="MathJax_Math-italic"/>
              </a:rPr>
              <a:t>S</a:t>
            </a:r>
            <a:r>
              <a:rPr lang="zh-CN" altLang="zh-CN" sz="3600" dirty="0">
                <a:solidFill>
                  <a:srgbClr val="222222"/>
                </a:solidFill>
                <a:latin typeface="Arial" panose="020B0604020202020204" pitchFamily="34" charset="0"/>
                <a:ea typeface="MathJax_Main"/>
              </a:rPr>
              <a:t>[</a:t>
            </a:r>
            <a:r>
              <a:rPr lang="zh-CN" altLang="zh-CN" sz="3600" dirty="0">
                <a:solidFill>
                  <a:srgbClr val="222222"/>
                </a:solidFill>
                <a:latin typeface="Arial" panose="020B0604020202020204" pitchFamily="34" charset="0"/>
                <a:ea typeface="MathJax_Math-italic"/>
              </a:rPr>
              <a:t>i</a:t>
            </a:r>
            <a:r>
              <a:rPr lang="zh-CN" altLang="zh-CN" sz="3600" dirty="0">
                <a:solidFill>
                  <a:srgbClr val="222222"/>
                </a:solidFill>
                <a:latin typeface="Arial" panose="020B0604020202020204" pitchFamily="34" charset="0"/>
                <a:ea typeface="MathJax_Main"/>
              </a:rPr>
              <a:t>..</a:t>
            </a:r>
            <a:r>
              <a:rPr lang="zh-CN" altLang="zh-CN" sz="3600" dirty="0">
                <a:solidFill>
                  <a:srgbClr val="222222"/>
                </a:solidFill>
                <a:latin typeface="Arial" panose="020B0604020202020204" pitchFamily="34" charset="0"/>
                <a:ea typeface="MathJax_Math-italic"/>
              </a:rPr>
              <a:t>i</a:t>
            </a:r>
            <a:r>
              <a:rPr lang="zh-CN" altLang="zh-CN" sz="3600" dirty="0">
                <a:solidFill>
                  <a:srgbClr val="222222"/>
                </a:solidFill>
                <a:latin typeface="Arial" panose="020B0604020202020204" pitchFamily="34" charset="0"/>
                <a:ea typeface="MathJax_Main"/>
              </a:rPr>
              <a:t>+1],</a:t>
            </a:r>
            <a:r>
              <a:rPr lang="zh-CN" altLang="zh-CN" sz="3600" dirty="0">
                <a:solidFill>
                  <a:srgbClr val="222222"/>
                </a:solidFill>
                <a:latin typeface="Arial" panose="020B0604020202020204" pitchFamily="34" charset="0"/>
                <a:ea typeface="MathJax_Math-italic"/>
              </a:rPr>
              <a:t>S</a:t>
            </a:r>
            <a:r>
              <a:rPr lang="zh-CN" altLang="zh-CN" sz="3600" dirty="0">
                <a:solidFill>
                  <a:srgbClr val="222222"/>
                </a:solidFill>
                <a:latin typeface="Arial" panose="020B0604020202020204" pitchFamily="34" charset="0"/>
                <a:ea typeface="MathJax_Main"/>
              </a:rPr>
              <a:t>[</a:t>
            </a:r>
            <a:r>
              <a:rPr lang="zh-CN" altLang="zh-CN" sz="3600" dirty="0">
                <a:solidFill>
                  <a:srgbClr val="222222"/>
                </a:solidFill>
                <a:latin typeface="Arial" panose="020B0604020202020204" pitchFamily="34" charset="0"/>
                <a:ea typeface="MathJax_Math-italic"/>
              </a:rPr>
              <a:t>i</a:t>
            </a:r>
            <a:r>
              <a:rPr lang="zh-CN" altLang="zh-CN" sz="3600" dirty="0">
                <a:solidFill>
                  <a:srgbClr val="222222"/>
                </a:solidFill>
                <a:latin typeface="Arial" panose="020B0604020202020204" pitchFamily="34" charset="0"/>
                <a:ea typeface="MathJax_Main"/>
              </a:rPr>
              <a:t>+1]</a:t>
            </a:r>
            <a:endParaRPr lang="en-US" altLang="zh-CN" sz="3600" dirty="0">
              <a:solidFill>
                <a:srgbClr val="222222"/>
              </a:solidFill>
              <a:latin typeface="Arial" panose="020B0604020202020204" pitchFamily="34" charset="0"/>
              <a:ea typeface="MathJax_Main"/>
            </a:endParaRPr>
          </a:p>
          <a:p>
            <a:r>
              <a:rPr lang="zh-CN" altLang="en-US" sz="3600" dirty="0">
                <a:solidFill>
                  <a:srgbClr val="222222"/>
                </a:solidFill>
                <a:latin typeface="Arial" panose="020B0604020202020204" pitchFamily="34" charset="0"/>
              </a:rPr>
              <a:t>状态呢？</a:t>
            </a:r>
            <a:endParaRPr lang="en-US" altLang="zh-CN" sz="3600" dirty="0">
              <a:solidFill>
                <a:srgbClr val="222222"/>
              </a:solidFill>
              <a:latin typeface="Arial" panose="020B0604020202020204" pitchFamily="34" charset="0"/>
            </a:endParaRPr>
          </a:p>
          <a:p>
            <a:r>
              <a:rPr lang="zh-CN" altLang="en-US" dirty="0"/>
              <a:t>这些新增状态分别是从</a:t>
            </a:r>
            <a:r>
              <a:rPr lang="en-US" altLang="zh-CN" dirty="0"/>
              <a:t>S[1..i],S[2..i],S[3..i],⋯,S[</a:t>
            </a:r>
            <a:r>
              <a:rPr lang="en-US" altLang="zh-CN" dirty="0" err="1"/>
              <a:t>i</a:t>
            </a:r>
            <a:r>
              <a:rPr lang="en-US" altLang="zh-CN" dirty="0"/>
              <a:t>],_ (</a:t>
            </a:r>
            <a:r>
              <a:rPr lang="zh-CN" altLang="en-US" dirty="0"/>
              <a:t>空串</a:t>
            </a:r>
            <a:r>
              <a:rPr lang="en-US" altLang="zh-CN" dirty="0"/>
              <a:t>)</a:t>
            </a:r>
            <a:r>
              <a:rPr lang="zh-CN" altLang="en-US" dirty="0"/>
              <a:t>通过添加字符 </a:t>
            </a:r>
            <a:r>
              <a:rPr lang="en-US" altLang="zh-CN" dirty="0"/>
              <a:t>S[i+1] </a:t>
            </a:r>
            <a:r>
              <a:rPr lang="zh-CN" altLang="en-US" dirty="0"/>
              <a:t>转移过来</a:t>
            </a:r>
            <a:endParaRPr lang="en-US" altLang="zh-CN" dirty="0"/>
          </a:p>
          <a:p>
            <a:r>
              <a:rPr lang="zh-CN" altLang="en-US" dirty="0"/>
              <a:t>即通过</a:t>
            </a:r>
            <a:r>
              <a:rPr lang="en-US" altLang="zh-CN" dirty="0"/>
              <a:t>S[1..i]</a:t>
            </a:r>
            <a:r>
              <a:rPr lang="zh-CN" altLang="en-US" dirty="0"/>
              <a:t>的所有后缀所在的状态转移的</a:t>
            </a:r>
            <a:endParaRPr lang="en-US" altLang="zh-CN" dirty="0"/>
          </a:p>
        </p:txBody>
      </p:sp>
    </p:spTree>
    <p:extLst>
      <p:ext uri="{BB962C8B-B14F-4D97-AF65-F5344CB8AC3E}">
        <p14:creationId xmlns:p14="http://schemas.microsoft.com/office/powerpoint/2010/main" xmlns="" val="845366714"/>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34413FDD-E38A-4617-9332-153ABE07A3C5}"/>
              </a:ext>
            </a:extLst>
          </p:cNvPr>
          <p:cNvSpPr>
            <a:spLocks noGrp="1"/>
          </p:cNvSpPr>
          <p:nvPr>
            <p:ph idx="1"/>
          </p:nvPr>
        </p:nvSpPr>
        <p:spPr>
          <a:xfrm>
            <a:off x="457200" y="692697"/>
            <a:ext cx="8229600" cy="1656184"/>
          </a:xfrm>
        </p:spPr>
        <p:txBody>
          <a:bodyPr/>
          <a:lstStyle/>
          <a:p>
            <a:r>
              <a:rPr lang="zh-CN" altLang="en-US" dirty="0"/>
              <a:t>而</a:t>
            </a:r>
            <a:r>
              <a:rPr lang="en-US" altLang="zh-CN" dirty="0"/>
              <a:t>S[1..i]</a:t>
            </a:r>
            <a:r>
              <a:rPr lang="zh-CN" altLang="en-US" dirty="0"/>
              <a:t>的所有后缀对应的状态们恰好就是其后缀链接</a:t>
            </a:r>
            <a:r>
              <a:rPr lang="en-US" altLang="zh-CN" dirty="0"/>
              <a:t>ink</a:t>
            </a:r>
            <a:r>
              <a:rPr lang="zh-CN" altLang="en-US" dirty="0"/>
              <a:t>连接起来路径上的所有状态</a:t>
            </a:r>
            <a:endParaRPr lang="en-US" altLang="zh-CN" dirty="0"/>
          </a:p>
          <a:p>
            <a:endParaRPr lang="zh-CN" altLang="en-US" dirty="0"/>
          </a:p>
        </p:txBody>
      </p:sp>
      <p:sp>
        <p:nvSpPr>
          <p:cNvPr id="6" name="矩形 5">
            <a:extLst>
              <a:ext uri="{FF2B5EF4-FFF2-40B4-BE49-F238E27FC236}">
                <a16:creationId xmlns:a16="http://schemas.microsoft.com/office/drawing/2014/main" xmlns="" id="{6367CA7E-7134-4356-870E-2D584975C3A3}"/>
              </a:ext>
            </a:extLst>
          </p:cNvPr>
          <p:cNvSpPr/>
          <p:nvPr/>
        </p:nvSpPr>
        <p:spPr>
          <a:xfrm>
            <a:off x="457200" y="3068960"/>
            <a:ext cx="8594104" cy="2008242"/>
          </a:xfrm>
          <a:prstGeom prst="rect">
            <a:avLst/>
          </a:prstGeom>
        </p:spPr>
        <p:txBody>
          <a:bodyPr wrap="square">
            <a:spAutoFit/>
          </a:bodyPr>
          <a:lstStyle/>
          <a:p>
            <a:r>
              <a:rPr lang="zh-CN" altLang="en-US" sz="2400" dirty="0"/>
              <a:t>假设 </a:t>
            </a:r>
            <a:r>
              <a:rPr lang="en-US" altLang="zh-CN" sz="2400" dirty="0"/>
              <a:t>S[1..i] </a:t>
            </a:r>
            <a:r>
              <a:rPr lang="zh-CN" altLang="en-US" sz="2400" dirty="0"/>
              <a:t>对应的状态是 </a:t>
            </a:r>
            <a:r>
              <a:rPr lang="en-US" altLang="zh-CN" sz="2400" dirty="0"/>
              <a:t>u </a:t>
            </a:r>
            <a:r>
              <a:rPr lang="zh-CN" altLang="en-US" sz="2400" dirty="0"/>
              <a:t>，等价于 </a:t>
            </a:r>
            <a:r>
              <a:rPr lang="en-US" altLang="zh-CN" sz="2400" dirty="0"/>
              <a:t>S[1..i]∈substrings(u) </a:t>
            </a:r>
            <a:r>
              <a:rPr lang="zh-CN" altLang="en-US" sz="2400" dirty="0"/>
              <a:t>。</a:t>
            </a:r>
            <a:endParaRPr lang="en-US" altLang="zh-CN" sz="2400" dirty="0"/>
          </a:p>
          <a:p>
            <a:r>
              <a:rPr lang="zh-CN" altLang="en-US" sz="2400" dirty="0"/>
              <a:t>根据上面的讨论我们知道 </a:t>
            </a:r>
            <a:r>
              <a:rPr lang="en-US" altLang="zh-CN" sz="2400" dirty="0"/>
              <a:t>S[1..i],S[2..i],S[3..i],...,S[</a:t>
            </a:r>
            <a:r>
              <a:rPr lang="en-US" altLang="zh-CN" sz="2400" dirty="0" err="1"/>
              <a:t>i</a:t>
            </a:r>
            <a:r>
              <a:rPr lang="en-US" altLang="zh-CN" sz="2400" dirty="0"/>
              <a:t>],_ (</a:t>
            </a:r>
            <a:r>
              <a:rPr lang="zh-CN" altLang="en-US" sz="2400" dirty="0"/>
              <a:t>空串</a:t>
            </a:r>
            <a:r>
              <a:rPr lang="en-US" altLang="zh-CN" sz="2400" dirty="0"/>
              <a:t>)</a:t>
            </a:r>
            <a:r>
              <a:rPr lang="zh-CN" altLang="en-US" sz="2400" dirty="0"/>
              <a:t>对应的状态们恰好就是从 </a:t>
            </a:r>
            <a:r>
              <a:rPr lang="en-US" altLang="zh-CN" sz="2400" dirty="0"/>
              <a:t>u </a:t>
            </a:r>
            <a:r>
              <a:rPr lang="zh-CN" altLang="en-US" sz="2400" dirty="0"/>
              <a:t>到初始状态 </a:t>
            </a:r>
            <a:r>
              <a:rPr lang="en-US" altLang="zh-CN" sz="2400" dirty="0"/>
              <a:t>S </a:t>
            </a:r>
            <a:r>
              <a:rPr lang="zh-CN" altLang="en-US" sz="2400" dirty="0"/>
              <a:t>的由后缀链接</a:t>
            </a:r>
            <a:r>
              <a:rPr lang="en-US" altLang="zh-CN" sz="2400" dirty="0"/>
              <a:t>link </a:t>
            </a:r>
            <a:r>
              <a:rPr lang="zh-CN" altLang="en-US" sz="2400" dirty="0"/>
              <a:t>连接起来路径上的所有状态，不妨称这条路径</a:t>
            </a:r>
            <a:r>
              <a:rPr lang="en-US" altLang="zh-CN" sz="2400" dirty="0"/>
              <a:t>(</a:t>
            </a:r>
            <a:r>
              <a:rPr lang="zh-CN" altLang="en-US" sz="2400" dirty="0"/>
              <a:t>上所有状态集合</a:t>
            </a:r>
            <a:r>
              <a:rPr lang="en-US" altLang="zh-CN" sz="2400" dirty="0"/>
              <a:t>)</a:t>
            </a:r>
            <a:r>
              <a:rPr lang="zh-CN" altLang="en-US" sz="2400" dirty="0"/>
              <a:t>是 </a:t>
            </a:r>
            <a:r>
              <a:rPr lang="en-US" altLang="zh-CN" sz="2400" dirty="0"/>
              <a:t>suffix−path(</a:t>
            </a:r>
            <a:r>
              <a:rPr lang="en-US" altLang="zh-CN" sz="2400" dirty="0" err="1"/>
              <a:t>u→S</a:t>
            </a:r>
            <a:r>
              <a:rPr lang="en-US" altLang="zh-CN" sz="2400" dirty="0"/>
              <a:t>)</a:t>
            </a:r>
            <a:endParaRPr lang="zh-CN" altLang="en-US" sz="2400" dirty="0"/>
          </a:p>
        </p:txBody>
      </p:sp>
      <p:sp>
        <p:nvSpPr>
          <p:cNvPr id="7" name="矩形 6">
            <a:extLst>
              <a:ext uri="{FF2B5EF4-FFF2-40B4-BE49-F238E27FC236}">
                <a16:creationId xmlns:a16="http://schemas.microsoft.com/office/drawing/2014/main" xmlns="" id="{2A320713-17EA-4EDA-9291-F5ACC161C2C3}"/>
              </a:ext>
            </a:extLst>
          </p:cNvPr>
          <p:cNvSpPr/>
          <p:nvPr/>
        </p:nvSpPr>
        <p:spPr>
          <a:xfrm>
            <a:off x="611560" y="5949280"/>
            <a:ext cx="7920880" cy="646331"/>
          </a:xfrm>
          <a:prstGeom prst="rect">
            <a:avLst/>
          </a:prstGeom>
        </p:spPr>
        <p:txBody>
          <a:bodyPr wrap="square">
            <a:spAutoFit/>
          </a:bodyPr>
          <a:lstStyle/>
          <a:p>
            <a:r>
              <a:rPr lang="zh-CN" altLang="en-US" dirty="0"/>
              <a:t>也就是说，对于 </a:t>
            </a:r>
            <a:r>
              <a:rPr lang="en-US" altLang="zh-CN" dirty="0"/>
              <a:t>S[1..i]</a:t>
            </a:r>
            <a:r>
              <a:rPr lang="zh-CN" altLang="en-US" dirty="0"/>
              <a:t>的后缀对于其他 </a:t>
            </a:r>
            <a:r>
              <a:rPr lang="en-US" altLang="zh-CN" dirty="0"/>
              <a:t>s</a:t>
            </a:r>
            <a:r>
              <a:rPr lang="zh-CN" altLang="en-US" dirty="0"/>
              <a:t>要么存在于 </a:t>
            </a:r>
            <a:r>
              <a:rPr lang="en-US" altLang="zh-CN" dirty="0"/>
              <a:t>u </a:t>
            </a:r>
            <a:r>
              <a:rPr lang="zh-CN" altLang="en-US" dirty="0"/>
              <a:t>这个状态中，要么存在于前面的后缀链接</a:t>
            </a:r>
            <a:r>
              <a:rPr lang="en-US" altLang="zh-CN" dirty="0"/>
              <a:t>link</a:t>
            </a:r>
            <a:r>
              <a:rPr lang="zh-CN" altLang="en-US" dirty="0"/>
              <a:t>连接的状态中。</a:t>
            </a:r>
          </a:p>
        </p:txBody>
      </p:sp>
    </p:spTree>
    <p:extLst>
      <p:ext uri="{BB962C8B-B14F-4D97-AF65-F5344CB8AC3E}">
        <p14:creationId xmlns:p14="http://schemas.microsoft.com/office/powerpoint/2010/main" xmlns="" val="817577964"/>
      </p:ext>
    </p:extLst>
  </p:cSld>
  <p:clrMapOvr>
    <a:masterClrMapping/>
  </p:clrMapOvr>
  <p:transition spd="slow">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C5A02CE-CC90-456B-B041-016D1BC93BAE}"/>
              </a:ext>
            </a:extLst>
          </p:cNvPr>
          <p:cNvSpPr>
            <a:spLocks noGrp="1"/>
          </p:cNvSpPr>
          <p:nvPr>
            <p:ph type="title"/>
          </p:nvPr>
        </p:nvSpPr>
        <p:spPr/>
        <p:txBody>
          <a:bodyPr/>
          <a:lstStyle/>
          <a:p>
            <a:r>
              <a:rPr lang="zh-CN" altLang="en-US" dirty="0"/>
              <a:t>简单实现</a:t>
            </a:r>
            <a:r>
              <a:rPr lang="en-US" altLang="zh-CN" dirty="0"/>
              <a:t>——</a:t>
            </a:r>
            <a:r>
              <a:rPr lang="en-US" altLang="zh-CN" dirty="0" err="1"/>
              <a:t>trie</a:t>
            </a:r>
            <a:endParaRPr lang="zh-CN" altLang="en-US" dirty="0"/>
          </a:p>
        </p:txBody>
      </p:sp>
      <p:sp>
        <p:nvSpPr>
          <p:cNvPr id="3" name="内容占位符 2">
            <a:extLst>
              <a:ext uri="{FF2B5EF4-FFF2-40B4-BE49-F238E27FC236}">
                <a16:creationId xmlns:a16="http://schemas.microsoft.com/office/drawing/2014/main" xmlns="" id="{93F7D530-429A-4836-94DD-1BF15DE79ACB}"/>
              </a:ext>
            </a:extLst>
          </p:cNvPr>
          <p:cNvSpPr>
            <a:spLocks noGrp="1"/>
          </p:cNvSpPr>
          <p:nvPr>
            <p:ph idx="1"/>
          </p:nvPr>
        </p:nvSpPr>
        <p:spPr/>
        <p:txBody>
          <a:bodyPr/>
          <a:lstStyle/>
          <a:p>
            <a:r>
              <a:rPr lang="zh-CN" altLang="en-US" dirty="0"/>
              <a:t>把所有的后缀都放进一个</a:t>
            </a:r>
            <a:r>
              <a:rPr lang="en-US" altLang="zh-CN" dirty="0" err="1"/>
              <a:t>trie</a:t>
            </a:r>
            <a:r>
              <a:rPr lang="zh-CN" altLang="en-US" dirty="0"/>
              <a:t>里面，比如串</a:t>
            </a:r>
            <a:r>
              <a:rPr lang="en-US" altLang="zh-CN" dirty="0" err="1"/>
              <a:t>aabbabd</a:t>
            </a:r>
            <a:endParaRPr lang="en-US" altLang="zh-CN" dirty="0"/>
          </a:p>
          <a:p>
            <a:r>
              <a:rPr lang="zh-CN" altLang="en-US" dirty="0"/>
              <a:t>注意到这个结构对于</a:t>
            </a:r>
            <a:r>
              <a:rPr lang="en-US" altLang="zh-CN" dirty="0"/>
              <a:t/>
            </a:r>
            <a:br>
              <a:rPr lang="en-US" altLang="zh-CN" dirty="0"/>
            </a:br>
            <a:r>
              <a:rPr lang="zh-CN" altLang="en-US" dirty="0"/>
              <a:t>长度为</a:t>
            </a:r>
            <a:r>
              <a:rPr lang="en-US" altLang="zh-CN" dirty="0"/>
              <a:t>n</a:t>
            </a:r>
            <a:r>
              <a:rPr lang="zh-CN" altLang="en-US" dirty="0"/>
              <a:t>的串，会有</a:t>
            </a:r>
            <a:r>
              <a:rPr lang="en-US" altLang="zh-CN" dirty="0"/>
              <a:t/>
            </a:r>
            <a:br>
              <a:rPr lang="en-US" altLang="zh-CN" dirty="0"/>
            </a:br>
            <a:r>
              <a:rPr lang="en-US" altLang="zh-CN" dirty="0"/>
              <a:t>n</a:t>
            </a:r>
            <a:r>
              <a:rPr lang="en-US" altLang="zh-CN" baseline="30000" dirty="0"/>
              <a:t>2</a:t>
            </a:r>
            <a:r>
              <a:rPr lang="zh-CN" altLang="en-US" dirty="0"/>
              <a:t>的节点</a:t>
            </a:r>
            <a:endParaRPr lang="en-US" altLang="zh-CN" dirty="0"/>
          </a:p>
          <a:p>
            <a:endParaRPr lang="en-US" altLang="zh-CN" dirty="0"/>
          </a:p>
        </p:txBody>
      </p:sp>
      <p:pic>
        <p:nvPicPr>
          <p:cNvPr id="4" name="内容占位符 3">
            <a:extLst>
              <a:ext uri="{FF2B5EF4-FFF2-40B4-BE49-F238E27FC236}">
                <a16:creationId xmlns:a16="http://schemas.microsoft.com/office/drawing/2014/main" xmlns="" id="{EE428548-858A-4BC6-A70F-93B2FF24CE53}"/>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4716017" y="2564905"/>
            <a:ext cx="4162425" cy="3990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矩形 4">
            <a:extLst>
              <a:ext uri="{FF2B5EF4-FFF2-40B4-BE49-F238E27FC236}">
                <a16:creationId xmlns:a16="http://schemas.microsoft.com/office/drawing/2014/main" xmlns="" id="{F385484D-6A98-420F-9431-859D78E6B766}"/>
              </a:ext>
            </a:extLst>
          </p:cNvPr>
          <p:cNvSpPr/>
          <p:nvPr/>
        </p:nvSpPr>
        <p:spPr>
          <a:xfrm>
            <a:off x="287352" y="2120423"/>
            <a:ext cx="8494633" cy="923330"/>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lgn="ctr" fontAlgn="auto">
              <a:spcBef>
                <a:spcPts val="0"/>
              </a:spcBef>
              <a:spcAft>
                <a:spcPts val="0"/>
              </a:spcAft>
              <a:defRPr/>
            </a:pPr>
            <a:r>
              <a:rPr lang="zh-CN" alt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rPr>
              <a:t>状态数量太多了！怎么破？</a:t>
            </a:r>
          </a:p>
        </p:txBody>
      </p:sp>
      <p:sp>
        <p:nvSpPr>
          <p:cNvPr id="6" name="矩形 5">
            <a:extLst>
              <a:ext uri="{FF2B5EF4-FFF2-40B4-BE49-F238E27FC236}">
                <a16:creationId xmlns:a16="http://schemas.microsoft.com/office/drawing/2014/main" xmlns="" id="{BE9F840F-3688-4F62-BB8B-B4C43DE19537}"/>
              </a:ext>
            </a:extLst>
          </p:cNvPr>
          <p:cNvSpPr/>
          <p:nvPr/>
        </p:nvSpPr>
        <p:spPr>
          <a:xfrm>
            <a:off x="1017182" y="4397534"/>
            <a:ext cx="7109639" cy="1754326"/>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fontAlgn="auto">
              <a:spcBef>
                <a:spcPts val="0"/>
              </a:spcBef>
              <a:spcAft>
                <a:spcPts val="0"/>
              </a:spcAft>
              <a:defRPr/>
            </a:pPr>
            <a:r>
              <a:rPr lang="zh-CN" altLang="en-US" sz="5400" dirty="0">
                <a:solidFill>
                  <a:srgbClr val="FF0000"/>
                </a:solidFill>
              </a:rPr>
              <a:t>我们目的是把时间</a:t>
            </a:r>
            <a:endParaRPr lang="en-US" altLang="zh-CN" sz="5400" dirty="0">
              <a:solidFill>
                <a:srgbClr val="FF0000"/>
              </a:solidFill>
            </a:endParaRPr>
          </a:p>
          <a:p>
            <a:pPr algn="ctr" fontAlgn="auto">
              <a:spcBef>
                <a:spcPts val="0"/>
              </a:spcBef>
              <a:spcAft>
                <a:spcPts val="0"/>
              </a:spcAft>
              <a:defRPr/>
            </a:pPr>
            <a:r>
              <a:rPr lang="zh-CN" altLang="en-US" sz="5400" dirty="0">
                <a:solidFill>
                  <a:srgbClr val="FF0000"/>
                </a:solidFill>
              </a:rPr>
              <a:t>和空间复杂度降到</a:t>
            </a:r>
            <a:r>
              <a:rPr lang="en-US" altLang="zh-CN" sz="5400" dirty="0">
                <a:solidFill>
                  <a:srgbClr val="FF0000"/>
                </a:solidFill>
              </a:rPr>
              <a:t>O(n)</a:t>
            </a:r>
            <a:endParaRPr lang="zh-CN" altLang="en-US" sz="54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extLst>
      <p:ext uri="{BB962C8B-B14F-4D97-AF65-F5344CB8AC3E}">
        <p14:creationId xmlns:p14="http://schemas.microsoft.com/office/powerpoint/2010/main" xmlns="" val="3705504398"/>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2985068-EC21-42E1-895F-D5221EF3507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BF3BE8CF-A907-41EC-9F55-30D99EA7E57A}"/>
              </a:ext>
            </a:extLst>
          </p:cNvPr>
          <p:cNvSpPr>
            <a:spLocks noGrp="1"/>
          </p:cNvSpPr>
          <p:nvPr>
            <p:ph idx="1"/>
          </p:nvPr>
        </p:nvSpPr>
        <p:spPr/>
        <p:txBody>
          <a:bodyPr/>
          <a:lstStyle/>
          <a:p>
            <a:r>
              <a:rPr lang="zh-CN" altLang="en-US" dirty="0"/>
              <a:t>而对于</a:t>
            </a:r>
            <a:r>
              <a:rPr lang="en-US" altLang="zh-CN" dirty="0"/>
              <a:t>S[2..i+1],...S[i..i+1],S[i+1] </a:t>
            </a:r>
            <a:r>
              <a:rPr lang="zh-CN" altLang="en-US" dirty="0"/>
              <a:t>这些新增加的后缀可能在以前出现过，即可能被</a:t>
            </a:r>
            <a:r>
              <a:rPr lang="en-US" altLang="zh-CN" dirty="0"/>
              <a:t>SAM</a:t>
            </a:r>
            <a:r>
              <a:rPr lang="zh-CN" altLang="en-US" dirty="0"/>
              <a:t>识别，能识别则进行状态转移即可，不能识别，则需要</a:t>
            </a:r>
            <a:r>
              <a:rPr lang="zh-CN" altLang="en-US" dirty="0">
                <a:solidFill>
                  <a:srgbClr val="FF0000"/>
                </a:solidFill>
              </a:rPr>
              <a:t>新建状态</a:t>
            </a:r>
            <a:r>
              <a:rPr lang="zh-CN" altLang="en-US" dirty="0"/>
              <a:t>。</a:t>
            </a:r>
            <a:endParaRPr lang="en-US" altLang="zh-CN" dirty="0"/>
          </a:p>
          <a:p>
            <a:endParaRPr lang="en-US" altLang="zh-CN" dirty="0"/>
          </a:p>
          <a:p>
            <a:r>
              <a:rPr lang="en-US" altLang="zh-CN" dirty="0"/>
              <a:t>S[1..i+1]</a:t>
            </a:r>
            <a:r>
              <a:rPr lang="zh-CN" altLang="en-US" dirty="0"/>
              <a:t>这个子串肯定是不能被以前</a:t>
            </a:r>
            <a:r>
              <a:rPr lang="en-US" altLang="zh-CN" dirty="0"/>
              <a:t>SAM</a:t>
            </a:r>
            <a:r>
              <a:rPr lang="zh-CN" altLang="en-US" dirty="0"/>
              <a:t>识别的，所以必定要新添加一个状态</a:t>
            </a:r>
            <a:r>
              <a:rPr lang="en-US" altLang="zh-CN" dirty="0"/>
              <a:t>z</a:t>
            </a:r>
            <a:endParaRPr lang="zh-CN" altLang="en-US" dirty="0"/>
          </a:p>
          <a:p>
            <a:endParaRPr lang="en-US" altLang="zh-CN" dirty="0"/>
          </a:p>
        </p:txBody>
      </p:sp>
    </p:spTree>
    <p:extLst>
      <p:ext uri="{BB962C8B-B14F-4D97-AF65-F5344CB8AC3E}">
        <p14:creationId xmlns:p14="http://schemas.microsoft.com/office/powerpoint/2010/main" xmlns="" val="3117027656"/>
      </p:ext>
    </p:extLst>
  </p:cSld>
  <p:clrMapOvr>
    <a:masterClrMapping/>
  </p:clrMapOvr>
  <p:transition spd="slow">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F49C48F-54B4-4188-BC2B-65F5B2E1843E}"/>
              </a:ext>
            </a:extLst>
          </p:cNvPr>
          <p:cNvSpPr>
            <a:spLocks noGrp="1"/>
          </p:cNvSpPr>
          <p:nvPr>
            <p:ph type="title"/>
          </p:nvPr>
        </p:nvSpPr>
        <p:spPr/>
        <p:txBody>
          <a:bodyPr/>
          <a:lstStyle/>
          <a:p>
            <a:r>
              <a:rPr lang="zh-CN" altLang="en-US" dirty="0"/>
              <a:t>构造</a:t>
            </a:r>
            <a:r>
              <a:rPr lang="en-US" altLang="zh-CN" dirty="0"/>
              <a:t>SAM</a:t>
            </a:r>
            <a:endParaRPr lang="zh-CN" altLang="en-US" dirty="0"/>
          </a:p>
        </p:txBody>
      </p:sp>
      <p:sp>
        <p:nvSpPr>
          <p:cNvPr id="3" name="内容占位符 2">
            <a:extLst>
              <a:ext uri="{FF2B5EF4-FFF2-40B4-BE49-F238E27FC236}">
                <a16:creationId xmlns:a16="http://schemas.microsoft.com/office/drawing/2014/main" xmlns="" id="{2F117D6F-FF70-41C8-B833-FEEC94085473}"/>
              </a:ext>
            </a:extLst>
          </p:cNvPr>
          <p:cNvSpPr>
            <a:spLocks noGrp="1"/>
          </p:cNvSpPr>
          <p:nvPr>
            <p:ph idx="1"/>
          </p:nvPr>
        </p:nvSpPr>
        <p:spPr>
          <a:xfrm>
            <a:off x="457200" y="1484314"/>
            <a:ext cx="8435280" cy="4383087"/>
          </a:xfrm>
        </p:spPr>
        <p:txBody>
          <a:bodyPr/>
          <a:lstStyle/>
          <a:p>
            <a:r>
              <a:rPr lang="zh-CN" altLang="en-US" dirty="0"/>
              <a:t>情况一</a:t>
            </a:r>
            <a:endParaRPr lang="en-US" altLang="zh-CN" dirty="0"/>
          </a:p>
          <a:p>
            <a:r>
              <a:rPr lang="zh-CN" altLang="en-US" dirty="0"/>
              <a:t>对于 </a:t>
            </a:r>
            <a:r>
              <a:rPr lang="en-US" altLang="zh-CN" dirty="0"/>
              <a:t>suffix−path(</a:t>
            </a:r>
            <a:r>
              <a:rPr lang="en-US" altLang="zh-CN" dirty="0" err="1"/>
              <a:t>u→S</a:t>
            </a:r>
            <a:r>
              <a:rPr lang="en-US" altLang="zh-CN" dirty="0"/>
              <a:t>) </a:t>
            </a:r>
            <a:r>
              <a:rPr lang="zh-CN" altLang="en-US" dirty="0"/>
              <a:t>的任一状态 </a:t>
            </a:r>
            <a:r>
              <a:rPr lang="en-US" altLang="zh-CN" dirty="0"/>
              <a:t>v </a:t>
            </a:r>
            <a:r>
              <a:rPr lang="zh-CN" altLang="en-US" dirty="0"/>
              <a:t>，都有</a:t>
            </a:r>
            <a:endParaRPr lang="en-US" altLang="zh-CN" dirty="0"/>
          </a:p>
          <a:p>
            <a:pPr marL="0" indent="0">
              <a:buNone/>
            </a:pPr>
            <a:r>
              <a:rPr lang="en-US" altLang="zh-CN" dirty="0"/>
              <a:t>                  </a:t>
            </a:r>
            <a:r>
              <a:rPr lang="zh-CN" altLang="en-US" dirty="0"/>
              <a:t> </a:t>
            </a:r>
            <a:r>
              <a:rPr lang="en-US" altLang="zh-CN" dirty="0"/>
              <a:t>trans[v][S[i+1]]=NULL </a:t>
            </a:r>
          </a:p>
          <a:p>
            <a:r>
              <a:rPr lang="zh-CN" altLang="en-US" dirty="0"/>
              <a:t>这时我们只要令 </a:t>
            </a:r>
            <a:r>
              <a:rPr lang="en-US" altLang="zh-CN" dirty="0"/>
              <a:t>trans[v][S[i+1]]=z </a:t>
            </a:r>
            <a:r>
              <a:rPr lang="zh-CN" altLang="en-US" dirty="0"/>
              <a:t>，并且 </a:t>
            </a:r>
            <a:r>
              <a:rPr lang="en-US" altLang="zh-CN" dirty="0"/>
              <a:t>link[</a:t>
            </a:r>
            <a:r>
              <a:rPr lang="en-US" altLang="zh-CN" dirty="0" err="1"/>
              <a:t>st</a:t>
            </a:r>
            <a:r>
              <a:rPr lang="en-US" altLang="zh-CN" dirty="0"/>
              <a:t>]=S</a:t>
            </a:r>
            <a:endParaRPr lang="zh-CN" altLang="en-US" dirty="0"/>
          </a:p>
        </p:txBody>
      </p:sp>
    </p:spTree>
    <p:extLst>
      <p:ext uri="{BB962C8B-B14F-4D97-AF65-F5344CB8AC3E}">
        <p14:creationId xmlns:p14="http://schemas.microsoft.com/office/powerpoint/2010/main" xmlns="" val="1741332273"/>
      </p:ext>
    </p:extLst>
  </p:cSld>
  <p:clrMapOvr>
    <a:masterClrMapping/>
  </p:clrMapOvr>
  <p:transition spd="slow">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62716B2-904E-4C32-9761-D56A5D5156F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F8B1C317-6799-4113-8BE0-01AC8AC4696F}"/>
              </a:ext>
            </a:extLst>
          </p:cNvPr>
          <p:cNvSpPr>
            <a:spLocks noGrp="1"/>
          </p:cNvSpPr>
          <p:nvPr>
            <p:ph idx="1"/>
          </p:nvPr>
        </p:nvSpPr>
        <p:spPr/>
        <p:txBody>
          <a:bodyPr/>
          <a:lstStyle/>
          <a:p>
            <a:r>
              <a:rPr lang="zh-CN" altLang="en-US" dirty="0"/>
              <a:t>例如我们已经得到了 </a:t>
            </a:r>
            <a:r>
              <a:rPr lang="en-US" altLang="zh-CN" dirty="0"/>
              <a:t>aa</a:t>
            </a:r>
            <a:r>
              <a:rPr lang="zh-CN" altLang="en-US" dirty="0"/>
              <a:t>的 </a:t>
            </a:r>
            <a:r>
              <a:rPr lang="en-US" altLang="zh-CN" dirty="0"/>
              <a:t>SAM</a:t>
            </a:r>
            <a:r>
              <a:rPr lang="zh-CN" altLang="en-US" dirty="0"/>
              <a:t>，现在希望构造 </a:t>
            </a:r>
            <a:r>
              <a:rPr lang="en-US" altLang="zh-CN" dirty="0" err="1"/>
              <a:t>aab</a:t>
            </a:r>
            <a:r>
              <a:rPr lang="zh-CN" altLang="en-US" dirty="0"/>
              <a:t>的 </a:t>
            </a:r>
            <a:r>
              <a:rPr lang="en-US" altLang="zh-CN" dirty="0"/>
              <a:t>SAM </a:t>
            </a:r>
            <a:r>
              <a:rPr lang="zh-CN" altLang="en-US" dirty="0"/>
              <a:t>。就如下图所示：</a:t>
            </a:r>
            <a:endParaRPr lang="en-US" altLang="zh-CN" dirty="0"/>
          </a:p>
          <a:p>
            <a:endParaRPr lang="en-US" altLang="zh-CN" dirty="0"/>
          </a:p>
          <a:p>
            <a:endParaRPr lang="en-US" altLang="zh-CN" dirty="0"/>
          </a:p>
          <a:p>
            <a:endParaRPr lang="en-US" altLang="zh-CN" dirty="0"/>
          </a:p>
          <a:p>
            <a:endParaRPr lang="zh-CN" altLang="en-US" dirty="0"/>
          </a:p>
        </p:txBody>
      </p:sp>
      <p:pic>
        <p:nvPicPr>
          <p:cNvPr id="4" name="图片 3">
            <a:extLst>
              <a:ext uri="{FF2B5EF4-FFF2-40B4-BE49-F238E27FC236}">
                <a16:creationId xmlns:a16="http://schemas.microsoft.com/office/drawing/2014/main" xmlns="" id="{A88798D4-E6A4-4A3B-81F6-3FFA66B81A69}"/>
              </a:ext>
            </a:extLst>
          </p:cNvPr>
          <p:cNvPicPr>
            <a:picLocks noChangeAspect="1"/>
          </p:cNvPicPr>
          <p:nvPr/>
        </p:nvPicPr>
        <p:blipFill rotWithShape="1">
          <a:blip r:embed="rId2"/>
          <a:srcRect r="53297"/>
          <a:stretch/>
        </p:blipFill>
        <p:spPr>
          <a:xfrm>
            <a:off x="1295637" y="2564904"/>
            <a:ext cx="3060340" cy="2018886"/>
          </a:xfrm>
          <a:prstGeom prst="rect">
            <a:avLst/>
          </a:prstGeom>
        </p:spPr>
      </p:pic>
      <p:sp>
        <p:nvSpPr>
          <p:cNvPr id="5" name="矩形 4">
            <a:extLst>
              <a:ext uri="{FF2B5EF4-FFF2-40B4-BE49-F238E27FC236}">
                <a16:creationId xmlns:a16="http://schemas.microsoft.com/office/drawing/2014/main" xmlns="" id="{9700D1BF-F6A0-42F6-AC43-AA865FAC6B9C}"/>
              </a:ext>
            </a:extLst>
          </p:cNvPr>
          <p:cNvSpPr/>
          <p:nvPr/>
        </p:nvSpPr>
        <p:spPr>
          <a:xfrm>
            <a:off x="755576" y="5064216"/>
            <a:ext cx="7848872" cy="923330"/>
          </a:xfrm>
          <a:prstGeom prst="rect">
            <a:avLst/>
          </a:prstGeom>
        </p:spPr>
        <p:txBody>
          <a:bodyPr wrap="square">
            <a:spAutoFit/>
          </a:bodyPr>
          <a:lstStyle/>
          <a:p>
            <a:r>
              <a:rPr lang="zh-CN" altLang="en-US" dirty="0"/>
              <a:t>此时 </a:t>
            </a:r>
            <a:r>
              <a:rPr lang="en-US" altLang="zh-CN" dirty="0"/>
              <a:t>u=2,</a:t>
            </a:r>
            <a:r>
              <a:rPr lang="zh-CN" altLang="en-US" dirty="0"/>
              <a:t>新建</a:t>
            </a:r>
            <a:r>
              <a:rPr lang="en-US" altLang="zh-CN" dirty="0" err="1"/>
              <a:t>z,z</a:t>
            </a:r>
            <a:r>
              <a:rPr lang="en-US" altLang="zh-CN" dirty="0"/>
              <a:t>=3 </a:t>
            </a:r>
            <a:r>
              <a:rPr lang="zh-CN" altLang="en-US" dirty="0"/>
              <a:t>， </a:t>
            </a:r>
            <a:r>
              <a:rPr lang="en-US" altLang="zh-CN" dirty="0"/>
              <a:t>suffix−path(</a:t>
            </a:r>
            <a:r>
              <a:rPr lang="en-US" altLang="zh-CN" dirty="0" err="1"/>
              <a:t>u→S</a:t>
            </a:r>
            <a:r>
              <a:rPr lang="en-US" altLang="zh-CN" dirty="0"/>
              <a:t>) </a:t>
            </a:r>
            <a:r>
              <a:rPr lang="zh-CN" altLang="en-US" dirty="0"/>
              <a:t>是 </a:t>
            </a:r>
            <a:r>
              <a:rPr lang="zh-CN" altLang="en-US" dirty="0">
                <a:solidFill>
                  <a:srgbClr val="C00000"/>
                </a:solidFill>
              </a:rPr>
              <a:t>桔色状态 </a:t>
            </a:r>
            <a:r>
              <a:rPr lang="zh-CN" altLang="en-US" dirty="0"/>
              <a:t>组成的路径 </a:t>
            </a:r>
            <a:r>
              <a:rPr lang="en-US" altLang="zh-CN" dirty="0"/>
              <a:t>2−1−S </a:t>
            </a:r>
            <a:r>
              <a:rPr lang="zh-CN" altLang="en-US" dirty="0"/>
              <a:t>。并且这 </a:t>
            </a:r>
            <a:r>
              <a:rPr lang="en-US" altLang="zh-CN" dirty="0"/>
              <a:t>3 </a:t>
            </a:r>
            <a:r>
              <a:rPr lang="zh-CN" altLang="en-US" dirty="0"/>
              <a:t>个状态都没有对应字符 </a:t>
            </a:r>
            <a:r>
              <a:rPr lang="en-US" altLang="zh-CN" dirty="0"/>
              <a:t>b </a:t>
            </a:r>
            <a:r>
              <a:rPr lang="zh-CN" altLang="en-US" dirty="0"/>
              <a:t>的转移。所以我们只要添加红色转移 </a:t>
            </a:r>
            <a:r>
              <a:rPr lang="en-US" altLang="zh-CN" dirty="0"/>
              <a:t>trans[2][b]=trans[1][b]=trans[S][b]=z</a:t>
            </a:r>
            <a:r>
              <a:rPr lang="zh-CN" altLang="en-US" dirty="0"/>
              <a:t>即可。当然</a:t>
            </a:r>
            <a:r>
              <a:rPr lang="en-US" altLang="zh-CN" dirty="0"/>
              <a:t>link[3]=S </a:t>
            </a:r>
            <a:r>
              <a:rPr lang="zh-CN" altLang="en-US" dirty="0"/>
              <a:t>。</a:t>
            </a:r>
          </a:p>
        </p:txBody>
      </p:sp>
      <p:pic>
        <p:nvPicPr>
          <p:cNvPr id="8" name="图片 7">
            <a:extLst>
              <a:ext uri="{FF2B5EF4-FFF2-40B4-BE49-F238E27FC236}">
                <a16:creationId xmlns:a16="http://schemas.microsoft.com/office/drawing/2014/main" xmlns="" id="{87B6C772-44C1-45EF-BA7A-7BD79DB2A786}"/>
              </a:ext>
            </a:extLst>
          </p:cNvPr>
          <p:cNvPicPr>
            <a:picLocks noChangeAspect="1"/>
          </p:cNvPicPr>
          <p:nvPr/>
        </p:nvPicPr>
        <p:blipFill>
          <a:blip r:embed="rId2"/>
          <a:stretch>
            <a:fillRect/>
          </a:stretch>
        </p:blipFill>
        <p:spPr>
          <a:xfrm>
            <a:off x="1287583" y="2624977"/>
            <a:ext cx="6552728" cy="2018886"/>
          </a:xfrm>
          <a:prstGeom prst="rect">
            <a:avLst/>
          </a:prstGeom>
        </p:spPr>
      </p:pic>
    </p:spTree>
    <p:extLst>
      <p:ext uri="{BB962C8B-B14F-4D97-AF65-F5344CB8AC3E}">
        <p14:creationId xmlns:p14="http://schemas.microsoft.com/office/powerpoint/2010/main" xmlns="" val="2075354040"/>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CB88BA2-AAE2-43B1-A9F4-29FD07A81C85}"/>
              </a:ext>
            </a:extLst>
          </p:cNvPr>
          <p:cNvSpPr>
            <a:spLocks noGrp="1"/>
          </p:cNvSpPr>
          <p:nvPr>
            <p:ph type="title"/>
          </p:nvPr>
        </p:nvSpPr>
        <p:spPr>
          <a:xfrm>
            <a:off x="457200" y="260648"/>
            <a:ext cx="8229600" cy="884238"/>
          </a:xfrm>
        </p:spPr>
        <p:txBody>
          <a:bodyPr/>
          <a:lstStyle/>
          <a:p>
            <a:r>
              <a:rPr lang="zh-CN" altLang="en-US" dirty="0"/>
              <a:t>情况二</a:t>
            </a:r>
          </a:p>
        </p:txBody>
      </p:sp>
      <p:sp>
        <p:nvSpPr>
          <p:cNvPr id="3" name="内容占位符 2">
            <a:extLst>
              <a:ext uri="{FF2B5EF4-FFF2-40B4-BE49-F238E27FC236}">
                <a16:creationId xmlns:a16="http://schemas.microsoft.com/office/drawing/2014/main" xmlns="" id="{584F8B5C-6544-41C2-A308-0C94127CB37A}"/>
              </a:ext>
            </a:extLst>
          </p:cNvPr>
          <p:cNvSpPr>
            <a:spLocks noGrp="1"/>
          </p:cNvSpPr>
          <p:nvPr>
            <p:ph idx="1"/>
          </p:nvPr>
        </p:nvSpPr>
        <p:spPr>
          <a:xfrm>
            <a:off x="457200" y="1006154"/>
            <a:ext cx="8229600" cy="4383087"/>
          </a:xfrm>
        </p:spPr>
        <p:txBody>
          <a:bodyPr/>
          <a:lstStyle/>
          <a:p>
            <a:r>
              <a:rPr lang="en-US" altLang="zh-CN" dirty="0"/>
              <a:t>suffix−path(</a:t>
            </a:r>
            <a:r>
              <a:rPr lang="en-US" altLang="zh-CN" dirty="0" err="1"/>
              <a:t>u→S</a:t>
            </a:r>
            <a:r>
              <a:rPr lang="en-US" altLang="zh-CN" dirty="0"/>
              <a:t>) </a:t>
            </a:r>
            <a:r>
              <a:rPr lang="zh-CN" altLang="en-US" dirty="0"/>
              <a:t>上有一个节点 </a:t>
            </a:r>
            <a:r>
              <a:rPr lang="en-US" altLang="zh-CN" dirty="0"/>
              <a:t>v </a:t>
            </a:r>
            <a:r>
              <a:rPr lang="zh-CN" altLang="en-US" dirty="0"/>
              <a:t>，使得</a:t>
            </a:r>
            <a:endParaRPr lang="en-US" altLang="zh-CN" dirty="0"/>
          </a:p>
          <a:p>
            <a:pPr marL="0" indent="0">
              <a:buNone/>
            </a:pPr>
            <a:r>
              <a:rPr lang="en-US" altLang="zh-CN" dirty="0"/>
              <a:t>        </a:t>
            </a:r>
            <a:r>
              <a:rPr lang="zh-CN" altLang="en-US" dirty="0"/>
              <a:t>    </a:t>
            </a:r>
            <a:r>
              <a:rPr lang="en-US" altLang="zh-CN" dirty="0"/>
              <a:t>trans[v][S[i+1]]≠NULL</a:t>
            </a:r>
          </a:p>
          <a:p>
            <a:pPr marL="0" indent="0">
              <a:buNone/>
            </a:pPr>
            <a:r>
              <a:rPr lang="en-US" altLang="zh-CN" dirty="0"/>
              <a:t>2.1</a:t>
            </a:r>
          </a:p>
          <a:p>
            <a:pPr marL="0" indent="0">
              <a:buNone/>
            </a:pPr>
            <a:r>
              <a:rPr lang="zh-CN" altLang="en-US" dirty="0"/>
              <a:t>如：假设已经构造</a:t>
            </a:r>
            <a:r>
              <a:rPr lang="en-US" altLang="zh-CN" dirty="0" err="1"/>
              <a:t>aabb</a:t>
            </a:r>
            <a:r>
              <a:rPr lang="zh-CN" altLang="en-US" dirty="0"/>
              <a:t>的</a:t>
            </a:r>
            <a:r>
              <a:rPr lang="en-US" altLang="zh-CN" dirty="0"/>
              <a:t>SAM</a:t>
            </a:r>
            <a:r>
              <a:rPr lang="zh-CN" altLang="en-US" dirty="0"/>
              <a:t>，现在要增加一个字符</a:t>
            </a:r>
            <a:r>
              <a:rPr lang="en-US" altLang="zh-CN" dirty="0"/>
              <a:t>a</a:t>
            </a:r>
            <a:r>
              <a:rPr lang="zh-CN" altLang="en-US" dirty="0"/>
              <a:t>构造</a:t>
            </a:r>
            <a:r>
              <a:rPr lang="en-US" altLang="zh-CN" dirty="0" err="1"/>
              <a:t>aabba</a:t>
            </a:r>
            <a:r>
              <a:rPr lang="zh-CN" altLang="en-US" dirty="0"/>
              <a:t>的</a:t>
            </a:r>
            <a:r>
              <a:rPr lang="en-US" altLang="zh-CN" dirty="0"/>
              <a:t>SAM</a:t>
            </a:r>
          </a:p>
          <a:p>
            <a:endParaRPr lang="zh-CN" altLang="en-US" dirty="0"/>
          </a:p>
        </p:txBody>
      </p:sp>
      <p:pic>
        <p:nvPicPr>
          <p:cNvPr id="4" name="图片 3">
            <a:extLst>
              <a:ext uri="{FF2B5EF4-FFF2-40B4-BE49-F238E27FC236}">
                <a16:creationId xmlns:a16="http://schemas.microsoft.com/office/drawing/2014/main" xmlns="" id="{8FA275EF-1E47-4D6A-A487-2437E1D001E6}"/>
              </a:ext>
            </a:extLst>
          </p:cNvPr>
          <p:cNvPicPr>
            <a:picLocks noChangeAspect="1"/>
          </p:cNvPicPr>
          <p:nvPr/>
        </p:nvPicPr>
        <p:blipFill>
          <a:blip r:embed="rId2"/>
          <a:stretch>
            <a:fillRect/>
          </a:stretch>
        </p:blipFill>
        <p:spPr>
          <a:xfrm>
            <a:off x="899592" y="3789040"/>
            <a:ext cx="5876925" cy="3200400"/>
          </a:xfrm>
          <a:prstGeom prst="rect">
            <a:avLst/>
          </a:prstGeom>
        </p:spPr>
      </p:pic>
    </p:spTree>
    <p:extLst>
      <p:ext uri="{BB962C8B-B14F-4D97-AF65-F5344CB8AC3E}">
        <p14:creationId xmlns:p14="http://schemas.microsoft.com/office/powerpoint/2010/main" xmlns="" val="1788425672"/>
      </p:ext>
    </p:extLst>
  </p:cSld>
  <p:clrMapOvr>
    <a:masterClrMapping/>
  </p:clrMapOvr>
  <p:transition spd="slow">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ACDBB15-811F-46BB-9ABE-1E50B11AA00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B58BC487-92C9-40EA-98E0-2C3DE6DBACE0}"/>
              </a:ext>
            </a:extLst>
          </p:cNvPr>
          <p:cNvSpPr>
            <a:spLocks noGrp="1"/>
          </p:cNvSpPr>
          <p:nvPr>
            <p:ph idx="1"/>
          </p:nvPr>
        </p:nvSpPr>
        <p:spPr>
          <a:xfrm>
            <a:off x="473803" y="3878437"/>
            <a:ext cx="8548117" cy="3158951"/>
          </a:xfrm>
        </p:spPr>
        <p:txBody>
          <a:bodyPr/>
          <a:lstStyle/>
          <a:p>
            <a:r>
              <a:rPr lang="zh-CN" altLang="zh-CN" sz="2400" dirty="0">
                <a:solidFill>
                  <a:srgbClr val="313131"/>
                </a:solidFill>
                <a:latin typeface="Arial" panose="020B0604020202020204" pitchFamily="34" charset="0"/>
                <a:ea typeface="-apple-system"/>
              </a:rPr>
              <a:t>这时 u=4，</a:t>
            </a:r>
            <a:r>
              <a:rPr lang="zh-CN" altLang="en-US" sz="2400" dirty="0">
                <a:solidFill>
                  <a:srgbClr val="313131"/>
                </a:solidFill>
                <a:latin typeface="Arial" panose="020B0604020202020204" pitchFamily="34" charset="0"/>
                <a:ea typeface="-apple-system"/>
              </a:rPr>
              <a:t>新建</a:t>
            </a:r>
            <a:r>
              <a:rPr lang="zh-CN" altLang="zh-CN" sz="2400" dirty="0">
                <a:solidFill>
                  <a:srgbClr val="313131"/>
                </a:solidFill>
                <a:latin typeface="Arial" panose="020B0604020202020204" pitchFamily="34" charset="0"/>
                <a:ea typeface="-apple-system"/>
              </a:rPr>
              <a:t>z=6，suffix−path(u→S) 是 </a:t>
            </a:r>
            <a:r>
              <a:rPr lang="zh-CN" altLang="zh-CN" sz="2400" dirty="0">
                <a:solidFill>
                  <a:srgbClr val="FFA500"/>
                </a:solidFill>
                <a:latin typeface="Arial" panose="020B0604020202020204" pitchFamily="34" charset="0"/>
                <a:ea typeface="-apple-system"/>
              </a:rPr>
              <a:t>桔色状态 </a:t>
            </a:r>
            <a:r>
              <a:rPr lang="zh-CN" altLang="zh-CN" sz="2400" dirty="0">
                <a:solidFill>
                  <a:srgbClr val="313131"/>
                </a:solidFill>
                <a:latin typeface="Arial" panose="020B0604020202020204" pitchFamily="34" charset="0"/>
                <a:ea typeface="-apple-system"/>
              </a:rPr>
              <a:t>组成的路径 </a:t>
            </a:r>
            <a:r>
              <a:rPr lang="zh-CN" altLang="zh-CN" dirty="0">
                <a:solidFill>
                  <a:srgbClr val="313131"/>
                </a:solidFill>
                <a:latin typeface="Arial" panose="020B0604020202020204" pitchFamily="34" charset="0"/>
                <a:ea typeface="MathJax_Main"/>
              </a:rPr>
              <a:t>4−5−</a:t>
            </a:r>
            <a:r>
              <a:rPr lang="zh-CN" altLang="zh-CN" dirty="0">
                <a:solidFill>
                  <a:srgbClr val="313131"/>
                </a:solidFill>
                <a:latin typeface="Arial" panose="020B0604020202020204" pitchFamily="34" charset="0"/>
                <a:ea typeface="MathJax_Math-italic"/>
              </a:rPr>
              <a:t>S</a:t>
            </a:r>
            <a:r>
              <a:rPr lang="zh-CN" altLang="zh-CN" sz="2400" dirty="0">
                <a:solidFill>
                  <a:srgbClr val="313131"/>
                </a:solidFill>
                <a:latin typeface="Arial" panose="020B0604020202020204" pitchFamily="34" charset="0"/>
                <a:ea typeface="-apple-system"/>
              </a:rPr>
              <a:t>。对于状态 4 和状态 5 ，由于它们都没有对应字符 </a:t>
            </a:r>
            <a:r>
              <a:rPr lang="zh-CN" altLang="zh-CN" dirty="0">
                <a:solidFill>
                  <a:srgbClr val="313131"/>
                </a:solidFill>
                <a:latin typeface="Arial" panose="020B0604020202020204" pitchFamily="34" charset="0"/>
                <a:ea typeface="MathJax_Math-italic"/>
              </a:rPr>
              <a:t>a</a:t>
            </a:r>
            <a:r>
              <a:rPr lang="zh-CN" altLang="zh-CN" sz="2400" dirty="0">
                <a:solidFill>
                  <a:srgbClr val="313131"/>
                </a:solidFill>
                <a:latin typeface="Arial" panose="020B0604020202020204" pitchFamily="34" charset="0"/>
                <a:ea typeface="-apple-system"/>
              </a:rPr>
              <a:t> 的转移，所以我们只要添加红色转移</a:t>
            </a:r>
            <a:r>
              <a:rPr lang="zh-CN" altLang="zh-CN" dirty="0">
                <a:solidFill>
                  <a:srgbClr val="313131"/>
                </a:solidFill>
                <a:latin typeface="Arial" panose="020B0604020202020204" pitchFamily="34" charset="0"/>
                <a:ea typeface="MathJax_Math-italic"/>
              </a:rPr>
              <a:t>trans</a:t>
            </a:r>
            <a:r>
              <a:rPr lang="zh-CN" altLang="zh-CN" dirty="0">
                <a:solidFill>
                  <a:srgbClr val="313131"/>
                </a:solidFill>
                <a:latin typeface="Arial" panose="020B0604020202020204" pitchFamily="34" charset="0"/>
                <a:ea typeface="MathJax_Main"/>
              </a:rPr>
              <a:t>[4][</a:t>
            </a:r>
            <a:r>
              <a:rPr lang="zh-CN" altLang="zh-CN" dirty="0">
                <a:solidFill>
                  <a:srgbClr val="313131"/>
                </a:solidFill>
                <a:latin typeface="Arial" panose="020B0604020202020204" pitchFamily="34" charset="0"/>
                <a:ea typeface="MathJax_Math-italic"/>
              </a:rPr>
              <a:t>a</a:t>
            </a:r>
            <a:r>
              <a:rPr lang="zh-CN" altLang="zh-CN" dirty="0">
                <a:solidFill>
                  <a:srgbClr val="313131"/>
                </a:solidFill>
                <a:latin typeface="Arial" panose="020B0604020202020204" pitchFamily="34" charset="0"/>
                <a:ea typeface="MathJax_Main"/>
              </a:rPr>
              <a:t>]=</a:t>
            </a:r>
            <a:r>
              <a:rPr lang="zh-CN" altLang="zh-CN" dirty="0">
                <a:solidFill>
                  <a:srgbClr val="313131"/>
                </a:solidFill>
                <a:latin typeface="Arial" panose="020B0604020202020204" pitchFamily="34" charset="0"/>
                <a:ea typeface="MathJax_Math-italic"/>
              </a:rPr>
              <a:t>trans</a:t>
            </a:r>
            <a:r>
              <a:rPr lang="zh-CN" altLang="zh-CN" dirty="0">
                <a:solidFill>
                  <a:srgbClr val="313131"/>
                </a:solidFill>
                <a:latin typeface="Arial" panose="020B0604020202020204" pitchFamily="34" charset="0"/>
                <a:ea typeface="MathJax_Main"/>
              </a:rPr>
              <a:t>[5][</a:t>
            </a:r>
            <a:r>
              <a:rPr lang="zh-CN" altLang="zh-CN" dirty="0">
                <a:solidFill>
                  <a:srgbClr val="313131"/>
                </a:solidFill>
                <a:latin typeface="Arial" panose="020B0604020202020204" pitchFamily="34" charset="0"/>
                <a:ea typeface="MathJax_Math-italic"/>
              </a:rPr>
              <a:t>a</a:t>
            </a:r>
            <a:r>
              <a:rPr lang="zh-CN" altLang="zh-CN" dirty="0">
                <a:solidFill>
                  <a:srgbClr val="313131"/>
                </a:solidFill>
                <a:latin typeface="Arial" panose="020B0604020202020204" pitchFamily="34" charset="0"/>
                <a:ea typeface="MathJax_Main"/>
              </a:rPr>
              <a:t>]=</a:t>
            </a:r>
            <a:r>
              <a:rPr lang="zh-CN" altLang="zh-CN" dirty="0">
                <a:solidFill>
                  <a:srgbClr val="313131"/>
                </a:solidFill>
                <a:latin typeface="Arial" panose="020B0604020202020204" pitchFamily="34" charset="0"/>
                <a:ea typeface="MathJax_Math-italic"/>
              </a:rPr>
              <a:t>z</a:t>
            </a:r>
            <a:r>
              <a:rPr lang="zh-CN" altLang="zh-CN" dirty="0">
                <a:solidFill>
                  <a:srgbClr val="313131"/>
                </a:solidFill>
                <a:latin typeface="Arial" panose="020B0604020202020204" pitchFamily="34" charset="0"/>
                <a:ea typeface="MathJax_Main"/>
              </a:rPr>
              <a:t>=6</a:t>
            </a:r>
            <a:r>
              <a:rPr lang="zh-CN" altLang="zh-CN" sz="2400" dirty="0">
                <a:solidFill>
                  <a:srgbClr val="313131"/>
                </a:solidFill>
                <a:latin typeface="Arial" panose="020B0604020202020204" pitchFamily="34" charset="0"/>
                <a:ea typeface="-apple-system"/>
              </a:rPr>
              <a:t>即可。</a:t>
            </a:r>
            <a:endParaRPr lang="en-US" altLang="zh-CN" sz="2400" dirty="0">
              <a:solidFill>
                <a:srgbClr val="313131"/>
              </a:solidFill>
              <a:latin typeface="Arial" panose="020B0604020202020204" pitchFamily="34" charset="0"/>
              <a:ea typeface="-apple-system"/>
            </a:endParaRPr>
          </a:p>
          <a:p>
            <a:r>
              <a:rPr lang="zh-CN" altLang="zh-CN" sz="2400" dirty="0">
                <a:solidFill>
                  <a:srgbClr val="313131"/>
                </a:solidFill>
                <a:latin typeface="Arial" panose="020B0604020202020204" pitchFamily="34" charset="0"/>
                <a:ea typeface="-apple-system"/>
              </a:rPr>
              <a:t>但此时 </a:t>
            </a:r>
            <a:r>
              <a:rPr lang="zh-CN" altLang="zh-CN" dirty="0">
                <a:solidFill>
                  <a:srgbClr val="313131"/>
                </a:solidFill>
                <a:latin typeface="Arial" panose="020B0604020202020204" pitchFamily="34" charset="0"/>
                <a:ea typeface="MathJax_Math-italic"/>
              </a:rPr>
              <a:t>trans</a:t>
            </a:r>
            <a:r>
              <a:rPr lang="zh-CN" altLang="zh-CN" dirty="0">
                <a:solidFill>
                  <a:srgbClr val="313131"/>
                </a:solidFill>
                <a:latin typeface="Arial" panose="020B0604020202020204" pitchFamily="34" charset="0"/>
                <a:ea typeface="MathJax_Main"/>
              </a:rPr>
              <a:t>[</a:t>
            </a:r>
            <a:r>
              <a:rPr lang="zh-CN" altLang="zh-CN" dirty="0">
                <a:solidFill>
                  <a:srgbClr val="313131"/>
                </a:solidFill>
                <a:latin typeface="Arial" panose="020B0604020202020204" pitchFamily="34" charset="0"/>
                <a:ea typeface="MathJax_Math-italic"/>
              </a:rPr>
              <a:t>S</a:t>
            </a:r>
            <a:r>
              <a:rPr lang="zh-CN" altLang="zh-CN" dirty="0">
                <a:solidFill>
                  <a:srgbClr val="313131"/>
                </a:solidFill>
                <a:latin typeface="Arial" panose="020B0604020202020204" pitchFamily="34" charset="0"/>
                <a:ea typeface="MathJax_Main"/>
              </a:rPr>
              <a:t>][</a:t>
            </a:r>
            <a:r>
              <a:rPr lang="zh-CN" altLang="zh-CN" dirty="0">
                <a:solidFill>
                  <a:srgbClr val="313131"/>
                </a:solidFill>
                <a:latin typeface="Arial" panose="020B0604020202020204" pitchFamily="34" charset="0"/>
                <a:ea typeface="MathJax_Math-italic"/>
              </a:rPr>
              <a:t>a</a:t>
            </a:r>
            <a:r>
              <a:rPr lang="zh-CN" altLang="zh-CN" dirty="0">
                <a:solidFill>
                  <a:srgbClr val="313131"/>
                </a:solidFill>
                <a:latin typeface="Arial" panose="020B0604020202020204" pitchFamily="34" charset="0"/>
                <a:ea typeface="MathJax_Main"/>
              </a:rPr>
              <a:t>]=1</a:t>
            </a:r>
            <a:r>
              <a:rPr lang="zh-CN" altLang="zh-CN" sz="2400" dirty="0">
                <a:solidFill>
                  <a:srgbClr val="313131"/>
                </a:solidFill>
                <a:latin typeface="Arial" panose="020B0604020202020204" pitchFamily="34" charset="0"/>
                <a:ea typeface="-apple-system"/>
              </a:rPr>
              <a:t>已经存在了</a:t>
            </a:r>
            <a:r>
              <a:rPr lang="zh-CN" altLang="en-US" sz="2400" dirty="0">
                <a:solidFill>
                  <a:srgbClr val="313131"/>
                </a:solidFill>
                <a:latin typeface="Arial" panose="020B0604020202020204" pitchFamily="34" charset="0"/>
                <a:ea typeface="-apple-system"/>
              </a:rPr>
              <a:t>，此时</a:t>
            </a:r>
            <a:r>
              <a:rPr lang="en-US" altLang="zh-CN" sz="2400" dirty="0">
                <a:solidFill>
                  <a:srgbClr val="313131"/>
                </a:solidFill>
                <a:latin typeface="Arial" panose="020B0604020202020204" pitchFamily="34" charset="0"/>
                <a:ea typeface="-apple-system"/>
              </a:rPr>
              <a:t>link[z]=1</a:t>
            </a:r>
            <a:r>
              <a:rPr lang="zh-CN" altLang="en-US" sz="2400" dirty="0">
                <a:solidFill>
                  <a:srgbClr val="313131"/>
                </a:solidFill>
                <a:latin typeface="Arial" panose="020B0604020202020204" pitchFamily="34" charset="0"/>
                <a:ea typeface="-apple-system"/>
              </a:rPr>
              <a:t>即可，即红色虚线</a:t>
            </a:r>
            <a:endParaRPr lang="zh-CN" altLang="zh-CN" sz="4000" dirty="0">
              <a:latin typeface="Arial" panose="020B0604020202020204" pitchFamily="34" charset="0"/>
            </a:endParaRPr>
          </a:p>
          <a:p>
            <a:endParaRPr lang="zh-CN" altLang="en-US" sz="2400" dirty="0"/>
          </a:p>
        </p:txBody>
      </p:sp>
      <p:pic>
        <p:nvPicPr>
          <p:cNvPr id="4" name="图片 3">
            <a:extLst>
              <a:ext uri="{FF2B5EF4-FFF2-40B4-BE49-F238E27FC236}">
                <a16:creationId xmlns:a16="http://schemas.microsoft.com/office/drawing/2014/main" xmlns="" id="{BE1F1CE6-AC29-4995-9140-E0E1739704A7}"/>
              </a:ext>
            </a:extLst>
          </p:cNvPr>
          <p:cNvPicPr>
            <a:picLocks noChangeAspect="1"/>
          </p:cNvPicPr>
          <p:nvPr/>
        </p:nvPicPr>
        <p:blipFill>
          <a:blip r:embed="rId2"/>
          <a:stretch>
            <a:fillRect/>
          </a:stretch>
        </p:blipFill>
        <p:spPr>
          <a:xfrm>
            <a:off x="20796" y="0"/>
            <a:ext cx="9001125" cy="3848100"/>
          </a:xfrm>
          <a:prstGeom prst="rect">
            <a:avLst/>
          </a:prstGeom>
        </p:spPr>
      </p:pic>
    </p:spTree>
    <p:extLst>
      <p:ext uri="{BB962C8B-B14F-4D97-AF65-F5344CB8AC3E}">
        <p14:creationId xmlns:p14="http://schemas.microsoft.com/office/powerpoint/2010/main" xmlns="" val="3938632521"/>
      </p:ext>
    </p:extLst>
  </p:cSld>
  <p:clrMapOvr>
    <a:masterClrMapping/>
  </p:clrMapOvr>
  <p:transition spd="slow">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39C7442-0B7A-453E-B8A4-A461A150AD36}"/>
              </a:ext>
            </a:extLst>
          </p:cNvPr>
          <p:cNvSpPr>
            <a:spLocks noGrp="1"/>
          </p:cNvSpPr>
          <p:nvPr>
            <p:ph type="title"/>
          </p:nvPr>
        </p:nvSpPr>
        <p:spPr/>
        <p:txBody>
          <a:bodyPr/>
          <a:lstStyle/>
          <a:p>
            <a:r>
              <a:rPr lang="en-US" altLang="zh-CN" dirty="0"/>
              <a:t>2.1</a:t>
            </a:r>
            <a:endParaRPr lang="zh-CN" altLang="en-US" dirty="0"/>
          </a:p>
        </p:txBody>
      </p:sp>
      <p:sp>
        <p:nvSpPr>
          <p:cNvPr id="3" name="内容占位符 2">
            <a:extLst>
              <a:ext uri="{FF2B5EF4-FFF2-40B4-BE49-F238E27FC236}">
                <a16:creationId xmlns:a16="http://schemas.microsoft.com/office/drawing/2014/main" xmlns="" id="{39B0C696-ADD6-450B-AF6C-3FB0718B6432}"/>
              </a:ext>
            </a:extLst>
          </p:cNvPr>
          <p:cNvSpPr>
            <a:spLocks noGrp="1"/>
          </p:cNvSpPr>
          <p:nvPr>
            <p:ph idx="1"/>
          </p:nvPr>
        </p:nvSpPr>
        <p:spPr>
          <a:xfrm>
            <a:off x="457200" y="1484314"/>
            <a:ext cx="8435280" cy="3240831"/>
          </a:xfrm>
        </p:spPr>
        <p:txBody>
          <a:bodyPr/>
          <a:lstStyle/>
          <a:p>
            <a:r>
              <a:rPr lang="zh-CN" altLang="en-US" dirty="0"/>
              <a:t>在 </a:t>
            </a:r>
            <a:r>
              <a:rPr lang="en-US" altLang="zh-CN" dirty="0"/>
              <a:t>suffix−path(</a:t>
            </a:r>
            <a:r>
              <a:rPr lang="en-US" altLang="zh-CN" dirty="0" err="1"/>
              <a:t>u→S</a:t>
            </a:r>
            <a:r>
              <a:rPr lang="en-US" altLang="zh-CN" dirty="0"/>
              <a:t>) </a:t>
            </a:r>
            <a:r>
              <a:rPr lang="zh-CN" altLang="en-US" dirty="0"/>
              <a:t>遇到的状态 </a:t>
            </a:r>
            <a:r>
              <a:rPr lang="en-US" altLang="zh-CN" dirty="0"/>
              <a:t>v </a:t>
            </a:r>
            <a:r>
              <a:rPr lang="zh-CN" altLang="en-US" dirty="0"/>
              <a:t>，此时 </a:t>
            </a:r>
            <a:r>
              <a:rPr lang="en-US" altLang="zh-CN" dirty="0"/>
              <a:t>trans[v][S[i+1]]=x</a:t>
            </a:r>
            <a:r>
              <a:rPr lang="zh-CN" altLang="en-US" dirty="0"/>
              <a:t>，如果状态</a:t>
            </a:r>
            <a:r>
              <a:rPr lang="en-US" altLang="zh-CN" dirty="0"/>
              <a:t>x</a:t>
            </a:r>
            <a:r>
              <a:rPr lang="zh-CN" altLang="en-US" dirty="0"/>
              <a:t>中包含的最长子串就是 </a:t>
            </a:r>
            <a:r>
              <a:rPr lang="en-US" altLang="zh-CN" dirty="0"/>
              <a:t>v </a:t>
            </a:r>
            <a:r>
              <a:rPr lang="zh-CN" altLang="en-US" dirty="0"/>
              <a:t>中包含的最长子串接上字符</a:t>
            </a:r>
            <a:r>
              <a:rPr lang="en-US" altLang="zh-CN" dirty="0"/>
              <a:t>S[i+1] </a:t>
            </a:r>
            <a:r>
              <a:rPr lang="zh-CN" altLang="en-US" dirty="0"/>
              <a:t>，即     </a:t>
            </a:r>
            <a:r>
              <a:rPr lang="en-US" altLang="zh-CN" dirty="0"/>
              <a:t>longest(x)!=lonest(v)+c</a:t>
            </a:r>
          </a:p>
          <a:p>
            <a:pPr marL="0" indent="0">
              <a:buNone/>
            </a:pPr>
            <a:r>
              <a:rPr lang="en-US" altLang="zh-CN" dirty="0"/>
              <a:t>                  </a:t>
            </a:r>
            <a:r>
              <a:rPr lang="zh-CN" altLang="en-US" dirty="0"/>
              <a:t>则有</a:t>
            </a:r>
            <a:r>
              <a:rPr lang="en-US" altLang="zh-CN" dirty="0" err="1"/>
              <a:t>maxlen</a:t>
            </a:r>
            <a:r>
              <a:rPr lang="en-US" altLang="zh-CN" dirty="0"/>
              <a:t>(v)+ 1 =maxlen(x) </a:t>
            </a:r>
          </a:p>
          <a:p>
            <a:r>
              <a:rPr lang="zh-CN" altLang="en-US" dirty="0"/>
              <a:t>只要使 </a:t>
            </a:r>
            <a:r>
              <a:rPr lang="en-US" altLang="zh-CN" dirty="0"/>
              <a:t>link[z]=x </a:t>
            </a:r>
            <a:r>
              <a:rPr lang="zh-CN" altLang="en-US" dirty="0"/>
              <a:t>即可。</a:t>
            </a:r>
          </a:p>
        </p:txBody>
      </p:sp>
      <p:sp>
        <p:nvSpPr>
          <p:cNvPr id="5" name="Rectangle 2">
            <a:extLst>
              <a:ext uri="{FF2B5EF4-FFF2-40B4-BE49-F238E27FC236}">
                <a16:creationId xmlns:a16="http://schemas.microsoft.com/office/drawing/2014/main" xmlns="" id="{E7B2D6A4-8F8A-4FD6-AD6B-80DAB0ACA859}"/>
              </a:ext>
            </a:extLst>
          </p:cNvPr>
          <p:cNvSpPr>
            <a:spLocks noChangeArrowheads="1"/>
          </p:cNvSpPr>
          <p:nvPr/>
        </p:nvSpPr>
        <p:spPr bwMode="auto">
          <a:xfrm>
            <a:off x="457200" y="5006521"/>
            <a:ext cx="8229600" cy="8925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13131"/>
                </a:solidFill>
                <a:effectLst/>
                <a:latin typeface="Arial" panose="020B0604020202020204" pitchFamily="34" charset="0"/>
                <a:ea typeface="-apple-system"/>
              </a:rPr>
              <a:t>如在上面的例子里，</a:t>
            </a:r>
            <a:r>
              <a:rPr kumimoji="0" lang="zh-CN" altLang="zh-CN" b="0" i="0" u="none" strike="noStrike" cap="none" normalizeH="0" baseline="0" dirty="0">
                <a:ln>
                  <a:noFill/>
                </a:ln>
                <a:solidFill>
                  <a:srgbClr val="313131"/>
                </a:solidFill>
                <a:effectLst/>
                <a:latin typeface="Arial" panose="020B0604020202020204" pitchFamily="34" charset="0"/>
                <a:ea typeface="MathJax_Math-italic"/>
              </a:rPr>
              <a:t>v</a:t>
            </a:r>
            <a:r>
              <a:rPr kumimoji="0" lang="zh-CN" altLang="zh-CN" b="0" i="0" u="none" strike="noStrike" cap="none" normalizeH="0" baseline="0" dirty="0">
                <a:ln>
                  <a:noFill/>
                </a:ln>
                <a:solidFill>
                  <a:srgbClr val="313131"/>
                </a:solidFill>
                <a:effectLst/>
                <a:latin typeface="Arial" panose="020B0604020202020204" pitchFamily="34" charset="0"/>
                <a:ea typeface="MathJax_Main"/>
              </a:rPr>
              <a:t>=</a:t>
            </a:r>
            <a:r>
              <a:rPr kumimoji="0" lang="zh-CN" altLang="zh-CN" b="0" i="0" u="none" strike="noStrike" cap="none" normalizeH="0" baseline="0" dirty="0">
                <a:ln>
                  <a:noFill/>
                </a:ln>
                <a:solidFill>
                  <a:srgbClr val="313131"/>
                </a:solidFill>
                <a:effectLst/>
                <a:latin typeface="Arial" panose="020B0604020202020204" pitchFamily="34" charset="0"/>
                <a:ea typeface="MathJax_Math-italic"/>
              </a:rPr>
              <a:t>S</a:t>
            </a:r>
            <a:r>
              <a:rPr kumimoji="0" lang="zh-CN" altLang="zh-CN" b="0" i="0" u="none" strike="noStrike" cap="none" normalizeH="0" baseline="0" dirty="0">
                <a:ln>
                  <a:noFill/>
                </a:ln>
                <a:solidFill>
                  <a:srgbClr val="313131"/>
                </a:solidFill>
                <a:effectLst/>
                <a:latin typeface="Arial" panose="020B0604020202020204" pitchFamily="34" charset="0"/>
                <a:ea typeface="MathJax_Main"/>
              </a:rPr>
              <a:t>,</a:t>
            </a:r>
            <a:r>
              <a:rPr kumimoji="0" lang="zh-CN" altLang="zh-CN" b="0" i="0" u="none" strike="noStrike" cap="none" normalizeH="0" baseline="0" dirty="0">
                <a:ln>
                  <a:noFill/>
                </a:ln>
                <a:solidFill>
                  <a:srgbClr val="313131"/>
                </a:solidFill>
                <a:effectLst/>
                <a:latin typeface="Arial" panose="020B0604020202020204" pitchFamily="34" charset="0"/>
                <a:ea typeface="MathJax_Math-italic"/>
              </a:rPr>
              <a:t>x</a:t>
            </a:r>
            <a:r>
              <a:rPr kumimoji="0" lang="zh-CN" altLang="zh-CN" b="0" i="0" u="none" strike="noStrike" cap="none" normalizeH="0" baseline="0" dirty="0">
                <a:ln>
                  <a:noFill/>
                </a:ln>
                <a:solidFill>
                  <a:srgbClr val="313131"/>
                </a:solidFill>
                <a:effectLst/>
                <a:latin typeface="Arial" panose="020B0604020202020204" pitchFamily="34" charset="0"/>
                <a:ea typeface="MathJax_Main"/>
              </a:rPr>
              <a:t>=1</a:t>
            </a:r>
            <a:r>
              <a:rPr kumimoji="0" lang="zh-CN" altLang="zh-CN" sz="1600" b="0" i="0" u="none" strike="noStrike" cap="none" normalizeH="0" baseline="0" dirty="0">
                <a:ln>
                  <a:noFill/>
                </a:ln>
                <a:solidFill>
                  <a:srgbClr val="313131"/>
                </a:solidFill>
                <a:effectLst/>
                <a:latin typeface="Arial" panose="020B0604020202020204" pitchFamily="34" charset="0"/>
                <a:ea typeface="-apple-system"/>
              </a:rPr>
              <a:t>，</a:t>
            </a:r>
            <a:r>
              <a:rPr kumimoji="0" lang="en-US" altLang="zh-CN" b="0" i="0" u="none" strike="noStrike" cap="none" normalizeH="0" baseline="0" dirty="0">
                <a:ln>
                  <a:noFill/>
                </a:ln>
                <a:solidFill>
                  <a:srgbClr val="313131"/>
                </a:solidFill>
                <a:effectLst/>
                <a:latin typeface="Arial" panose="020B0604020202020204" pitchFamily="34" charset="0"/>
                <a:ea typeface="MathJax_Math-italic"/>
              </a:rPr>
              <a:t>longest</a:t>
            </a:r>
            <a:r>
              <a:rPr kumimoji="0" lang="zh-CN" altLang="zh-CN" sz="1600" b="0" i="0" u="none" strike="noStrike" cap="none" normalizeH="0" baseline="0" dirty="0">
                <a:ln>
                  <a:noFill/>
                </a:ln>
                <a:solidFill>
                  <a:srgbClr val="313131"/>
                </a:solidFill>
                <a:effectLst/>
                <a:latin typeface="Arial" panose="020B0604020202020204" pitchFamily="34" charset="0"/>
                <a:ea typeface="-apple-system"/>
              </a:rPr>
              <a:t>(v) 是空串，</a:t>
            </a:r>
            <a:r>
              <a:rPr lang="en-US" altLang="zh-CN" dirty="0">
                <a:solidFill>
                  <a:srgbClr val="313131"/>
                </a:solidFill>
                <a:ea typeface="-apple-system"/>
              </a:rPr>
              <a:t>longest</a:t>
            </a:r>
            <a:r>
              <a:rPr kumimoji="0" lang="zh-CN" altLang="zh-CN" b="0" i="0" u="none" strike="noStrike" cap="none" normalizeH="0" baseline="0" dirty="0">
                <a:ln>
                  <a:noFill/>
                </a:ln>
                <a:solidFill>
                  <a:srgbClr val="313131"/>
                </a:solidFill>
                <a:effectLst/>
                <a:latin typeface="Arial" panose="020B0604020202020204" pitchFamily="34" charset="0"/>
                <a:ea typeface="MathJax_Main"/>
              </a:rPr>
              <a:t>(</a:t>
            </a:r>
            <a:r>
              <a:rPr kumimoji="0" lang="en-US" altLang="zh-CN" b="0" i="0" u="none" strike="noStrike" cap="none" normalizeH="0" baseline="0" dirty="0">
                <a:ln>
                  <a:noFill/>
                </a:ln>
                <a:solidFill>
                  <a:srgbClr val="313131"/>
                </a:solidFill>
                <a:effectLst/>
                <a:latin typeface="Arial" panose="020B0604020202020204" pitchFamily="34" charset="0"/>
                <a:ea typeface="MathJax_Main"/>
              </a:rPr>
              <a:t>x</a:t>
            </a:r>
            <a:r>
              <a:rPr kumimoji="0" lang="zh-CN" altLang="zh-CN" b="0" i="0" u="none" strike="noStrike" cap="none" normalizeH="0" baseline="0" dirty="0">
                <a:ln>
                  <a:noFill/>
                </a:ln>
                <a:solidFill>
                  <a:srgbClr val="313131"/>
                </a:solidFill>
                <a:effectLst/>
                <a:latin typeface="Arial" panose="020B0604020202020204" pitchFamily="34" charset="0"/>
                <a:ea typeface="MathJax_Main"/>
              </a:rPr>
              <a:t>)=</a:t>
            </a:r>
            <a:r>
              <a:rPr kumimoji="0" lang="zh-CN" altLang="zh-CN" b="0" i="0" u="none" strike="noStrike" cap="none" normalizeH="0" baseline="0" dirty="0">
                <a:ln>
                  <a:noFill/>
                </a:ln>
                <a:solidFill>
                  <a:srgbClr val="313131"/>
                </a:solidFill>
                <a:effectLst/>
                <a:latin typeface="Arial" panose="020B0604020202020204" pitchFamily="34" charset="0"/>
                <a:ea typeface="MathJax_Math-italic"/>
              </a:rPr>
              <a:t>a</a:t>
            </a:r>
            <a:r>
              <a:rPr kumimoji="0" lang="zh-CN" altLang="zh-CN" sz="1600" b="0" i="0" u="none" strike="noStrike" cap="none" normalizeH="0" baseline="0" dirty="0">
                <a:ln>
                  <a:noFill/>
                </a:ln>
                <a:solidFill>
                  <a:srgbClr val="313131"/>
                </a:solidFill>
                <a:effectLst/>
                <a:latin typeface="Arial" panose="020B0604020202020204" pitchFamily="34" charset="0"/>
                <a:ea typeface="-apple-system"/>
              </a:rPr>
              <a:t>就是 </a:t>
            </a:r>
            <a:r>
              <a:rPr kumimoji="0" lang="en-US" altLang="zh-CN" b="0" i="0" u="none" strike="noStrike" cap="none" normalizeH="0" baseline="0" dirty="0">
                <a:ln>
                  <a:noFill/>
                </a:ln>
                <a:solidFill>
                  <a:srgbClr val="313131"/>
                </a:solidFill>
                <a:effectLst/>
                <a:latin typeface="Arial" panose="020B0604020202020204" pitchFamily="34" charset="0"/>
                <a:ea typeface="MathJax_Math-italic"/>
              </a:rPr>
              <a:t>longest</a:t>
            </a:r>
            <a:r>
              <a:rPr kumimoji="0" lang="zh-CN" altLang="zh-CN" b="0" i="0" u="none" strike="noStrike" cap="none" normalizeH="0" baseline="0" dirty="0">
                <a:ln>
                  <a:noFill/>
                </a:ln>
                <a:solidFill>
                  <a:srgbClr val="313131"/>
                </a:solidFill>
                <a:effectLst/>
                <a:latin typeface="Arial" panose="020B0604020202020204" pitchFamily="34" charset="0"/>
                <a:ea typeface="MathJax_Main"/>
              </a:rPr>
              <a:t>(</a:t>
            </a:r>
            <a:r>
              <a:rPr kumimoji="0" lang="zh-CN" altLang="zh-CN" b="0" i="0" u="none" strike="noStrike" cap="none" normalizeH="0" baseline="0" dirty="0">
                <a:ln>
                  <a:noFill/>
                </a:ln>
                <a:solidFill>
                  <a:srgbClr val="313131"/>
                </a:solidFill>
                <a:effectLst/>
                <a:latin typeface="Arial" panose="020B0604020202020204" pitchFamily="34" charset="0"/>
                <a:ea typeface="MathJax_Math-italic"/>
              </a:rPr>
              <a:t>v</a:t>
            </a:r>
            <a:r>
              <a:rPr kumimoji="0" lang="zh-CN" altLang="zh-CN" b="0" i="0" u="none" strike="noStrike" cap="none" normalizeH="0" baseline="0" dirty="0">
                <a:ln>
                  <a:noFill/>
                </a:ln>
                <a:solidFill>
                  <a:srgbClr val="313131"/>
                </a:solidFill>
                <a:effectLst/>
                <a:latin typeface="Arial" panose="020B0604020202020204" pitchFamily="34" charset="0"/>
                <a:ea typeface="MathJax_Main"/>
              </a:rPr>
              <a:t>)+</a:t>
            </a:r>
            <a:r>
              <a:rPr kumimoji="0" lang="en-US" altLang="zh-CN" b="0" i="0" u="none" strike="noStrike" cap="none" normalizeH="0" baseline="0" dirty="0">
                <a:ln>
                  <a:noFill/>
                </a:ln>
                <a:solidFill>
                  <a:srgbClr val="313131"/>
                </a:solidFill>
                <a:effectLst/>
                <a:latin typeface="Arial" panose="020B0604020202020204" pitchFamily="34" charset="0"/>
                <a:ea typeface="MathJax_Main"/>
              </a:rPr>
              <a:t>a</a:t>
            </a:r>
            <a:endParaRPr kumimoji="0" lang="zh-CN" altLang="zh-CN"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13131"/>
              </a:solidFill>
              <a:effectLst/>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13131"/>
                </a:solidFill>
                <a:effectLst/>
                <a:latin typeface="Arial" panose="020B0604020202020204" pitchFamily="34" charset="0"/>
                <a:ea typeface="-apple-system"/>
              </a:rPr>
              <a:t>我们将状态 </a:t>
            </a:r>
            <a:r>
              <a:rPr kumimoji="0" lang="zh-CN" altLang="zh-CN" b="0" i="0" u="none" strike="noStrike" cap="none" normalizeH="0" baseline="0" dirty="0">
                <a:ln>
                  <a:noFill/>
                </a:ln>
                <a:solidFill>
                  <a:srgbClr val="313131"/>
                </a:solidFill>
                <a:effectLst/>
                <a:latin typeface="Arial" panose="020B0604020202020204" pitchFamily="34" charset="0"/>
                <a:ea typeface="MathJax_Main"/>
              </a:rPr>
              <a:t>6</a:t>
            </a:r>
            <a:r>
              <a:rPr kumimoji="0" lang="zh-CN" altLang="zh-CN" sz="1600" b="0" i="0" u="none" strike="noStrike" cap="none" normalizeH="0" baseline="0" dirty="0">
                <a:ln>
                  <a:noFill/>
                </a:ln>
                <a:solidFill>
                  <a:srgbClr val="313131"/>
                </a:solidFill>
                <a:effectLst/>
                <a:latin typeface="Arial" panose="020B0604020202020204" pitchFamily="34" charset="0"/>
                <a:ea typeface="-apple-system"/>
              </a:rPr>
              <a:t> </a:t>
            </a:r>
            <a:r>
              <a:rPr kumimoji="0" lang="zh-CN" altLang="zh-CN" b="0" i="0" u="none" strike="noStrike" cap="none" normalizeH="0" baseline="0" dirty="0">
                <a:ln>
                  <a:noFill/>
                </a:ln>
                <a:solidFill>
                  <a:srgbClr val="313131"/>
                </a:solidFill>
                <a:effectLst/>
                <a:latin typeface="Arial" panose="020B0604020202020204" pitchFamily="34" charset="0"/>
                <a:ea typeface="MathJax_Math-italic"/>
              </a:rPr>
              <a:t>link</a:t>
            </a:r>
            <a:r>
              <a:rPr kumimoji="0" lang="zh-CN" altLang="zh-CN" sz="1600" b="0" i="0" u="none" strike="noStrike" cap="none" normalizeH="0" baseline="0" dirty="0">
                <a:ln>
                  <a:noFill/>
                </a:ln>
                <a:solidFill>
                  <a:srgbClr val="313131"/>
                </a:solidFill>
                <a:effectLst/>
                <a:latin typeface="Arial" panose="020B0604020202020204" pitchFamily="34" charset="0"/>
                <a:ea typeface="-apple-system"/>
              </a:rPr>
              <a:t>到状态 </a:t>
            </a:r>
            <a:r>
              <a:rPr kumimoji="0" lang="zh-CN" altLang="zh-CN" b="0" i="0" u="none" strike="noStrike" cap="none" normalizeH="0" baseline="0" dirty="0">
                <a:ln>
                  <a:noFill/>
                </a:ln>
                <a:solidFill>
                  <a:srgbClr val="313131"/>
                </a:solidFill>
                <a:effectLst/>
                <a:latin typeface="Arial" panose="020B0604020202020204" pitchFamily="34" charset="0"/>
                <a:ea typeface="MathJax_Main"/>
              </a:rPr>
              <a:t>1</a:t>
            </a:r>
            <a:r>
              <a:rPr kumimoji="0" lang="zh-CN" altLang="zh-CN" sz="1600" b="0" i="0" u="none" strike="noStrike" cap="none" normalizeH="0" baseline="0" dirty="0">
                <a:ln>
                  <a:noFill/>
                </a:ln>
                <a:solidFill>
                  <a:srgbClr val="313131"/>
                </a:solidFill>
                <a:effectLst/>
                <a:latin typeface="Arial" panose="020B0604020202020204" pitchFamily="34" charset="0"/>
                <a:ea typeface="-apple-system"/>
              </a:rPr>
              <a:t>就行了。因为此时 </a:t>
            </a:r>
            <a:r>
              <a:rPr kumimoji="0" lang="zh-CN" altLang="zh-CN" b="0" i="0" u="none" strike="noStrike" cap="none" normalizeH="0" baseline="0" dirty="0">
                <a:ln>
                  <a:noFill/>
                </a:ln>
                <a:solidFill>
                  <a:srgbClr val="313131"/>
                </a:solidFill>
                <a:effectLst/>
                <a:latin typeface="Arial" panose="020B0604020202020204" pitchFamily="34" charset="0"/>
                <a:ea typeface="MathJax_Math-italic"/>
              </a:rPr>
              <a:t>z</a:t>
            </a:r>
            <a:r>
              <a:rPr kumimoji="0" lang="zh-CN" altLang="zh-CN" sz="1600" b="0" i="0" u="none" strike="noStrike" cap="none" normalizeH="0" baseline="0" dirty="0">
                <a:ln>
                  <a:noFill/>
                </a:ln>
                <a:solidFill>
                  <a:srgbClr val="313131"/>
                </a:solidFill>
                <a:effectLst/>
                <a:latin typeface="Arial" panose="020B0604020202020204" pitchFamily="34" charset="0"/>
                <a:ea typeface="-apple-system"/>
              </a:rPr>
              <a:t> 只缺少了这个 </a:t>
            </a:r>
            <a:r>
              <a:rPr kumimoji="0" lang="zh-CN" altLang="zh-CN" b="0" i="0" u="none" strike="noStrike" cap="none" normalizeH="0" baseline="0" dirty="0">
                <a:ln>
                  <a:noFill/>
                </a:ln>
                <a:solidFill>
                  <a:srgbClr val="313131"/>
                </a:solidFill>
                <a:effectLst/>
                <a:latin typeface="Arial" panose="020B0604020202020204" pitchFamily="34" charset="0"/>
                <a:ea typeface="MathJax_Math-italic"/>
              </a:rPr>
              <a:t>suffix</a:t>
            </a:r>
            <a:r>
              <a:rPr kumimoji="0" lang="zh-CN" altLang="zh-CN" b="0" i="0" u="none" strike="noStrike" cap="none" normalizeH="0" baseline="0" dirty="0">
                <a:ln>
                  <a:noFill/>
                </a:ln>
                <a:solidFill>
                  <a:srgbClr val="313131"/>
                </a:solidFill>
                <a:effectLst/>
                <a:latin typeface="Arial" panose="020B0604020202020204" pitchFamily="34" charset="0"/>
                <a:ea typeface="MathJax_Main"/>
              </a:rPr>
              <a:t>−</a:t>
            </a:r>
            <a:r>
              <a:rPr kumimoji="0" lang="zh-CN" altLang="zh-CN" b="0" i="0" u="none" strike="noStrike" cap="none" normalizeH="0" baseline="0" dirty="0">
                <a:ln>
                  <a:noFill/>
                </a:ln>
                <a:solidFill>
                  <a:srgbClr val="313131"/>
                </a:solidFill>
                <a:effectLst/>
                <a:latin typeface="Arial" panose="020B0604020202020204" pitchFamily="34" charset="0"/>
                <a:ea typeface="MathJax_Math-italic"/>
              </a:rPr>
              <a:t>path</a:t>
            </a:r>
            <a:r>
              <a:rPr kumimoji="0" lang="zh-CN" altLang="zh-CN" b="0" i="0" u="none" strike="noStrike" cap="none" normalizeH="0" baseline="0" dirty="0">
                <a:ln>
                  <a:noFill/>
                </a:ln>
                <a:solidFill>
                  <a:srgbClr val="313131"/>
                </a:solidFill>
                <a:effectLst/>
                <a:latin typeface="Arial" panose="020B0604020202020204" pitchFamily="34" charset="0"/>
                <a:ea typeface="MathJax_Main"/>
              </a:rPr>
              <a:t>(</a:t>
            </a:r>
            <a:r>
              <a:rPr kumimoji="0" lang="zh-CN" altLang="zh-CN" b="0" i="0" u="none" strike="noStrike" cap="none" normalizeH="0" baseline="0" dirty="0">
                <a:ln>
                  <a:noFill/>
                </a:ln>
                <a:solidFill>
                  <a:srgbClr val="313131"/>
                </a:solidFill>
                <a:effectLst/>
                <a:latin typeface="Arial" panose="020B0604020202020204" pitchFamily="34" charset="0"/>
                <a:ea typeface="MathJax_Math-italic"/>
              </a:rPr>
              <a:t>x</a:t>
            </a:r>
            <a:r>
              <a:rPr kumimoji="0" lang="zh-CN" altLang="zh-CN" b="0" i="0" u="none" strike="noStrike" cap="none" normalizeH="0" baseline="0" dirty="0">
                <a:ln>
                  <a:noFill/>
                </a:ln>
                <a:solidFill>
                  <a:srgbClr val="313131"/>
                </a:solidFill>
                <a:effectLst/>
                <a:latin typeface="Arial" panose="020B0604020202020204" pitchFamily="34" charset="0"/>
                <a:ea typeface="MathJax_Main"/>
              </a:rPr>
              <a:t>→</a:t>
            </a:r>
            <a:r>
              <a:rPr kumimoji="0" lang="zh-CN" altLang="zh-CN" b="0" i="0" u="none" strike="noStrike" cap="none" normalizeH="0" baseline="0" dirty="0">
                <a:ln>
                  <a:noFill/>
                </a:ln>
                <a:solidFill>
                  <a:srgbClr val="313131"/>
                </a:solidFill>
                <a:effectLst/>
                <a:latin typeface="Arial" panose="020B0604020202020204" pitchFamily="34" charset="0"/>
                <a:ea typeface="MathJax_Math-italic"/>
              </a:rPr>
              <a:t>S</a:t>
            </a:r>
            <a:r>
              <a:rPr kumimoji="0" lang="zh-CN" altLang="zh-CN" b="0" i="0" u="none" strike="noStrike" cap="none" normalizeH="0" baseline="0" dirty="0">
                <a:ln>
                  <a:noFill/>
                </a:ln>
                <a:solidFill>
                  <a:srgbClr val="313131"/>
                </a:solidFill>
                <a:effectLst/>
                <a:latin typeface="Arial" panose="020B0604020202020204" pitchFamily="34" charset="0"/>
                <a:ea typeface="MathJax_Main"/>
              </a:rPr>
              <a:t>)</a:t>
            </a:r>
            <a:r>
              <a:rPr kumimoji="0" lang="zh-CN" altLang="zh-CN" sz="1600" b="0" i="0" u="none" strike="noStrike" cap="none" normalizeH="0" baseline="0" dirty="0">
                <a:ln>
                  <a:noFill/>
                </a:ln>
                <a:solidFill>
                  <a:srgbClr val="313131"/>
                </a:solidFill>
                <a:effectLst/>
                <a:latin typeface="Arial" panose="020B0604020202020204" pitchFamily="34" charset="0"/>
                <a:ea typeface="-apple-system"/>
              </a:rPr>
              <a:t> 的状态</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678034147"/>
      </p:ext>
    </p:extLst>
  </p:cSld>
  <p:clrMapOvr>
    <a:masterClrMapping/>
  </p:clrMapOvr>
  <p:transition spd="slow">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2CE5B6E-DEFA-4D01-B490-A2BA3B2E0FCD}"/>
              </a:ext>
            </a:extLst>
          </p:cNvPr>
          <p:cNvSpPr>
            <a:spLocks noGrp="1"/>
          </p:cNvSpPr>
          <p:nvPr>
            <p:ph type="title"/>
          </p:nvPr>
        </p:nvSpPr>
        <p:spPr>
          <a:xfrm>
            <a:off x="457200" y="457201"/>
            <a:ext cx="8229600" cy="544017"/>
          </a:xfrm>
        </p:spPr>
        <p:txBody>
          <a:bodyPr/>
          <a:lstStyle/>
          <a:p>
            <a:r>
              <a:rPr lang="en-US" altLang="zh-CN" dirty="0"/>
              <a:t>2.2</a:t>
            </a:r>
            <a:endParaRPr lang="zh-CN" altLang="en-US" dirty="0"/>
          </a:p>
        </p:txBody>
      </p:sp>
      <p:sp>
        <p:nvSpPr>
          <p:cNvPr id="3" name="内容占位符 2">
            <a:extLst>
              <a:ext uri="{FF2B5EF4-FFF2-40B4-BE49-F238E27FC236}">
                <a16:creationId xmlns:a16="http://schemas.microsoft.com/office/drawing/2014/main" xmlns="" id="{F5798E6A-11D8-402E-8950-47CC4E879CAA}"/>
              </a:ext>
            </a:extLst>
          </p:cNvPr>
          <p:cNvSpPr>
            <a:spLocks noGrp="1"/>
          </p:cNvSpPr>
          <p:nvPr>
            <p:ph idx="1"/>
          </p:nvPr>
        </p:nvSpPr>
        <p:spPr>
          <a:xfrm>
            <a:off x="457200" y="1022962"/>
            <a:ext cx="8229600" cy="4383087"/>
          </a:xfrm>
        </p:spPr>
        <p:txBody>
          <a:bodyPr/>
          <a:lstStyle/>
          <a:p>
            <a:r>
              <a:rPr lang="zh-CN" altLang="en-US" sz="2400" dirty="0"/>
              <a:t>如果</a:t>
            </a:r>
            <a:r>
              <a:rPr lang="en-US" altLang="zh-CN" sz="2400" dirty="0"/>
              <a:t>x </a:t>
            </a:r>
            <a:r>
              <a:rPr lang="zh-CN" altLang="en-US" sz="2400" dirty="0"/>
              <a:t>中包含的最长子串不是 </a:t>
            </a:r>
            <a:r>
              <a:rPr lang="en-US" altLang="zh-CN" sz="2400" dirty="0"/>
              <a:t>v</a:t>
            </a:r>
            <a:r>
              <a:rPr lang="zh-CN" altLang="en-US" sz="2400" dirty="0"/>
              <a:t>中包含的最长子串接上字符 </a:t>
            </a:r>
            <a:r>
              <a:rPr lang="en-US" altLang="zh-CN" sz="2400" dirty="0"/>
              <a:t>S[i+1]</a:t>
            </a:r>
            <a:r>
              <a:rPr lang="zh-CN" altLang="en-US" sz="2400" dirty="0"/>
              <a:t>，即  </a:t>
            </a:r>
            <a:r>
              <a:rPr lang="en-US" altLang="zh-CN" sz="2400" dirty="0"/>
              <a:t>longest(x)!=lonest(v)+c</a:t>
            </a:r>
          </a:p>
          <a:p>
            <a:pPr marL="0" indent="0">
              <a:buNone/>
            </a:pPr>
            <a:r>
              <a:rPr lang="en-US" altLang="zh-CN" sz="2400" dirty="0"/>
              <a:t>                       </a:t>
            </a:r>
            <a:r>
              <a:rPr lang="zh-CN" altLang="en-US" sz="2400" dirty="0"/>
              <a:t>同时：</a:t>
            </a:r>
            <a:r>
              <a:rPr lang="en-US" altLang="zh-CN" sz="2400" dirty="0" err="1"/>
              <a:t>maxlen</a:t>
            </a:r>
            <a:r>
              <a:rPr lang="en-US" altLang="zh-CN" sz="2400" dirty="0"/>
              <a:t>(x)&gt; maxlen(v)+ 1</a:t>
            </a:r>
            <a:endParaRPr lang="zh-CN" altLang="en-US" sz="2400" dirty="0"/>
          </a:p>
        </p:txBody>
      </p:sp>
      <p:pic>
        <p:nvPicPr>
          <p:cNvPr id="6" name="图片 5">
            <a:extLst>
              <a:ext uri="{FF2B5EF4-FFF2-40B4-BE49-F238E27FC236}">
                <a16:creationId xmlns:a16="http://schemas.microsoft.com/office/drawing/2014/main" xmlns="" id="{DE69D13C-4088-4CCD-BC29-74D377D7AC62}"/>
              </a:ext>
            </a:extLst>
          </p:cNvPr>
          <p:cNvPicPr>
            <a:picLocks noChangeAspect="1"/>
          </p:cNvPicPr>
          <p:nvPr/>
        </p:nvPicPr>
        <p:blipFill>
          <a:blip r:embed="rId2"/>
          <a:stretch>
            <a:fillRect/>
          </a:stretch>
        </p:blipFill>
        <p:spPr>
          <a:xfrm>
            <a:off x="949882" y="2780928"/>
            <a:ext cx="7244237" cy="3307870"/>
          </a:xfrm>
          <a:prstGeom prst="rect">
            <a:avLst/>
          </a:prstGeom>
        </p:spPr>
      </p:pic>
      <p:sp>
        <p:nvSpPr>
          <p:cNvPr id="7" name="矩形 6">
            <a:extLst>
              <a:ext uri="{FF2B5EF4-FFF2-40B4-BE49-F238E27FC236}">
                <a16:creationId xmlns:a16="http://schemas.microsoft.com/office/drawing/2014/main" xmlns="" id="{2D251BD7-6AB1-4DD9-8C9A-10266C31EAF5}"/>
              </a:ext>
            </a:extLst>
          </p:cNvPr>
          <p:cNvSpPr/>
          <p:nvPr/>
        </p:nvSpPr>
        <p:spPr>
          <a:xfrm>
            <a:off x="61609" y="5835040"/>
            <a:ext cx="9252521" cy="923330"/>
          </a:xfrm>
          <a:prstGeom prst="rect">
            <a:avLst/>
          </a:prstGeom>
        </p:spPr>
        <p:txBody>
          <a:bodyPr wrap="square">
            <a:spAutoFit/>
          </a:bodyPr>
          <a:lstStyle/>
          <a:p>
            <a:r>
              <a:rPr lang="zh-CN" altLang="en-US" dirty="0"/>
              <a:t>在 </a:t>
            </a:r>
            <a:r>
              <a:rPr lang="en-US" altLang="zh-CN" dirty="0"/>
              <a:t>suffix−path(</a:t>
            </a:r>
            <a:r>
              <a:rPr lang="en-US" altLang="zh-CN" dirty="0" err="1"/>
              <a:t>u→S</a:t>
            </a:r>
            <a:r>
              <a:rPr lang="en-US" altLang="zh-CN" dirty="0"/>
              <a:t>) </a:t>
            </a:r>
            <a:r>
              <a:rPr lang="zh-CN" altLang="en-US" dirty="0"/>
              <a:t>这条路径上，从 </a:t>
            </a:r>
            <a:r>
              <a:rPr lang="en-US" altLang="zh-CN" dirty="0"/>
              <a:t>u </a:t>
            </a:r>
            <a:r>
              <a:rPr lang="zh-CN" altLang="en-US" dirty="0"/>
              <a:t>开始有一部分连续的状态满足 </a:t>
            </a:r>
            <a:r>
              <a:rPr lang="en-US" altLang="zh-CN" dirty="0"/>
              <a:t>trans[u..][c]=NULL </a:t>
            </a:r>
            <a:r>
              <a:rPr lang="zh-CN" altLang="en-US" dirty="0"/>
              <a:t>，对于这部分状态只需增加 </a:t>
            </a:r>
            <a:r>
              <a:rPr lang="en-US" altLang="zh-CN" dirty="0"/>
              <a:t>trans[u..][c]=z </a:t>
            </a:r>
            <a:r>
              <a:rPr lang="zh-CN" altLang="en-US" dirty="0"/>
              <a:t>。紧接着有一部分连续的状态 </a:t>
            </a:r>
            <a:r>
              <a:rPr lang="en-US" altLang="zh-CN" dirty="0" err="1"/>
              <a:t>v..w</a:t>
            </a:r>
            <a:r>
              <a:rPr lang="en-US" altLang="zh-CN" dirty="0"/>
              <a:t> </a:t>
            </a:r>
            <a:r>
              <a:rPr lang="zh-CN" altLang="en-US" dirty="0"/>
              <a:t>满足</a:t>
            </a:r>
            <a:r>
              <a:rPr lang="en-US" altLang="zh-CN" dirty="0"/>
              <a:t>trans[</a:t>
            </a:r>
            <a:r>
              <a:rPr lang="en-US" altLang="zh-CN" dirty="0" err="1"/>
              <a:t>v..w</a:t>
            </a:r>
            <a:r>
              <a:rPr lang="en-US" altLang="zh-CN" dirty="0"/>
              <a:t>][c]=x </a:t>
            </a:r>
            <a:r>
              <a:rPr lang="zh-CN" altLang="en-US" dirty="0"/>
              <a:t>，并且 </a:t>
            </a:r>
            <a:r>
              <a:rPr lang="en-US" altLang="zh-CN" dirty="0"/>
              <a:t>longest(v)+c </a:t>
            </a:r>
            <a:r>
              <a:rPr lang="zh-CN" altLang="en-US" dirty="0"/>
              <a:t>不等于 </a:t>
            </a:r>
            <a:r>
              <a:rPr lang="en-US" altLang="zh-CN" dirty="0"/>
              <a:t>longest(x) </a:t>
            </a:r>
            <a:r>
              <a:rPr lang="zh-CN" altLang="en-US" dirty="0"/>
              <a:t>。</a:t>
            </a:r>
          </a:p>
        </p:txBody>
      </p:sp>
    </p:spTree>
    <p:extLst>
      <p:ext uri="{BB962C8B-B14F-4D97-AF65-F5344CB8AC3E}">
        <p14:creationId xmlns:p14="http://schemas.microsoft.com/office/powerpoint/2010/main" xmlns="" val="2615449674"/>
      </p:ext>
    </p:extLst>
  </p:cSld>
  <p:clrMapOvr>
    <a:masterClrMapping/>
  </p:clrMapOvr>
  <p:transition spd="slow">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6BA975CA-41A7-435D-9469-B4B572C29202}"/>
              </a:ext>
            </a:extLst>
          </p:cNvPr>
          <p:cNvSpPr>
            <a:spLocks noGrp="1"/>
          </p:cNvSpPr>
          <p:nvPr>
            <p:ph idx="1"/>
          </p:nvPr>
        </p:nvSpPr>
        <p:spPr>
          <a:xfrm>
            <a:off x="457200" y="476672"/>
            <a:ext cx="8229600" cy="4383087"/>
          </a:xfrm>
        </p:spPr>
        <p:txBody>
          <a:bodyPr/>
          <a:lstStyle/>
          <a:p>
            <a:r>
              <a:rPr lang="zh-CN" altLang="en-US" dirty="0"/>
              <a:t>假设已经构造 </a:t>
            </a:r>
            <a:r>
              <a:rPr lang="en-US" altLang="zh-CN" dirty="0" err="1"/>
              <a:t>aab</a:t>
            </a:r>
            <a:r>
              <a:rPr lang="zh-CN" altLang="en-US" dirty="0"/>
              <a:t>的</a:t>
            </a:r>
            <a:r>
              <a:rPr lang="en-US" altLang="zh-CN" dirty="0"/>
              <a:t>SAM</a:t>
            </a:r>
            <a:r>
              <a:rPr lang="zh-CN" altLang="en-US" dirty="0"/>
              <a:t>如图，现在我们要增加一个字符</a:t>
            </a:r>
            <a:r>
              <a:rPr lang="en-US" altLang="zh-CN" dirty="0"/>
              <a:t>bb </a:t>
            </a:r>
            <a:r>
              <a:rPr lang="zh-CN" altLang="en-US" dirty="0"/>
              <a:t>构造 </a:t>
            </a:r>
            <a:r>
              <a:rPr lang="en-US" altLang="zh-CN" dirty="0" err="1"/>
              <a:t>aabb</a:t>
            </a:r>
            <a:r>
              <a:rPr lang="zh-CN" altLang="en-US" dirty="0"/>
              <a:t>的 </a:t>
            </a:r>
            <a:r>
              <a:rPr lang="en-US" altLang="zh-CN" dirty="0"/>
              <a:t>SAM</a:t>
            </a:r>
            <a:r>
              <a:rPr lang="zh-CN" altLang="en-US" dirty="0"/>
              <a:t>。</a:t>
            </a:r>
          </a:p>
        </p:txBody>
      </p:sp>
      <p:pic>
        <p:nvPicPr>
          <p:cNvPr id="8" name="图片 7">
            <a:extLst>
              <a:ext uri="{FF2B5EF4-FFF2-40B4-BE49-F238E27FC236}">
                <a16:creationId xmlns:a16="http://schemas.microsoft.com/office/drawing/2014/main" xmlns="" id="{1A260540-059D-4C48-A43D-1640993C3E4E}"/>
              </a:ext>
            </a:extLst>
          </p:cNvPr>
          <p:cNvPicPr>
            <a:picLocks noChangeAspect="1"/>
          </p:cNvPicPr>
          <p:nvPr/>
        </p:nvPicPr>
        <p:blipFill rotWithShape="1">
          <a:blip r:embed="rId2">
            <a:extLst>
              <a:ext uri="{28A0092B-C50C-407E-A947-70E740481C1C}">
                <a14:useLocalDpi xmlns:a14="http://schemas.microsoft.com/office/drawing/2010/main" xmlns="" val="0"/>
              </a:ext>
            </a:extLst>
          </a:blip>
          <a:srcRect r="47637"/>
          <a:stretch/>
        </p:blipFill>
        <p:spPr>
          <a:xfrm>
            <a:off x="457201" y="1584920"/>
            <a:ext cx="5891983" cy="3274839"/>
          </a:xfrm>
          <a:prstGeom prst="rect">
            <a:avLst/>
          </a:prstGeom>
        </p:spPr>
      </p:pic>
      <p:graphicFrame>
        <p:nvGraphicFramePr>
          <p:cNvPr id="5" name="内容占位符 3">
            <a:extLst>
              <a:ext uri="{FF2B5EF4-FFF2-40B4-BE49-F238E27FC236}">
                <a16:creationId xmlns:a16="http://schemas.microsoft.com/office/drawing/2014/main" xmlns="" id="{B2E45BFA-92EB-426B-921E-4A4385816981}"/>
              </a:ext>
            </a:extLst>
          </p:cNvPr>
          <p:cNvGraphicFramePr>
            <a:graphicFrameLocks/>
          </p:cNvGraphicFramePr>
          <p:nvPr>
            <p:extLst>
              <p:ext uri="{D42A27DB-BD31-4B8C-83A1-F6EECF244321}">
                <p14:modId xmlns:p14="http://schemas.microsoft.com/office/powerpoint/2010/main" xmlns="" val="2398454963"/>
              </p:ext>
            </p:extLst>
          </p:nvPr>
        </p:nvGraphicFramePr>
        <p:xfrm>
          <a:off x="5436096" y="1613686"/>
          <a:ext cx="3575249" cy="2630058"/>
        </p:xfrm>
        <a:graphic>
          <a:graphicData uri="http://schemas.openxmlformats.org/drawingml/2006/table">
            <a:tbl>
              <a:tblPr>
                <a:tableStyleId>{5C22544A-7EE6-4342-B048-85BDC9FD1C3A}</a:tableStyleId>
              </a:tblPr>
              <a:tblGrid>
                <a:gridCol w="499761">
                  <a:extLst>
                    <a:ext uri="{9D8B030D-6E8A-4147-A177-3AD203B41FA5}">
                      <a16:colId xmlns:a16="http://schemas.microsoft.com/office/drawing/2014/main" xmlns="" val="1960368589"/>
                    </a:ext>
                  </a:extLst>
                </a:gridCol>
                <a:gridCol w="1918543">
                  <a:extLst>
                    <a:ext uri="{9D8B030D-6E8A-4147-A177-3AD203B41FA5}">
                      <a16:colId xmlns:a16="http://schemas.microsoft.com/office/drawing/2014/main" xmlns="" val="1160416206"/>
                    </a:ext>
                  </a:extLst>
                </a:gridCol>
                <a:gridCol w="1156945">
                  <a:extLst>
                    <a:ext uri="{9D8B030D-6E8A-4147-A177-3AD203B41FA5}">
                      <a16:colId xmlns:a16="http://schemas.microsoft.com/office/drawing/2014/main" xmlns="" val="2617658225"/>
                    </a:ext>
                  </a:extLst>
                </a:gridCol>
              </a:tblGrid>
              <a:tr h="396614">
                <a:tc>
                  <a:txBody>
                    <a:bodyPr/>
                    <a:lstStyle/>
                    <a:p>
                      <a:pPr algn="ctr" fontAlgn="ctr"/>
                      <a:r>
                        <a:rPr lang="zh-CN" altLang="en-US" sz="1300" b="1" u="none" strike="noStrike" dirty="0">
                          <a:effectLst/>
                        </a:rPr>
                        <a:t>状态</a:t>
                      </a:r>
                      <a:endParaRPr lang="zh-CN" altLang="en-US" sz="1300" b="1"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300" b="1" u="none" strike="noStrike" dirty="0">
                          <a:effectLst/>
                        </a:rPr>
                        <a:t>子串</a:t>
                      </a:r>
                      <a:endParaRPr lang="zh-CN" altLang="en-US" sz="1300" b="1"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300" b="1" u="none" strike="noStrike" dirty="0">
                          <a:effectLst/>
                        </a:rPr>
                        <a:t>endpos</a:t>
                      </a:r>
                      <a:endParaRPr lang="en-US" sz="1300" b="1"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03713055"/>
                  </a:ext>
                </a:extLst>
              </a:tr>
              <a:tr h="244324">
                <a:tc>
                  <a:txBody>
                    <a:bodyPr/>
                    <a:lstStyle/>
                    <a:p>
                      <a:pPr algn="ctr" fontAlgn="ctr"/>
                      <a:r>
                        <a:rPr lang="en-US" sz="1300" u="none" strike="noStrike">
                          <a:effectLst/>
                        </a:rPr>
                        <a:t>S</a:t>
                      </a:r>
                      <a:endParaRPr lang="en-US"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300" u="none" strike="noStrike">
                          <a:effectLst/>
                        </a:rPr>
                        <a:t>空串</a:t>
                      </a:r>
                      <a:endParaRPr lang="zh-CN" altLang="en-US"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300" u="none" strike="noStrike" dirty="0">
                          <a:effectLst/>
                        </a:rPr>
                        <a:t>{0,1,2,3}</a:t>
                      </a:r>
                      <a:endParaRPr lang="en-US" altLang="zh-CN"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95822942"/>
                  </a:ext>
                </a:extLst>
              </a:tr>
              <a:tr h="244324">
                <a:tc>
                  <a:txBody>
                    <a:bodyPr/>
                    <a:lstStyle/>
                    <a:p>
                      <a:pPr algn="ctr" fontAlgn="ctr"/>
                      <a:r>
                        <a:rPr lang="en-US" altLang="zh-CN" sz="1300" u="none" strike="noStrike">
                          <a:effectLst/>
                        </a:rPr>
                        <a:t>1</a:t>
                      </a:r>
                      <a:endParaRPr lang="en-US" altLang="zh-CN"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300" u="none" strike="noStrike" dirty="0">
                          <a:effectLst/>
                        </a:rPr>
                        <a:t>a</a:t>
                      </a:r>
                      <a:endParaRPr lang="en-US"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300" u="none" strike="noStrike" dirty="0">
                          <a:effectLst/>
                        </a:rPr>
                        <a:t>{1,2}</a:t>
                      </a:r>
                      <a:endParaRPr lang="en-US" altLang="zh-CN"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19970739"/>
                  </a:ext>
                </a:extLst>
              </a:tr>
              <a:tr h="244324">
                <a:tc>
                  <a:txBody>
                    <a:bodyPr/>
                    <a:lstStyle/>
                    <a:p>
                      <a:pPr algn="ctr" fontAlgn="ctr"/>
                      <a:r>
                        <a:rPr lang="en-US" altLang="zh-CN" sz="1300" u="none" strike="noStrike">
                          <a:effectLst/>
                        </a:rPr>
                        <a:t>2</a:t>
                      </a:r>
                      <a:endParaRPr lang="en-US" altLang="zh-CN"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300" u="none" strike="noStrike">
                          <a:effectLst/>
                        </a:rPr>
                        <a:t>aa</a:t>
                      </a:r>
                      <a:endParaRPr lang="en-US"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300" u="none" strike="noStrike">
                          <a:effectLst/>
                        </a:rPr>
                        <a:t>{2}</a:t>
                      </a:r>
                      <a:endParaRPr lang="en-US" altLang="zh-CN"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40708395"/>
                  </a:ext>
                </a:extLst>
              </a:tr>
              <a:tr h="244324">
                <a:tc>
                  <a:txBody>
                    <a:bodyPr/>
                    <a:lstStyle/>
                    <a:p>
                      <a:pPr algn="ctr" fontAlgn="ctr"/>
                      <a:r>
                        <a:rPr lang="en-US" altLang="zh-CN" sz="1300" u="none" strike="noStrike">
                          <a:effectLst/>
                        </a:rPr>
                        <a:t>3</a:t>
                      </a:r>
                      <a:endParaRPr lang="en-US" altLang="zh-CN"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zh-CN" sz="1300" u="none" strike="noStrike" dirty="0" err="1">
                          <a:effectLst/>
                        </a:rPr>
                        <a:t>a</a:t>
                      </a:r>
                      <a:r>
                        <a:rPr lang="en-US" sz="1300" u="none" strike="noStrike" dirty="0" err="1">
                          <a:effectLst/>
                        </a:rPr>
                        <a:t>ab,</a:t>
                      </a:r>
                      <a:r>
                        <a:rPr lang="en-US" altLang="zh-CN" sz="1300" u="none" strike="noStrike" dirty="0" err="1">
                          <a:effectLst/>
                        </a:rPr>
                        <a:t>ab,</a:t>
                      </a:r>
                      <a:r>
                        <a:rPr lang="en-US" sz="1300" u="none" strike="noStrike" dirty="0" err="1">
                          <a:effectLst/>
                        </a:rPr>
                        <a:t>b</a:t>
                      </a:r>
                      <a:endParaRPr lang="en-US"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300" u="none" strike="noStrike">
                          <a:effectLst/>
                        </a:rPr>
                        <a:t>{3}</a:t>
                      </a:r>
                      <a:endParaRPr lang="en-US" altLang="zh-CN"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18945003"/>
                  </a:ext>
                </a:extLst>
              </a:tr>
              <a:tr h="244324">
                <a:tc>
                  <a:txBody>
                    <a:bodyPr/>
                    <a:lstStyle/>
                    <a:p>
                      <a:pPr algn="ctr" fontAlgn="ctr"/>
                      <a:endParaRPr lang="en-US" altLang="zh-CN"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en-US"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zh-CN"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08026978"/>
                  </a:ext>
                </a:extLst>
              </a:tr>
              <a:tr h="244324">
                <a:tc>
                  <a:txBody>
                    <a:bodyPr/>
                    <a:lstStyle/>
                    <a:p>
                      <a:pPr algn="ctr" fontAlgn="ctr"/>
                      <a:endParaRPr lang="en-US" altLang="zh-CN"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en-US"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zh-CN"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04891491"/>
                  </a:ext>
                </a:extLst>
              </a:tr>
              <a:tr h="244324">
                <a:tc>
                  <a:txBody>
                    <a:bodyPr/>
                    <a:lstStyle/>
                    <a:p>
                      <a:pPr algn="ctr" fontAlgn="ctr"/>
                      <a:endParaRPr lang="en-US" altLang="zh-CN"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en-US"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zh-CN"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92509145"/>
                  </a:ext>
                </a:extLst>
              </a:tr>
              <a:tr h="244324">
                <a:tc>
                  <a:txBody>
                    <a:bodyPr/>
                    <a:lstStyle/>
                    <a:p>
                      <a:pPr algn="ctr" fontAlgn="ctr"/>
                      <a:endParaRPr lang="en-US" altLang="zh-CN"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en-US"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zh-CN"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19548121"/>
                  </a:ext>
                </a:extLst>
              </a:tr>
              <a:tr h="278852">
                <a:tc>
                  <a:txBody>
                    <a:bodyPr/>
                    <a:lstStyle/>
                    <a:p>
                      <a:pPr algn="ctr" fontAlgn="ctr"/>
                      <a:endParaRPr lang="en-US" altLang="zh-CN"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en-US"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zh-CN"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91765985"/>
                  </a:ext>
                </a:extLst>
              </a:tr>
            </a:tbl>
          </a:graphicData>
        </a:graphic>
      </p:graphicFrame>
      <p:sp>
        <p:nvSpPr>
          <p:cNvPr id="6" name="矩形 5">
            <a:extLst>
              <a:ext uri="{FF2B5EF4-FFF2-40B4-BE49-F238E27FC236}">
                <a16:creationId xmlns:a16="http://schemas.microsoft.com/office/drawing/2014/main" xmlns="" id="{2080B2B8-EDE5-43A3-9E8E-DF6458052265}"/>
              </a:ext>
            </a:extLst>
          </p:cNvPr>
          <p:cNvSpPr/>
          <p:nvPr/>
        </p:nvSpPr>
        <p:spPr>
          <a:xfrm>
            <a:off x="461061" y="4835517"/>
            <a:ext cx="8064896" cy="2031325"/>
          </a:xfrm>
          <a:prstGeom prst="rect">
            <a:avLst/>
          </a:prstGeom>
        </p:spPr>
        <p:txBody>
          <a:bodyPr wrap="square">
            <a:spAutoFit/>
          </a:bodyPr>
          <a:lstStyle/>
          <a:p>
            <a:r>
              <a:rPr lang="zh-CN" altLang="en-US" sz="2100" dirty="0"/>
              <a:t>首先，新建状态</a:t>
            </a:r>
            <a:r>
              <a:rPr lang="en-US" altLang="zh-CN" sz="2100" dirty="0"/>
              <a:t>4</a:t>
            </a:r>
            <a:r>
              <a:rPr lang="zh-CN" altLang="en-US" sz="2100" dirty="0"/>
              <a:t>，在 </a:t>
            </a:r>
            <a:r>
              <a:rPr lang="en-US" altLang="zh-CN" sz="2100" dirty="0"/>
              <a:t>suffix−path(</a:t>
            </a:r>
            <a:r>
              <a:rPr lang="en-US" altLang="zh-CN" sz="2100" dirty="0" err="1"/>
              <a:t>u→S</a:t>
            </a:r>
            <a:r>
              <a:rPr lang="en-US" altLang="zh-CN" sz="2100" dirty="0"/>
              <a:t>) </a:t>
            </a:r>
            <a:r>
              <a:rPr lang="zh-CN" altLang="en-US" sz="2100" dirty="0"/>
              <a:t>即</a:t>
            </a:r>
            <a:r>
              <a:rPr lang="en-US" altLang="zh-CN" sz="2100" dirty="0"/>
              <a:t>3-&gt;S</a:t>
            </a:r>
            <a:r>
              <a:rPr lang="zh-CN" altLang="en-US" sz="2100" dirty="0"/>
              <a:t>的状态 </a:t>
            </a:r>
            <a:r>
              <a:rPr lang="en-US" altLang="zh-CN" sz="2100" dirty="0"/>
              <a:t>3 </a:t>
            </a:r>
            <a:r>
              <a:rPr lang="zh-CN" altLang="en-US" sz="2100" dirty="0"/>
              <a:t>时，</a:t>
            </a:r>
            <a:endParaRPr lang="en-US" altLang="zh-CN" sz="2100" dirty="0"/>
          </a:p>
          <a:p>
            <a:r>
              <a:rPr lang="en-US" altLang="zh-CN" sz="2100" dirty="0"/>
              <a:t>          trans[3][b]=null,</a:t>
            </a:r>
            <a:r>
              <a:rPr lang="zh-CN" altLang="en-US" sz="2100" dirty="0"/>
              <a:t>所以</a:t>
            </a:r>
            <a:r>
              <a:rPr lang="en-US" altLang="zh-CN" sz="2100" dirty="0"/>
              <a:t>trans[3][b]=z</a:t>
            </a:r>
          </a:p>
          <a:p>
            <a:endParaRPr lang="en-US" altLang="zh-CN" sz="2100" dirty="0"/>
          </a:p>
          <a:p>
            <a:r>
              <a:rPr lang="zh-CN" altLang="en-US" sz="2100" dirty="0"/>
              <a:t>然后处理状态 </a:t>
            </a:r>
            <a:r>
              <a:rPr lang="en-US" altLang="zh-CN" sz="2100" dirty="0"/>
              <a:t>S </a:t>
            </a:r>
            <a:r>
              <a:rPr lang="zh-CN" altLang="en-US" sz="2100" dirty="0"/>
              <a:t>时，遇到 </a:t>
            </a:r>
            <a:r>
              <a:rPr lang="en-US" altLang="zh-CN" sz="2100" dirty="0"/>
              <a:t>trans[S][b]=3 </a:t>
            </a:r>
          </a:p>
          <a:p>
            <a:r>
              <a:rPr lang="zh-CN" altLang="en-US" sz="2100" dirty="0"/>
              <a:t>但</a:t>
            </a:r>
            <a:r>
              <a:rPr lang="en-US" altLang="zh-CN" sz="2100" dirty="0"/>
              <a:t>longest(3)=</a:t>
            </a:r>
            <a:r>
              <a:rPr lang="en-US" altLang="zh-CN" sz="2100" dirty="0" err="1"/>
              <a:t>aab</a:t>
            </a:r>
            <a:r>
              <a:rPr lang="en-US" altLang="zh-CN" sz="2100" dirty="0"/>
              <a:t> </a:t>
            </a:r>
            <a:r>
              <a:rPr lang="zh-CN" altLang="en-US" sz="2100" dirty="0"/>
              <a:t>，</a:t>
            </a:r>
            <a:r>
              <a:rPr lang="en-US" altLang="zh-CN" sz="2100" dirty="0"/>
              <a:t>longest(S)+b=b,</a:t>
            </a:r>
            <a:r>
              <a:rPr lang="zh-CN" altLang="en-US" sz="2100" dirty="0"/>
              <a:t>两者不相等</a:t>
            </a:r>
            <a:endParaRPr lang="en-US" altLang="zh-CN" sz="2100" dirty="0"/>
          </a:p>
          <a:p>
            <a:r>
              <a:rPr lang="zh-CN" altLang="en-US" sz="2100" dirty="0"/>
              <a:t>即意味着增加了新字符后 </a:t>
            </a:r>
            <a:r>
              <a:rPr lang="en-US" altLang="zh-CN" sz="2100" dirty="0" err="1"/>
              <a:t>endpos</a:t>
            </a:r>
            <a:r>
              <a:rPr lang="en-US" altLang="zh-CN" sz="2100" dirty="0"/>
              <a:t>(</a:t>
            </a:r>
            <a:r>
              <a:rPr lang="en-US" altLang="zh-CN" sz="2100" dirty="0" err="1"/>
              <a:t>aab</a:t>
            </a:r>
            <a:r>
              <a:rPr lang="en-US" altLang="zh-CN" sz="2100" dirty="0"/>
              <a:t>) </a:t>
            </a:r>
            <a:r>
              <a:rPr lang="zh-CN" altLang="en-US" sz="2100" dirty="0"/>
              <a:t>不等于 </a:t>
            </a:r>
            <a:r>
              <a:rPr lang="en-US" altLang="zh-CN" sz="2100" dirty="0" err="1"/>
              <a:t>endpos</a:t>
            </a:r>
            <a:r>
              <a:rPr lang="en-US" altLang="zh-CN" sz="2100" dirty="0"/>
              <a:t>(b)</a:t>
            </a:r>
            <a:endParaRPr lang="zh-CN" altLang="en-US" sz="2100" dirty="0"/>
          </a:p>
        </p:txBody>
      </p:sp>
    </p:spTree>
    <p:extLst>
      <p:ext uri="{BB962C8B-B14F-4D97-AF65-F5344CB8AC3E}">
        <p14:creationId xmlns:p14="http://schemas.microsoft.com/office/powerpoint/2010/main" xmlns="" val="3414221341"/>
      </p:ext>
    </p:extLst>
  </p:cSld>
  <p:clrMapOvr>
    <a:masterClrMapping/>
  </p:clrMapOvr>
  <p:transition spd="slow">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0D265CDE-6BE8-4383-85D6-9B6A7203426E}"/>
              </a:ext>
            </a:extLst>
          </p:cNvPr>
          <p:cNvSpPr>
            <a:spLocks noGrp="1"/>
          </p:cNvSpPr>
          <p:nvPr>
            <p:ph idx="1"/>
          </p:nvPr>
        </p:nvSpPr>
        <p:spPr>
          <a:xfrm>
            <a:off x="417738" y="404665"/>
            <a:ext cx="8905973" cy="4383087"/>
          </a:xfrm>
        </p:spPr>
        <p:txBody>
          <a:bodyPr/>
          <a:lstStyle/>
          <a:p>
            <a:r>
              <a:rPr lang="zh-CN" altLang="en-US" sz="2800" dirty="0"/>
              <a:t>这时需要从 </a:t>
            </a:r>
            <a:r>
              <a:rPr lang="en-US" altLang="zh-CN" sz="2800" dirty="0"/>
              <a:t>x </a:t>
            </a:r>
            <a:r>
              <a:rPr lang="zh-CN" altLang="en-US" sz="2800" dirty="0"/>
              <a:t>拆分出新的状态 </a:t>
            </a:r>
            <a:r>
              <a:rPr lang="en-US" altLang="zh-CN" sz="2800" dirty="0"/>
              <a:t>y </a:t>
            </a:r>
            <a:r>
              <a:rPr lang="zh-CN" altLang="en-US" sz="2800" dirty="0"/>
              <a:t>，并且把原来 </a:t>
            </a:r>
            <a:r>
              <a:rPr lang="en-US" altLang="zh-CN" sz="2800" dirty="0"/>
              <a:t>x </a:t>
            </a:r>
            <a:r>
              <a:rPr lang="zh-CN" altLang="en-US" sz="2800" dirty="0"/>
              <a:t>中长度小于等于 </a:t>
            </a:r>
            <a:r>
              <a:rPr lang="en-US" altLang="zh-CN" sz="2800" dirty="0"/>
              <a:t>maxlen(v)+1 </a:t>
            </a:r>
            <a:r>
              <a:rPr lang="zh-CN" altLang="en-US" sz="2800" dirty="0"/>
              <a:t>的子串分给 </a:t>
            </a:r>
            <a:r>
              <a:rPr lang="en-US" altLang="zh-CN" sz="2800" dirty="0"/>
              <a:t>y </a:t>
            </a:r>
            <a:r>
              <a:rPr lang="zh-CN" altLang="en-US" sz="2800" dirty="0"/>
              <a:t>，其余子串留给 </a:t>
            </a:r>
            <a:r>
              <a:rPr lang="en-US" altLang="zh-CN" sz="2800" dirty="0"/>
              <a:t>x </a:t>
            </a:r>
            <a:r>
              <a:rPr lang="zh-CN" altLang="en-US" sz="2800" dirty="0"/>
              <a:t>。同时令：</a:t>
            </a:r>
            <a:endParaRPr lang="en-US" altLang="zh-CN" sz="2800" dirty="0"/>
          </a:p>
          <a:p>
            <a:r>
              <a:rPr lang="en-US" altLang="zh-CN" sz="2800" dirty="0" err="1"/>
              <a:t>memcpy</a:t>
            </a:r>
            <a:r>
              <a:rPr lang="en-US" altLang="zh-CN" sz="2800" dirty="0"/>
              <a:t>(trans[y],trans[x]),  link[y]=link[x]</a:t>
            </a:r>
            <a:r>
              <a:rPr lang="zh-CN" altLang="en-US" sz="2800" dirty="0"/>
              <a:t>；</a:t>
            </a:r>
            <a:r>
              <a:rPr lang="en-US" altLang="zh-CN" sz="2800" dirty="0"/>
              <a:t> </a:t>
            </a:r>
          </a:p>
          <a:p>
            <a:r>
              <a:rPr lang="en-US" altLang="zh-CN" sz="2800" dirty="0"/>
              <a:t>trans[</a:t>
            </a:r>
            <a:r>
              <a:rPr lang="en-US" altLang="zh-CN" sz="2800" dirty="0" err="1"/>
              <a:t>v..w</a:t>
            </a:r>
            <a:r>
              <a:rPr lang="en-US" altLang="zh-CN" sz="2800" dirty="0"/>
              <a:t>][c]=y,   link[x]=link[z]=y</a:t>
            </a:r>
            <a:r>
              <a:rPr lang="zh-CN" altLang="en-US" sz="2800" dirty="0"/>
              <a:t>；</a:t>
            </a:r>
            <a:endParaRPr lang="en-US" altLang="zh-CN" sz="2800" dirty="0"/>
          </a:p>
          <a:p>
            <a:r>
              <a:rPr lang="zh-CN" altLang="en-US" sz="2800" dirty="0"/>
              <a:t>即</a:t>
            </a:r>
            <a:r>
              <a:rPr lang="en-US" altLang="zh-CN" sz="2800" dirty="0"/>
              <a:t>y</a:t>
            </a:r>
            <a:r>
              <a:rPr lang="zh-CN" altLang="en-US" sz="2800" dirty="0"/>
              <a:t>先复制</a:t>
            </a:r>
            <a:r>
              <a:rPr lang="en-US" altLang="zh-CN" sz="2800" dirty="0"/>
              <a:t>x</a:t>
            </a:r>
            <a:r>
              <a:rPr lang="zh-CN" altLang="en-US" sz="2800" dirty="0"/>
              <a:t>的转移，同时继承</a:t>
            </a:r>
            <a:r>
              <a:rPr lang="en-US" altLang="zh-CN" sz="2800" dirty="0"/>
              <a:t>x</a:t>
            </a:r>
            <a:r>
              <a:rPr lang="zh-CN" altLang="en-US" sz="2800" dirty="0"/>
              <a:t>的</a:t>
            </a:r>
            <a:r>
              <a:rPr lang="en-US" altLang="zh-CN" sz="2800" dirty="0"/>
              <a:t>link</a:t>
            </a:r>
            <a:r>
              <a:rPr lang="zh-CN" altLang="en-US" sz="2800" dirty="0"/>
              <a:t>，并且</a:t>
            </a:r>
            <a:r>
              <a:rPr lang="en-US" altLang="zh-CN" sz="2800" dirty="0"/>
              <a:t>x</a:t>
            </a:r>
            <a:r>
              <a:rPr lang="zh-CN" altLang="en-US" sz="2800" dirty="0"/>
              <a:t>前面断开的 </a:t>
            </a:r>
            <a:r>
              <a:rPr lang="en-US" altLang="zh-CN" sz="2800" dirty="0"/>
              <a:t>substrings </a:t>
            </a:r>
            <a:r>
              <a:rPr lang="zh-CN" altLang="en-US" sz="2800" dirty="0"/>
              <a:t>都转移到 </a:t>
            </a:r>
            <a:r>
              <a:rPr lang="en-US" altLang="zh-CN" sz="2800" dirty="0"/>
              <a:t>y </a:t>
            </a:r>
            <a:r>
              <a:rPr lang="zh-CN" altLang="en-US" sz="2800" dirty="0"/>
              <a:t>中，最后</a:t>
            </a:r>
            <a:r>
              <a:rPr lang="en-US" altLang="zh-CN" sz="2800" dirty="0"/>
              <a:t>link[x]=link[z]=y </a:t>
            </a:r>
            <a:r>
              <a:rPr lang="zh-CN" altLang="en-US" sz="2800" dirty="0"/>
              <a:t>。</a:t>
            </a:r>
          </a:p>
        </p:txBody>
      </p:sp>
      <p:pic>
        <p:nvPicPr>
          <p:cNvPr id="4" name="图片 3">
            <a:extLst>
              <a:ext uri="{FF2B5EF4-FFF2-40B4-BE49-F238E27FC236}">
                <a16:creationId xmlns:a16="http://schemas.microsoft.com/office/drawing/2014/main" xmlns="" id="{DD467723-95C0-4486-B6C3-F5F422F00C5C}"/>
              </a:ext>
            </a:extLst>
          </p:cNvPr>
          <p:cNvPicPr>
            <a:picLocks noChangeAspect="1"/>
          </p:cNvPicPr>
          <p:nvPr/>
        </p:nvPicPr>
        <p:blipFill rotWithShape="1">
          <a:blip r:embed="rId2"/>
          <a:srcRect t="10500"/>
          <a:stretch/>
        </p:blipFill>
        <p:spPr>
          <a:xfrm>
            <a:off x="539552" y="4005064"/>
            <a:ext cx="8448773" cy="3068960"/>
          </a:xfrm>
          <a:prstGeom prst="rect">
            <a:avLst/>
          </a:prstGeom>
        </p:spPr>
      </p:pic>
    </p:spTree>
    <p:extLst>
      <p:ext uri="{BB962C8B-B14F-4D97-AF65-F5344CB8AC3E}">
        <p14:creationId xmlns:p14="http://schemas.microsoft.com/office/powerpoint/2010/main" xmlns="" val="2079122848"/>
      </p:ext>
    </p:extLst>
  </p:cSld>
  <p:clrMapOvr>
    <a:masterClrMapping/>
  </p:clrMapOvr>
  <p:transition spd="slow">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xmlns="" id="{1A260540-059D-4C48-A43D-1640993C3E4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605" y="-21291"/>
            <a:ext cx="9144000" cy="2661245"/>
          </a:xfrm>
          <a:prstGeom prst="rect">
            <a:avLst/>
          </a:prstGeom>
        </p:spPr>
      </p:pic>
      <p:sp>
        <p:nvSpPr>
          <p:cNvPr id="10" name="矩形 9">
            <a:extLst>
              <a:ext uri="{FF2B5EF4-FFF2-40B4-BE49-F238E27FC236}">
                <a16:creationId xmlns:a16="http://schemas.microsoft.com/office/drawing/2014/main" xmlns="" id="{D6279589-36EB-4B1D-A693-B0AD450E8D58}"/>
              </a:ext>
            </a:extLst>
          </p:cNvPr>
          <p:cNvSpPr/>
          <p:nvPr/>
        </p:nvSpPr>
        <p:spPr>
          <a:xfrm>
            <a:off x="57531" y="2780929"/>
            <a:ext cx="6282044" cy="3323987"/>
          </a:xfrm>
          <a:prstGeom prst="rect">
            <a:avLst/>
          </a:prstGeom>
        </p:spPr>
        <p:txBody>
          <a:bodyPr wrap="square">
            <a:spAutoFit/>
          </a:bodyPr>
          <a:lstStyle/>
          <a:p>
            <a:r>
              <a:rPr lang="zh-CN" altLang="en-US" sz="2100" dirty="0"/>
              <a:t>然后处理状态 </a:t>
            </a:r>
            <a:r>
              <a:rPr lang="en-US" altLang="zh-CN" sz="2100" dirty="0"/>
              <a:t>S </a:t>
            </a:r>
            <a:r>
              <a:rPr lang="zh-CN" altLang="en-US" sz="2100" dirty="0"/>
              <a:t>时，遇到 </a:t>
            </a:r>
            <a:r>
              <a:rPr lang="en-US" altLang="zh-CN" sz="2100" dirty="0"/>
              <a:t>trans[S][b]=3 </a:t>
            </a:r>
          </a:p>
          <a:p>
            <a:r>
              <a:rPr lang="zh-CN" altLang="en-US" sz="2100" dirty="0"/>
              <a:t>但 </a:t>
            </a:r>
            <a:r>
              <a:rPr lang="en-US" altLang="zh-CN" sz="2100" dirty="0"/>
              <a:t>longest(3)=</a:t>
            </a:r>
            <a:r>
              <a:rPr lang="en-US" altLang="zh-CN" sz="2100" dirty="0" err="1"/>
              <a:t>aab</a:t>
            </a:r>
            <a:r>
              <a:rPr lang="en-US" altLang="zh-CN" sz="2100" dirty="0"/>
              <a:t> </a:t>
            </a:r>
            <a:r>
              <a:rPr lang="zh-CN" altLang="en-US" sz="2100" dirty="0"/>
              <a:t>，</a:t>
            </a:r>
            <a:r>
              <a:rPr lang="en-US" altLang="zh-CN" sz="2100" dirty="0"/>
              <a:t>longest(S)+b=b,</a:t>
            </a:r>
            <a:r>
              <a:rPr lang="zh-CN" altLang="en-US" sz="2100" dirty="0"/>
              <a:t>两者不相等</a:t>
            </a:r>
            <a:endParaRPr lang="en-US" altLang="zh-CN" sz="2100" dirty="0"/>
          </a:p>
          <a:p>
            <a:r>
              <a:rPr lang="zh-CN" altLang="en-US" sz="2100" dirty="0"/>
              <a:t>即意味着增加了新字符后 </a:t>
            </a:r>
            <a:r>
              <a:rPr lang="en-US" altLang="zh-CN" sz="2100" dirty="0"/>
              <a:t>endpos(</a:t>
            </a:r>
            <a:r>
              <a:rPr lang="en-US" altLang="zh-CN" sz="2100" dirty="0" err="1"/>
              <a:t>aab</a:t>
            </a:r>
            <a:r>
              <a:rPr lang="en-US" altLang="zh-CN" sz="2100" dirty="0"/>
              <a:t>) </a:t>
            </a:r>
            <a:r>
              <a:rPr lang="zh-CN" altLang="en-US" sz="2100" dirty="0"/>
              <a:t>不等于 </a:t>
            </a:r>
            <a:r>
              <a:rPr lang="en-US" altLang="zh-CN" sz="2100" dirty="0"/>
              <a:t>endpos(b) </a:t>
            </a:r>
            <a:r>
              <a:rPr lang="zh-CN" altLang="en-US" sz="2100" dirty="0"/>
              <a:t>，</a:t>
            </a:r>
            <a:endParaRPr lang="en-US" altLang="zh-CN" sz="2100" dirty="0"/>
          </a:p>
          <a:p>
            <a:r>
              <a:rPr lang="zh-CN" altLang="en-US" sz="2100" dirty="0"/>
              <a:t>所以这两个子串不能同属一个状态</a:t>
            </a:r>
            <a:r>
              <a:rPr lang="en-US" altLang="zh-CN" sz="2100" dirty="0"/>
              <a:t>3 </a:t>
            </a:r>
            <a:r>
              <a:rPr lang="zh-CN" altLang="en-US" sz="2100" dirty="0"/>
              <a:t>。</a:t>
            </a:r>
            <a:endParaRPr lang="en-US" altLang="zh-CN" sz="2100" dirty="0"/>
          </a:p>
          <a:p>
            <a:endParaRPr lang="en-US" altLang="zh-CN" sz="2100" dirty="0"/>
          </a:p>
          <a:p>
            <a:r>
              <a:rPr lang="zh-CN" altLang="en-US" sz="2100" dirty="0"/>
              <a:t>这时就要从 </a:t>
            </a:r>
            <a:r>
              <a:rPr lang="en-US" altLang="zh-CN" sz="2100" dirty="0"/>
              <a:t>3 </a:t>
            </a:r>
            <a:r>
              <a:rPr lang="zh-CN" altLang="en-US" sz="2100" dirty="0"/>
              <a:t>中新拆分出一个新状态 </a:t>
            </a:r>
            <a:r>
              <a:rPr lang="en-US" altLang="zh-CN" sz="2100" dirty="0"/>
              <a:t>5 </a:t>
            </a:r>
            <a:r>
              <a:rPr lang="zh-CN" altLang="en-US" sz="2100" dirty="0"/>
              <a:t>，把</a:t>
            </a:r>
            <a:r>
              <a:rPr lang="en-US" altLang="zh-CN" sz="2100" dirty="0"/>
              <a:t>b</a:t>
            </a:r>
            <a:r>
              <a:rPr lang="zh-CN" altLang="en-US" sz="2100" dirty="0"/>
              <a:t>及其后缀分给</a:t>
            </a:r>
            <a:r>
              <a:rPr lang="en-US" altLang="zh-CN" sz="2100" dirty="0"/>
              <a:t>5 </a:t>
            </a:r>
            <a:r>
              <a:rPr lang="zh-CN" altLang="en-US" sz="2100" dirty="0"/>
              <a:t>，其余的子串留给</a:t>
            </a:r>
            <a:r>
              <a:rPr lang="en-US" altLang="zh-CN" sz="2100" dirty="0"/>
              <a:t>3 </a:t>
            </a:r>
            <a:r>
              <a:rPr lang="zh-CN" altLang="en-US" sz="2100" dirty="0"/>
              <a:t>。</a:t>
            </a:r>
            <a:endParaRPr lang="en-US" altLang="zh-CN" sz="2100" dirty="0"/>
          </a:p>
          <a:p>
            <a:r>
              <a:rPr lang="zh-CN" altLang="en-US" sz="2100" dirty="0"/>
              <a:t>同时令 </a:t>
            </a:r>
            <a:r>
              <a:rPr lang="en-US" altLang="zh-CN" sz="2100" dirty="0"/>
              <a:t>trans[S][c]=5,  link[5]=link[3]=S,  link[3]=link[6]=5</a:t>
            </a:r>
            <a:endParaRPr lang="zh-CN" altLang="en-US" sz="2100" dirty="0"/>
          </a:p>
        </p:txBody>
      </p:sp>
      <p:graphicFrame>
        <p:nvGraphicFramePr>
          <p:cNvPr id="11" name="内容占位符 3">
            <a:extLst>
              <a:ext uri="{FF2B5EF4-FFF2-40B4-BE49-F238E27FC236}">
                <a16:creationId xmlns:a16="http://schemas.microsoft.com/office/drawing/2014/main" xmlns="" id="{D4F595CF-87C1-4808-B613-E94BBE098D2E}"/>
              </a:ext>
            </a:extLst>
          </p:cNvPr>
          <p:cNvGraphicFramePr>
            <a:graphicFrameLocks/>
          </p:cNvGraphicFramePr>
          <p:nvPr>
            <p:extLst>
              <p:ext uri="{D42A27DB-BD31-4B8C-83A1-F6EECF244321}">
                <p14:modId xmlns:p14="http://schemas.microsoft.com/office/powerpoint/2010/main" xmlns="" val="2727727335"/>
              </p:ext>
            </p:extLst>
          </p:nvPr>
        </p:nvGraphicFramePr>
        <p:xfrm>
          <a:off x="6506650" y="2979163"/>
          <a:ext cx="2579820" cy="2934638"/>
        </p:xfrm>
        <a:graphic>
          <a:graphicData uri="http://schemas.openxmlformats.org/drawingml/2006/table">
            <a:tbl>
              <a:tblPr>
                <a:tableStyleId>{5C22544A-7EE6-4342-B048-85BDC9FD1C3A}</a:tableStyleId>
              </a:tblPr>
              <a:tblGrid>
                <a:gridCol w="446280">
                  <a:extLst>
                    <a:ext uri="{9D8B030D-6E8A-4147-A177-3AD203B41FA5}">
                      <a16:colId xmlns:a16="http://schemas.microsoft.com/office/drawing/2014/main" xmlns="" val="1960368589"/>
                    </a:ext>
                  </a:extLst>
                </a:gridCol>
                <a:gridCol w="976595">
                  <a:extLst>
                    <a:ext uri="{9D8B030D-6E8A-4147-A177-3AD203B41FA5}">
                      <a16:colId xmlns:a16="http://schemas.microsoft.com/office/drawing/2014/main" xmlns="" val="1160416206"/>
                    </a:ext>
                  </a:extLst>
                </a:gridCol>
                <a:gridCol w="1156945">
                  <a:extLst>
                    <a:ext uri="{9D8B030D-6E8A-4147-A177-3AD203B41FA5}">
                      <a16:colId xmlns:a16="http://schemas.microsoft.com/office/drawing/2014/main" xmlns="" val="2617658225"/>
                    </a:ext>
                  </a:extLst>
                </a:gridCol>
              </a:tblGrid>
              <a:tr h="396614">
                <a:tc>
                  <a:txBody>
                    <a:bodyPr/>
                    <a:lstStyle/>
                    <a:p>
                      <a:pPr algn="ctr" fontAlgn="ctr"/>
                      <a:r>
                        <a:rPr lang="zh-CN" altLang="en-US" sz="1300" b="1" u="none" strike="noStrike" dirty="0">
                          <a:effectLst/>
                        </a:rPr>
                        <a:t>状态</a:t>
                      </a:r>
                      <a:endParaRPr lang="zh-CN" altLang="en-US" sz="1300" b="1"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300" b="1" u="none" strike="noStrike" dirty="0">
                          <a:effectLst/>
                        </a:rPr>
                        <a:t>子串</a:t>
                      </a:r>
                      <a:endParaRPr lang="zh-CN" altLang="en-US" sz="1300" b="1"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300" b="1" u="none" strike="noStrike" dirty="0">
                          <a:effectLst/>
                        </a:rPr>
                        <a:t>endpos</a:t>
                      </a:r>
                      <a:endParaRPr lang="en-US" sz="1300" b="1"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03713055"/>
                  </a:ext>
                </a:extLst>
              </a:tr>
              <a:tr h="396614">
                <a:tc>
                  <a:txBody>
                    <a:bodyPr/>
                    <a:lstStyle/>
                    <a:p>
                      <a:pPr algn="ctr" fontAlgn="ctr"/>
                      <a:r>
                        <a:rPr lang="en-US" sz="1300" u="none" strike="noStrike">
                          <a:effectLst/>
                        </a:rPr>
                        <a:t>S</a:t>
                      </a:r>
                      <a:endParaRPr lang="en-US"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300" u="none" strike="noStrike">
                          <a:effectLst/>
                        </a:rPr>
                        <a:t>空串</a:t>
                      </a:r>
                      <a:endParaRPr lang="zh-CN" altLang="en-US"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300" u="none" strike="noStrike">
                          <a:effectLst/>
                        </a:rPr>
                        <a:t>{0,1,2,3,4,5,6}</a:t>
                      </a:r>
                      <a:endParaRPr lang="en-US" altLang="zh-CN"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95822942"/>
                  </a:ext>
                </a:extLst>
              </a:tr>
              <a:tr h="244324">
                <a:tc>
                  <a:txBody>
                    <a:bodyPr/>
                    <a:lstStyle/>
                    <a:p>
                      <a:pPr algn="ctr" fontAlgn="ctr"/>
                      <a:r>
                        <a:rPr lang="en-US" altLang="zh-CN" sz="1300" u="none" strike="noStrike">
                          <a:effectLst/>
                        </a:rPr>
                        <a:t>1</a:t>
                      </a:r>
                      <a:endParaRPr lang="en-US" altLang="zh-CN"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300" u="none" strike="noStrike" dirty="0">
                          <a:effectLst/>
                        </a:rPr>
                        <a:t>a</a:t>
                      </a:r>
                      <a:endParaRPr lang="en-US"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300" u="none" strike="noStrike" dirty="0">
                          <a:effectLst/>
                        </a:rPr>
                        <a:t>{1,2}</a:t>
                      </a:r>
                      <a:endParaRPr lang="en-US" altLang="zh-CN"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19970739"/>
                  </a:ext>
                </a:extLst>
              </a:tr>
              <a:tr h="244324">
                <a:tc>
                  <a:txBody>
                    <a:bodyPr/>
                    <a:lstStyle/>
                    <a:p>
                      <a:pPr algn="ctr" fontAlgn="ctr"/>
                      <a:r>
                        <a:rPr lang="en-US" altLang="zh-CN" sz="1300" u="none" strike="noStrike">
                          <a:effectLst/>
                        </a:rPr>
                        <a:t>2</a:t>
                      </a:r>
                      <a:endParaRPr lang="en-US" altLang="zh-CN"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300" u="none" strike="noStrike">
                          <a:effectLst/>
                        </a:rPr>
                        <a:t>aa</a:t>
                      </a:r>
                      <a:endParaRPr lang="en-US"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300" u="none" strike="noStrike">
                          <a:effectLst/>
                        </a:rPr>
                        <a:t>{2}</a:t>
                      </a:r>
                      <a:endParaRPr lang="en-US" altLang="zh-CN"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40708395"/>
                  </a:ext>
                </a:extLst>
              </a:tr>
              <a:tr h="244324">
                <a:tc>
                  <a:txBody>
                    <a:bodyPr/>
                    <a:lstStyle/>
                    <a:p>
                      <a:pPr algn="ctr" fontAlgn="ctr"/>
                      <a:r>
                        <a:rPr lang="en-US" altLang="zh-CN" sz="1300" u="none" strike="noStrike">
                          <a:effectLst/>
                        </a:rPr>
                        <a:t>3</a:t>
                      </a:r>
                      <a:endParaRPr lang="en-US" altLang="zh-CN"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300" u="none" strike="noStrike" dirty="0" err="1">
                          <a:effectLst/>
                        </a:rPr>
                        <a:t>aab,ab</a:t>
                      </a:r>
                      <a:endParaRPr lang="en-US"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300" u="none" strike="noStrike">
                          <a:effectLst/>
                        </a:rPr>
                        <a:t>{3}</a:t>
                      </a:r>
                      <a:endParaRPr lang="en-US" altLang="zh-CN"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18945003"/>
                  </a:ext>
                </a:extLst>
              </a:tr>
              <a:tr h="396614">
                <a:tc>
                  <a:txBody>
                    <a:bodyPr/>
                    <a:lstStyle/>
                    <a:p>
                      <a:pPr algn="ctr" fontAlgn="ctr"/>
                      <a:r>
                        <a:rPr lang="en-US" altLang="zh-CN" sz="1300" u="none" strike="noStrike">
                          <a:effectLst/>
                        </a:rPr>
                        <a:t>4</a:t>
                      </a:r>
                      <a:endParaRPr lang="en-US" altLang="zh-CN"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300" u="none" strike="noStrike" dirty="0" err="1">
                          <a:effectLst/>
                        </a:rPr>
                        <a:t>aabb,abb,bb</a:t>
                      </a:r>
                      <a:endParaRPr lang="en-US"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300" u="none" strike="noStrike">
                          <a:effectLst/>
                        </a:rPr>
                        <a:t>{4}</a:t>
                      </a:r>
                      <a:endParaRPr lang="en-US" altLang="zh-CN"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08026978"/>
                  </a:ext>
                </a:extLst>
              </a:tr>
              <a:tr h="244324">
                <a:tc>
                  <a:txBody>
                    <a:bodyPr/>
                    <a:lstStyle/>
                    <a:p>
                      <a:pPr algn="ctr" fontAlgn="ctr"/>
                      <a:r>
                        <a:rPr lang="en-US" altLang="zh-CN" sz="1300" u="none" strike="noStrike">
                          <a:effectLst/>
                        </a:rPr>
                        <a:t>5</a:t>
                      </a:r>
                      <a:endParaRPr lang="en-US" altLang="zh-CN"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300" u="none" strike="noStrike" dirty="0">
                          <a:effectLst/>
                        </a:rPr>
                        <a:t>b</a:t>
                      </a:r>
                      <a:endParaRPr lang="en-US"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300" u="none" strike="noStrike" dirty="0">
                          <a:effectLst/>
                        </a:rPr>
                        <a:t>{3,4}</a:t>
                      </a:r>
                      <a:endParaRPr lang="en-US" altLang="zh-CN"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04891491"/>
                  </a:ext>
                </a:extLst>
              </a:tr>
              <a:tr h="244324">
                <a:tc>
                  <a:txBody>
                    <a:bodyPr/>
                    <a:lstStyle/>
                    <a:p>
                      <a:pPr algn="ctr" fontAlgn="ctr"/>
                      <a:endParaRPr lang="en-US" altLang="zh-CN"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en-US"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zh-CN"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92509145"/>
                  </a:ext>
                </a:extLst>
              </a:tr>
              <a:tr h="244324">
                <a:tc>
                  <a:txBody>
                    <a:bodyPr/>
                    <a:lstStyle/>
                    <a:p>
                      <a:pPr algn="ctr" fontAlgn="ctr"/>
                      <a:endParaRPr lang="en-US" altLang="zh-CN"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en-US"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zh-CN"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19548121"/>
                  </a:ext>
                </a:extLst>
              </a:tr>
              <a:tr h="278852">
                <a:tc>
                  <a:txBody>
                    <a:bodyPr/>
                    <a:lstStyle/>
                    <a:p>
                      <a:pPr algn="ctr" fontAlgn="ctr"/>
                      <a:endParaRPr lang="en-US" altLang="zh-CN"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en-US"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zh-CN"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91765985"/>
                  </a:ext>
                </a:extLst>
              </a:tr>
            </a:tbl>
          </a:graphicData>
        </a:graphic>
      </p:graphicFrame>
      <p:sp>
        <p:nvSpPr>
          <p:cNvPr id="12" name="矩形 11">
            <a:extLst>
              <a:ext uri="{FF2B5EF4-FFF2-40B4-BE49-F238E27FC236}">
                <a16:creationId xmlns:a16="http://schemas.microsoft.com/office/drawing/2014/main" xmlns="" id="{147B05AA-5E03-4438-B064-7A62956537F6}"/>
              </a:ext>
            </a:extLst>
          </p:cNvPr>
          <p:cNvSpPr/>
          <p:nvPr/>
        </p:nvSpPr>
        <p:spPr>
          <a:xfrm>
            <a:off x="755576" y="6344180"/>
            <a:ext cx="8064896" cy="415498"/>
          </a:xfrm>
          <a:prstGeom prst="rect">
            <a:avLst/>
          </a:prstGeom>
        </p:spPr>
        <p:txBody>
          <a:bodyPr wrap="square">
            <a:spAutoFit/>
          </a:bodyPr>
          <a:lstStyle/>
          <a:p>
            <a:r>
              <a:rPr lang="en-US" altLang="zh-CN" sz="2100" dirty="0" err="1"/>
              <a:t>aabb</a:t>
            </a:r>
            <a:r>
              <a:rPr lang="en-US" altLang="zh-CN" sz="2100" dirty="0"/>
              <a:t>  b</a:t>
            </a:r>
            <a:r>
              <a:rPr lang="zh-CN" altLang="en-US" sz="2100" dirty="0"/>
              <a:t>在</a:t>
            </a:r>
            <a:r>
              <a:rPr lang="en-US" altLang="zh-CN" sz="2100" dirty="0"/>
              <a:t>3</a:t>
            </a:r>
            <a:r>
              <a:rPr lang="zh-CN" altLang="en-US" sz="2100" dirty="0"/>
              <a:t>和</a:t>
            </a:r>
            <a:r>
              <a:rPr lang="en-US" altLang="zh-CN" sz="2100" dirty="0"/>
              <a:t>4</a:t>
            </a:r>
            <a:r>
              <a:rPr lang="zh-CN" altLang="en-US" sz="2100" dirty="0"/>
              <a:t>的位置都出现了，所以不再只属于状态</a:t>
            </a:r>
            <a:r>
              <a:rPr lang="en-US" altLang="zh-CN" sz="2100" dirty="0"/>
              <a:t>3</a:t>
            </a:r>
            <a:r>
              <a:rPr lang="zh-CN" altLang="en-US" sz="2100" dirty="0"/>
              <a:t>。</a:t>
            </a:r>
          </a:p>
        </p:txBody>
      </p:sp>
    </p:spTree>
    <p:extLst>
      <p:ext uri="{BB962C8B-B14F-4D97-AF65-F5344CB8AC3E}">
        <p14:creationId xmlns:p14="http://schemas.microsoft.com/office/powerpoint/2010/main" xmlns="" val="4228265772"/>
      </p:ext>
    </p:extLst>
  </p:cSld>
  <p:clrMapOvr>
    <a:masterClrMapping/>
  </p:clrMapOvr>
  <p:transition spd="slow">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9EB48E8-4C31-466B-B884-8110DD3FE3EF}"/>
              </a:ext>
            </a:extLst>
          </p:cNvPr>
          <p:cNvSpPr>
            <a:spLocks noGrp="1"/>
          </p:cNvSpPr>
          <p:nvPr>
            <p:ph type="title"/>
          </p:nvPr>
        </p:nvSpPr>
        <p:spPr/>
        <p:txBody>
          <a:bodyPr/>
          <a:lstStyle/>
          <a:p>
            <a:r>
              <a:rPr lang="en-US" altLang="zh-CN" dirty="0" err="1"/>
              <a:t>aabbabd</a:t>
            </a:r>
            <a:endParaRPr lang="zh-CN" altLang="en-US" dirty="0"/>
          </a:p>
        </p:txBody>
      </p:sp>
      <p:pic>
        <p:nvPicPr>
          <p:cNvPr id="5" name="内容占位符 4">
            <a:extLst>
              <a:ext uri="{FF2B5EF4-FFF2-40B4-BE49-F238E27FC236}">
                <a16:creationId xmlns:a16="http://schemas.microsoft.com/office/drawing/2014/main" xmlns="" id="{F28FED33-DB42-4443-A4E4-E16ED0A402A5}"/>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869597" y="457201"/>
            <a:ext cx="5328592" cy="5350919"/>
          </a:xfrm>
        </p:spPr>
      </p:pic>
      <p:sp>
        <p:nvSpPr>
          <p:cNvPr id="6" name="矩形 5">
            <a:extLst>
              <a:ext uri="{FF2B5EF4-FFF2-40B4-BE49-F238E27FC236}">
                <a16:creationId xmlns:a16="http://schemas.microsoft.com/office/drawing/2014/main" xmlns="" id="{60285E8A-D2F3-4B07-B03F-3CE4FB04D1BF}"/>
              </a:ext>
            </a:extLst>
          </p:cNvPr>
          <p:cNvSpPr/>
          <p:nvPr/>
        </p:nvSpPr>
        <p:spPr>
          <a:xfrm>
            <a:off x="191675" y="1404849"/>
            <a:ext cx="3659584" cy="1631216"/>
          </a:xfrm>
          <a:prstGeom prst="rect">
            <a:avLst/>
          </a:prstGeom>
        </p:spPr>
        <p:txBody>
          <a:bodyPr wrap="square">
            <a:spAutoFit/>
          </a:bodyPr>
          <a:lstStyle/>
          <a:p>
            <a:r>
              <a:rPr lang="zh-CN" altLang="en-US" sz="2000" dirty="0"/>
              <a:t>其中 </a:t>
            </a:r>
            <a:r>
              <a:rPr lang="zh-CN" altLang="en-US" sz="2000" dirty="0">
                <a:solidFill>
                  <a:srgbClr val="FF0000"/>
                </a:solidFill>
              </a:rPr>
              <a:t>红色状态 </a:t>
            </a:r>
            <a:r>
              <a:rPr lang="zh-CN" altLang="en-US" sz="2000" dirty="0"/>
              <a:t>是终结状态。你可以发现对于</a:t>
            </a:r>
            <a:r>
              <a:rPr lang="en-US" altLang="zh-CN" sz="2000" dirty="0"/>
              <a:t>S</a:t>
            </a:r>
            <a:r>
              <a:rPr lang="zh-CN" altLang="en-US" sz="2000" dirty="0"/>
              <a:t>的后缀，我们都可以从</a:t>
            </a:r>
            <a:r>
              <a:rPr lang="en-US" altLang="zh-CN" sz="2000" dirty="0"/>
              <a:t>S</a:t>
            </a:r>
            <a:r>
              <a:rPr lang="zh-CN" altLang="en-US" sz="2000" dirty="0"/>
              <a:t>出发沿着字符标示的路径</a:t>
            </a:r>
            <a:r>
              <a:rPr lang="en-US" altLang="zh-CN" sz="2000" dirty="0"/>
              <a:t>(</a:t>
            </a:r>
            <a:r>
              <a:rPr lang="zh-CN" altLang="en-US" sz="2000" dirty="0">
                <a:solidFill>
                  <a:srgbClr val="0070C0"/>
                </a:solidFill>
              </a:rPr>
              <a:t>蓝色实线</a:t>
            </a:r>
            <a:r>
              <a:rPr lang="en-US" altLang="zh-CN" sz="2000" dirty="0">
                <a:solidFill>
                  <a:srgbClr val="0070C0"/>
                </a:solidFill>
              </a:rPr>
              <a:t>)</a:t>
            </a:r>
            <a:r>
              <a:rPr lang="zh-CN" altLang="en-US" sz="2000" dirty="0"/>
              <a:t>转移，最终到达终结状态。</a:t>
            </a:r>
          </a:p>
        </p:txBody>
      </p:sp>
      <p:sp>
        <p:nvSpPr>
          <p:cNvPr id="7" name="矩形 6">
            <a:extLst>
              <a:ext uri="{FF2B5EF4-FFF2-40B4-BE49-F238E27FC236}">
                <a16:creationId xmlns:a16="http://schemas.microsoft.com/office/drawing/2014/main" xmlns="" id="{F92CBE3B-6FF1-4EEA-9538-35AF5EF0E57F}"/>
              </a:ext>
            </a:extLst>
          </p:cNvPr>
          <p:cNvSpPr/>
          <p:nvPr/>
        </p:nvSpPr>
        <p:spPr>
          <a:xfrm>
            <a:off x="205243" y="3036065"/>
            <a:ext cx="3486968" cy="1200329"/>
          </a:xfrm>
          <a:prstGeom prst="rect">
            <a:avLst/>
          </a:prstGeom>
        </p:spPr>
        <p:txBody>
          <a:bodyPr wrap="square">
            <a:spAutoFit/>
          </a:bodyPr>
          <a:lstStyle/>
          <a:p>
            <a:r>
              <a:rPr lang="zh-CN" altLang="en-US" dirty="0"/>
              <a:t>特别的，对于</a:t>
            </a:r>
            <a:r>
              <a:rPr lang="en-US" altLang="zh-CN" dirty="0"/>
              <a:t>S</a:t>
            </a:r>
            <a:r>
              <a:rPr lang="zh-CN" altLang="en-US" dirty="0"/>
              <a:t>的子串，最终会到达一个合法状态。而对于其他不是</a:t>
            </a:r>
            <a:r>
              <a:rPr lang="en-US" altLang="zh-CN" dirty="0"/>
              <a:t>S</a:t>
            </a:r>
            <a:r>
              <a:rPr lang="zh-CN" altLang="en-US" dirty="0"/>
              <a:t>子串的字符串，最终会“无路可走”。</a:t>
            </a:r>
          </a:p>
        </p:txBody>
      </p:sp>
      <p:sp>
        <p:nvSpPr>
          <p:cNvPr id="8" name="矩形 7">
            <a:extLst>
              <a:ext uri="{FF2B5EF4-FFF2-40B4-BE49-F238E27FC236}">
                <a16:creationId xmlns:a16="http://schemas.microsoft.com/office/drawing/2014/main" xmlns="" id="{5E1AFC16-5749-4C71-BBCD-AF5669B329A8}"/>
              </a:ext>
            </a:extLst>
          </p:cNvPr>
          <p:cNvSpPr/>
          <p:nvPr/>
        </p:nvSpPr>
        <p:spPr>
          <a:xfrm>
            <a:off x="216827" y="4312944"/>
            <a:ext cx="4572000" cy="1523494"/>
          </a:xfrm>
          <a:prstGeom prst="rect">
            <a:avLst/>
          </a:prstGeom>
        </p:spPr>
        <p:txBody>
          <a:bodyPr>
            <a:spAutoFit/>
          </a:bodyPr>
          <a:lstStyle/>
          <a:p>
            <a:r>
              <a:rPr lang="en-US" altLang="zh-CN" dirty="0"/>
              <a:t>SAM </a:t>
            </a:r>
            <a:r>
              <a:rPr lang="zh-CN" altLang="en-US" dirty="0"/>
              <a:t>本质上是一个有限状态集自动机 </a:t>
            </a:r>
            <a:r>
              <a:rPr lang="en-US" altLang="zh-CN" dirty="0"/>
              <a:t>DFA </a:t>
            </a:r>
            <a:r>
              <a:rPr lang="zh-CN" altLang="en-US" dirty="0"/>
              <a:t>，</a:t>
            </a:r>
            <a:r>
              <a:rPr lang="en-US" altLang="zh-CN" dirty="0"/>
              <a:t>DFA </a:t>
            </a:r>
            <a:r>
              <a:rPr lang="zh-CN" altLang="en-US" dirty="0"/>
              <a:t>可以用一个五元组 </a:t>
            </a:r>
            <a:r>
              <a:rPr lang="en-US" altLang="zh-CN" dirty="0"/>
              <a:t>&lt;</a:t>
            </a:r>
            <a:r>
              <a:rPr lang="zh-CN" altLang="en-US" dirty="0"/>
              <a:t>字符集、状态集、转移函数、起始状态、终结状态集</a:t>
            </a:r>
            <a:r>
              <a:rPr lang="en-US" altLang="zh-CN" dirty="0"/>
              <a:t>&gt; </a:t>
            </a:r>
            <a:r>
              <a:rPr lang="zh-CN" altLang="en-US" dirty="0"/>
              <a:t>来表示。至于那些 绿色虚线 虽然不是</a:t>
            </a:r>
            <a:r>
              <a:rPr lang="en-US" altLang="zh-CN" dirty="0"/>
              <a:t>DFA</a:t>
            </a:r>
            <a:r>
              <a:rPr lang="zh-CN" altLang="en-US" dirty="0"/>
              <a:t>的一部分，却是</a:t>
            </a:r>
            <a:r>
              <a:rPr lang="en-US" altLang="zh-CN" dirty="0"/>
              <a:t>SAM</a:t>
            </a:r>
            <a:r>
              <a:rPr lang="zh-CN" altLang="en-US" dirty="0"/>
              <a:t>的重要部分。</a:t>
            </a:r>
          </a:p>
        </p:txBody>
      </p:sp>
      <p:sp>
        <p:nvSpPr>
          <p:cNvPr id="9" name="矩形 8">
            <a:extLst>
              <a:ext uri="{FF2B5EF4-FFF2-40B4-BE49-F238E27FC236}">
                <a16:creationId xmlns:a16="http://schemas.microsoft.com/office/drawing/2014/main" xmlns="" id="{AB4081EE-CCC0-4CCE-BF86-8B98D2799509}"/>
              </a:ext>
            </a:extLst>
          </p:cNvPr>
          <p:cNvSpPr/>
          <p:nvPr/>
        </p:nvSpPr>
        <p:spPr>
          <a:xfrm>
            <a:off x="323529" y="5790272"/>
            <a:ext cx="4209807" cy="369332"/>
          </a:xfrm>
          <a:prstGeom prst="rect">
            <a:avLst/>
          </a:prstGeom>
        </p:spPr>
        <p:txBody>
          <a:bodyPr wrap="none">
            <a:spAutoFit/>
          </a:bodyPr>
          <a:lstStyle/>
          <a:p>
            <a:r>
              <a:rPr lang="zh-CN" altLang="en-US" dirty="0">
                <a:solidFill>
                  <a:srgbClr val="222222"/>
                </a:solidFill>
                <a:latin typeface="-apple-system"/>
              </a:rPr>
              <a:t>其中比较重要的是 </a:t>
            </a:r>
            <a:r>
              <a:rPr lang="zh-CN" altLang="en-US" b="1" dirty="0">
                <a:solidFill>
                  <a:srgbClr val="222222"/>
                </a:solidFill>
                <a:latin typeface="-apple-system"/>
              </a:rPr>
              <a:t>状态集</a:t>
            </a:r>
            <a:r>
              <a:rPr lang="zh-CN" altLang="en-US" dirty="0">
                <a:solidFill>
                  <a:srgbClr val="222222"/>
                </a:solidFill>
                <a:latin typeface="-apple-system"/>
              </a:rPr>
              <a:t> 和 </a:t>
            </a:r>
            <a:r>
              <a:rPr lang="zh-CN" altLang="en-US" b="1" dirty="0">
                <a:solidFill>
                  <a:srgbClr val="222222"/>
                </a:solidFill>
                <a:latin typeface="-apple-system"/>
              </a:rPr>
              <a:t>转移函数</a:t>
            </a:r>
            <a:r>
              <a:rPr lang="zh-CN" altLang="en-US" dirty="0">
                <a:solidFill>
                  <a:srgbClr val="222222"/>
                </a:solidFill>
                <a:latin typeface="-apple-system"/>
              </a:rPr>
              <a:t> </a:t>
            </a:r>
            <a:r>
              <a:rPr lang="en-US" altLang="zh-CN" dirty="0">
                <a:solidFill>
                  <a:srgbClr val="222222"/>
                </a:solidFill>
                <a:latin typeface="-apple-system"/>
              </a:rPr>
              <a:t>.</a:t>
            </a:r>
            <a:endParaRPr lang="zh-CN" altLang="en-US" dirty="0"/>
          </a:p>
        </p:txBody>
      </p:sp>
      <p:sp>
        <p:nvSpPr>
          <p:cNvPr id="3" name="矩形 2">
            <a:extLst>
              <a:ext uri="{FF2B5EF4-FFF2-40B4-BE49-F238E27FC236}">
                <a16:creationId xmlns:a16="http://schemas.microsoft.com/office/drawing/2014/main" xmlns="" id="{E421C993-61D6-4F64-A2C5-747908F16536}"/>
              </a:ext>
            </a:extLst>
          </p:cNvPr>
          <p:cNvSpPr/>
          <p:nvPr/>
        </p:nvSpPr>
        <p:spPr>
          <a:xfrm>
            <a:off x="4644528" y="5657671"/>
            <a:ext cx="4572000" cy="1200329"/>
          </a:xfrm>
          <a:prstGeom prst="rect">
            <a:avLst/>
          </a:prstGeom>
        </p:spPr>
        <p:txBody>
          <a:bodyPr>
            <a:spAutoFit/>
          </a:bodyPr>
          <a:lstStyle/>
          <a:p>
            <a:r>
              <a:rPr lang="zh-CN" altLang="en-US" dirty="0"/>
              <a:t>其中</a:t>
            </a:r>
            <a:r>
              <a:rPr lang="zh-CN" altLang="en-US" dirty="0">
                <a:solidFill>
                  <a:srgbClr val="FF0000"/>
                </a:solidFill>
              </a:rPr>
              <a:t>一个状态</a:t>
            </a:r>
            <a:r>
              <a:rPr lang="zh-CN" altLang="en-US" dirty="0"/>
              <a:t>指的是从起点开始到这个点的所有路径组成的子串的集合。</a:t>
            </a:r>
          </a:p>
          <a:p>
            <a:endParaRPr lang="zh-CN" altLang="en-US" dirty="0"/>
          </a:p>
          <a:p>
            <a:r>
              <a:rPr lang="zh-CN" altLang="en-US" dirty="0"/>
              <a:t>例如上图中状态 </a:t>
            </a:r>
            <a:r>
              <a:rPr lang="en-US" altLang="zh-CN" dirty="0"/>
              <a:t>4</a:t>
            </a:r>
            <a:r>
              <a:rPr lang="zh-CN" altLang="en-US" dirty="0"/>
              <a:t>为 </a:t>
            </a:r>
            <a:r>
              <a:rPr lang="en-US" altLang="zh-CN" dirty="0"/>
              <a:t>{</a:t>
            </a:r>
            <a:r>
              <a:rPr lang="en-US" altLang="zh-CN" dirty="0" err="1"/>
              <a:t>bb,abb,aabb</a:t>
            </a:r>
            <a:r>
              <a:rPr lang="en-US" altLang="zh-CN" dirty="0"/>
              <a:t>} </a:t>
            </a:r>
            <a:r>
              <a:rPr lang="zh-CN" altLang="en-US" dirty="0"/>
              <a:t>。</a:t>
            </a:r>
          </a:p>
        </p:txBody>
      </p:sp>
    </p:spTree>
    <p:extLst>
      <p:ext uri="{BB962C8B-B14F-4D97-AF65-F5344CB8AC3E}">
        <p14:creationId xmlns:p14="http://schemas.microsoft.com/office/powerpoint/2010/main" xmlns="" val="4023031369"/>
      </p:ext>
    </p:extLst>
  </p:cSld>
  <p:clrMapOvr>
    <a:masterClrMapping/>
  </p:clrMapOvr>
  <p:transition spd="slow">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508F6C3-613C-40E8-BF7F-F15BE84B3E2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E777310D-5691-4AC9-93C9-1F85A39360FF}"/>
              </a:ext>
            </a:extLst>
          </p:cNvPr>
          <p:cNvSpPr>
            <a:spLocks noGrp="1"/>
          </p:cNvSpPr>
          <p:nvPr>
            <p:ph idx="1"/>
          </p:nvPr>
        </p:nvSpPr>
        <p:spPr>
          <a:xfrm>
            <a:off x="143508" y="2874350"/>
            <a:ext cx="8856984" cy="3739397"/>
          </a:xfrm>
        </p:spPr>
        <p:txBody>
          <a:bodyPr/>
          <a:lstStyle/>
          <a:p>
            <a:r>
              <a:rPr lang="zh-CN" altLang="en-US" dirty="0"/>
              <a:t>又如，若已经构成了</a:t>
            </a:r>
            <a:r>
              <a:rPr lang="en-US" altLang="zh-CN" dirty="0" err="1"/>
              <a:t>aabba</a:t>
            </a:r>
            <a:r>
              <a:rPr lang="zh-CN" altLang="en-US" dirty="0"/>
              <a:t>的</a:t>
            </a:r>
            <a:r>
              <a:rPr lang="en-US" altLang="zh-CN" dirty="0"/>
              <a:t>SAM</a:t>
            </a:r>
            <a:r>
              <a:rPr lang="zh-CN" altLang="en-US" dirty="0"/>
              <a:t>，现在要加一字符</a:t>
            </a:r>
            <a:r>
              <a:rPr lang="en-US" altLang="zh-CN" dirty="0">
                <a:solidFill>
                  <a:srgbClr val="C00000"/>
                </a:solidFill>
              </a:rPr>
              <a:t>b</a:t>
            </a:r>
            <a:r>
              <a:rPr lang="zh-CN" altLang="en-US" dirty="0"/>
              <a:t>，构造</a:t>
            </a:r>
            <a:r>
              <a:rPr lang="en-US" altLang="zh-CN" dirty="0" err="1"/>
              <a:t>aabbab</a:t>
            </a:r>
            <a:r>
              <a:rPr lang="zh-CN" altLang="en-US" dirty="0"/>
              <a:t>的</a:t>
            </a:r>
            <a:r>
              <a:rPr lang="en-US" altLang="zh-CN" dirty="0"/>
              <a:t>SAM</a:t>
            </a:r>
          </a:p>
          <a:p>
            <a:r>
              <a:rPr lang="zh-CN" altLang="en-US" dirty="0"/>
              <a:t>在 </a:t>
            </a:r>
            <a:r>
              <a:rPr lang="en-US" altLang="zh-CN" dirty="0"/>
              <a:t>suffix−path(</a:t>
            </a:r>
            <a:r>
              <a:rPr lang="en-US" altLang="zh-CN" dirty="0" err="1"/>
              <a:t>u→S</a:t>
            </a:r>
            <a:r>
              <a:rPr lang="en-US" altLang="zh-CN" dirty="0"/>
              <a:t>) </a:t>
            </a:r>
            <a:r>
              <a:rPr lang="zh-CN" altLang="en-US" dirty="0"/>
              <a:t>即</a:t>
            </a:r>
            <a:r>
              <a:rPr lang="en-US" altLang="zh-CN" dirty="0"/>
              <a:t>6-1-S</a:t>
            </a:r>
            <a:r>
              <a:rPr lang="zh-CN" altLang="en-US" dirty="0"/>
              <a:t>上的状态 </a:t>
            </a:r>
            <a:r>
              <a:rPr lang="en-US" altLang="zh-CN" dirty="0"/>
              <a:t>1 </a:t>
            </a:r>
            <a:r>
              <a:rPr lang="zh-CN" altLang="en-US" dirty="0"/>
              <a:t>时</a:t>
            </a:r>
            <a:r>
              <a:rPr lang="en-US" altLang="zh-CN" dirty="0"/>
              <a:t>,trans[1][b]=3</a:t>
            </a:r>
            <a:br>
              <a:rPr lang="en-US" altLang="zh-CN" dirty="0"/>
            </a:br>
            <a:r>
              <a:rPr lang="en-US" altLang="zh-CN" dirty="0"/>
              <a:t>longest(1)+b!=longest(3)</a:t>
            </a:r>
          </a:p>
          <a:p>
            <a:r>
              <a:rPr lang="zh-CN" altLang="en-US" dirty="0"/>
              <a:t>所以新建一状态</a:t>
            </a:r>
            <a:r>
              <a:rPr lang="en-US" altLang="zh-CN" dirty="0"/>
              <a:t>8 </a:t>
            </a:r>
            <a:r>
              <a:rPr lang="zh-CN" altLang="en-US" dirty="0"/>
              <a:t>？</a:t>
            </a:r>
            <a:r>
              <a:rPr lang="en-US" altLang="zh-CN" dirty="0"/>
              <a:t>         </a:t>
            </a:r>
          </a:p>
          <a:p>
            <a:r>
              <a:rPr lang="en-US" altLang="zh-CN" dirty="0"/>
              <a:t>  </a:t>
            </a:r>
            <a:r>
              <a:rPr lang="zh-CN" altLang="en-US" dirty="0"/>
              <a:t>如果不新建状态，状态</a:t>
            </a:r>
            <a:r>
              <a:rPr lang="en-US" altLang="zh-CN" dirty="0"/>
              <a:t>7</a:t>
            </a:r>
            <a:r>
              <a:rPr lang="zh-CN" altLang="en-US" dirty="0"/>
              <a:t>的</a:t>
            </a:r>
            <a:r>
              <a:rPr lang="en-US" altLang="zh-CN" dirty="0"/>
              <a:t>ab</a:t>
            </a:r>
            <a:r>
              <a:rPr lang="zh-CN" altLang="en-US" dirty="0"/>
              <a:t>后缀怎么处理？</a:t>
            </a:r>
          </a:p>
          <a:p>
            <a:endParaRPr lang="en-US" altLang="zh-CN" dirty="0"/>
          </a:p>
          <a:p>
            <a:endParaRPr lang="zh-CN" altLang="en-US" dirty="0"/>
          </a:p>
        </p:txBody>
      </p:sp>
      <p:graphicFrame>
        <p:nvGraphicFramePr>
          <p:cNvPr id="5" name="内容占位符 3">
            <a:extLst>
              <a:ext uri="{FF2B5EF4-FFF2-40B4-BE49-F238E27FC236}">
                <a16:creationId xmlns:a16="http://schemas.microsoft.com/office/drawing/2014/main" xmlns="" id="{4DFA0AE3-B96B-4CAE-8D24-B5A4A9E95258}"/>
              </a:ext>
            </a:extLst>
          </p:cNvPr>
          <p:cNvGraphicFramePr>
            <a:graphicFrameLocks/>
          </p:cNvGraphicFramePr>
          <p:nvPr>
            <p:extLst>
              <p:ext uri="{D42A27DB-BD31-4B8C-83A1-F6EECF244321}">
                <p14:modId xmlns:p14="http://schemas.microsoft.com/office/powerpoint/2010/main" xmlns="" val="108616379"/>
              </p:ext>
            </p:extLst>
          </p:nvPr>
        </p:nvGraphicFramePr>
        <p:xfrm>
          <a:off x="5553472" y="49644"/>
          <a:ext cx="3575249" cy="3086928"/>
        </p:xfrm>
        <a:graphic>
          <a:graphicData uri="http://schemas.openxmlformats.org/drawingml/2006/table">
            <a:tbl>
              <a:tblPr>
                <a:tableStyleId>{5C22544A-7EE6-4342-B048-85BDC9FD1C3A}</a:tableStyleId>
              </a:tblPr>
              <a:tblGrid>
                <a:gridCol w="499761">
                  <a:extLst>
                    <a:ext uri="{9D8B030D-6E8A-4147-A177-3AD203B41FA5}">
                      <a16:colId xmlns:a16="http://schemas.microsoft.com/office/drawing/2014/main" xmlns="" val="1960368589"/>
                    </a:ext>
                  </a:extLst>
                </a:gridCol>
                <a:gridCol w="1918543">
                  <a:extLst>
                    <a:ext uri="{9D8B030D-6E8A-4147-A177-3AD203B41FA5}">
                      <a16:colId xmlns:a16="http://schemas.microsoft.com/office/drawing/2014/main" xmlns="" val="1160416206"/>
                    </a:ext>
                  </a:extLst>
                </a:gridCol>
                <a:gridCol w="1156945">
                  <a:extLst>
                    <a:ext uri="{9D8B030D-6E8A-4147-A177-3AD203B41FA5}">
                      <a16:colId xmlns:a16="http://schemas.microsoft.com/office/drawing/2014/main" xmlns="" val="2617658225"/>
                    </a:ext>
                  </a:extLst>
                </a:gridCol>
              </a:tblGrid>
              <a:tr h="396614">
                <a:tc>
                  <a:txBody>
                    <a:bodyPr/>
                    <a:lstStyle/>
                    <a:p>
                      <a:pPr algn="ctr" fontAlgn="ctr"/>
                      <a:r>
                        <a:rPr lang="zh-CN" altLang="en-US" sz="1300" b="1" u="none" strike="noStrike" dirty="0">
                          <a:effectLst/>
                        </a:rPr>
                        <a:t>状态</a:t>
                      </a:r>
                      <a:endParaRPr lang="zh-CN" altLang="en-US" sz="1300" b="1"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300" b="1" u="none" strike="noStrike" dirty="0">
                          <a:effectLst/>
                        </a:rPr>
                        <a:t>子串</a:t>
                      </a:r>
                      <a:endParaRPr lang="zh-CN" altLang="en-US" sz="1300" b="1"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300" b="1" u="none" strike="noStrike" dirty="0">
                          <a:effectLst/>
                        </a:rPr>
                        <a:t>endpos</a:t>
                      </a:r>
                      <a:endParaRPr lang="en-US" sz="1300" b="1"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03713055"/>
                  </a:ext>
                </a:extLst>
              </a:tr>
              <a:tr h="396614">
                <a:tc>
                  <a:txBody>
                    <a:bodyPr/>
                    <a:lstStyle/>
                    <a:p>
                      <a:pPr algn="ctr" fontAlgn="ctr"/>
                      <a:r>
                        <a:rPr lang="en-US" sz="1300" u="none" strike="noStrike">
                          <a:effectLst/>
                        </a:rPr>
                        <a:t>S</a:t>
                      </a:r>
                      <a:endParaRPr lang="en-US"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300" u="none" strike="noStrike">
                          <a:effectLst/>
                        </a:rPr>
                        <a:t>空串</a:t>
                      </a:r>
                      <a:endParaRPr lang="zh-CN" altLang="en-US"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300" u="none" strike="noStrike">
                          <a:effectLst/>
                        </a:rPr>
                        <a:t>{0,1,2,3,4,5,6}</a:t>
                      </a:r>
                      <a:endParaRPr lang="en-US" altLang="zh-CN"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95822942"/>
                  </a:ext>
                </a:extLst>
              </a:tr>
              <a:tr h="244324">
                <a:tc>
                  <a:txBody>
                    <a:bodyPr/>
                    <a:lstStyle/>
                    <a:p>
                      <a:pPr algn="ctr" fontAlgn="ctr"/>
                      <a:r>
                        <a:rPr lang="en-US" altLang="zh-CN" sz="1300" u="none" strike="noStrike">
                          <a:effectLst/>
                        </a:rPr>
                        <a:t>1</a:t>
                      </a:r>
                      <a:endParaRPr lang="en-US" altLang="zh-CN"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300" u="none" strike="noStrike" dirty="0">
                          <a:effectLst/>
                        </a:rPr>
                        <a:t>a</a:t>
                      </a:r>
                      <a:endParaRPr lang="en-US"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300" u="none" strike="noStrike">
                          <a:effectLst/>
                        </a:rPr>
                        <a:t>{1,2,5}</a:t>
                      </a:r>
                      <a:endParaRPr lang="en-US" altLang="zh-CN"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19970739"/>
                  </a:ext>
                </a:extLst>
              </a:tr>
              <a:tr h="244324">
                <a:tc>
                  <a:txBody>
                    <a:bodyPr/>
                    <a:lstStyle/>
                    <a:p>
                      <a:pPr algn="ctr" fontAlgn="ctr"/>
                      <a:r>
                        <a:rPr lang="en-US" altLang="zh-CN" sz="1300" u="none" strike="noStrike">
                          <a:effectLst/>
                        </a:rPr>
                        <a:t>2</a:t>
                      </a:r>
                      <a:endParaRPr lang="en-US" altLang="zh-CN"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300" u="none" strike="noStrike">
                          <a:effectLst/>
                        </a:rPr>
                        <a:t>aa</a:t>
                      </a:r>
                      <a:endParaRPr lang="en-US"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300" u="none" strike="noStrike">
                          <a:effectLst/>
                        </a:rPr>
                        <a:t>{2}</a:t>
                      </a:r>
                      <a:endParaRPr lang="en-US" altLang="zh-CN"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40708395"/>
                  </a:ext>
                </a:extLst>
              </a:tr>
              <a:tr h="244324">
                <a:tc>
                  <a:txBody>
                    <a:bodyPr/>
                    <a:lstStyle/>
                    <a:p>
                      <a:pPr algn="ctr" fontAlgn="ctr"/>
                      <a:r>
                        <a:rPr lang="en-US" altLang="zh-CN" sz="1300" u="none" strike="noStrike">
                          <a:effectLst/>
                        </a:rPr>
                        <a:t>3</a:t>
                      </a:r>
                      <a:endParaRPr lang="en-US" altLang="zh-CN"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300" u="none" strike="noStrike" dirty="0" err="1">
                          <a:effectLst/>
                        </a:rPr>
                        <a:t>aab,</a:t>
                      </a:r>
                      <a:r>
                        <a:rPr lang="en-US" altLang="zh-CN" sz="1300" u="none" strike="noStrike" dirty="0" err="1">
                          <a:solidFill>
                            <a:srgbClr val="FF0000"/>
                          </a:solidFill>
                          <a:effectLst/>
                        </a:rPr>
                        <a:t>ab</a:t>
                      </a:r>
                      <a:endParaRPr lang="en-US" sz="1300" b="0" i="0" u="none" strike="noStrike" dirty="0">
                        <a:solidFill>
                          <a:srgbClr val="FF0000"/>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300" u="none" strike="noStrike">
                          <a:effectLst/>
                        </a:rPr>
                        <a:t>{3}</a:t>
                      </a:r>
                      <a:endParaRPr lang="en-US" altLang="zh-CN"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18945003"/>
                  </a:ext>
                </a:extLst>
              </a:tr>
              <a:tr h="244324">
                <a:tc>
                  <a:txBody>
                    <a:bodyPr/>
                    <a:lstStyle/>
                    <a:p>
                      <a:pPr algn="ctr" fontAlgn="ctr"/>
                      <a:r>
                        <a:rPr lang="en-US" altLang="zh-CN" sz="1300" u="none" strike="noStrike">
                          <a:effectLst/>
                        </a:rPr>
                        <a:t>4</a:t>
                      </a:r>
                      <a:endParaRPr lang="en-US" altLang="zh-CN"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300" u="none" strike="noStrike" dirty="0" err="1">
                          <a:effectLst/>
                        </a:rPr>
                        <a:t>aabb,abb,bb</a:t>
                      </a:r>
                      <a:endParaRPr lang="en-US"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300" u="none" strike="noStrike">
                          <a:effectLst/>
                        </a:rPr>
                        <a:t>{4}</a:t>
                      </a:r>
                      <a:endParaRPr lang="en-US" altLang="zh-CN"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08026978"/>
                  </a:ext>
                </a:extLst>
              </a:tr>
              <a:tr h="244324">
                <a:tc>
                  <a:txBody>
                    <a:bodyPr/>
                    <a:lstStyle/>
                    <a:p>
                      <a:pPr algn="ctr" fontAlgn="ctr"/>
                      <a:r>
                        <a:rPr lang="en-US" altLang="zh-CN" sz="1300" u="none" strike="noStrike">
                          <a:effectLst/>
                        </a:rPr>
                        <a:t>5</a:t>
                      </a:r>
                      <a:endParaRPr lang="en-US" altLang="zh-CN"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300" u="none" strike="noStrike" dirty="0">
                          <a:effectLst/>
                        </a:rPr>
                        <a:t>b</a:t>
                      </a:r>
                      <a:endParaRPr lang="en-US"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300" u="none" strike="noStrike" dirty="0">
                          <a:effectLst/>
                        </a:rPr>
                        <a:t>{3,4}</a:t>
                      </a:r>
                      <a:endParaRPr lang="en-US" altLang="zh-CN"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04891491"/>
                  </a:ext>
                </a:extLst>
              </a:tr>
              <a:tr h="396614">
                <a:tc>
                  <a:txBody>
                    <a:bodyPr/>
                    <a:lstStyle/>
                    <a:p>
                      <a:pPr algn="ctr" fontAlgn="ctr"/>
                      <a:r>
                        <a:rPr lang="en-US" altLang="zh-CN" sz="1300" u="none" strike="noStrike">
                          <a:effectLst/>
                        </a:rPr>
                        <a:t>6</a:t>
                      </a:r>
                      <a:endParaRPr lang="en-US" altLang="zh-CN"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300" u="none" strike="noStrike" dirty="0" err="1">
                          <a:effectLst/>
                        </a:rPr>
                        <a:t>aabba,abba,bba,ba</a:t>
                      </a:r>
                      <a:endParaRPr lang="en-US"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300" u="none" strike="noStrike">
                          <a:effectLst/>
                        </a:rPr>
                        <a:t>{5}</a:t>
                      </a:r>
                      <a:endParaRPr lang="en-US" altLang="zh-CN"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92509145"/>
                  </a:ext>
                </a:extLst>
              </a:tr>
              <a:tr h="396614">
                <a:tc>
                  <a:txBody>
                    <a:bodyPr/>
                    <a:lstStyle/>
                    <a:p>
                      <a:pPr algn="ctr" fontAlgn="ctr"/>
                      <a:r>
                        <a:rPr lang="en-US" altLang="zh-CN" sz="1300" u="none" strike="noStrike">
                          <a:effectLst/>
                        </a:rPr>
                        <a:t>7</a:t>
                      </a:r>
                      <a:endParaRPr lang="en-US" altLang="zh-CN" sz="1300" b="0" i="0" u="none" strike="noStrike">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zh-CN" sz="1300" u="none" strike="noStrike" dirty="0" err="1">
                          <a:solidFill>
                            <a:schemeClr val="accent6"/>
                          </a:solidFill>
                          <a:effectLst/>
                        </a:rPr>
                        <a:t>aabbab,abbab,bbab,bab</a:t>
                      </a:r>
                      <a:endParaRPr lang="en-US" altLang="zh-CN" sz="1300" b="0" i="0" u="none" strike="noStrike" dirty="0">
                        <a:solidFill>
                          <a:schemeClr val="accent6"/>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zh-CN"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19548121"/>
                  </a:ext>
                </a:extLst>
              </a:tr>
              <a:tr h="278852">
                <a:tc>
                  <a:txBody>
                    <a:bodyPr/>
                    <a:lstStyle/>
                    <a:p>
                      <a:pPr algn="ctr" fontAlgn="ctr"/>
                      <a:r>
                        <a:rPr lang="en-US" altLang="zh-CN" sz="1300" u="none" strike="noStrike" dirty="0">
                          <a:effectLst/>
                        </a:rPr>
                        <a:t>8</a:t>
                      </a:r>
                      <a:endParaRPr lang="en-US" altLang="zh-CN"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300" b="0" i="0" u="none" strike="noStrike" dirty="0">
                          <a:solidFill>
                            <a:srgbClr val="FF0000"/>
                          </a:solidFill>
                          <a:effectLst/>
                          <a:latin typeface="Arial" panose="020B0604020202020204" pitchFamily="34" charset="0"/>
                          <a:ea typeface="宋体" panose="02010600030101010101" pitchFamily="2" charset="-122"/>
                        </a:rPr>
                        <a:t>ab</a:t>
                      </a: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zh-CN" sz="1300" b="0" i="0" u="none" strike="noStrike" dirty="0">
                        <a:solidFill>
                          <a:srgbClr val="4F4F4F"/>
                        </a:solidFill>
                        <a:effectLst/>
                        <a:latin typeface="Arial" panose="020B0604020202020204" pitchFamily="34" charset="0"/>
                        <a:ea typeface="宋体" panose="02010600030101010101" pitchFamily="2" charset="-122"/>
                      </a:endParaRPr>
                    </a:p>
                  </a:txBody>
                  <a:tcPr marL="7995" marR="7995" marT="79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91765985"/>
                  </a:ext>
                </a:extLst>
              </a:tr>
            </a:tbl>
          </a:graphicData>
        </a:graphic>
      </p:graphicFrame>
      <p:pic>
        <p:nvPicPr>
          <p:cNvPr id="11" name="图片 10">
            <a:extLst>
              <a:ext uri="{FF2B5EF4-FFF2-40B4-BE49-F238E27FC236}">
                <a16:creationId xmlns:a16="http://schemas.microsoft.com/office/drawing/2014/main" xmlns="" id="{AFCAA1E5-F38B-4BB9-94CF-19E1C9A0A5E8}"/>
              </a:ext>
            </a:extLst>
          </p:cNvPr>
          <p:cNvPicPr>
            <a:picLocks noChangeAspect="1"/>
          </p:cNvPicPr>
          <p:nvPr/>
        </p:nvPicPr>
        <p:blipFill>
          <a:blip r:embed="rId2"/>
          <a:stretch>
            <a:fillRect/>
          </a:stretch>
        </p:blipFill>
        <p:spPr>
          <a:xfrm>
            <a:off x="-36512" y="216084"/>
            <a:ext cx="5556365" cy="2250709"/>
          </a:xfrm>
          <a:prstGeom prst="rect">
            <a:avLst/>
          </a:prstGeom>
        </p:spPr>
      </p:pic>
    </p:spTree>
    <p:extLst>
      <p:ext uri="{BB962C8B-B14F-4D97-AF65-F5344CB8AC3E}">
        <p14:creationId xmlns:p14="http://schemas.microsoft.com/office/powerpoint/2010/main" xmlns="" val="250899344"/>
      </p:ext>
    </p:extLst>
  </p:cSld>
  <p:clrMapOvr>
    <a:masterClrMapping/>
  </p:clrMapOvr>
  <p:transition spd="slow">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E273F06-3736-42E0-9F68-3E54BF8FCD7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B84100D7-B98F-4A7B-8EEC-58C2D3F0E932}"/>
              </a:ext>
            </a:extLst>
          </p:cNvPr>
          <p:cNvSpPr>
            <a:spLocks noGrp="1"/>
          </p:cNvSpPr>
          <p:nvPr>
            <p:ph idx="1"/>
          </p:nvPr>
        </p:nvSpPr>
        <p:spPr>
          <a:xfrm>
            <a:off x="179512" y="3777776"/>
            <a:ext cx="8229600" cy="2614557"/>
          </a:xfrm>
        </p:spPr>
        <p:txBody>
          <a:bodyPr/>
          <a:lstStyle/>
          <a:p>
            <a:r>
              <a:rPr lang="zh-CN" altLang="en-US" dirty="0"/>
              <a:t>新建状态</a:t>
            </a:r>
            <a:r>
              <a:rPr lang="en-US" altLang="zh-CN" dirty="0"/>
              <a:t>8</a:t>
            </a:r>
            <a:r>
              <a:rPr lang="zh-CN" altLang="en-US" dirty="0"/>
              <a:t>后，复制状态</a:t>
            </a:r>
            <a:r>
              <a:rPr lang="en-US" altLang="zh-CN" dirty="0"/>
              <a:t>3</a:t>
            </a:r>
            <a:r>
              <a:rPr lang="zh-CN" altLang="en-US" dirty="0"/>
              <a:t>的转移即</a:t>
            </a:r>
            <a:endParaRPr lang="en-US" altLang="zh-CN" dirty="0"/>
          </a:p>
          <a:p>
            <a:r>
              <a:rPr lang="en-US" altLang="zh-CN" dirty="0" err="1"/>
              <a:t>tran</a:t>
            </a:r>
            <a:r>
              <a:rPr lang="en-US" altLang="zh-CN" dirty="0"/>
              <a:t>[8][b]=</a:t>
            </a:r>
            <a:r>
              <a:rPr lang="en-US" altLang="zh-CN" dirty="0" err="1"/>
              <a:t>tran</a:t>
            </a:r>
            <a:r>
              <a:rPr lang="en-US" altLang="zh-CN" dirty="0"/>
              <a:t>[3][b]=4</a:t>
            </a:r>
          </a:p>
          <a:p>
            <a:r>
              <a:rPr lang="zh-CN" altLang="en-US" dirty="0"/>
              <a:t>继承状态</a:t>
            </a:r>
            <a:r>
              <a:rPr lang="en-US" altLang="zh-CN" dirty="0"/>
              <a:t>3</a:t>
            </a:r>
            <a:r>
              <a:rPr lang="zh-CN" altLang="en-US" dirty="0"/>
              <a:t>的</a:t>
            </a:r>
            <a:r>
              <a:rPr lang="en-US" altLang="zh-CN" dirty="0"/>
              <a:t>link</a:t>
            </a:r>
            <a:r>
              <a:rPr lang="zh-CN" altLang="en-US" dirty="0"/>
              <a:t>，即</a:t>
            </a:r>
            <a:r>
              <a:rPr lang="en-US" altLang="zh-CN" dirty="0"/>
              <a:t>link[8]=link[3]=5</a:t>
            </a:r>
          </a:p>
          <a:p>
            <a:r>
              <a:rPr lang="zh-CN" altLang="en-US" dirty="0"/>
              <a:t>然后把断开的接到</a:t>
            </a:r>
            <a:r>
              <a:rPr lang="en-US" altLang="zh-CN" dirty="0"/>
              <a:t>y</a:t>
            </a:r>
            <a:r>
              <a:rPr lang="zh-CN" altLang="en-US" dirty="0"/>
              <a:t>上，</a:t>
            </a:r>
            <a:r>
              <a:rPr lang="en-US" altLang="zh-CN" dirty="0"/>
              <a:t> trans[</a:t>
            </a:r>
            <a:r>
              <a:rPr lang="en-US" altLang="zh-CN" dirty="0" err="1"/>
              <a:t>v..w</a:t>
            </a:r>
            <a:r>
              <a:rPr lang="en-US" altLang="zh-CN" dirty="0"/>
              <a:t>][c]=8</a:t>
            </a:r>
          </a:p>
          <a:p>
            <a:r>
              <a:rPr lang="zh-CN" altLang="en-US" dirty="0"/>
              <a:t>最后，更新</a:t>
            </a:r>
            <a:r>
              <a:rPr lang="en-US" altLang="zh-CN" dirty="0" err="1"/>
              <a:t>x,z</a:t>
            </a:r>
            <a:r>
              <a:rPr lang="zh-CN" altLang="en-US" dirty="0"/>
              <a:t>的</a:t>
            </a:r>
            <a:r>
              <a:rPr lang="en-US" altLang="zh-CN" dirty="0"/>
              <a:t>link       link[3]=link[7]=8 </a:t>
            </a:r>
          </a:p>
          <a:p>
            <a:endParaRPr lang="zh-CN" altLang="en-US" dirty="0"/>
          </a:p>
        </p:txBody>
      </p:sp>
      <p:pic>
        <p:nvPicPr>
          <p:cNvPr id="4" name="图片 3">
            <a:extLst>
              <a:ext uri="{FF2B5EF4-FFF2-40B4-BE49-F238E27FC236}">
                <a16:creationId xmlns:a16="http://schemas.microsoft.com/office/drawing/2014/main" xmlns="" id="{64EB4810-446E-43E7-83A6-E31322609B05}"/>
              </a:ext>
            </a:extLst>
          </p:cNvPr>
          <p:cNvPicPr>
            <a:picLocks noChangeAspect="1"/>
          </p:cNvPicPr>
          <p:nvPr/>
        </p:nvPicPr>
        <p:blipFill>
          <a:blip r:embed="rId2"/>
          <a:stretch>
            <a:fillRect/>
          </a:stretch>
        </p:blipFill>
        <p:spPr>
          <a:xfrm>
            <a:off x="1" y="12080"/>
            <a:ext cx="5792499" cy="3672408"/>
          </a:xfrm>
          <a:prstGeom prst="rect">
            <a:avLst/>
          </a:prstGeom>
        </p:spPr>
      </p:pic>
      <p:graphicFrame>
        <p:nvGraphicFramePr>
          <p:cNvPr id="5" name="内容占位符 3">
            <a:extLst>
              <a:ext uri="{FF2B5EF4-FFF2-40B4-BE49-F238E27FC236}">
                <a16:creationId xmlns:a16="http://schemas.microsoft.com/office/drawing/2014/main" xmlns="" id="{AA65B58B-A223-4471-8033-A307120B4E1C}"/>
              </a:ext>
            </a:extLst>
          </p:cNvPr>
          <p:cNvGraphicFramePr>
            <a:graphicFrameLocks/>
          </p:cNvGraphicFramePr>
          <p:nvPr>
            <p:extLst>
              <p:ext uri="{D42A27DB-BD31-4B8C-83A1-F6EECF244321}">
                <p14:modId xmlns:p14="http://schemas.microsoft.com/office/powerpoint/2010/main" xmlns="" val="3086530895"/>
              </p:ext>
            </p:extLst>
          </p:nvPr>
        </p:nvGraphicFramePr>
        <p:xfrm>
          <a:off x="5580112" y="12080"/>
          <a:ext cx="3563888" cy="2953839"/>
        </p:xfrm>
        <a:graphic>
          <a:graphicData uri="http://schemas.openxmlformats.org/drawingml/2006/table">
            <a:tbl>
              <a:tblPr>
                <a:tableStyleId>{5C22544A-7EE6-4342-B048-85BDC9FD1C3A}</a:tableStyleId>
              </a:tblPr>
              <a:tblGrid>
                <a:gridCol w="672855">
                  <a:extLst>
                    <a:ext uri="{9D8B030D-6E8A-4147-A177-3AD203B41FA5}">
                      <a16:colId xmlns:a16="http://schemas.microsoft.com/office/drawing/2014/main" xmlns="" val="1960368589"/>
                    </a:ext>
                  </a:extLst>
                </a:gridCol>
                <a:gridCol w="1803476">
                  <a:extLst>
                    <a:ext uri="{9D8B030D-6E8A-4147-A177-3AD203B41FA5}">
                      <a16:colId xmlns:a16="http://schemas.microsoft.com/office/drawing/2014/main" xmlns="" val="1160416206"/>
                    </a:ext>
                  </a:extLst>
                </a:gridCol>
                <a:gridCol w="1087557">
                  <a:extLst>
                    <a:ext uri="{9D8B030D-6E8A-4147-A177-3AD203B41FA5}">
                      <a16:colId xmlns:a16="http://schemas.microsoft.com/office/drawing/2014/main" xmlns="" val="2617658225"/>
                    </a:ext>
                  </a:extLst>
                </a:gridCol>
              </a:tblGrid>
              <a:tr h="256945">
                <a:tc>
                  <a:txBody>
                    <a:bodyPr/>
                    <a:lstStyle/>
                    <a:p>
                      <a:pPr algn="ctr" fontAlgn="ctr"/>
                      <a:r>
                        <a:rPr lang="zh-CN" altLang="en-US" sz="1200" b="1" u="none" strike="noStrike" dirty="0">
                          <a:effectLst/>
                        </a:rPr>
                        <a:t>状态</a:t>
                      </a:r>
                      <a:endParaRPr lang="zh-CN" altLang="en-US" sz="1200" b="1"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200" b="1" u="none" strike="noStrike" dirty="0">
                          <a:effectLst/>
                        </a:rPr>
                        <a:t>子串</a:t>
                      </a:r>
                      <a:endParaRPr lang="zh-CN" altLang="en-US" sz="1200" b="1"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endpos</a:t>
                      </a:r>
                      <a:endParaRPr lang="en-US" sz="1200" b="1"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03713055"/>
                  </a:ext>
                </a:extLst>
              </a:tr>
              <a:tr h="372971">
                <a:tc>
                  <a:txBody>
                    <a:bodyPr/>
                    <a:lstStyle/>
                    <a:p>
                      <a:pPr algn="ctr" fontAlgn="ctr"/>
                      <a:r>
                        <a:rPr lang="en-US" sz="1200" u="none" strike="noStrike">
                          <a:effectLst/>
                        </a:rPr>
                        <a:t>S</a:t>
                      </a:r>
                      <a:endParaRPr lang="en-US"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200" u="none" strike="noStrike">
                          <a:effectLst/>
                        </a:rPr>
                        <a:t>空串</a:t>
                      </a:r>
                      <a:endParaRPr lang="zh-CN" altLang="en-US"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{0,1,2,3,4,5,6}</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95822942"/>
                  </a:ext>
                </a:extLst>
              </a:tr>
              <a:tr h="256945">
                <a:tc>
                  <a:txBody>
                    <a:bodyPr/>
                    <a:lstStyle/>
                    <a:p>
                      <a:pPr algn="ctr" fontAlgn="ctr"/>
                      <a:r>
                        <a:rPr lang="en-US" altLang="zh-CN" sz="1200" u="none" strike="noStrike">
                          <a:effectLst/>
                        </a:rPr>
                        <a:t>1</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a:effectLst/>
                        </a:rPr>
                        <a:t>a</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{1,2,5}</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19970739"/>
                  </a:ext>
                </a:extLst>
              </a:tr>
              <a:tr h="256945">
                <a:tc>
                  <a:txBody>
                    <a:bodyPr/>
                    <a:lstStyle/>
                    <a:p>
                      <a:pPr algn="ctr" fontAlgn="ctr"/>
                      <a:r>
                        <a:rPr lang="en-US" altLang="zh-CN" sz="1200" u="none" strike="noStrike">
                          <a:effectLst/>
                        </a:rPr>
                        <a:t>2</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a:effectLst/>
                        </a:rPr>
                        <a:t>aa</a:t>
                      </a:r>
                      <a:endParaRPr lang="en-US"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{2}</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40708395"/>
                  </a:ext>
                </a:extLst>
              </a:tr>
              <a:tr h="256945">
                <a:tc>
                  <a:txBody>
                    <a:bodyPr/>
                    <a:lstStyle/>
                    <a:p>
                      <a:pPr algn="ctr" fontAlgn="ctr"/>
                      <a:r>
                        <a:rPr lang="en-US" altLang="zh-CN" sz="1200" u="none" strike="noStrike">
                          <a:effectLst/>
                        </a:rPr>
                        <a:t>3</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err="1">
                          <a:effectLst/>
                        </a:rPr>
                        <a:t>aab</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{3}</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18945003"/>
                  </a:ext>
                </a:extLst>
              </a:tr>
              <a:tr h="256945">
                <a:tc>
                  <a:txBody>
                    <a:bodyPr/>
                    <a:lstStyle/>
                    <a:p>
                      <a:pPr algn="ctr" fontAlgn="ctr"/>
                      <a:r>
                        <a:rPr lang="en-US" altLang="zh-CN" sz="1200" u="none" strike="noStrike">
                          <a:effectLst/>
                        </a:rPr>
                        <a:t>4</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err="1">
                          <a:effectLst/>
                        </a:rPr>
                        <a:t>aabb,abb,bb</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{4}</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08026978"/>
                  </a:ext>
                </a:extLst>
              </a:tr>
              <a:tr h="256945">
                <a:tc>
                  <a:txBody>
                    <a:bodyPr/>
                    <a:lstStyle/>
                    <a:p>
                      <a:pPr algn="ctr" fontAlgn="ctr"/>
                      <a:r>
                        <a:rPr lang="en-US" altLang="zh-CN" sz="1200" u="none" strike="noStrike">
                          <a:effectLst/>
                        </a:rPr>
                        <a:t>5</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a:effectLst/>
                        </a:rPr>
                        <a:t>b</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{3,4,6}</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04891491"/>
                  </a:ext>
                </a:extLst>
              </a:tr>
              <a:tr h="372971">
                <a:tc>
                  <a:txBody>
                    <a:bodyPr/>
                    <a:lstStyle/>
                    <a:p>
                      <a:pPr algn="ctr" fontAlgn="ctr"/>
                      <a:r>
                        <a:rPr lang="en-US" altLang="zh-CN" sz="1200" u="none" strike="noStrike">
                          <a:effectLst/>
                        </a:rPr>
                        <a:t>6</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err="1">
                          <a:effectLst/>
                        </a:rPr>
                        <a:t>aabba,abba,bba,ba</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{5}</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92509145"/>
                  </a:ext>
                </a:extLst>
              </a:tr>
              <a:tr h="372971">
                <a:tc>
                  <a:txBody>
                    <a:bodyPr/>
                    <a:lstStyle/>
                    <a:p>
                      <a:pPr algn="ctr" fontAlgn="ctr"/>
                      <a:r>
                        <a:rPr lang="en-US" altLang="zh-CN" sz="1200" u="none" strike="noStrike">
                          <a:effectLst/>
                        </a:rPr>
                        <a:t>7</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err="1">
                          <a:effectLst/>
                        </a:rPr>
                        <a:t>aabbab,abbab,bbab,bab</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a:effectLst/>
                        </a:rPr>
                        <a:t>{6}</a:t>
                      </a:r>
                      <a:endParaRPr lang="en-US" altLang="zh-CN" sz="1200" b="0" i="0" u="none" strike="noStrike">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19548121"/>
                  </a:ext>
                </a:extLst>
              </a:tr>
              <a:tr h="293256">
                <a:tc>
                  <a:txBody>
                    <a:bodyPr/>
                    <a:lstStyle/>
                    <a:p>
                      <a:pPr algn="ctr" fontAlgn="ctr"/>
                      <a:r>
                        <a:rPr lang="en-US" altLang="zh-CN" sz="1200" u="none" strike="noStrike" dirty="0">
                          <a:effectLst/>
                        </a:rPr>
                        <a:t>8</a:t>
                      </a:r>
                      <a:endParaRPr lang="en-US" altLang="zh-CN"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u="none" strike="noStrike" dirty="0">
                          <a:effectLst/>
                        </a:rPr>
                        <a:t>ab</a:t>
                      </a:r>
                      <a:endParaRPr lang="en-US"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u="none" strike="noStrike" dirty="0">
                          <a:effectLst/>
                        </a:rPr>
                        <a:t>{3,6}</a:t>
                      </a:r>
                      <a:endParaRPr lang="en-US" altLang="zh-CN" sz="1200" b="0" i="0" u="none" strike="noStrike" dirty="0">
                        <a:solidFill>
                          <a:srgbClr val="4F4F4F"/>
                        </a:solidFill>
                        <a:effectLst/>
                        <a:latin typeface="Arial" panose="020B0604020202020204" pitchFamily="34" charset="0"/>
                        <a:ea typeface="宋体" panose="02010600030101010101" pitchFamily="2" charset="-122"/>
                      </a:endParaRPr>
                    </a:p>
                  </a:txBody>
                  <a:tcPr marL="7211" marR="7211" marT="72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91765985"/>
                  </a:ext>
                </a:extLst>
              </a:tr>
            </a:tbl>
          </a:graphicData>
        </a:graphic>
      </p:graphicFrame>
    </p:spTree>
    <p:extLst>
      <p:ext uri="{BB962C8B-B14F-4D97-AF65-F5344CB8AC3E}">
        <p14:creationId xmlns:p14="http://schemas.microsoft.com/office/powerpoint/2010/main" xmlns="" val="3103248451"/>
      </p:ext>
    </p:extLst>
  </p:cSld>
  <p:clrMapOvr>
    <a:masterClrMapping/>
  </p:clrMapOvr>
  <p:transition spd="slow">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8A4D707-0435-494F-9FE6-902F62AC1DAE}"/>
              </a:ext>
            </a:extLst>
          </p:cNvPr>
          <p:cNvSpPr>
            <a:spLocks noGrp="1"/>
          </p:cNvSpPr>
          <p:nvPr>
            <p:ph type="title"/>
          </p:nvPr>
        </p:nvSpPr>
        <p:spPr/>
        <p:txBody>
          <a:bodyPr/>
          <a:lstStyle/>
          <a:p>
            <a:r>
              <a:rPr lang="zh-CN" altLang="en-US" dirty="0"/>
              <a:t>算法流程回顾</a:t>
            </a:r>
          </a:p>
        </p:txBody>
      </p:sp>
      <p:sp>
        <p:nvSpPr>
          <p:cNvPr id="3" name="内容占位符 2">
            <a:extLst>
              <a:ext uri="{FF2B5EF4-FFF2-40B4-BE49-F238E27FC236}">
                <a16:creationId xmlns:a16="http://schemas.microsoft.com/office/drawing/2014/main" xmlns="" id="{15D90D42-1435-4565-8C12-274C7124CB3C}"/>
              </a:ext>
            </a:extLst>
          </p:cNvPr>
          <p:cNvSpPr>
            <a:spLocks noGrp="1"/>
          </p:cNvSpPr>
          <p:nvPr>
            <p:ph idx="1"/>
          </p:nvPr>
        </p:nvSpPr>
        <p:spPr>
          <a:xfrm>
            <a:off x="457200" y="1484314"/>
            <a:ext cx="8507288" cy="4383087"/>
          </a:xfrm>
        </p:spPr>
        <p:txBody>
          <a:bodyPr/>
          <a:lstStyle/>
          <a:p>
            <a:r>
              <a:rPr lang="zh-CN" altLang="en-US" sz="2800" dirty="0"/>
              <a:t>一、新建状态</a:t>
            </a:r>
            <a:r>
              <a:rPr lang="en-US" altLang="zh-CN" sz="2800" dirty="0"/>
              <a:t>z</a:t>
            </a:r>
          </a:p>
          <a:p>
            <a:r>
              <a:rPr lang="zh-CN" altLang="en-US" sz="2800" dirty="0"/>
              <a:t>二、对于 </a:t>
            </a:r>
            <a:r>
              <a:rPr lang="en-US" altLang="zh-CN" sz="2800" dirty="0"/>
              <a:t>suffix−path(</a:t>
            </a:r>
            <a:r>
              <a:rPr lang="en-US" altLang="zh-CN" sz="2800" dirty="0" err="1"/>
              <a:t>u→S</a:t>
            </a:r>
            <a:r>
              <a:rPr lang="en-US" altLang="zh-CN" sz="2800" dirty="0"/>
              <a:t>) </a:t>
            </a:r>
            <a:r>
              <a:rPr lang="zh-CN" altLang="en-US" sz="2800" dirty="0"/>
              <a:t>路径上的任一状态 </a:t>
            </a:r>
            <a:r>
              <a:rPr lang="en-US" altLang="zh-CN" sz="2800" dirty="0"/>
              <a:t>v </a:t>
            </a:r>
            <a:r>
              <a:rPr lang="zh-CN" altLang="en-US" sz="2800" dirty="0"/>
              <a:t>，若</a:t>
            </a:r>
            <a:r>
              <a:rPr lang="en-US" altLang="zh-CN" sz="2800" dirty="0"/>
              <a:t>trans[v][S[i+1]]=NULL </a:t>
            </a:r>
            <a:r>
              <a:rPr lang="zh-CN" altLang="en-US" sz="2800" dirty="0"/>
              <a:t>，使</a:t>
            </a:r>
            <a:r>
              <a:rPr lang="en-US" altLang="zh-CN" sz="2800" dirty="0"/>
              <a:t>trans[v][S[i+1]]=z</a:t>
            </a:r>
          </a:p>
          <a:p>
            <a:pPr marL="0" indent="0">
              <a:buNone/>
            </a:pPr>
            <a:r>
              <a:rPr lang="en-US" altLang="zh-CN" sz="2800" dirty="0"/>
              <a:t>    </a:t>
            </a:r>
            <a:r>
              <a:rPr lang="zh-CN" altLang="en-US" sz="2800" dirty="0"/>
              <a:t>若全是</a:t>
            </a:r>
            <a:r>
              <a:rPr lang="en-US" altLang="zh-CN" sz="2800" dirty="0"/>
              <a:t>NULL</a:t>
            </a:r>
            <a:r>
              <a:rPr lang="zh-CN" altLang="en-US" sz="2800" dirty="0"/>
              <a:t>的，使</a:t>
            </a:r>
            <a:r>
              <a:rPr lang="en-US" altLang="zh-CN" sz="2800" dirty="0"/>
              <a:t>link[z]=S </a:t>
            </a:r>
          </a:p>
          <a:p>
            <a:r>
              <a:rPr lang="zh-CN" altLang="en-US" sz="2800" dirty="0"/>
              <a:t>三、若后缀链接路径上有</a:t>
            </a:r>
            <a:r>
              <a:rPr lang="en-US" altLang="zh-CN" sz="2800" dirty="0"/>
              <a:t>trans[v][S[i+1]]!=NULL;</a:t>
            </a:r>
          </a:p>
          <a:p>
            <a:pPr marL="0" indent="0">
              <a:buNone/>
            </a:pPr>
            <a:r>
              <a:rPr lang="zh-CN" altLang="en-US" sz="2800" dirty="0"/>
              <a:t>    则令 </a:t>
            </a:r>
            <a:r>
              <a:rPr lang="en-US" altLang="zh-CN" sz="2800" dirty="0"/>
              <a:t>x=trans[v][S[i+1]],</a:t>
            </a:r>
            <a:br>
              <a:rPr lang="en-US" altLang="zh-CN" sz="2800" dirty="0"/>
            </a:br>
            <a:r>
              <a:rPr lang="en-US" altLang="zh-CN" sz="2800" dirty="0"/>
              <a:t>         </a:t>
            </a:r>
            <a:r>
              <a:rPr lang="zh-CN" altLang="en-US" sz="2800" dirty="0"/>
              <a:t>若</a:t>
            </a:r>
            <a:r>
              <a:rPr lang="en-US" altLang="zh-CN" sz="2800" dirty="0" err="1"/>
              <a:t>maxlen</a:t>
            </a:r>
            <a:r>
              <a:rPr lang="en-US" altLang="zh-CN" sz="2800" dirty="0"/>
              <a:t>(x)=</a:t>
            </a:r>
            <a:r>
              <a:rPr lang="en-US" altLang="zh-CN" sz="2800" dirty="0" err="1"/>
              <a:t>maxlen</a:t>
            </a:r>
            <a:r>
              <a:rPr lang="en-US" altLang="zh-CN" sz="2800" dirty="0"/>
              <a:t>(v)+ 1 </a:t>
            </a:r>
            <a:r>
              <a:rPr lang="zh-CN" altLang="en-US" sz="2800" dirty="0"/>
              <a:t>，</a:t>
            </a:r>
            <a:r>
              <a:rPr lang="en-US" altLang="zh-CN" sz="2800" dirty="0"/>
              <a:t> link[z]=x </a:t>
            </a:r>
            <a:r>
              <a:rPr lang="zh-CN" altLang="en-US" sz="2800" dirty="0"/>
              <a:t>，</a:t>
            </a:r>
            <a:r>
              <a:rPr lang="en-US" altLang="zh-CN" sz="2800" dirty="0"/>
              <a:t/>
            </a:r>
            <a:br>
              <a:rPr lang="en-US" altLang="zh-CN" sz="2800" dirty="0"/>
            </a:br>
            <a:r>
              <a:rPr lang="en-US" altLang="zh-CN" sz="2800" dirty="0"/>
              <a:t>         </a:t>
            </a:r>
            <a:r>
              <a:rPr lang="zh-CN" altLang="en-US" sz="2800" dirty="0"/>
              <a:t>若</a:t>
            </a:r>
            <a:r>
              <a:rPr lang="en-US" altLang="zh-CN" sz="2800" dirty="0" err="1"/>
              <a:t>maxlen</a:t>
            </a:r>
            <a:r>
              <a:rPr lang="en-US" altLang="zh-CN" sz="2800" dirty="0"/>
              <a:t>(x)&gt;</a:t>
            </a:r>
            <a:r>
              <a:rPr lang="en-US" altLang="zh-CN" sz="2800" dirty="0" err="1"/>
              <a:t>maxlen</a:t>
            </a:r>
            <a:r>
              <a:rPr lang="en-US" altLang="zh-CN" sz="2800" dirty="0"/>
              <a:t>(v)+ 1 ,</a:t>
            </a:r>
            <a:r>
              <a:rPr lang="zh-CN" altLang="en-US" sz="2800" dirty="0"/>
              <a:t>则需要新建状态</a:t>
            </a:r>
          </a:p>
        </p:txBody>
      </p:sp>
    </p:spTree>
    <p:extLst>
      <p:ext uri="{BB962C8B-B14F-4D97-AF65-F5344CB8AC3E}">
        <p14:creationId xmlns:p14="http://schemas.microsoft.com/office/powerpoint/2010/main" xmlns="" val="2559575242"/>
      </p:ext>
    </p:extLst>
  </p:cSld>
  <p:clrMapOvr>
    <a:masterClrMapping/>
  </p:clrMapOvr>
  <p:transition spd="slow">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B1300AD-D27A-4BDB-B5F7-E04A1E92D4B8}"/>
              </a:ext>
            </a:extLst>
          </p:cNvPr>
          <p:cNvSpPr>
            <a:spLocks noGrp="1"/>
          </p:cNvSpPr>
          <p:nvPr>
            <p:ph type="title"/>
          </p:nvPr>
        </p:nvSpPr>
        <p:spPr/>
        <p:txBody>
          <a:bodyPr/>
          <a:lstStyle/>
          <a:p>
            <a:r>
              <a:rPr lang="zh-CN" altLang="en-US" dirty="0"/>
              <a:t>时空复杂度</a:t>
            </a:r>
          </a:p>
        </p:txBody>
      </p:sp>
      <p:sp>
        <p:nvSpPr>
          <p:cNvPr id="3" name="内容占位符 2">
            <a:extLst>
              <a:ext uri="{FF2B5EF4-FFF2-40B4-BE49-F238E27FC236}">
                <a16:creationId xmlns:a16="http://schemas.microsoft.com/office/drawing/2014/main" xmlns="" id="{4D1AEFDF-E8AD-4F4A-B893-0D1DCE8AC3B4}"/>
              </a:ext>
            </a:extLst>
          </p:cNvPr>
          <p:cNvSpPr>
            <a:spLocks noGrp="1"/>
          </p:cNvSpPr>
          <p:nvPr>
            <p:ph idx="1"/>
          </p:nvPr>
        </p:nvSpPr>
        <p:spPr>
          <a:xfrm>
            <a:off x="457200" y="1484314"/>
            <a:ext cx="8229600" cy="1800671"/>
          </a:xfrm>
        </p:spPr>
        <p:txBody>
          <a:bodyPr/>
          <a:lstStyle/>
          <a:p>
            <a:r>
              <a:rPr lang="zh-CN" altLang="en-US" b="1" dirty="0"/>
              <a:t>状态的数量</a:t>
            </a:r>
            <a:endParaRPr lang="en-US" altLang="zh-CN" b="1" dirty="0"/>
          </a:p>
          <a:p>
            <a:r>
              <a:rPr lang="zh-CN" altLang="en-US" dirty="0"/>
              <a:t>    长度为 </a:t>
            </a:r>
            <a:r>
              <a:rPr lang="en-US" altLang="zh-CN" dirty="0"/>
              <a:t>n </a:t>
            </a:r>
            <a:r>
              <a:rPr lang="zh-CN" altLang="en-US" dirty="0"/>
              <a:t>的字符串 </a:t>
            </a:r>
            <a:r>
              <a:rPr lang="en-US" altLang="zh-CN" dirty="0"/>
              <a:t>s </a:t>
            </a:r>
            <a:r>
              <a:rPr lang="zh-CN" altLang="en-US" dirty="0"/>
              <a:t>建立的后缀自动机的状态个数不超过 </a:t>
            </a:r>
            <a:r>
              <a:rPr lang="en-US" altLang="zh-CN" dirty="0">
                <a:solidFill>
                  <a:srgbClr val="C00000"/>
                </a:solidFill>
              </a:rPr>
              <a:t>2n−1</a:t>
            </a:r>
            <a:r>
              <a:rPr lang="zh-CN" altLang="en-US" dirty="0"/>
              <a:t>（</a:t>
            </a:r>
            <a:r>
              <a:rPr lang="en-US" altLang="zh-CN" dirty="0"/>
              <a:t>n≥3 </a:t>
            </a:r>
            <a:r>
              <a:rPr lang="zh-CN" altLang="en-US" dirty="0"/>
              <a:t>）</a:t>
            </a:r>
            <a:endParaRPr lang="en-US" altLang="zh-CN" dirty="0"/>
          </a:p>
          <a:p>
            <a:r>
              <a:rPr lang="zh-CN" altLang="en-US" b="1" dirty="0"/>
              <a:t>转移的数量</a:t>
            </a:r>
          </a:p>
          <a:p>
            <a:r>
              <a:rPr lang="zh-CN" altLang="en-US" dirty="0"/>
              <a:t>     长度为 </a:t>
            </a:r>
            <a:r>
              <a:rPr lang="en-US" altLang="zh-CN" dirty="0"/>
              <a:t>n </a:t>
            </a:r>
            <a:r>
              <a:rPr lang="zh-CN" altLang="en-US" dirty="0"/>
              <a:t>的字符串 </a:t>
            </a:r>
            <a:r>
              <a:rPr lang="en-US" altLang="zh-CN" dirty="0"/>
              <a:t>s </a:t>
            </a:r>
            <a:r>
              <a:rPr lang="zh-CN" altLang="en-US" dirty="0"/>
              <a:t>建立的后缀自动机中，转移的数量不超过 </a:t>
            </a:r>
            <a:r>
              <a:rPr lang="en-US" altLang="zh-CN" dirty="0"/>
              <a:t>3n−4</a:t>
            </a:r>
            <a:r>
              <a:rPr lang="zh-CN" altLang="en-US" dirty="0"/>
              <a:t>（</a:t>
            </a:r>
            <a:r>
              <a:rPr lang="en-US" altLang="zh-CN" dirty="0"/>
              <a:t>n≥3</a:t>
            </a:r>
            <a:r>
              <a:rPr lang="zh-CN" altLang="en-US" dirty="0"/>
              <a:t>）。  </a:t>
            </a:r>
            <a:endParaRPr lang="en-US" altLang="zh-CN" dirty="0"/>
          </a:p>
          <a:p>
            <a:pPr marL="0" indent="0">
              <a:buNone/>
            </a:pPr>
            <a:endParaRPr lang="en-US" altLang="zh-CN" dirty="0"/>
          </a:p>
          <a:p>
            <a:pPr marL="0" indent="0">
              <a:buNone/>
            </a:pPr>
            <a:endParaRPr lang="zh-CN" altLang="en-US" dirty="0"/>
          </a:p>
        </p:txBody>
      </p:sp>
      <p:sp>
        <p:nvSpPr>
          <p:cNvPr id="6" name="矩形 5">
            <a:extLst>
              <a:ext uri="{FF2B5EF4-FFF2-40B4-BE49-F238E27FC236}">
                <a16:creationId xmlns:a16="http://schemas.microsoft.com/office/drawing/2014/main" xmlns="" id="{963E3AB3-26C8-416C-B721-326A67313886}"/>
              </a:ext>
            </a:extLst>
          </p:cNvPr>
          <p:cNvSpPr/>
          <p:nvPr/>
        </p:nvSpPr>
        <p:spPr>
          <a:xfrm rot="19206922">
            <a:off x="7349735" y="5538815"/>
            <a:ext cx="1569660" cy="92333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fontAlgn="auto">
              <a:spcBef>
                <a:spcPts val="0"/>
              </a:spcBef>
              <a:spcAft>
                <a:spcPts val="0"/>
              </a:spcAft>
              <a:defRPr/>
            </a:pPr>
            <a:r>
              <a:rPr lang="en-US" altLang="zh-CN" sz="5400" dirty="0">
                <a:solidFill>
                  <a:srgbClr val="FF0000"/>
                </a:solidFill>
              </a:rPr>
              <a:t>O(n)</a:t>
            </a:r>
            <a:endParaRPr lang="zh-CN" altLang="en-US" sz="54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extLst>
      <p:ext uri="{BB962C8B-B14F-4D97-AF65-F5344CB8AC3E}">
        <p14:creationId xmlns:p14="http://schemas.microsoft.com/office/powerpoint/2010/main" xmlns="" val="1215977965"/>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06D4390-D495-4C1D-87B6-6DBBC31586F4}"/>
              </a:ext>
            </a:extLst>
          </p:cNvPr>
          <p:cNvSpPr>
            <a:spLocks noGrp="1"/>
          </p:cNvSpPr>
          <p:nvPr>
            <p:ph type="title"/>
          </p:nvPr>
        </p:nvSpPr>
        <p:spPr/>
        <p:txBody>
          <a:bodyPr/>
          <a:lstStyle/>
          <a:p>
            <a:r>
              <a:rPr lang="zh-CN" altLang="en-US" dirty="0"/>
              <a:t>状态的数量证明：</a:t>
            </a:r>
          </a:p>
        </p:txBody>
      </p:sp>
      <p:sp>
        <p:nvSpPr>
          <p:cNvPr id="4" name="内容占位符 3">
            <a:extLst>
              <a:ext uri="{FF2B5EF4-FFF2-40B4-BE49-F238E27FC236}">
                <a16:creationId xmlns:a16="http://schemas.microsoft.com/office/drawing/2014/main" xmlns="" id="{0C3692EA-3A4C-46B0-BF3F-C4D47E74871C}"/>
              </a:ext>
            </a:extLst>
          </p:cNvPr>
          <p:cNvSpPr>
            <a:spLocks noGrp="1"/>
          </p:cNvSpPr>
          <p:nvPr>
            <p:ph idx="1"/>
          </p:nvPr>
        </p:nvSpPr>
        <p:spPr>
          <a:xfrm>
            <a:off x="457200" y="1484314"/>
            <a:ext cx="8229600" cy="3984167"/>
          </a:xfrm>
          <a:prstGeom prst="rect">
            <a:avLst/>
          </a:prstGeom>
        </p:spPr>
        <p:txBody>
          <a:bodyPr wrap="square">
            <a:spAutoFit/>
          </a:bodyPr>
          <a:lstStyle/>
          <a:p>
            <a:r>
              <a:rPr lang="zh-CN" altLang="en-US" dirty="0"/>
              <a:t>上面描述的算法证明了这一性质（最初自动机包含一个初始节点，第一步和第二步都会添加一个状态，余下的 </a:t>
            </a:r>
            <a:r>
              <a:rPr lang="en-US" altLang="zh-CN" dirty="0"/>
              <a:t>n−2</a:t>
            </a:r>
            <a:r>
              <a:rPr lang="zh-CN" altLang="en-US" dirty="0"/>
              <a:t>步每步由于需要分割，至多增加两个状态）。</a:t>
            </a:r>
          </a:p>
          <a:p>
            <a:endParaRPr lang="zh-CN" altLang="en-US" dirty="0"/>
          </a:p>
          <a:p>
            <a:r>
              <a:rPr lang="zh-CN" altLang="en-US" dirty="0"/>
              <a:t>所以就是 </a:t>
            </a:r>
            <a:r>
              <a:rPr lang="en-US" altLang="zh-CN" dirty="0"/>
              <a:t>1+2+(n−2)×2=2n−1</a:t>
            </a:r>
            <a:r>
              <a:rPr lang="zh-CN" altLang="en-US" dirty="0"/>
              <a:t>了。</a:t>
            </a:r>
          </a:p>
          <a:p>
            <a:endParaRPr lang="zh-CN" altLang="en-US" dirty="0"/>
          </a:p>
        </p:txBody>
      </p:sp>
    </p:spTree>
    <p:extLst>
      <p:ext uri="{BB962C8B-B14F-4D97-AF65-F5344CB8AC3E}">
        <p14:creationId xmlns:p14="http://schemas.microsoft.com/office/powerpoint/2010/main" xmlns="" val="4275601570"/>
      </p:ext>
    </p:extLst>
  </p:cSld>
  <p:clrMapOvr>
    <a:masterClrMapping/>
  </p:clrMapOvr>
  <p:transition spd="slow">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1BBDCEC-F552-4F62-A776-82139F14F2B0}"/>
              </a:ext>
            </a:extLst>
          </p:cNvPr>
          <p:cNvSpPr>
            <a:spLocks noGrp="1"/>
          </p:cNvSpPr>
          <p:nvPr>
            <p:ph type="title"/>
          </p:nvPr>
        </p:nvSpPr>
        <p:spPr/>
        <p:txBody>
          <a:bodyPr/>
          <a:lstStyle/>
          <a:p>
            <a:r>
              <a:rPr lang="zh-CN" altLang="en-US" dirty="0"/>
              <a:t>转移的数量证明：</a:t>
            </a:r>
          </a:p>
        </p:txBody>
      </p:sp>
      <p:sp>
        <p:nvSpPr>
          <p:cNvPr id="4" name="矩形 3">
            <a:extLst>
              <a:ext uri="{FF2B5EF4-FFF2-40B4-BE49-F238E27FC236}">
                <a16:creationId xmlns:a16="http://schemas.microsoft.com/office/drawing/2014/main" xmlns="" id="{E5939077-A3D1-4DE9-80FD-AED9CA301E6E}"/>
              </a:ext>
            </a:extLst>
          </p:cNvPr>
          <p:cNvSpPr/>
          <p:nvPr/>
        </p:nvSpPr>
        <p:spPr>
          <a:xfrm>
            <a:off x="318356" y="1844824"/>
            <a:ext cx="8507288" cy="4247317"/>
          </a:xfrm>
          <a:prstGeom prst="rect">
            <a:avLst/>
          </a:prstGeom>
        </p:spPr>
        <p:txBody>
          <a:bodyPr wrap="square">
            <a:spAutoFit/>
          </a:bodyPr>
          <a:lstStyle/>
          <a:p>
            <a:r>
              <a:rPr lang="zh-CN" altLang="en-US" dirty="0"/>
              <a:t>我们计算 连续的 转移个数。考虑以 </a:t>
            </a:r>
            <a:r>
              <a:rPr lang="en-US" altLang="zh-CN" dirty="0"/>
              <a:t>S </a:t>
            </a:r>
            <a:r>
              <a:rPr lang="zh-CN" altLang="en-US" dirty="0"/>
              <a:t>为初始节点的自动机的最长路径树。这棵树将包含所有连续的转移，树的边数比结点个数小 </a:t>
            </a:r>
            <a:r>
              <a:rPr lang="en-US" altLang="zh-CN" dirty="0"/>
              <a:t>1 </a:t>
            </a:r>
            <a:r>
              <a:rPr lang="zh-CN" altLang="en-US" dirty="0"/>
              <a:t>，这意味着连续的转移个数不超过 </a:t>
            </a:r>
            <a:r>
              <a:rPr lang="en-US" altLang="zh-CN" dirty="0"/>
              <a:t>2n−2</a:t>
            </a:r>
            <a:r>
              <a:rPr lang="zh-CN" altLang="en-US" dirty="0"/>
              <a:t>。</a:t>
            </a:r>
          </a:p>
          <a:p>
            <a:endParaRPr lang="zh-CN" altLang="en-US" dirty="0"/>
          </a:p>
          <a:p>
            <a:r>
              <a:rPr lang="zh-CN" altLang="en-US" dirty="0"/>
              <a:t>我们再来计算 不连续 的转移个数。考虑每个不连续转移；假设该转移</a:t>
            </a:r>
            <a:r>
              <a:rPr lang="en-US" altLang="zh-CN" dirty="0"/>
              <a:t>——</a:t>
            </a:r>
            <a:r>
              <a:rPr lang="zh-CN" altLang="en-US" dirty="0"/>
              <a:t>转移 </a:t>
            </a:r>
            <a:r>
              <a:rPr lang="en-US" altLang="zh-CN" dirty="0"/>
              <a:t>(</a:t>
            </a:r>
            <a:r>
              <a:rPr lang="en-US" altLang="zh-CN" dirty="0" err="1"/>
              <a:t>p,q</a:t>
            </a:r>
            <a:r>
              <a:rPr lang="en-US" altLang="zh-CN" dirty="0"/>
              <a:t>) </a:t>
            </a:r>
            <a:r>
              <a:rPr lang="zh-CN" altLang="en-US" dirty="0"/>
              <a:t>，标记为 </a:t>
            </a:r>
            <a:r>
              <a:rPr lang="en-US" altLang="zh-CN" dirty="0"/>
              <a:t>c </a:t>
            </a:r>
            <a:r>
              <a:rPr lang="zh-CN" altLang="en-US" dirty="0"/>
              <a:t>。对自动机运行一个合适的字符串 </a:t>
            </a:r>
            <a:r>
              <a:rPr lang="en-US" altLang="zh-CN" dirty="0" err="1"/>
              <a:t>u+c+w</a:t>
            </a:r>
            <a:r>
              <a:rPr lang="zh-CN" altLang="en-US" dirty="0"/>
              <a:t>，其中字符串 </a:t>
            </a:r>
            <a:r>
              <a:rPr lang="en-US" altLang="zh-CN" dirty="0"/>
              <a:t>u </a:t>
            </a:r>
            <a:r>
              <a:rPr lang="zh-CN" altLang="en-US" dirty="0"/>
              <a:t>表示从初始状态到 </a:t>
            </a:r>
            <a:r>
              <a:rPr lang="en-US" altLang="zh-CN" dirty="0"/>
              <a:t>p </a:t>
            </a:r>
            <a:r>
              <a:rPr lang="zh-CN" altLang="en-US" dirty="0"/>
              <a:t>经过的最长路径，</a:t>
            </a:r>
            <a:r>
              <a:rPr lang="en-US" altLang="zh-CN" dirty="0"/>
              <a:t>w </a:t>
            </a:r>
            <a:r>
              <a:rPr lang="zh-CN" altLang="en-US" dirty="0"/>
              <a:t>表示从 </a:t>
            </a:r>
            <a:r>
              <a:rPr lang="en-US" altLang="zh-CN" dirty="0"/>
              <a:t>q </a:t>
            </a:r>
            <a:r>
              <a:rPr lang="zh-CN" altLang="en-US" dirty="0"/>
              <a:t>到任意终止节点经过的最长路径。</a:t>
            </a:r>
          </a:p>
          <a:p>
            <a:endParaRPr lang="zh-CN" altLang="en-US" dirty="0"/>
          </a:p>
          <a:p>
            <a:r>
              <a:rPr lang="zh-CN" altLang="en-US" dirty="0"/>
              <a:t>一方面，对所有不连续转移，字符串 </a:t>
            </a:r>
            <a:r>
              <a:rPr lang="en-US" altLang="zh-CN" dirty="0" err="1"/>
              <a:t>u+c+w</a:t>
            </a:r>
            <a:r>
              <a:rPr lang="en-US" altLang="zh-CN" dirty="0"/>
              <a:t> </a:t>
            </a:r>
            <a:r>
              <a:rPr lang="zh-CN" altLang="en-US" dirty="0"/>
              <a:t>都是不同的（因为字符串 </a:t>
            </a:r>
            <a:r>
              <a:rPr lang="en-US" altLang="zh-CN" dirty="0"/>
              <a:t>u </a:t>
            </a:r>
            <a:r>
              <a:rPr lang="zh-CN" altLang="en-US" dirty="0"/>
              <a:t>和 </a:t>
            </a:r>
            <a:r>
              <a:rPr lang="en-US" altLang="zh-CN" dirty="0"/>
              <a:t>w </a:t>
            </a:r>
            <a:r>
              <a:rPr lang="zh-CN" altLang="en-US" dirty="0"/>
              <a:t>仅包含连续转移）。另一方面，每个这样的字符串 </a:t>
            </a:r>
            <a:r>
              <a:rPr lang="en-US" altLang="zh-CN" dirty="0" err="1"/>
              <a:t>u+c+w</a:t>
            </a:r>
            <a:r>
              <a:rPr lang="en-US" altLang="zh-CN" dirty="0"/>
              <a:t> </a:t>
            </a:r>
            <a:r>
              <a:rPr lang="zh-CN" altLang="en-US" dirty="0"/>
              <a:t>，由于在终止状态结束，它必然是完整串 </a:t>
            </a:r>
            <a:r>
              <a:rPr lang="en-US" altLang="zh-CN" dirty="0"/>
              <a:t>s </a:t>
            </a:r>
            <a:r>
              <a:rPr lang="zh-CN" altLang="en-US" dirty="0"/>
              <a:t>的一个后缀。由于 </a:t>
            </a:r>
            <a:r>
              <a:rPr lang="en-US" altLang="zh-CN" dirty="0"/>
              <a:t>s </a:t>
            </a:r>
            <a:r>
              <a:rPr lang="zh-CN" altLang="en-US" dirty="0"/>
              <a:t>的非空后缀仅有 </a:t>
            </a:r>
            <a:r>
              <a:rPr lang="en-US" altLang="zh-CN" dirty="0"/>
              <a:t>n </a:t>
            </a:r>
            <a:r>
              <a:rPr lang="zh-CN" altLang="en-US" dirty="0"/>
              <a:t>个，并且完整串 </a:t>
            </a:r>
            <a:r>
              <a:rPr lang="en-US" altLang="zh-CN" dirty="0"/>
              <a:t>s </a:t>
            </a:r>
            <a:r>
              <a:rPr lang="zh-CN" altLang="en-US" dirty="0"/>
              <a:t>不能是某个 </a:t>
            </a:r>
            <a:r>
              <a:rPr lang="en-US" altLang="zh-CN" dirty="0" err="1"/>
              <a:t>u+c+w</a:t>
            </a:r>
            <a:r>
              <a:rPr lang="en-US" altLang="zh-CN" dirty="0"/>
              <a:t> </a:t>
            </a:r>
            <a:r>
              <a:rPr lang="zh-CN" altLang="en-US" dirty="0"/>
              <a:t>（因为完整串 </a:t>
            </a:r>
            <a:r>
              <a:rPr lang="en-US" altLang="zh-CN" dirty="0"/>
              <a:t>s </a:t>
            </a:r>
            <a:r>
              <a:rPr lang="zh-CN" altLang="en-US" dirty="0"/>
              <a:t>匹配一条包含 </a:t>
            </a:r>
            <a:r>
              <a:rPr lang="en-US" altLang="zh-CN" dirty="0"/>
              <a:t>n </a:t>
            </a:r>
            <a:r>
              <a:rPr lang="zh-CN" altLang="en-US" dirty="0"/>
              <a:t>个连续转移的路径），那么不连续转移的总共个数不超过 </a:t>
            </a:r>
            <a:r>
              <a:rPr lang="en-US" altLang="zh-CN" dirty="0"/>
              <a:t>n−1 </a:t>
            </a:r>
            <a:r>
              <a:rPr lang="zh-CN" altLang="en-US" dirty="0"/>
              <a:t>。</a:t>
            </a:r>
          </a:p>
          <a:p>
            <a:endParaRPr lang="zh-CN" altLang="en-US" dirty="0"/>
          </a:p>
          <a:p>
            <a:r>
              <a:rPr lang="zh-CN" altLang="en-US" dirty="0"/>
              <a:t>有趣的是，仍然存在达到转移个数上限的数据：</a:t>
            </a:r>
            <a:r>
              <a:rPr lang="en-US" altLang="zh-CN" dirty="0" err="1"/>
              <a:t>abbb</a:t>
            </a:r>
            <a:r>
              <a:rPr lang="en-US" altLang="zh-CN" dirty="0"/>
              <a:t>...</a:t>
            </a:r>
            <a:r>
              <a:rPr lang="en-US" altLang="zh-CN" dirty="0" err="1"/>
              <a:t>bbbc</a:t>
            </a:r>
            <a:endParaRPr lang="zh-CN" altLang="en-US" dirty="0"/>
          </a:p>
        </p:txBody>
      </p:sp>
    </p:spTree>
    <p:extLst>
      <p:ext uri="{BB962C8B-B14F-4D97-AF65-F5344CB8AC3E}">
        <p14:creationId xmlns:p14="http://schemas.microsoft.com/office/powerpoint/2010/main" xmlns="" val="1991345514"/>
      </p:ext>
    </p:extLst>
  </p:cSld>
  <p:clrMapOvr>
    <a:masterClrMapping/>
  </p:clrMapOvr>
  <p:transition spd="slow">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DB79FB4-DD4C-480F-8051-87645BD15914}"/>
              </a:ext>
            </a:extLst>
          </p:cNvPr>
          <p:cNvSpPr>
            <a:spLocks noGrp="1"/>
          </p:cNvSpPr>
          <p:nvPr>
            <p:ph type="title"/>
          </p:nvPr>
        </p:nvSpPr>
        <p:spPr/>
        <p:txBody>
          <a:bodyPr/>
          <a:lstStyle/>
          <a:p>
            <a:r>
              <a:rPr lang="zh-CN" altLang="en-US" dirty="0"/>
              <a:t>代码</a:t>
            </a:r>
          </a:p>
        </p:txBody>
      </p:sp>
      <p:sp>
        <p:nvSpPr>
          <p:cNvPr id="3" name="内容占位符 2">
            <a:extLst>
              <a:ext uri="{FF2B5EF4-FFF2-40B4-BE49-F238E27FC236}">
                <a16:creationId xmlns:a16="http://schemas.microsoft.com/office/drawing/2014/main" xmlns="" id="{A9708541-9712-430D-884A-B69503B07804}"/>
              </a:ext>
            </a:extLst>
          </p:cNvPr>
          <p:cNvSpPr>
            <a:spLocks noGrp="1"/>
          </p:cNvSpPr>
          <p:nvPr>
            <p:ph idx="1"/>
          </p:nvPr>
        </p:nvSpPr>
        <p:spPr>
          <a:xfrm>
            <a:off x="611560" y="1896455"/>
            <a:ext cx="8229600" cy="4844914"/>
          </a:xfrm>
        </p:spPr>
        <p:txBody>
          <a:bodyPr/>
          <a:lstStyle/>
          <a:p>
            <a:r>
              <a:rPr lang="en-US" altLang="zh-CN" sz="2400" dirty="0"/>
              <a:t>const int </a:t>
            </a:r>
            <a:r>
              <a:rPr lang="en-US" altLang="zh-CN" sz="2400" dirty="0" err="1"/>
              <a:t>Maxn</a:t>
            </a:r>
            <a:r>
              <a:rPr lang="en-US" altLang="zh-CN" sz="2400" dirty="0"/>
              <a:t> = 2*1000;    //</a:t>
            </a:r>
            <a:r>
              <a:rPr lang="zh-CN" altLang="en-US" sz="2400" dirty="0"/>
              <a:t>字符串最大长度</a:t>
            </a:r>
            <a:endParaRPr lang="en-US" altLang="zh-CN" sz="2400" dirty="0"/>
          </a:p>
          <a:p>
            <a:r>
              <a:rPr lang="en-US" altLang="zh-CN" sz="2400" dirty="0"/>
              <a:t>int </a:t>
            </a:r>
            <a:r>
              <a:rPr lang="en-US" altLang="zh-CN" sz="2400" dirty="0" err="1"/>
              <a:t>st</a:t>
            </a:r>
            <a:r>
              <a:rPr lang="en-US" altLang="zh-CN" sz="2400" dirty="0"/>
              <a:t>[</a:t>
            </a:r>
            <a:r>
              <a:rPr lang="en-US" altLang="zh-CN" sz="2400" dirty="0" err="1"/>
              <a:t>Maxn</a:t>
            </a:r>
            <a:r>
              <a:rPr lang="en-US" altLang="zh-CN" sz="2400" dirty="0"/>
              <a:t>];               //</a:t>
            </a:r>
            <a:r>
              <a:rPr lang="zh-CN" altLang="en-US" sz="2400" dirty="0"/>
              <a:t>状态数</a:t>
            </a:r>
            <a:r>
              <a:rPr lang="en-US" altLang="zh-CN" sz="2400" dirty="0" err="1"/>
              <a:t>Maxn</a:t>
            </a:r>
            <a:r>
              <a:rPr lang="en-US" altLang="zh-CN" sz="2400" dirty="0"/>
              <a:t>*2-1</a:t>
            </a:r>
          </a:p>
          <a:p>
            <a:r>
              <a:rPr lang="en-US" altLang="zh-CN" sz="2400" dirty="0"/>
              <a:t>int </a:t>
            </a:r>
            <a:r>
              <a:rPr lang="en-US" altLang="zh-CN" sz="2400" dirty="0" err="1"/>
              <a:t>x,y,z</a:t>
            </a:r>
            <a:r>
              <a:rPr lang="en-US" altLang="zh-CN" sz="2400" dirty="0"/>
              <a:t>;          //</a:t>
            </a:r>
            <a:r>
              <a:rPr lang="zh-CN" altLang="en-US" sz="2400" dirty="0"/>
              <a:t>与上文一致，</a:t>
            </a:r>
            <a:r>
              <a:rPr lang="en-US" altLang="zh-CN" sz="2400" dirty="0"/>
              <a:t>x</a:t>
            </a:r>
            <a:r>
              <a:rPr lang="zh-CN" altLang="en-US" sz="2400" dirty="0"/>
              <a:t>表示</a:t>
            </a:r>
            <a:r>
              <a:rPr lang="en-US" altLang="zh-CN" sz="2400" dirty="0"/>
              <a:t>trans[</a:t>
            </a:r>
            <a:r>
              <a:rPr lang="en-US" altLang="zh-CN" sz="2400" dirty="0" err="1"/>
              <a:t>st</a:t>
            </a:r>
            <a:r>
              <a:rPr lang="en-US" altLang="zh-CN" sz="2400" dirty="0"/>
              <a:t>][c]</a:t>
            </a:r>
          </a:p>
          <a:p>
            <a:pPr marL="0" indent="0">
              <a:buNone/>
            </a:pPr>
            <a:r>
              <a:rPr lang="en-US" altLang="zh-CN" sz="2400" dirty="0"/>
              <a:t>                          //y</a:t>
            </a:r>
            <a:r>
              <a:rPr lang="zh-CN" altLang="en-US" sz="2400" dirty="0"/>
              <a:t>表示复制的节点，</a:t>
            </a:r>
            <a:r>
              <a:rPr lang="en-US" altLang="zh-CN" sz="2400" dirty="0"/>
              <a:t>z</a:t>
            </a:r>
            <a:r>
              <a:rPr lang="zh-CN" altLang="en-US" sz="2400" dirty="0"/>
              <a:t>新建的状态</a:t>
            </a:r>
            <a:r>
              <a:rPr lang="en-US" altLang="zh-CN" sz="2400" dirty="0"/>
              <a:t>                    </a:t>
            </a:r>
          </a:p>
          <a:p>
            <a:r>
              <a:rPr lang="en-US" altLang="zh-CN" sz="2400" dirty="0"/>
              <a:t>int size=last=0;  //size </a:t>
            </a:r>
            <a:r>
              <a:rPr lang="zh-CN" altLang="en-US" sz="2400" dirty="0"/>
              <a:t>当前的状态总数</a:t>
            </a:r>
            <a:endParaRPr lang="en-US" altLang="zh-CN" sz="2400" dirty="0"/>
          </a:p>
          <a:p>
            <a:pPr marL="0" indent="0">
              <a:buNone/>
            </a:pPr>
            <a:r>
              <a:rPr lang="en-US" altLang="zh-CN" sz="2400" dirty="0"/>
              <a:t>                              // last  </a:t>
            </a:r>
            <a:r>
              <a:rPr lang="zh-CN" altLang="en-US" sz="2400" dirty="0"/>
              <a:t>为上次插入的状态的状态编号</a:t>
            </a:r>
            <a:endParaRPr lang="en-US" altLang="zh-CN" sz="2400" dirty="0"/>
          </a:p>
          <a:p>
            <a:r>
              <a:rPr lang="en-US" altLang="zh-CN" sz="2400" dirty="0"/>
              <a:t>int maxlen[</a:t>
            </a:r>
            <a:r>
              <a:rPr lang="en-US" altLang="zh-CN" sz="2400" dirty="0" err="1"/>
              <a:t>Maxn</a:t>
            </a:r>
            <a:r>
              <a:rPr lang="en-US" altLang="zh-CN" sz="2400" dirty="0"/>
              <a:t>], trans[</a:t>
            </a:r>
            <a:r>
              <a:rPr lang="en-US" altLang="zh-CN" sz="2400" dirty="0" err="1"/>
              <a:t>Maxn</a:t>
            </a:r>
            <a:r>
              <a:rPr lang="en-US" altLang="zh-CN" sz="2400" dirty="0"/>
              <a:t>][26], link[</a:t>
            </a:r>
            <a:r>
              <a:rPr lang="en-US" altLang="zh-CN" sz="2400" dirty="0" err="1"/>
              <a:t>Maxn</a:t>
            </a:r>
            <a:r>
              <a:rPr lang="en-US" altLang="zh-CN" sz="2400" dirty="0"/>
              <a:t>]</a:t>
            </a:r>
            <a:r>
              <a:rPr lang="zh-CN" altLang="en-US" sz="2400" dirty="0"/>
              <a:t>；</a:t>
            </a:r>
            <a:r>
              <a:rPr lang="en-US" altLang="zh-CN" sz="2400" dirty="0"/>
              <a:t>                    </a:t>
            </a:r>
          </a:p>
          <a:p>
            <a:endParaRPr lang="en-US" altLang="zh-CN" sz="2800" dirty="0"/>
          </a:p>
          <a:p>
            <a:endParaRPr lang="en-US" altLang="zh-CN" sz="2800" dirty="0"/>
          </a:p>
          <a:p>
            <a:pPr marL="0" indent="0">
              <a:buNone/>
            </a:pPr>
            <a:r>
              <a:rPr lang="en-US" altLang="zh-CN" sz="2800" dirty="0" err="1"/>
              <a:t>memset</a:t>
            </a:r>
            <a:r>
              <a:rPr lang="en-US" altLang="zh-CN" sz="2800" dirty="0"/>
              <a:t>(link,-1,sizeof(link));   //link</a:t>
            </a:r>
            <a:r>
              <a:rPr lang="zh-CN" altLang="en-US" sz="2800" dirty="0"/>
              <a:t>初始为</a:t>
            </a:r>
            <a:r>
              <a:rPr lang="en-US" altLang="zh-CN" sz="2800" dirty="0"/>
              <a:t>-1</a:t>
            </a:r>
            <a:endParaRPr lang="zh-CN" altLang="en-US" sz="2800" dirty="0"/>
          </a:p>
        </p:txBody>
      </p:sp>
    </p:spTree>
    <p:extLst>
      <p:ext uri="{BB962C8B-B14F-4D97-AF65-F5344CB8AC3E}">
        <p14:creationId xmlns:p14="http://schemas.microsoft.com/office/powerpoint/2010/main" xmlns="" val="2117663436"/>
      </p:ext>
    </p:extLst>
  </p:cSld>
  <p:clrMapOvr>
    <a:masterClrMapping/>
  </p:clrMapOvr>
  <p:transition spd="slow">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6C8C3FFC-DDF8-4699-8C21-9CFCFDBA53BD}"/>
              </a:ext>
            </a:extLst>
          </p:cNvPr>
          <p:cNvSpPr/>
          <p:nvPr/>
        </p:nvSpPr>
        <p:spPr>
          <a:xfrm>
            <a:off x="197768" y="620689"/>
            <a:ext cx="8748464" cy="5909310"/>
          </a:xfrm>
          <a:prstGeom prst="rect">
            <a:avLst/>
          </a:prstGeom>
        </p:spPr>
        <p:txBody>
          <a:bodyPr wrap="square">
            <a:spAutoFit/>
          </a:bodyPr>
          <a:lstStyle/>
          <a:p>
            <a:r>
              <a:rPr lang="en-US" altLang="zh-CN" dirty="0"/>
              <a:t>void Suffix_Automata (char c) {</a:t>
            </a:r>
          </a:p>
          <a:p>
            <a:r>
              <a:rPr lang="en-US" altLang="zh-CN" dirty="0"/>
              <a:t>	int z= ++size;</a:t>
            </a:r>
          </a:p>
          <a:p>
            <a:r>
              <a:rPr lang="en-US" altLang="zh-CN" dirty="0"/>
              <a:t>	 </a:t>
            </a:r>
            <a:r>
              <a:rPr lang="en-US" altLang="zh-CN" dirty="0" err="1"/>
              <a:t>maxlen</a:t>
            </a:r>
            <a:r>
              <a:rPr lang="en-US" altLang="zh-CN" dirty="0"/>
              <a:t>[z] = </a:t>
            </a:r>
            <a:r>
              <a:rPr lang="en-US" altLang="zh-CN" dirty="0" err="1"/>
              <a:t>maxlen</a:t>
            </a:r>
            <a:r>
              <a:rPr lang="en-US" altLang="zh-CN" dirty="0"/>
              <a:t>[last] + 1; </a:t>
            </a:r>
          </a:p>
          <a:p>
            <a:r>
              <a:rPr lang="en-US" altLang="zh-CN" dirty="0"/>
              <a:t>	int p;    //link</a:t>
            </a:r>
            <a:r>
              <a:rPr lang="zh-CN" altLang="en-US" dirty="0"/>
              <a:t>路径</a:t>
            </a:r>
          </a:p>
          <a:p>
            <a:r>
              <a:rPr lang="zh-CN" altLang="en-US" dirty="0"/>
              <a:t>	</a:t>
            </a:r>
            <a:r>
              <a:rPr lang="en-US" altLang="zh-CN" dirty="0"/>
              <a:t>for (p=last;  p!=-1&amp;&amp;!trans[p][c]; p=link[p])  trans[p][c] = z; </a:t>
            </a:r>
          </a:p>
          <a:p>
            <a:r>
              <a:rPr lang="en-US" altLang="zh-CN" dirty="0"/>
              <a:t>	if (p==-1) link[z] = 0;                   //</a:t>
            </a:r>
            <a:r>
              <a:rPr lang="zh-CN" altLang="en-US" dirty="0"/>
              <a:t>路径上全是</a:t>
            </a:r>
            <a:r>
              <a:rPr lang="en-US" altLang="zh-CN" dirty="0"/>
              <a:t>null,</a:t>
            </a:r>
            <a:r>
              <a:rPr lang="zh-CN" altLang="en-US" dirty="0"/>
              <a:t>则 </a:t>
            </a:r>
            <a:r>
              <a:rPr lang="en-US" altLang="zh-CN" dirty="0"/>
              <a:t>link[z] = S</a:t>
            </a:r>
          </a:p>
          <a:p>
            <a:r>
              <a:rPr lang="en-US" altLang="zh-CN" dirty="0"/>
              <a:t>	else {</a:t>
            </a:r>
          </a:p>
          <a:p>
            <a:r>
              <a:rPr lang="en-US" altLang="zh-CN" dirty="0"/>
              <a:t>		int x = trans[p][c]; </a:t>
            </a:r>
          </a:p>
          <a:p>
            <a:r>
              <a:rPr lang="en-US" altLang="zh-CN" dirty="0"/>
              <a:t>		 if (</a:t>
            </a:r>
            <a:r>
              <a:rPr lang="en-US" altLang="zh-CN" dirty="0" err="1"/>
              <a:t>maxlen</a:t>
            </a:r>
            <a:r>
              <a:rPr lang="en-US" altLang="zh-CN" dirty="0"/>
              <a:t>[x] == </a:t>
            </a:r>
            <a:r>
              <a:rPr lang="en-US" altLang="zh-CN" dirty="0" err="1"/>
              <a:t>maxlen</a:t>
            </a:r>
            <a:r>
              <a:rPr lang="en-US" altLang="zh-CN" dirty="0"/>
              <a:t>[p] + 1) link[z] = x; </a:t>
            </a:r>
          </a:p>
          <a:p>
            <a:r>
              <a:rPr lang="en-US" altLang="zh-CN" dirty="0"/>
              <a:t>		else {</a:t>
            </a:r>
          </a:p>
          <a:p>
            <a:r>
              <a:rPr lang="en-US" altLang="zh-CN" dirty="0"/>
              <a:t>		              int  y= ++size;</a:t>
            </a:r>
          </a:p>
          <a:p>
            <a:r>
              <a:rPr lang="en-US" altLang="zh-CN" dirty="0"/>
              <a:t>			</a:t>
            </a:r>
            <a:r>
              <a:rPr lang="en-US" altLang="zh-CN" dirty="0" err="1"/>
              <a:t>maxlen</a:t>
            </a:r>
            <a:r>
              <a:rPr lang="en-US" altLang="zh-CN" dirty="0"/>
              <a:t>[y] = </a:t>
            </a:r>
            <a:r>
              <a:rPr lang="en-US" altLang="zh-CN" dirty="0" err="1"/>
              <a:t>maxlen</a:t>
            </a:r>
            <a:r>
              <a:rPr lang="en-US" altLang="zh-CN" dirty="0"/>
              <a:t>[p] + 1;</a:t>
            </a:r>
          </a:p>
          <a:p>
            <a:r>
              <a:rPr lang="en-US" altLang="zh-CN" dirty="0"/>
              <a:t>                                           </a:t>
            </a:r>
            <a:r>
              <a:rPr lang="en-US" altLang="zh-CN" dirty="0" err="1"/>
              <a:t>memcpy</a:t>
            </a:r>
            <a:r>
              <a:rPr lang="en-US" altLang="zh-CN" dirty="0"/>
              <a:t>( trans[y],trans[x],</a:t>
            </a:r>
            <a:r>
              <a:rPr lang="en-US" altLang="zh-CN" dirty="0" err="1"/>
              <a:t>sizeof</a:t>
            </a:r>
            <a:r>
              <a:rPr lang="en-US" altLang="zh-CN" dirty="0"/>
              <a:t>(trans[x]));  //</a:t>
            </a:r>
            <a:r>
              <a:rPr lang="zh-CN" altLang="en-US" dirty="0"/>
              <a:t>复制</a:t>
            </a:r>
            <a:r>
              <a:rPr lang="en-US" altLang="zh-CN" dirty="0"/>
              <a:t>X</a:t>
            </a:r>
            <a:r>
              <a:rPr lang="zh-CN" altLang="en-US" dirty="0"/>
              <a:t>的转移</a:t>
            </a:r>
          </a:p>
          <a:p>
            <a:r>
              <a:rPr lang="zh-CN" altLang="en-US" dirty="0"/>
              <a:t>                                           </a:t>
            </a:r>
            <a:r>
              <a:rPr lang="en-US" altLang="zh-CN" dirty="0"/>
              <a:t>link[y]=link[x];            //</a:t>
            </a:r>
            <a:r>
              <a:rPr lang="zh-CN" altLang="en-US" dirty="0"/>
              <a:t>继承</a:t>
            </a:r>
            <a:r>
              <a:rPr lang="en-US" altLang="zh-CN" dirty="0"/>
              <a:t>x</a:t>
            </a:r>
            <a:r>
              <a:rPr lang="zh-CN" altLang="en-US" dirty="0"/>
              <a:t>的</a:t>
            </a:r>
            <a:r>
              <a:rPr lang="en-US" altLang="zh-CN" dirty="0"/>
              <a:t>link</a:t>
            </a:r>
          </a:p>
          <a:p>
            <a:r>
              <a:rPr lang="en-US" altLang="zh-CN" dirty="0"/>
              <a:t>			for (; p!=-1&amp;&amp; trans[p][c] == x; p = link[p])</a:t>
            </a:r>
          </a:p>
          <a:p>
            <a:r>
              <a:rPr lang="en-US" altLang="zh-CN" dirty="0"/>
              <a:t>			                                 trans[p][c] = y;    //</a:t>
            </a:r>
            <a:r>
              <a:rPr lang="zh-CN" altLang="en-US" dirty="0"/>
              <a:t>断开的转移到</a:t>
            </a:r>
            <a:r>
              <a:rPr lang="en-US" altLang="zh-CN" dirty="0"/>
              <a:t>y</a:t>
            </a:r>
          </a:p>
          <a:p>
            <a:r>
              <a:rPr lang="en-US" altLang="zh-CN" dirty="0"/>
              <a:t>			link[x] = link[z]= y;             //</a:t>
            </a:r>
            <a:r>
              <a:rPr lang="zh-CN" altLang="en-US" dirty="0"/>
              <a:t>更新</a:t>
            </a:r>
            <a:r>
              <a:rPr lang="en-US" altLang="zh-CN" dirty="0"/>
              <a:t>x</a:t>
            </a:r>
            <a:r>
              <a:rPr lang="zh-CN" altLang="en-US" dirty="0"/>
              <a:t>和</a:t>
            </a:r>
            <a:r>
              <a:rPr lang="en-US" altLang="zh-CN" dirty="0"/>
              <a:t>z</a:t>
            </a:r>
            <a:r>
              <a:rPr lang="zh-CN" altLang="en-US" dirty="0"/>
              <a:t>的</a:t>
            </a:r>
            <a:r>
              <a:rPr lang="en-US" altLang="zh-CN" dirty="0"/>
              <a:t>link</a:t>
            </a:r>
          </a:p>
          <a:p>
            <a:r>
              <a:rPr lang="en-US" altLang="zh-CN" dirty="0"/>
              <a:t>		}</a:t>
            </a:r>
          </a:p>
          <a:p>
            <a:r>
              <a:rPr lang="en-US" altLang="zh-CN" dirty="0"/>
              <a:t>	}</a:t>
            </a:r>
          </a:p>
          <a:p>
            <a:r>
              <a:rPr lang="en-US" altLang="zh-CN" dirty="0"/>
              <a:t>	last = z;</a:t>
            </a:r>
          </a:p>
          <a:p>
            <a:r>
              <a:rPr lang="en-US" altLang="zh-CN" dirty="0"/>
              <a:t>}</a:t>
            </a:r>
          </a:p>
        </p:txBody>
      </p:sp>
      <p:sp>
        <p:nvSpPr>
          <p:cNvPr id="3" name="矩形 2">
            <a:extLst>
              <a:ext uri="{FF2B5EF4-FFF2-40B4-BE49-F238E27FC236}">
                <a16:creationId xmlns:a16="http://schemas.microsoft.com/office/drawing/2014/main" xmlns="" id="{04AFB421-7BCC-4FB5-9706-44A5F8A9F8A8}"/>
              </a:ext>
            </a:extLst>
          </p:cNvPr>
          <p:cNvSpPr/>
          <p:nvPr/>
        </p:nvSpPr>
        <p:spPr>
          <a:xfrm rot="19206922">
            <a:off x="7349735" y="5538815"/>
            <a:ext cx="1569660" cy="92333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fontAlgn="auto">
              <a:spcBef>
                <a:spcPts val="0"/>
              </a:spcBef>
              <a:spcAft>
                <a:spcPts val="0"/>
              </a:spcAft>
              <a:defRPr/>
            </a:pPr>
            <a:r>
              <a:rPr lang="en-US" altLang="zh-CN" sz="5400" dirty="0">
                <a:solidFill>
                  <a:srgbClr val="FF0000"/>
                </a:solidFill>
              </a:rPr>
              <a:t>O(n)</a:t>
            </a:r>
            <a:endParaRPr lang="zh-CN" altLang="en-US" sz="54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extLst>
      <p:ext uri="{BB962C8B-B14F-4D97-AF65-F5344CB8AC3E}">
        <p14:creationId xmlns:p14="http://schemas.microsoft.com/office/powerpoint/2010/main" xmlns="" val="2474762274"/>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48BCD4D-3AA9-4509-85DE-2FB8A0D0E11F}"/>
              </a:ext>
            </a:extLst>
          </p:cNvPr>
          <p:cNvSpPr>
            <a:spLocks noGrp="1"/>
          </p:cNvSpPr>
          <p:nvPr>
            <p:ph type="title"/>
          </p:nvPr>
        </p:nvSpPr>
        <p:spPr>
          <a:xfrm>
            <a:off x="463683" y="332656"/>
            <a:ext cx="8229600" cy="1296144"/>
          </a:xfrm>
        </p:spPr>
        <p:txBody>
          <a:bodyPr/>
          <a:lstStyle/>
          <a:p>
            <a:pPr algn="r"/>
            <a:r>
              <a:rPr lang="zh-CN" altLang="en-US" dirty="0"/>
              <a:t>例一  后缀自动机</a:t>
            </a:r>
            <a:r>
              <a:rPr lang="en-US" altLang="zh-CN" dirty="0"/>
              <a:t>——</a:t>
            </a:r>
            <a:r>
              <a:rPr lang="zh-CN" altLang="en-US" dirty="0"/>
              <a:t>基本概念</a:t>
            </a:r>
            <a:r>
              <a:rPr lang="en-US" altLang="zh-CN" dirty="0"/>
              <a:t/>
            </a:r>
            <a:br>
              <a:rPr lang="en-US" altLang="zh-CN" dirty="0"/>
            </a:br>
            <a:r>
              <a:rPr lang="zh-CN" altLang="en-US" sz="2000" dirty="0"/>
              <a:t>                       </a:t>
            </a:r>
            <a:r>
              <a:rPr lang="en-US" altLang="zh-CN" sz="2000" b="0" dirty="0" err="1"/>
              <a:t>hihocoder</a:t>
            </a:r>
            <a:r>
              <a:rPr lang="en-US" altLang="zh-CN" sz="2000" b="0" dirty="0"/>
              <a:t> 1441</a:t>
            </a:r>
            <a:endParaRPr lang="zh-CN" altLang="en-US" b="0" dirty="0"/>
          </a:p>
        </p:txBody>
      </p:sp>
      <p:sp>
        <p:nvSpPr>
          <p:cNvPr id="3" name="内容占位符 2">
            <a:extLst>
              <a:ext uri="{FF2B5EF4-FFF2-40B4-BE49-F238E27FC236}">
                <a16:creationId xmlns:a16="http://schemas.microsoft.com/office/drawing/2014/main" xmlns="" id="{6C3493B6-E6F4-4AE0-8943-305114E4CF48}"/>
              </a:ext>
            </a:extLst>
          </p:cNvPr>
          <p:cNvSpPr>
            <a:spLocks noGrp="1"/>
          </p:cNvSpPr>
          <p:nvPr>
            <p:ph idx="1"/>
          </p:nvPr>
        </p:nvSpPr>
        <p:spPr>
          <a:xfrm>
            <a:off x="463683" y="1124745"/>
            <a:ext cx="8229600" cy="3600871"/>
          </a:xfrm>
        </p:spPr>
        <p:txBody>
          <a:bodyPr/>
          <a:lstStyle/>
          <a:p>
            <a:r>
              <a:rPr lang="zh-CN" altLang="en-US" sz="2400" b="1" dirty="0"/>
              <a:t>输入</a:t>
            </a:r>
          </a:p>
          <a:p>
            <a:pPr marL="0" indent="0">
              <a:buNone/>
            </a:pPr>
            <a:r>
              <a:rPr lang="zh-CN" altLang="en-US" sz="2400" dirty="0"/>
              <a:t>    第一行包含一个字符串</a:t>
            </a:r>
            <a:r>
              <a:rPr lang="en-US" altLang="zh-CN" sz="2400" dirty="0"/>
              <a:t>S</a:t>
            </a:r>
            <a:r>
              <a:rPr lang="zh-CN" altLang="en-US" sz="2400" dirty="0"/>
              <a:t>，</a:t>
            </a:r>
            <a:r>
              <a:rPr lang="en-US" altLang="zh-CN" sz="2400" dirty="0"/>
              <a:t>S</a:t>
            </a:r>
            <a:r>
              <a:rPr lang="zh-CN" altLang="en-US" sz="2400" dirty="0"/>
              <a:t>长度不超过</a:t>
            </a:r>
            <a:r>
              <a:rPr lang="en-US" altLang="zh-CN" sz="2400" dirty="0"/>
              <a:t>50</a:t>
            </a:r>
            <a:r>
              <a:rPr lang="zh-CN" altLang="en-US" sz="2400" dirty="0"/>
              <a:t>。</a:t>
            </a:r>
          </a:p>
          <a:p>
            <a:pPr marL="0" indent="0">
              <a:buNone/>
            </a:pPr>
            <a:r>
              <a:rPr lang="zh-CN" altLang="en-US" sz="2400" dirty="0"/>
              <a:t>    第二行包含一个整数</a:t>
            </a:r>
            <a:r>
              <a:rPr lang="en-US" altLang="zh-CN" sz="2400" dirty="0"/>
              <a:t>N</a:t>
            </a:r>
            <a:r>
              <a:rPr lang="zh-CN" altLang="en-US" sz="2400" dirty="0"/>
              <a:t>，表示询问的数目。</a:t>
            </a:r>
            <a:r>
              <a:rPr lang="en-US" altLang="zh-CN" sz="2400" dirty="0"/>
              <a:t>(1 &lt;= N &lt;= 10)</a:t>
            </a:r>
          </a:p>
          <a:p>
            <a:pPr marL="0" indent="0">
              <a:buNone/>
            </a:pPr>
            <a:r>
              <a:rPr lang="zh-CN" altLang="en-US" sz="2400" dirty="0"/>
              <a:t>     以下</a:t>
            </a:r>
            <a:r>
              <a:rPr lang="en-US" altLang="zh-CN" sz="2400" dirty="0"/>
              <a:t>N</a:t>
            </a:r>
            <a:r>
              <a:rPr lang="zh-CN" altLang="en-US" sz="2400" dirty="0"/>
              <a:t>行每行包括一个</a:t>
            </a:r>
            <a:r>
              <a:rPr lang="en-US" altLang="zh-CN" sz="2400" dirty="0"/>
              <a:t>S</a:t>
            </a:r>
            <a:r>
              <a:rPr lang="zh-CN" altLang="en-US" sz="2400" dirty="0"/>
              <a:t>的子串</a:t>
            </a:r>
            <a:r>
              <a:rPr lang="en-US" altLang="zh-CN" sz="2400" dirty="0"/>
              <a:t>s</a:t>
            </a:r>
            <a:r>
              <a:rPr lang="zh-CN" altLang="en-US" sz="2400" dirty="0"/>
              <a:t>，</a:t>
            </a:r>
            <a:r>
              <a:rPr lang="en-US" altLang="zh-CN" sz="2400" dirty="0"/>
              <a:t>s</a:t>
            </a:r>
            <a:r>
              <a:rPr lang="zh-CN" altLang="en-US" sz="2400" dirty="0"/>
              <a:t>不为空串。</a:t>
            </a:r>
          </a:p>
          <a:p>
            <a:r>
              <a:rPr lang="zh-CN" altLang="en-US" sz="2400" b="1" dirty="0"/>
              <a:t>输出</a:t>
            </a:r>
          </a:p>
          <a:p>
            <a:pPr marL="0" indent="0">
              <a:buNone/>
            </a:pPr>
            <a:r>
              <a:rPr lang="zh-CN" altLang="en-US" sz="2400" dirty="0"/>
              <a:t>     对于每一个询问</a:t>
            </a:r>
            <a:r>
              <a:rPr lang="en-US" altLang="zh-CN" sz="2400" dirty="0"/>
              <a:t>s</a:t>
            </a:r>
            <a:r>
              <a:rPr lang="zh-CN" altLang="en-US" sz="2400" dirty="0"/>
              <a:t>，求出包含</a:t>
            </a:r>
            <a:r>
              <a:rPr lang="en-US" altLang="zh-CN" sz="2400" dirty="0"/>
              <a:t>s</a:t>
            </a:r>
            <a:r>
              <a:rPr lang="zh-CN" altLang="en-US" sz="2400" dirty="0"/>
              <a:t>的状态</a:t>
            </a:r>
            <a:r>
              <a:rPr lang="en-US" altLang="zh-CN" sz="2400" dirty="0" err="1"/>
              <a:t>st</a:t>
            </a:r>
            <a:r>
              <a:rPr lang="zh-CN" altLang="en-US" sz="2400" dirty="0"/>
              <a:t>，输出一行依次包含</a:t>
            </a:r>
            <a:r>
              <a:rPr lang="en-US" altLang="zh-CN" sz="2400" dirty="0"/>
              <a:t>shortest(</a:t>
            </a:r>
            <a:r>
              <a:rPr lang="en-US" altLang="zh-CN" sz="2400" dirty="0" err="1"/>
              <a:t>st</a:t>
            </a:r>
            <a:r>
              <a:rPr lang="en-US" altLang="zh-CN" sz="2400" dirty="0"/>
              <a:t>)</a:t>
            </a:r>
            <a:r>
              <a:rPr lang="zh-CN" altLang="en-US" sz="2400" dirty="0"/>
              <a:t>、</a:t>
            </a:r>
            <a:r>
              <a:rPr lang="en-US" altLang="zh-CN" sz="2400" dirty="0"/>
              <a:t>longest(</a:t>
            </a:r>
            <a:r>
              <a:rPr lang="en-US" altLang="zh-CN" sz="2400" dirty="0" err="1"/>
              <a:t>st</a:t>
            </a:r>
            <a:r>
              <a:rPr lang="en-US" altLang="zh-CN" sz="2400" dirty="0"/>
              <a:t>)</a:t>
            </a:r>
            <a:r>
              <a:rPr lang="zh-CN" altLang="en-US" sz="2400" dirty="0"/>
              <a:t>和</a:t>
            </a:r>
            <a:r>
              <a:rPr lang="en-US" altLang="zh-CN" sz="2400" dirty="0"/>
              <a:t>endpos(</a:t>
            </a:r>
            <a:r>
              <a:rPr lang="en-US" altLang="zh-CN" sz="2400" dirty="0" err="1"/>
              <a:t>st</a:t>
            </a:r>
            <a:r>
              <a:rPr lang="en-US" altLang="zh-CN" sz="2400" dirty="0"/>
              <a:t>)</a:t>
            </a:r>
            <a:r>
              <a:rPr lang="zh-CN" altLang="en-US" sz="2400" dirty="0"/>
              <a:t>。其中</a:t>
            </a:r>
            <a:r>
              <a:rPr lang="en-US" altLang="zh-CN" sz="2400" dirty="0"/>
              <a:t>endpos(</a:t>
            </a:r>
            <a:r>
              <a:rPr lang="en-US" altLang="zh-CN" sz="2400" dirty="0" err="1"/>
              <a:t>st</a:t>
            </a:r>
            <a:r>
              <a:rPr lang="en-US" altLang="zh-CN" sz="2400" dirty="0"/>
              <a:t>)</a:t>
            </a:r>
            <a:r>
              <a:rPr lang="zh-CN" altLang="en-US" sz="2400" dirty="0"/>
              <a:t>由小到大输出，之间用一个空格分割。</a:t>
            </a:r>
          </a:p>
          <a:p>
            <a:endParaRPr lang="zh-CN" altLang="en-US" sz="2400" dirty="0"/>
          </a:p>
        </p:txBody>
      </p:sp>
      <p:sp>
        <p:nvSpPr>
          <p:cNvPr id="4" name="矩形 3">
            <a:extLst>
              <a:ext uri="{FF2B5EF4-FFF2-40B4-BE49-F238E27FC236}">
                <a16:creationId xmlns:a16="http://schemas.microsoft.com/office/drawing/2014/main" xmlns="" id="{FD132507-D3CF-4380-B45E-ECBC7EE147BA}"/>
              </a:ext>
            </a:extLst>
          </p:cNvPr>
          <p:cNvSpPr/>
          <p:nvPr/>
        </p:nvSpPr>
        <p:spPr>
          <a:xfrm>
            <a:off x="1043608" y="4513502"/>
            <a:ext cx="1872208" cy="230832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zh-CN" altLang="en-US" dirty="0"/>
              <a:t>样例输入</a:t>
            </a:r>
          </a:p>
          <a:p>
            <a:r>
              <a:rPr lang="en-US" altLang="zh-CN" dirty="0" err="1"/>
              <a:t>aabbabd</a:t>
            </a:r>
            <a:r>
              <a:rPr lang="en-US" altLang="zh-CN" dirty="0"/>
              <a:t>  </a:t>
            </a:r>
          </a:p>
          <a:p>
            <a:r>
              <a:rPr lang="en-US" altLang="zh-CN" dirty="0"/>
              <a:t>5  </a:t>
            </a:r>
          </a:p>
          <a:p>
            <a:r>
              <a:rPr lang="en-US" altLang="zh-CN" dirty="0"/>
              <a:t>b  </a:t>
            </a:r>
          </a:p>
          <a:p>
            <a:r>
              <a:rPr lang="en-US" altLang="zh-CN" dirty="0" err="1"/>
              <a:t>abbab</a:t>
            </a:r>
            <a:r>
              <a:rPr lang="en-US" altLang="zh-CN" dirty="0"/>
              <a:t>  </a:t>
            </a:r>
          </a:p>
          <a:p>
            <a:r>
              <a:rPr lang="en-US" altLang="zh-CN" dirty="0"/>
              <a:t>aa  </a:t>
            </a:r>
          </a:p>
          <a:p>
            <a:r>
              <a:rPr lang="en-US" altLang="zh-CN" dirty="0" err="1"/>
              <a:t>aabbab</a:t>
            </a:r>
            <a:r>
              <a:rPr lang="en-US" altLang="zh-CN" dirty="0"/>
              <a:t>  </a:t>
            </a:r>
          </a:p>
          <a:p>
            <a:r>
              <a:rPr lang="en-US" altLang="zh-CN" dirty="0"/>
              <a:t>bb </a:t>
            </a:r>
            <a:endParaRPr lang="zh-CN" altLang="en-US" dirty="0"/>
          </a:p>
        </p:txBody>
      </p:sp>
      <p:sp>
        <p:nvSpPr>
          <p:cNvPr id="5" name="矩形 4">
            <a:extLst>
              <a:ext uri="{FF2B5EF4-FFF2-40B4-BE49-F238E27FC236}">
                <a16:creationId xmlns:a16="http://schemas.microsoft.com/office/drawing/2014/main" xmlns="" id="{14E01531-6F71-4BCB-BB8D-9B9D826688D8}"/>
              </a:ext>
            </a:extLst>
          </p:cNvPr>
          <p:cNvSpPr/>
          <p:nvPr/>
        </p:nvSpPr>
        <p:spPr>
          <a:xfrm>
            <a:off x="3870678" y="4581129"/>
            <a:ext cx="1927389" cy="1754326"/>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zh-CN" altLang="en-US" dirty="0"/>
              <a:t>样例输出</a:t>
            </a:r>
          </a:p>
          <a:p>
            <a:r>
              <a:rPr lang="en-US" altLang="zh-CN" dirty="0"/>
              <a:t>b </a:t>
            </a:r>
            <a:r>
              <a:rPr lang="en-US" altLang="zh-CN" dirty="0" err="1"/>
              <a:t>b</a:t>
            </a:r>
            <a:r>
              <a:rPr lang="en-US" altLang="zh-CN" dirty="0"/>
              <a:t> 3 4 6  </a:t>
            </a:r>
          </a:p>
          <a:p>
            <a:r>
              <a:rPr lang="en-US" altLang="zh-CN" dirty="0" err="1"/>
              <a:t>bab</a:t>
            </a:r>
            <a:r>
              <a:rPr lang="en-US" altLang="zh-CN" dirty="0"/>
              <a:t> </a:t>
            </a:r>
            <a:r>
              <a:rPr lang="en-US" altLang="zh-CN" dirty="0" err="1"/>
              <a:t>aabbab</a:t>
            </a:r>
            <a:r>
              <a:rPr lang="en-US" altLang="zh-CN" dirty="0"/>
              <a:t> 6  </a:t>
            </a:r>
          </a:p>
          <a:p>
            <a:r>
              <a:rPr lang="en-US" altLang="zh-CN" dirty="0"/>
              <a:t>aa </a:t>
            </a:r>
            <a:r>
              <a:rPr lang="en-US" altLang="zh-CN" dirty="0" err="1"/>
              <a:t>aa</a:t>
            </a:r>
            <a:r>
              <a:rPr lang="en-US" altLang="zh-CN" dirty="0"/>
              <a:t> 2  </a:t>
            </a:r>
          </a:p>
          <a:p>
            <a:r>
              <a:rPr lang="en-US" altLang="zh-CN" dirty="0" err="1"/>
              <a:t>bab</a:t>
            </a:r>
            <a:r>
              <a:rPr lang="en-US" altLang="zh-CN" dirty="0"/>
              <a:t> </a:t>
            </a:r>
            <a:r>
              <a:rPr lang="en-US" altLang="zh-CN" dirty="0" err="1"/>
              <a:t>aabbab</a:t>
            </a:r>
            <a:r>
              <a:rPr lang="en-US" altLang="zh-CN" dirty="0"/>
              <a:t> 6  </a:t>
            </a:r>
          </a:p>
          <a:p>
            <a:r>
              <a:rPr lang="en-US" altLang="zh-CN" dirty="0"/>
              <a:t>bb </a:t>
            </a:r>
            <a:r>
              <a:rPr lang="en-US" altLang="zh-CN" dirty="0" err="1"/>
              <a:t>aabb</a:t>
            </a:r>
            <a:r>
              <a:rPr lang="en-US" altLang="zh-CN" dirty="0"/>
              <a:t> 4</a:t>
            </a:r>
            <a:endParaRPr lang="zh-CN" altLang="en-US" dirty="0"/>
          </a:p>
        </p:txBody>
      </p:sp>
      <p:sp>
        <p:nvSpPr>
          <p:cNvPr id="6" name="矩形 5">
            <a:extLst>
              <a:ext uri="{FF2B5EF4-FFF2-40B4-BE49-F238E27FC236}">
                <a16:creationId xmlns:a16="http://schemas.microsoft.com/office/drawing/2014/main" xmlns="" id="{0B520A65-3A2C-4157-97F8-B45340EA8E48}"/>
              </a:ext>
            </a:extLst>
          </p:cNvPr>
          <p:cNvSpPr/>
          <p:nvPr/>
        </p:nvSpPr>
        <p:spPr>
          <a:xfrm>
            <a:off x="4063544" y="6525345"/>
            <a:ext cx="5477009" cy="369332"/>
          </a:xfrm>
          <a:prstGeom prst="rect">
            <a:avLst/>
          </a:prstGeom>
        </p:spPr>
        <p:txBody>
          <a:bodyPr wrap="square">
            <a:spAutoFit/>
          </a:bodyPr>
          <a:lstStyle/>
          <a:p>
            <a:r>
              <a:rPr lang="en-US" altLang="zh-CN" dirty="0"/>
              <a:t>http://hihocoder.com/problemset/problem/1441</a:t>
            </a:r>
            <a:endParaRPr lang="zh-CN" altLang="en-US" dirty="0"/>
          </a:p>
        </p:txBody>
      </p:sp>
    </p:spTree>
    <p:extLst>
      <p:ext uri="{BB962C8B-B14F-4D97-AF65-F5344CB8AC3E}">
        <p14:creationId xmlns:p14="http://schemas.microsoft.com/office/powerpoint/2010/main" xmlns="" val="2281639480"/>
      </p:ext>
    </p:extLst>
  </p:cSld>
  <p:clrMapOvr>
    <a:masterClrMapping/>
  </p:clrMapOvr>
  <p:transition spd="slow">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15E9844-76FA-436A-8CAE-2684A005B19E}"/>
              </a:ext>
            </a:extLst>
          </p:cNvPr>
          <p:cNvSpPr>
            <a:spLocks noGrp="1"/>
          </p:cNvSpPr>
          <p:nvPr>
            <p:ph type="title"/>
          </p:nvPr>
        </p:nvSpPr>
        <p:spPr>
          <a:xfrm>
            <a:off x="457200" y="353218"/>
            <a:ext cx="8229600" cy="884238"/>
          </a:xfrm>
        </p:spPr>
        <p:txBody>
          <a:bodyPr/>
          <a:lstStyle/>
          <a:p>
            <a:r>
              <a:rPr lang="zh-CN" altLang="en-US" dirty="0"/>
              <a:t>法二</a:t>
            </a:r>
          </a:p>
        </p:txBody>
      </p:sp>
      <p:sp>
        <p:nvSpPr>
          <p:cNvPr id="3" name="内容占位符 2">
            <a:extLst>
              <a:ext uri="{FF2B5EF4-FFF2-40B4-BE49-F238E27FC236}">
                <a16:creationId xmlns:a16="http://schemas.microsoft.com/office/drawing/2014/main" xmlns="" id="{79481104-6E17-4A46-9E38-7CF36A12B551}"/>
              </a:ext>
            </a:extLst>
          </p:cNvPr>
          <p:cNvSpPr>
            <a:spLocks noGrp="1"/>
          </p:cNvSpPr>
          <p:nvPr>
            <p:ph idx="1"/>
          </p:nvPr>
        </p:nvSpPr>
        <p:spPr>
          <a:xfrm>
            <a:off x="323528" y="1214284"/>
            <a:ext cx="8229600" cy="4383087"/>
          </a:xfrm>
        </p:spPr>
        <p:txBody>
          <a:bodyPr/>
          <a:lstStyle/>
          <a:p>
            <a:r>
              <a:rPr lang="zh-CN" altLang="en-US" dirty="0"/>
              <a:t>构造</a:t>
            </a:r>
            <a:r>
              <a:rPr lang="en-US" altLang="zh-CN" dirty="0"/>
              <a:t>SAM,</a:t>
            </a:r>
            <a:r>
              <a:rPr lang="zh-CN" altLang="en-US" dirty="0"/>
              <a:t>同时每一个状态节点记录</a:t>
            </a:r>
            <a:r>
              <a:rPr lang="en-US" altLang="zh-CN" dirty="0"/>
              <a:t>endpos</a:t>
            </a:r>
            <a:r>
              <a:rPr lang="zh-CN" altLang="en-US" dirty="0"/>
              <a:t>的</a:t>
            </a:r>
            <a:r>
              <a:rPr lang="en-US" altLang="zh-CN" dirty="0" err="1"/>
              <a:t>st</a:t>
            </a:r>
            <a:r>
              <a:rPr lang="en-US" altLang="zh-CN" dirty="0"/>
              <a:t> (</a:t>
            </a:r>
            <a:r>
              <a:rPr lang="zh-CN" altLang="en-US" dirty="0"/>
              <a:t>二进制</a:t>
            </a:r>
            <a:r>
              <a:rPr lang="en-US" altLang="zh-CN" dirty="0"/>
              <a:t>)</a:t>
            </a:r>
          </a:p>
          <a:p>
            <a:r>
              <a:rPr lang="en-US" altLang="zh-CN" dirty="0" err="1"/>
              <a:t>dfs</a:t>
            </a:r>
            <a:r>
              <a:rPr lang="en-US" altLang="zh-CN" dirty="0"/>
              <a:t>,</a:t>
            </a:r>
            <a:r>
              <a:rPr lang="zh-CN" altLang="en-US" dirty="0"/>
              <a:t>记录每个子串属于哪个节点，同时更新</a:t>
            </a:r>
            <a:r>
              <a:rPr lang="en-US" altLang="zh-CN" dirty="0"/>
              <a:t>longest(</a:t>
            </a:r>
            <a:r>
              <a:rPr lang="en-US" altLang="zh-CN" dirty="0" err="1"/>
              <a:t>st</a:t>
            </a:r>
            <a:r>
              <a:rPr lang="en-US" altLang="zh-CN" dirty="0"/>
              <a:t>)</a:t>
            </a:r>
            <a:r>
              <a:rPr lang="zh-CN" altLang="en-US" dirty="0"/>
              <a:t>和</a:t>
            </a:r>
            <a:r>
              <a:rPr lang="en-US" altLang="zh-CN" dirty="0"/>
              <a:t>shortest(</a:t>
            </a:r>
            <a:r>
              <a:rPr lang="en-US" altLang="zh-CN" dirty="0" err="1"/>
              <a:t>st</a:t>
            </a:r>
            <a:r>
              <a:rPr lang="en-US" altLang="zh-CN" dirty="0"/>
              <a:t>)</a:t>
            </a:r>
            <a:endParaRPr lang="zh-CN" altLang="en-US" dirty="0"/>
          </a:p>
        </p:txBody>
      </p:sp>
      <p:pic>
        <p:nvPicPr>
          <p:cNvPr id="4" name="图片 3">
            <a:extLst>
              <a:ext uri="{FF2B5EF4-FFF2-40B4-BE49-F238E27FC236}">
                <a16:creationId xmlns:a16="http://schemas.microsoft.com/office/drawing/2014/main" xmlns="" id="{AA24D9E6-B6FF-419D-8FCB-3B4562CABFB3}"/>
              </a:ext>
            </a:extLst>
          </p:cNvPr>
          <p:cNvPicPr>
            <a:picLocks noChangeAspect="1"/>
          </p:cNvPicPr>
          <p:nvPr/>
        </p:nvPicPr>
        <p:blipFill>
          <a:blip r:embed="rId2"/>
          <a:stretch>
            <a:fillRect/>
          </a:stretch>
        </p:blipFill>
        <p:spPr>
          <a:xfrm>
            <a:off x="5052890" y="2852936"/>
            <a:ext cx="4091111" cy="4109835"/>
          </a:xfrm>
          <a:prstGeom prst="rect">
            <a:avLst/>
          </a:prstGeom>
        </p:spPr>
      </p:pic>
    </p:spTree>
    <p:extLst>
      <p:ext uri="{BB962C8B-B14F-4D97-AF65-F5344CB8AC3E}">
        <p14:creationId xmlns:p14="http://schemas.microsoft.com/office/powerpoint/2010/main" xmlns="" val="3683026390"/>
      </p:ext>
    </p:extLst>
  </p:cSld>
  <p:clrMapOvr>
    <a:masterClrMapping/>
  </p:clrMapOvr>
  <p:transition spd="slow">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EDE33E1-7D8D-4C9C-8453-9442C4FCF82E}"/>
              </a:ext>
            </a:extLst>
          </p:cNvPr>
          <p:cNvSpPr>
            <a:spLocks noGrp="1"/>
          </p:cNvSpPr>
          <p:nvPr>
            <p:ph type="title"/>
          </p:nvPr>
        </p:nvSpPr>
        <p:spPr>
          <a:xfrm>
            <a:off x="457200" y="260648"/>
            <a:ext cx="8229600" cy="884238"/>
          </a:xfrm>
        </p:spPr>
        <p:txBody>
          <a:bodyPr/>
          <a:lstStyle/>
          <a:p>
            <a:r>
              <a:rPr lang="en-US" altLang="zh-CN" dirty="0"/>
              <a:t>SAM</a:t>
            </a:r>
            <a:r>
              <a:rPr lang="zh-CN" altLang="en-US" dirty="0"/>
              <a:t>状态集</a:t>
            </a:r>
            <a:r>
              <a:rPr lang="en-US" altLang="zh-CN" b="0" dirty="0"/>
              <a:t>——</a:t>
            </a:r>
            <a:r>
              <a:rPr lang="en-US" altLang="zh-CN" dirty="0"/>
              <a:t>endpos</a:t>
            </a:r>
            <a:endParaRPr lang="zh-CN" altLang="en-US" dirty="0"/>
          </a:p>
        </p:txBody>
      </p:sp>
      <p:sp>
        <p:nvSpPr>
          <p:cNvPr id="3" name="内容占位符 2">
            <a:extLst>
              <a:ext uri="{FF2B5EF4-FFF2-40B4-BE49-F238E27FC236}">
                <a16:creationId xmlns:a16="http://schemas.microsoft.com/office/drawing/2014/main" xmlns="" id="{E9E74802-DC74-4B05-B129-C6B5913820A1}"/>
              </a:ext>
            </a:extLst>
          </p:cNvPr>
          <p:cNvSpPr>
            <a:spLocks noGrp="1"/>
          </p:cNvSpPr>
          <p:nvPr>
            <p:ph idx="1"/>
          </p:nvPr>
        </p:nvSpPr>
        <p:spPr>
          <a:xfrm>
            <a:off x="457200" y="1312914"/>
            <a:ext cx="8229600" cy="5545087"/>
          </a:xfrm>
        </p:spPr>
        <p:txBody>
          <a:bodyPr/>
          <a:lstStyle/>
          <a:p>
            <a:r>
              <a:rPr lang="zh-CN" altLang="en-US" b="1" dirty="0">
                <a:latin typeface="方正粗黑宋简体" panose="02000000000000000000" pitchFamily="2" charset="-122"/>
                <a:ea typeface="方正粗黑宋简体" panose="02000000000000000000" pitchFamily="2" charset="-122"/>
              </a:rPr>
              <a:t>子串的结束位置</a:t>
            </a:r>
            <a:r>
              <a:rPr lang="zh-CN" altLang="en-US" b="1" dirty="0">
                <a:solidFill>
                  <a:srgbClr val="FF0000"/>
                </a:solidFill>
                <a:latin typeface="方正粗黑宋简体" panose="02000000000000000000" pitchFamily="2" charset="-122"/>
                <a:ea typeface="方正粗黑宋简体" panose="02000000000000000000" pitchFamily="2" charset="-122"/>
              </a:rPr>
              <a:t>集合</a:t>
            </a:r>
            <a:r>
              <a:rPr lang="zh-CN" altLang="en-US" dirty="0"/>
              <a:t>  </a:t>
            </a:r>
            <a:r>
              <a:rPr lang="en-US" altLang="zh-CN" dirty="0"/>
              <a:t>endpos</a:t>
            </a:r>
            <a:br>
              <a:rPr lang="en-US" altLang="zh-CN" dirty="0"/>
            </a:br>
            <a:r>
              <a:rPr lang="zh-CN" altLang="en-US" dirty="0"/>
              <a:t>对于 </a:t>
            </a:r>
            <a:r>
              <a:rPr lang="en-US" altLang="zh-CN" dirty="0"/>
              <a:t>S </a:t>
            </a:r>
            <a:r>
              <a:rPr lang="zh-CN" altLang="en-US" dirty="0"/>
              <a:t>的一个子串 </a:t>
            </a:r>
            <a:r>
              <a:rPr lang="en-US" altLang="zh-CN" dirty="0"/>
              <a:t>t </a:t>
            </a:r>
            <a:r>
              <a:rPr lang="zh-CN" altLang="en-US" dirty="0"/>
              <a:t>，</a:t>
            </a:r>
            <a:r>
              <a:rPr lang="en-US" altLang="zh-CN" dirty="0"/>
              <a:t>endpos(t)</a:t>
            </a:r>
            <a:r>
              <a:rPr lang="zh-CN" altLang="en-US" dirty="0"/>
              <a:t>表示</a:t>
            </a:r>
            <a:r>
              <a:rPr lang="zh-CN" altLang="en-US" dirty="0">
                <a:solidFill>
                  <a:srgbClr val="FF0000"/>
                </a:solidFill>
              </a:rPr>
              <a:t>子串</a:t>
            </a:r>
            <a:r>
              <a:rPr lang="en-US" altLang="zh-CN" dirty="0">
                <a:solidFill>
                  <a:srgbClr val="FF0000"/>
                </a:solidFill>
              </a:rPr>
              <a:t>t</a:t>
            </a:r>
            <a:r>
              <a:rPr lang="en-US" altLang="zh-CN" dirty="0"/>
              <a:t> </a:t>
            </a:r>
            <a:r>
              <a:rPr lang="zh-CN" altLang="en-US" dirty="0"/>
              <a:t>在 </a:t>
            </a:r>
            <a:r>
              <a:rPr lang="en-US" altLang="zh-CN" dirty="0"/>
              <a:t>S </a:t>
            </a:r>
            <a:r>
              <a:rPr lang="zh-CN" altLang="en-US" dirty="0"/>
              <a:t>中所有出现时的结束位置集合。</a:t>
            </a:r>
            <a:endParaRPr lang="en-US" altLang="zh-CN" dirty="0"/>
          </a:p>
          <a:p>
            <a:r>
              <a:rPr lang="zh-CN" altLang="en-US" dirty="0"/>
              <a:t>如：</a:t>
            </a:r>
            <a:r>
              <a:rPr lang="en-US" altLang="zh-CN" dirty="0"/>
              <a:t>S=</a:t>
            </a:r>
            <a:r>
              <a:rPr lang="en-US" altLang="zh-CN" dirty="0" err="1"/>
              <a:t>aabbabd</a:t>
            </a:r>
            <a:r>
              <a:rPr lang="en-US" altLang="zh-CN" dirty="0"/>
              <a:t/>
            </a:r>
            <a:br>
              <a:rPr lang="en-US" altLang="zh-CN" dirty="0"/>
            </a:br>
            <a:r>
              <a:rPr lang="en-US" altLang="zh-CN" dirty="0"/>
              <a:t>      endpos(ab)={3,6}</a:t>
            </a:r>
            <a:br>
              <a:rPr lang="en-US" altLang="zh-CN" dirty="0"/>
            </a:br>
            <a:r>
              <a:rPr lang="en-US" altLang="zh-CN" dirty="0"/>
              <a:t>   </a:t>
            </a:r>
            <a:r>
              <a:rPr lang="zh-CN" altLang="en-US" sz="2400" dirty="0"/>
              <a:t>因为 </a:t>
            </a:r>
            <a:r>
              <a:rPr lang="en-US" altLang="zh-CN" sz="2400" dirty="0"/>
              <a:t>ab </a:t>
            </a:r>
            <a:r>
              <a:rPr lang="zh-CN" altLang="en-US" sz="2400" dirty="0"/>
              <a:t>一共出现了</a:t>
            </a:r>
            <a:r>
              <a:rPr lang="en-US" altLang="zh-CN" sz="2400" dirty="0"/>
              <a:t>2 </a:t>
            </a:r>
            <a:r>
              <a:rPr lang="zh-CN" altLang="en-US" sz="2400" dirty="0"/>
              <a:t>次，结束位置分别是 </a:t>
            </a:r>
            <a:r>
              <a:rPr lang="en-US" altLang="zh-CN" sz="2400" dirty="0"/>
              <a:t>3</a:t>
            </a:r>
            <a:r>
              <a:rPr lang="zh-CN" altLang="en-US" sz="2400" dirty="0"/>
              <a:t>和 </a:t>
            </a:r>
            <a:r>
              <a:rPr lang="en-US" altLang="zh-CN" sz="2400" dirty="0"/>
              <a:t>6 </a:t>
            </a:r>
            <a:r>
              <a:rPr lang="zh-CN" altLang="en-US" sz="2400" dirty="0"/>
              <a:t>。</a:t>
            </a:r>
            <a:r>
              <a:rPr lang="en-US" altLang="zh-CN" dirty="0"/>
              <a:t/>
            </a:r>
            <a:br>
              <a:rPr lang="en-US" altLang="zh-CN" dirty="0"/>
            </a:br>
            <a:r>
              <a:rPr lang="zh-CN" altLang="en-US" dirty="0"/>
              <a:t>同理 </a:t>
            </a:r>
            <a:r>
              <a:rPr lang="en-US" altLang="zh-CN" dirty="0"/>
              <a:t>endpos(a)={1,2,5} </a:t>
            </a:r>
            <a:br>
              <a:rPr lang="en-US" altLang="zh-CN" dirty="0"/>
            </a:br>
            <a:r>
              <a:rPr lang="en-US" altLang="zh-CN" dirty="0"/>
              <a:t>        endpos(abba)={5}</a:t>
            </a:r>
          </a:p>
        </p:txBody>
      </p:sp>
    </p:spTree>
    <p:extLst>
      <p:ext uri="{BB962C8B-B14F-4D97-AF65-F5344CB8AC3E}">
        <p14:creationId xmlns:p14="http://schemas.microsoft.com/office/powerpoint/2010/main" xmlns="" val="3087531367"/>
      </p:ext>
    </p:extLst>
  </p:cSld>
  <p:clrMapOvr>
    <a:masterClrMapping/>
  </p:clrMapOvr>
  <p:transition spd="slow">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1E9BB162-6BBB-420C-8860-B215736063EC}"/>
              </a:ext>
            </a:extLst>
          </p:cNvPr>
          <p:cNvSpPr/>
          <p:nvPr/>
        </p:nvSpPr>
        <p:spPr>
          <a:xfrm>
            <a:off x="71500" y="116633"/>
            <a:ext cx="9001000" cy="649408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1600" dirty="0"/>
              <a:t>void Suffix_Automata (int c) {</a:t>
            </a:r>
          </a:p>
          <a:p>
            <a:r>
              <a:rPr lang="en-US" altLang="zh-CN" sz="1600" dirty="0"/>
              <a:t>	int z= ++size;</a:t>
            </a:r>
          </a:p>
          <a:p>
            <a:r>
              <a:rPr lang="en-US" altLang="zh-CN" sz="1600" dirty="0"/>
              <a:t>	</a:t>
            </a:r>
            <a:r>
              <a:rPr lang="en-US" altLang="zh-CN" sz="1600" dirty="0" err="1"/>
              <a:t>maxlen</a:t>
            </a:r>
            <a:r>
              <a:rPr lang="en-US" altLang="zh-CN" sz="1600" dirty="0"/>
              <a:t>[z] = </a:t>
            </a:r>
            <a:r>
              <a:rPr lang="en-US" altLang="zh-CN" sz="1600" dirty="0" err="1"/>
              <a:t>maxlen</a:t>
            </a:r>
            <a:r>
              <a:rPr lang="en-US" altLang="zh-CN" sz="1600" dirty="0"/>
              <a:t>[last] + 1; </a:t>
            </a:r>
          </a:p>
          <a:p>
            <a:r>
              <a:rPr lang="en-US" altLang="zh-CN" sz="1600" dirty="0"/>
              <a:t>	</a:t>
            </a:r>
            <a:r>
              <a:rPr lang="en-US" altLang="zh-CN" sz="1600" dirty="0" err="1">
                <a:solidFill>
                  <a:srgbClr val="FF0000"/>
                </a:solidFill>
              </a:rPr>
              <a:t>st</a:t>
            </a:r>
            <a:r>
              <a:rPr lang="en-US" altLang="zh-CN" sz="1600" dirty="0">
                <a:solidFill>
                  <a:srgbClr val="FF0000"/>
                </a:solidFill>
              </a:rPr>
              <a:t>[z]|= (1LL&lt;&lt;k);  //</a:t>
            </a:r>
            <a:r>
              <a:rPr lang="zh-CN" altLang="en-US" sz="1600" dirty="0">
                <a:solidFill>
                  <a:srgbClr val="FF0000"/>
                </a:solidFill>
              </a:rPr>
              <a:t>更新</a:t>
            </a:r>
            <a:r>
              <a:rPr lang="en-US" altLang="zh-CN" sz="1600" dirty="0">
                <a:solidFill>
                  <a:srgbClr val="FF0000"/>
                </a:solidFill>
              </a:rPr>
              <a:t>endpos</a:t>
            </a:r>
          </a:p>
          <a:p>
            <a:r>
              <a:rPr lang="en-US" altLang="zh-CN" sz="1600" dirty="0"/>
              <a:t>	int p;  //link</a:t>
            </a:r>
            <a:r>
              <a:rPr lang="zh-CN" altLang="en-US" sz="1600" dirty="0"/>
              <a:t>路径</a:t>
            </a:r>
          </a:p>
          <a:p>
            <a:r>
              <a:rPr lang="zh-CN" altLang="en-US" sz="1600" dirty="0"/>
              <a:t>	</a:t>
            </a:r>
            <a:r>
              <a:rPr lang="en-US" altLang="zh-CN" sz="1600" dirty="0"/>
              <a:t>for (p=last;  p!=-1&amp;&amp;!trans[p][c]; p=link[p])  trans[p][c] = z; </a:t>
            </a:r>
          </a:p>
          <a:p>
            <a:r>
              <a:rPr lang="en-US" altLang="zh-CN" sz="1600" dirty="0"/>
              <a:t>	if (p==-1) link[z] = 0;     //</a:t>
            </a:r>
            <a:r>
              <a:rPr lang="zh-CN" altLang="en-US" sz="1600" dirty="0"/>
              <a:t>路径上全是</a:t>
            </a:r>
            <a:r>
              <a:rPr lang="en-US" altLang="zh-CN" sz="1600" dirty="0"/>
              <a:t>null,</a:t>
            </a:r>
            <a:r>
              <a:rPr lang="zh-CN" altLang="en-US" sz="1600" dirty="0"/>
              <a:t>则 </a:t>
            </a:r>
            <a:r>
              <a:rPr lang="en-US" altLang="zh-CN" sz="1600" dirty="0"/>
              <a:t>link[z] = S</a:t>
            </a:r>
          </a:p>
          <a:p>
            <a:r>
              <a:rPr lang="en-US" altLang="zh-CN" sz="1600" dirty="0"/>
              <a:t>	else {</a:t>
            </a:r>
          </a:p>
          <a:p>
            <a:r>
              <a:rPr lang="en-US" altLang="zh-CN" sz="1600" dirty="0"/>
              <a:t>	       int x = trans[p][c]; </a:t>
            </a:r>
          </a:p>
          <a:p>
            <a:r>
              <a:rPr lang="en-US" altLang="zh-CN" sz="1600" dirty="0"/>
              <a:t>	      if (</a:t>
            </a:r>
            <a:r>
              <a:rPr lang="en-US" altLang="zh-CN" sz="1600" dirty="0" err="1"/>
              <a:t>maxlen</a:t>
            </a:r>
            <a:r>
              <a:rPr lang="en-US" altLang="zh-CN" sz="1600" dirty="0"/>
              <a:t>[x] == </a:t>
            </a:r>
            <a:r>
              <a:rPr lang="en-US" altLang="zh-CN" sz="1600" dirty="0" err="1"/>
              <a:t>maxlen</a:t>
            </a:r>
            <a:r>
              <a:rPr lang="en-US" altLang="zh-CN" sz="1600" dirty="0"/>
              <a:t>[p] + 1) {</a:t>
            </a:r>
          </a:p>
          <a:p>
            <a:r>
              <a:rPr lang="en-US" altLang="zh-CN" sz="1600" dirty="0"/>
              <a:t>	           link[z] = x; 		 </a:t>
            </a:r>
          </a:p>
          <a:p>
            <a:r>
              <a:rPr lang="en-US" altLang="zh-CN" sz="1600" dirty="0"/>
              <a:t>	           </a:t>
            </a:r>
            <a:r>
              <a:rPr lang="en-US" altLang="zh-CN" sz="1600" dirty="0">
                <a:solidFill>
                  <a:srgbClr val="FF0000"/>
                </a:solidFill>
              </a:rPr>
              <a:t>for (int pp=x; pp!=-1; pp = link[pp]) </a:t>
            </a:r>
            <a:r>
              <a:rPr lang="en-US" altLang="zh-CN" sz="1600" dirty="0" err="1">
                <a:solidFill>
                  <a:srgbClr val="FF0000"/>
                </a:solidFill>
              </a:rPr>
              <a:t>st</a:t>
            </a:r>
            <a:r>
              <a:rPr lang="en-US" altLang="zh-CN" sz="1600" dirty="0">
                <a:solidFill>
                  <a:srgbClr val="FF0000"/>
                </a:solidFill>
              </a:rPr>
              <a:t>[pp]|= (1LL&lt;&lt;k);  //</a:t>
            </a:r>
            <a:r>
              <a:rPr lang="zh-CN" altLang="en-US" sz="1600" dirty="0">
                <a:solidFill>
                  <a:srgbClr val="FF0000"/>
                </a:solidFill>
              </a:rPr>
              <a:t>沿着</a:t>
            </a:r>
            <a:r>
              <a:rPr lang="en-US" altLang="zh-CN" sz="1600" dirty="0">
                <a:solidFill>
                  <a:srgbClr val="FF0000"/>
                </a:solidFill>
              </a:rPr>
              <a:t>link</a:t>
            </a:r>
            <a:r>
              <a:rPr lang="zh-CN" altLang="en-US" sz="1600" dirty="0">
                <a:solidFill>
                  <a:srgbClr val="FF0000"/>
                </a:solidFill>
              </a:rPr>
              <a:t>，更新</a:t>
            </a:r>
            <a:r>
              <a:rPr lang="en-US" altLang="zh-CN" sz="1600" dirty="0">
                <a:solidFill>
                  <a:srgbClr val="FF0000"/>
                </a:solidFill>
              </a:rPr>
              <a:t>endpos </a:t>
            </a:r>
          </a:p>
          <a:p>
            <a:r>
              <a:rPr lang="en-US" altLang="zh-CN" sz="1600" dirty="0"/>
              <a:t>	 } else {</a:t>
            </a:r>
          </a:p>
          <a:p>
            <a:r>
              <a:rPr lang="en-US" altLang="zh-CN" sz="1600" dirty="0"/>
              <a:t>   		int  y= ++size;</a:t>
            </a:r>
          </a:p>
          <a:p>
            <a:r>
              <a:rPr lang="en-US" altLang="zh-CN" sz="1600" dirty="0"/>
              <a:t>		</a:t>
            </a:r>
            <a:r>
              <a:rPr lang="en-US" altLang="zh-CN" sz="1600" dirty="0" err="1"/>
              <a:t>st</a:t>
            </a:r>
            <a:r>
              <a:rPr lang="en-US" altLang="zh-CN" sz="1600" dirty="0"/>
              <a:t>[y]=</a:t>
            </a:r>
            <a:r>
              <a:rPr lang="en-US" altLang="zh-CN" sz="1600" dirty="0" err="1"/>
              <a:t>st</a:t>
            </a:r>
            <a:r>
              <a:rPr lang="en-US" altLang="zh-CN" sz="1600" dirty="0"/>
              <a:t>[x];     ////</a:t>
            </a:r>
            <a:r>
              <a:rPr lang="zh-CN" altLang="en-US" sz="1600" dirty="0"/>
              <a:t>复制</a:t>
            </a:r>
            <a:r>
              <a:rPr lang="en-US" altLang="zh-CN" sz="1600" dirty="0"/>
              <a:t>x</a:t>
            </a:r>
            <a:r>
              <a:rPr lang="zh-CN" altLang="en-US" sz="1600" dirty="0"/>
              <a:t>的</a:t>
            </a:r>
            <a:r>
              <a:rPr lang="en-US" altLang="zh-CN" sz="1600" dirty="0" err="1"/>
              <a:t>st</a:t>
            </a:r>
            <a:endParaRPr lang="en-US" altLang="zh-CN" sz="1600" dirty="0"/>
          </a:p>
          <a:p>
            <a:r>
              <a:rPr lang="en-US" altLang="zh-CN" sz="1600" dirty="0"/>
              <a:t>		</a:t>
            </a:r>
            <a:r>
              <a:rPr lang="en-US" altLang="zh-CN" sz="1600" dirty="0">
                <a:solidFill>
                  <a:srgbClr val="FF0000"/>
                </a:solidFill>
              </a:rPr>
              <a:t> </a:t>
            </a:r>
            <a:r>
              <a:rPr lang="en-US" altLang="zh-CN" sz="1600" dirty="0" err="1">
                <a:solidFill>
                  <a:srgbClr val="FF0000"/>
                </a:solidFill>
              </a:rPr>
              <a:t>st</a:t>
            </a:r>
            <a:r>
              <a:rPr lang="en-US" altLang="zh-CN" sz="1600" dirty="0">
                <a:solidFill>
                  <a:srgbClr val="FF0000"/>
                </a:solidFill>
              </a:rPr>
              <a:t>[y]|= (1LL&lt;&lt;k);  //</a:t>
            </a:r>
            <a:r>
              <a:rPr lang="zh-CN" altLang="en-US" sz="1600" dirty="0">
                <a:solidFill>
                  <a:srgbClr val="FF0000"/>
                </a:solidFill>
              </a:rPr>
              <a:t>更新</a:t>
            </a:r>
            <a:r>
              <a:rPr lang="en-US" altLang="zh-CN" sz="1600" dirty="0">
                <a:solidFill>
                  <a:srgbClr val="FF0000"/>
                </a:solidFill>
              </a:rPr>
              <a:t>endpos</a:t>
            </a:r>
            <a:r>
              <a:rPr lang="en-US" altLang="zh-CN" sz="1600" dirty="0"/>
              <a:t>		   </a:t>
            </a:r>
          </a:p>
          <a:p>
            <a:r>
              <a:rPr lang="en-US" altLang="zh-CN" sz="1600" dirty="0"/>
              <a:t>	                   </a:t>
            </a:r>
            <a:r>
              <a:rPr lang="en-US" altLang="zh-CN" sz="1600" dirty="0" err="1"/>
              <a:t>maxlen</a:t>
            </a:r>
            <a:r>
              <a:rPr lang="en-US" altLang="zh-CN" sz="1600" dirty="0"/>
              <a:t>[y] = </a:t>
            </a:r>
            <a:r>
              <a:rPr lang="en-US" altLang="zh-CN" sz="1600" dirty="0" err="1"/>
              <a:t>maxlen</a:t>
            </a:r>
            <a:r>
              <a:rPr lang="en-US" altLang="zh-CN" sz="1600" dirty="0"/>
              <a:t>[p] + 1;</a:t>
            </a:r>
          </a:p>
          <a:p>
            <a:r>
              <a:rPr lang="en-US" altLang="zh-CN" sz="1600" dirty="0"/>
              <a:t>                         </a:t>
            </a:r>
            <a:r>
              <a:rPr lang="en-US" altLang="zh-CN" sz="1600" dirty="0" err="1"/>
              <a:t>memcpy</a:t>
            </a:r>
            <a:r>
              <a:rPr lang="en-US" altLang="zh-CN" sz="1600" dirty="0"/>
              <a:t>( trans[y],trans[x],</a:t>
            </a:r>
            <a:r>
              <a:rPr lang="en-US" altLang="zh-CN" sz="1600" dirty="0" err="1"/>
              <a:t>sizeof</a:t>
            </a:r>
            <a:r>
              <a:rPr lang="en-US" altLang="zh-CN" sz="1600" dirty="0"/>
              <a:t>(trans[x]));  //</a:t>
            </a:r>
            <a:r>
              <a:rPr lang="zh-CN" altLang="en-US" sz="1600" dirty="0"/>
              <a:t>复制</a:t>
            </a:r>
            <a:r>
              <a:rPr lang="en-US" altLang="zh-CN" sz="1600" dirty="0"/>
              <a:t>X</a:t>
            </a:r>
            <a:r>
              <a:rPr lang="zh-CN" altLang="en-US" sz="1600" dirty="0"/>
              <a:t>的转移</a:t>
            </a:r>
          </a:p>
          <a:p>
            <a:r>
              <a:rPr lang="zh-CN" altLang="en-US" sz="1600" dirty="0"/>
              <a:t>                         </a:t>
            </a:r>
            <a:r>
              <a:rPr lang="en-US" altLang="zh-CN" sz="1600" dirty="0"/>
              <a:t>link[y]=link[x];            //</a:t>
            </a:r>
            <a:r>
              <a:rPr lang="zh-CN" altLang="en-US" sz="1600" dirty="0"/>
              <a:t>继承</a:t>
            </a:r>
            <a:r>
              <a:rPr lang="en-US" altLang="zh-CN" sz="1600" dirty="0"/>
              <a:t>x</a:t>
            </a:r>
            <a:r>
              <a:rPr lang="zh-CN" altLang="en-US" sz="1600" dirty="0"/>
              <a:t>的</a:t>
            </a:r>
            <a:r>
              <a:rPr lang="en-US" altLang="zh-CN" sz="1600" dirty="0"/>
              <a:t>link                       </a:t>
            </a:r>
          </a:p>
          <a:p>
            <a:r>
              <a:rPr lang="en-US" altLang="zh-CN" sz="1600" dirty="0"/>
              <a:t>	       for (; p!=-1&amp;&amp; trans[p][c] == x; p = link[p]) trans[p][c] = y;    //</a:t>
            </a:r>
            <a:r>
              <a:rPr lang="zh-CN" altLang="en-US" sz="1600" dirty="0"/>
              <a:t>断开的转移到</a:t>
            </a:r>
            <a:r>
              <a:rPr lang="en-US" altLang="zh-CN" sz="1600" dirty="0"/>
              <a:t>y</a:t>
            </a:r>
          </a:p>
          <a:p>
            <a:r>
              <a:rPr lang="en-US" altLang="zh-CN" sz="1600" dirty="0"/>
              <a:t>	       link[x] = link[z]= y;             //</a:t>
            </a:r>
            <a:r>
              <a:rPr lang="zh-CN" altLang="en-US" sz="1600" dirty="0"/>
              <a:t>更新</a:t>
            </a:r>
            <a:r>
              <a:rPr lang="en-US" altLang="zh-CN" sz="1600" dirty="0"/>
              <a:t>x</a:t>
            </a:r>
            <a:r>
              <a:rPr lang="zh-CN" altLang="en-US" sz="1600" dirty="0"/>
              <a:t>和</a:t>
            </a:r>
            <a:r>
              <a:rPr lang="en-US" altLang="zh-CN" sz="1600" dirty="0"/>
              <a:t>z</a:t>
            </a:r>
            <a:r>
              <a:rPr lang="zh-CN" altLang="en-US" sz="1600" dirty="0"/>
              <a:t>的</a:t>
            </a:r>
            <a:r>
              <a:rPr lang="en-US" altLang="zh-CN" sz="1600" dirty="0"/>
              <a:t>link			</a:t>
            </a:r>
          </a:p>
          <a:p>
            <a:r>
              <a:rPr lang="en-US" altLang="zh-CN" sz="1600" dirty="0"/>
              <a:t>	        </a:t>
            </a:r>
            <a:r>
              <a:rPr lang="en-US" altLang="zh-CN" sz="1600" dirty="0">
                <a:solidFill>
                  <a:srgbClr val="FF0000"/>
                </a:solidFill>
              </a:rPr>
              <a:t> for (int pp=link[y]; pp!=-1; pp = link[pp]) </a:t>
            </a:r>
            <a:r>
              <a:rPr lang="en-US" altLang="zh-CN" sz="1600" dirty="0" err="1">
                <a:solidFill>
                  <a:srgbClr val="FF0000"/>
                </a:solidFill>
              </a:rPr>
              <a:t>st</a:t>
            </a:r>
            <a:r>
              <a:rPr lang="en-US" altLang="zh-CN" sz="1600" dirty="0">
                <a:solidFill>
                  <a:srgbClr val="FF0000"/>
                </a:solidFill>
              </a:rPr>
              <a:t>[pp]|= (1LL&lt;&lt;k); //</a:t>
            </a:r>
            <a:r>
              <a:rPr lang="zh-CN" altLang="en-US" sz="1600" dirty="0">
                <a:solidFill>
                  <a:srgbClr val="FF0000"/>
                </a:solidFill>
              </a:rPr>
              <a:t>沿着</a:t>
            </a:r>
            <a:r>
              <a:rPr lang="en-US" altLang="zh-CN" sz="1600" dirty="0">
                <a:solidFill>
                  <a:srgbClr val="FF0000"/>
                </a:solidFill>
              </a:rPr>
              <a:t>link</a:t>
            </a:r>
            <a:r>
              <a:rPr lang="zh-CN" altLang="en-US" sz="1600" dirty="0">
                <a:solidFill>
                  <a:srgbClr val="FF0000"/>
                </a:solidFill>
              </a:rPr>
              <a:t>，更新</a:t>
            </a:r>
            <a:r>
              <a:rPr lang="en-US" altLang="zh-CN" sz="1600" dirty="0">
                <a:solidFill>
                  <a:srgbClr val="FF0000"/>
                </a:solidFill>
              </a:rPr>
              <a:t>endpos</a:t>
            </a:r>
          </a:p>
          <a:p>
            <a:r>
              <a:rPr lang="en-US" altLang="zh-CN" sz="1600" dirty="0"/>
              <a:t>		}</a:t>
            </a:r>
          </a:p>
          <a:p>
            <a:r>
              <a:rPr lang="en-US" altLang="zh-CN" sz="1600" dirty="0"/>
              <a:t>	}</a:t>
            </a:r>
          </a:p>
          <a:p>
            <a:r>
              <a:rPr lang="en-US" altLang="zh-CN" sz="1600" dirty="0"/>
              <a:t>	last = z;</a:t>
            </a:r>
          </a:p>
          <a:p>
            <a:r>
              <a:rPr lang="en-US" altLang="zh-CN" sz="1600" dirty="0"/>
              <a:t>}</a:t>
            </a:r>
            <a:endParaRPr lang="zh-CN" altLang="en-US" sz="1600" dirty="0"/>
          </a:p>
        </p:txBody>
      </p:sp>
    </p:spTree>
    <p:extLst>
      <p:ext uri="{BB962C8B-B14F-4D97-AF65-F5344CB8AC3E}">
        <p14:creationId xmlns:p14="http://schemas.microsoft.com/office/powerpoint/2010/main" xmlns="" val="1492053152"/>
      </p:ext>
    </p:extLst>
  </p:cSld>
  <p:clrMapOvr>
    <a:masterClrMapping/>
  </p:clrMapOvr>
  <p:transition spd="slow">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6C871E8-5C50-4C34-9CAA-8633C0041D0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41F0DB60-640B-4341-9802-DAFF18B2766D}"/>
              </a:ext>
            </a:extLst>
          </p:cNvPr>
          <p:cNvSpPr>
            <a:spLocks noGrp="1"/>
          </p:cNvSpPr>
          <p:nvPr>
            <p:ph idx="1"/>
          </p:nvPr>
        </p:nvSpPr>
        <p:spPr>
          <a:xfrm>
            <a:off x="539552" y="-574072"/>
            <a:ext cx="8229600" cy="4383087"/>
          </a:xfrm>
        </p:spPr>
        <p:txBody>
          <a:bodyPr/>
          <a:lstStyle/>
          <a:p>
            <a:endParaRPr lang="zh-CN" altLang="en-US" dirty="0"/>
          </a:p>
        </p:txBody>
      </p:sp>
      <p:sp>
        <p:nvSpPr>
          <p:cNvPr id="4" name="椭圆 3">
            <a:extLst>
              <a:ext uri="{FF2B5EF4-FFF2-40B4-BE49-F238E27FC236}">
                <a16:creationId xmlns:a16="http://schemas.microsoft.com/office/drawing/2014/main" xmlns="" id="{FC6A4268-D1C4-49FB-9863-0D264F8406D8}"/>
              </a:ext>
            </a:extLst>
          </p:cNvPr>
          <p:cNvSpPr/>
          <p:nvPr/>
        </p:nvSpPr>
        <p:spPr bwMode="auto">
          <a:xfrm>
            <a:off x="989603" y="2616936"/>
            <a:ext cx="360040" cy="360040"/>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仿宋_GB2312" panose="02010609030101010101" pitchFamily="49" charset="-122"/>
              </a:rPr>
              <a:t>s</a:t>
            </a:r>
            <a:endParaRPr kumimoji="0" lang="zh-CN" altLang="en-US" sz="1800" b="0" i="0" u="none" strike="noStrike" cap="none" normalizeH="0" baseline="0" dirty="0">
              <a:ln>
                <a:noFill/>
              </a:ln>
              <a:solidFill>
                <a:schemeClr val="tx1"/>
              </a:solidFill>
              <a:effectLst/>
              <a:latin typeface="Arial" panose="020B0604020202020204" pitchFamily="34" charset="0"/>
              <a:ea typeface="仿宋_GB2312" panose="02010609030101010101" pitchFamily="49" charset="-122"/>
            </a:endParaRPr>
          </a:p>
        </p:txBody>
      </p:sp>
      <p:sp>
        <p:nvSpPr>
          <p:cNvPr id="5" name="椭圆 4">
            <a:extLst>
              <a:ext uri="{FF2B5EF4-FFF2-40B4-BE49-F238E27FC236}">
                <a16:creationId xmlns:a16="http://schemas.microsoft.com/office/drawing/2014/main" xmlns="" id="{14BE948F-FAA9-4E2E-80AA-A3055AE85766}"/>
              </a:ext>
            </a:extLst>
          </p:cNvPr>
          <p:cNvSpPr/>
          <p:nvPr/>
        </p:nvSpPr>
        <p:spPr bwMode="auto">
          <a:xfrm>
            <a:off x="2141731" y="2616936"/>
            <a:ext cx="360040" cy="360040"/>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仿宋_GB2312" panose="02010609030101010101" pitchFamily="49" charset="-122"/>
              </a:rPr>
              <a:t>1</a:t>
            </a:r>
            <a:endParaRPr kumimoji="0" lang="zh-CN" altLang="en-US" sz="1800" b="0" i="0" u="none" strike="noStrike" cap="none" normalizeH="0" baseline="0" dirty="0">
              <a:ln>
                <a:noFill/>
              </a:ln>
              <a:solidFill>
                <a:schemeClr val="tx1"/>
              </a:solidFill>
              <a:effectLst/>
              <a:latin typeface="Arial" panose="020B0604020202020204" pitchFamily="34" charset="0"/>
              <a:ea typeface="仿宋_GB2312" panose="02010609030101010101" pitchFamily="49" charset="-122"/>
            </a:endParaRPr>
          </a:p>
        </p:txBody>
      </p:sp>
      <p:sp>
        <p:nvSpPr>
          <p:cNvPr id="6" name="椭圆 5">
            <a:extLst>
              <a:ext uri="{FF2B5EF4-FFF2-40B4-BE49-F238E27FC236}">
                <a16:creationId xmlns:a16="http://schemas.microsoft.com/office/drawing/2014/main" xmlns="" id="{93559477-8C5C-4F6C-9B18-CB5BADD88749}"/>
              </a:ext>
            </a:extLst>
          </p:cNvPr>
          <p:cNvSpPr/>
          <p:nvPr/>
        </p:nvSpPr>
        <p:spPr bwMode="auto">
          <a:xfrm>
            <a:off x="3275856" y="2616936"/>
            <a:ext cx="360040" cy="360040"/>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仿宋_GB2312" panose="02010609030101010101" pitchFamily="49" charset="-122"/>
              </a:rPr>
              <a:t>2</a:t>
            </a:r>
            <a:endParaRPr kumimoji="0" lang="zh-CN" altLang="en-US" sz="1800" b="0" i="0" u="none" strike="noStrike" cap="none" normalizeH="0" baseline="0" dirty="0">
              <a:ln>
                <a:noFill/>
              </a:ln>
              <a:solidFill>
                <a:schemeClr val="tx1"/>
              </a:solidFill>
              <a:effectLst/>
              <a:latin typeface="Arial" panose="020B0604020202020204" pitchFamily="34" charset="0"/>
              <a:ea typeface="仿宋_GB2312" panose="02010609030101010101" pitchFamily="49" charset="-122"/>
            </a:endParaRPr>
          </a:p>
        </p:txBody>
      </p:sp>
      <p:sp>
        <p:nvSpPr>
          <p:cNvPr id="7" name="椭圆 6">
            <a:extLst>
              <a:ext uri="{FF2B5EF4-FFF2-40B4-BE49-F238E27FC236}">
                <a16:creationId xmlns:a16="http://schemas.microsoft.com/office/drawing/2014/main" xmlns="" id="{D3EB31A6-51FD-4481-8969-93D728AC1F00}"/>
              </a:ext>
            </a:extLst>
          </p:cNvPr>
          <p:cNvSpPr/>
          <p:nvPr/>
        </p:nvSpPr>
        <p:spPr bwMode="auto">
          <a:xfrm>
            <a:off x="4423053" y="2616936"/>
            <a:ext cx="360040" cy="360040"/>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仿宋_GB2312" panose="02010609030101010101" pitchFamily="49" charset="-122"/>
              </a:rPr>
              <a:t>3</a:t>
            </a:r>
            <a:endParaRPr kumimoji="0" lang="zh-CN" altLang="en-US" sz="1800" b="0" i="0" u="none" strike="noStrike" cap="none" normalizeH="0" baseline="0" dirty="0">
              <a:ln>
                <a:noFill/>
              </a:ln>
              <a:solidFill>
                <a:schemeClr val="tx1"/>
              </a:solidFill>
              <a:effectLst/>
              <a:latin typeface="Arial" panose="020B0604020202020204" pitchFamily="34" charset="0"/>
              <a:ea typeface="仿宋_GB2312" panose="02010609030101010101" pitchFamily="49" charset="-122"/>
            </a:endParaRPr>
          </a:p>
        </p:txBody>
      </p:sp>
      <p:sp>
        <p:nvSpPr>
          <p:cNvPr id="8" name="椭圆 7">
            <a:extLst>
              <a:ext uri="{FF2B5EF4-FFF2-40B4-BE49-F238E27FC236}">
                <a16:creationId xmlns:a16="http://schemas.microsoft.com/office/drawing/2014/main" xmlns="" id="{FC465B2B-42F5-4455-A2AF-5DAF2CC24A5E}"/>
              </a:ext>
            </a:extLst>
          </p:cNvPr>
          <p:cNvSpPr/>
          <p:nvPr/>
        </p:nvSpPr>
        <p:spPr bwMode="auto">
          <a:xfrm>
            <a:off x="5570251" y="2616936"/>
            <a:ext cx="360040" cy="360040"/>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仿宋_GB2312" panose="02010609030101010101" pitchFamily="49" charset="-122"/>
              </a:rPr>
              <a:t>4</a:t>
            </a:r>
            <a:endParaRPr kumimoji="0" lang="zh-CN" altLang="en-US" sz="1800" b="0" i="0" u="none" strike="noStrike" cap="none" normalizeH="0" baseline="0" dirty="0">
              <a:ln>
                <a:noFill/>
              </a:ln>
              <a:solidFill>
                <a:schemeClr val="tx1"/>
              </a:solidFill>
              <a:effectLst/>
              <a:latin typeface="Arial" panose="020B0604020202020204" pitchFamily="34" charset="0"/>
              <a:ea typeface="仿宋_GB2312" panose="02010609030101010101" pitchFamily="49" charset="-122"/>
            </a:endParaRPr>
          </a:p>
        </p:txBody>
      </p:sp>
      <p:sp>
        <p:nvSpPr>
          <p:cNvPr id="9" name="椭圆 8">
            <a:extLst>
              <a:ext uri="{FF2B5EF4-FFF2-40B4-BE49-F238E27FC236}">
                <a16:creationId xmlns:a16="http://schemas.microsoft.com/office/drawing/2014/main" xmlns="" id="{B5204FFE-C766-4DB4-A467-6CDF95E1C542}"/>
              </a:ext>
            </a:extLst>
          </p:cNvPr>
          <p:cNvSpPr/>
          <p:nvPr/>
        </p:nvSpPr>
        <p:spPr bwMode="auto">
          <a:xfrm>
            <a:off x="6717447" y="2636910"/>
            <a:ext cx="360040" cy="360040"/>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仿宋_GB2312" panose="02010609030101010101" pitchFamily="49" charset="-122"/>
              </a:rPr>
              <a:t>5</a:t>
            </a:r>
            <a:endParaRPr kumimoji="0" lang="zh-CN" altLang="en-US" sz="1800" b="0" i="0" u="none" strike="noStrike" cap="none" normalizeH="0" baseline="0" dirty="0">
              <a:ln>
                <a:noFill/>
              </a:ln>
              <a:solidFill>
                <a:schemeClr val="tx1"/>
              </a:solidFill>
              <a:effectLst/>
              <a:latin typeface="Arial" panose="020B0604020202020204" pitchFamily="34" charset="0"/>
              <a:ea typeface="仿宋_GB2312" panose="02010609030101010101" pitchFamily="49" charset="-122"/>
            </a:endParaRPr>
          </a:p>
        </p:txBody>
      </p:sp>
      <p:cxnSp>
        <p:nvCxnSpPr>
          <p:cNvPr id="11" name="直接箭头连接符 10">
            <a:extLst>
              <a:ext uri="{FF2B5EF4-FFF2-40B4-BE49-F238E27FC236}">
                <a16:creationId xmlns:a16="http://schemas.microsoft.com/office/drawing/2014/main" xmlns="" id="{77B3A483-8ADE-41D4-AC82-310C3881166E}"/>
              </a:ext>
            </a:extLst>
          </p:cNvPr>
          <p:cNvCxnSpPr>
            <a:stCxn id="4" idx="6"/>
            <a:endCxn id="5" idx="2"/>
          </p:cNvCxnSpPr>
          <p:nvPr/>
        </p:nvCxnSpPr>
        <p:spPr bwMode="auto">
          <a:xfrm>
            <a:off x="1349643" y="2796955"/>
            <a:ext cx="792088" cy="0"/>
          </a:xfrm>
          <a:prstGeom prst="straightConnector1">
            <a:avLst/>
          </a:prstGeom>
          <a:solidFill>
            <a:schemeClr val="accent1"/>
          </a:solidFill>
          <a:ln w="28575" cap="flat" cmpd="sng" algn="ctr">
            <a:solidFill>
              <a:srgbClr val="0070C0"/>
            </a:solidFill>
            <a:prstDash val="solid"/>
            <a:miter lim="800000"/>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xmlns="" id="{F83A84F9-38DC-4DB9-9D27-ACBD93B3C606}"/>
              </a:ext>
            </a:extLst>
          </p:cNvPr>
          <p:cNvCxnSpPr/>
          <p:nvPr/>
        </p:nvCxnSpPr>
        <p:spPr bwMode="auto">
          <a:xfrm>
            <a:off x="2501771" y="2796955"/>
            <a:ext cx="792088" cy="0"/>
          </a:xfrm>
          <a:prstGeom prst="straightConnector1">
            <a:avLst/>
          </a:prstGeom>
          <a:solidFill>
            <a:schemeClr val="accent1"/>
          </a:solidFill>
          <a:ln w="28575" cap="flat" cmpd="sng" algn="ctr">
            <a:solidFill>
              <a:srgbClr val="0070C0"/>
            </a:solidFill>
            <a:prstDash val="solid"/>
            <a:miter lim="800000"/>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xmlns="" id="{F9856E07-6557-49F1-9765-052696D0AC29}"/>
              </a:ext>
            </a:extLst>
          </p:cNvPr>
          <p:cNvCxnSpPr/>
          <p:nvPr/>
        </p:nvCxnSpPr>
        <p:spPr bwMode="auto">
          <a:xfrm>
            <a:off x="3635896" y="2796955"/>
            <a:ext cx="792088" cy="0"/>
          </a:xfrm>
          <a:prstGeom prst="straightConnector1">
            <a:avLst/>
          </a:prstGeom>
          <a:solidFill>
            <a:schemeClr val="accent1"/>
          </a:solidFill>
          <a:ln w="28575" cap="flat" cmpd="sng" algn="ctr">
            <a:solidFill>
              <a:srgbClr val="0070C0"/>
            </a:solidFill>
            <a:prstDash val="solid"/>
            <a:miter lim="800000"/>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xmlns="" id="{39BF7D12-0B55-487F-ABF4-34CD71147A6B}"/>
              </a:ext>
            </a:extLst>
          </p:cNvPr>
          <p:cNvCxnSpPr/>
          <p:nvPr/>
        </p:nvCxnSpPr>
        <p:spPr bwMode="auto">
          <a:xfrm>
            <a:off x="4783093" y="2796955"/>
            <a:ext cx="792088" cy="0"/>
          </a:xfrm>
          <a:prstGeom prst="straightConnector1">
            <a:avLst/>
          </a:prstGeom>
          <a:solidFill>
            <a:schemeClr val="accent1"/>
          </a:solidFill>
          <a:ln w="28575" cap="flat" cmpd="sng" algn="ctr">
            <a:solidFill>
              <a:srgbClr val="0070C0"/>
            </a:solidFill>
            <a:prstDash val="solid"/>
            <a:miter lim="800000"/>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xmlns="" id="{7D7FE9CF-A9E6-419A-8493-0E08DCC01036}"/>
              </a:ext>
            </a:extLst>
          </p:cNvPr>
          <p:cNvCxnSpPr/>
          <p:nvPr/>
        </p:nvCxnSpPr>
        <p:spPr bwMode="auto">
          <a:xfrm>
            <a:off x="5930291" y="2796955"/>
            <a:ext cx="792088" cy="0"/>
          </a:xfrm>
          <a:prstGeom prst="straightConnector1">
            <a:avLst/>
          </a:prstGeom>
          <a:solidFill>
            <a:schemeClr val="accent1"/>
          </a:solidFill>
          <a:ln w="28575" cap="flat" cmpd="sng" algn="ctr">
            <a:solidFill>
              <a:srgbClr val="0070C0"/>
            </a:solidFill>
            <a:prstDash val="solid"/>
            <a:miter lim="800000"/>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8" name="文本框 17">
            <a:extLst>
              <a:ext uri="{FF2B5EF4-FFF2-40B4-BE49-F238E27FC236}">
                <a16:creationId xmlns:a16="http://schemas.microsoft.com/office/drawing/2014/main" xmlns="" id="{EC1BE0EA-7356-4C6A-BEF6-B12E6CD2A9F2}"/>
              </a:ext>
            </a:extLst>
          </p:cNvPr>
          <p:cNvSpPr txBox="1"/>
          <p:nvPr/>
        </p:nvSpPr>
        <p:spPr>
          <a:xfrm>
            <a:off x="1548297" y="2439134"/>
            <a:ext cx="312906" cy="369332"/>
          </a:xfrm>
          <a:prstGeom prst="rect">
            <a:avLst/>
          </a:prstGeom>
          <a:noFill/>
        </p:spPr>
        <p:txBody>
          <a:bodyPr wrap="none" rtlCol="0">
            <a:spAutoFit/>
          </a:bodyPr>
          <a:lstStyle/>
          <a:p>
            <a:r>
              <a:rPr lang="en-US" altLang="zh-CN" dirty="0"/>
              <a:t>a</a:t>
            </a:r>
            <a:endParaRPr lang="zh-CN" altLang="en-US" dirty="0"/>
          </a:p>
        </p:txBody>
      </p:sp>
      <p:sp>
        <p:nvSpPr>
          <p:cNvPr id="20" name="文本框 19">
            <a:extLst>
              <a:ext uri="{FF2B5EF4-FFF2-40B4-BE49-F238E27FC236}">
                <a16:creationId xmlns:a16="http://schemas.microsoft.com/office/drawing/2014/main" xmlns="" id="{AB6E5227-980D-4694-B5D1-AED0AF087FAD}"/>
              </a:ext>
            </a:extLst>
          </p:cNvPr>
          <p:cNvSpPr txBox="1"/>
          <p:nvPr/>
        </p:nvSpPr>
        <p:spPr>
          <a:xfrm>
            <a:off x="2700425" y="2427623"/>
            <a:ext cx="312907" cy="369332"/>
          </a:xfrm>
          <a:prstGeom prst="rect">
            <a:avLst/>
          </a:prstGeom>
          <a:noFill/>
        </p:spPr>
        <p:txBody>
          <a:bodyPr wrap="square" rtlCol="0">
            <a:spAutoFit/>
          </a:bodyPr>
          <a:lstStyle/>
          <a:p>
            <a:r>
              <a:rPr lang="en-US" altLang="zh-CN" dirty="0"/>
              <a:t>a</a:t>
            </a:r>
            <a:endParaRPr lang="zh-CN" altLang="en-US" dirty="0"/>
          </a:p>
        </p:txBody>
      </p:sp>
      <p:sp>
        <p:nvSpPr>
          <p:cNvPr id="21" name="文本框 20">
            <a:extLst>
              <a:ext uri="{FF2B5EF4-FFF2-40B4-BE49-F238E27FC236}">
                <a16:creationId xmlns:a16="http://schemas.microsoft.com/office/drawing/2014/main" xmlns="" id="{D39A7C13-273E-4217-97F7-6430CC1C3C37}"/>
              </a:ext>
            </a:extLst>
          </p:cNvPr>
          <p:cNvSpPr txBox="1"/>
          <p:nvPr/>
        </p:nvSpPr>
        <p:spPr>
          <a:xfrm>
            <a:off x="3873021" y="2366052"/>
            <a:ext cx="312906" cy="369332"/>
          </a:xfrm>
          <a:prstGeom prst="rect">
            <a:avLst/>
          </a:prstGeom>
          <a:noFill/>
        </p:spPr>
        <p:txBody>
          <a:bodyPr wrap="none" rtlCol="0">
            <a:spAutoFit/>
          </a:bodyPr>
          <a:lstStyle/>
          <a:p>
            <a:r>
              <a:rPr lang="en-US" altLang="zh-CN" dirty="0"/>
              <a:t>a</a:t>
            </a:r>
            <a:endParaRPr lang="zh-CN" altLang="en-US" dirty="0"/>
          </a:p>
        </p:txBody>
      </p:sp>
      <p:sp>
        <p:nvSpPr>
          <p:cNvPr id="22" name="文本框 21">
            <a:extLst>
              <a:ext uri="{FF2B5EF4-FFF2-40B4-BE49-F238E27FC236}">
                <a16:creationId xmlns:a16="http://schemas.microsoft.com/office/drawing/2014/main" xmlns="" id="{B00A5237-DA51-40A9-93C4-0A0B66BCB33E}"/>
              </a:ext>
            </a:extLst>
          </p:cNvPr>
          <p:cNvSpPr txBox="1"/>
          <p:nvPr/>
        </p:nvSpPr>
        <p:spPr>
          <a:xfrm>
            <a:off x="5026513" y="2357174"/>
            <a:ext cx="312906" cy="369332"/>
          </a:xfrm>
          <a:prstGeom prst="rect">
            <a:avLst/>
          </a:prstGeom>
          <a:noFill/>
        </p:spPr>
        <p:txBody>
          <a:bodyPr wrap="none" rtlCol="0">
            <a:spAutoFit/>
          </a:bodyPr>
          <a:lstStyle/>
          <a:p>
            <a:r>
              <a:rPr lang="en-US" altLang="zh-CN" dirty="0"/>
              <a:t>a</a:t>
            </a:r>
            <a:endParaRPr lang="zh-CN" altLang="en-US" dirty="0"/>
          </a:p>
        </p:txBody>
      </p:sp>
      <p:sp>
        <p:nvSpPr>
          <p:cNvPr id="23" name="文本框 22">
            <a:extLst>
              <a:ext uri="{FF2B5EF4-FFF2-40B4-BE49-F238E27FC236}">
                <a16:creationId xmlns:a16="http://schemas.microsoft.com/office/drawing/2014/main" xmlns="" id="{6B123AC1-A446-4BAC-99F9-054F9858498E}"/>
              </a:ext>
            </a:extLst>
          </p:cNvPr>
          <p:cNvSpPr txBox="1"/>
          <p:nvPr/>
        </p:nvSpPr>
        <p:spPr>
          <a:xfrm>
            <a:off x="6167333" y="2366052"/>
            <a:ext cx="312907" cy="369332"/>
          </a:xfrm>
          <a:prstGeom prst="rect">
            <a:avLst/>
          </a:prstGeom>
          <a:noFill/>
        </p:spPr>
        <p:txBody>
          <a:bodyPr wrap="square" rtlCol="0">
            <a:spAutoFit/>
          </a:bodyPr>
          <a:lstStyle/>
          <a:p>
            <a:r>
              <a:rPr lang="en-US" altLang="zh-CN" dirty="0"/>
              <a:t>a</a:t>
            </a:r>
            <a:endParaRPr lang="zh-CN" altLang="en-US" dirty="0"/>
          </a:p>
        </p:txBody>
      </p:sp>
      <p:cxnSp>
        <p:nvCxnSpPr>
          <p:cNvPr id="25" name="连接符: 曲线 24">
            <a:extLst>
              <a:ext uri="{FF2B5EF4-FFF2-40B4-BE49-F238E27FC236}">
                <a16:creationId xmlns:a16="http://schemas.microsoft.com/office/drawing/2014/main" xmlns="" id="{AA7538BC-4A0C-4C35-864B-69C943866E4D}"/>
              </a:ext>
            </a:extLst>
          </p:cNvPr>
          <p:cNvCxnSpPr>
            <a:stCxn id="5" idx="4"/>
            <a:endCxn id="4" idx="4"/>
          </p:cNvCxnSpPr>
          <p:nvPr/>
        </p:nvCxnSpPr>
        <p:spPr bwMode="auto">
          <a:xfrm rot="5400000">
            <a:off x="1745687" y="2400911"/>
            <a:ext cx="12700" cy="1152128"/>
          </a:xfrm>
          <a:prstGeom prst="curvedConnector3">
            <a:avLst>
              <a:gd name="adj1" fmla="val 1800000"/>
            </a:avLst>
          </a:prstGeom>
          <a:solidFill>
            <a:schemeClr val="accent1"/>
          </a:solidFill>
          <a:ln w="9525" cap="flat" cmpd="sng" algn="ctr">
            <a:solidFill>
              <a:srgbClr val="00B050"/>
            </a:solidFill>
            <a:prstDash val="lgDashDot"/>
            <a:miter lim="800000"/>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9" name="连接符: 曲线 28">
            <a:extLst>
              <a:ext uri="{FF2B5EF4-FFF2-40B4-BE49-F238E27FC236}">
                <a16:creationId xmlns:a16="http://schemas.microsoft.com/office/drawing/2014/main" xmlns="" id="{122EA9C6-2ACE-488C-BB50-AEEDC751F6D9}"/>
              </a:ext>
            </a:extLst>
          </p:cNvPr>
          <p:cNvCxnSpPr>
            <a:stCxn id="6" idx="4"/>
            <a:endCxn id="5" idx="5"/>
          </p:cNvCxnSpPr>
          <p:nvPr/>
        </p:nvCxnSpPr>
        <p:spPr bwMode="auto">
          <a:xfrm rot="5400000" flipH="1">
            <a:off x="2926098" y="2447197"/>
            <a:ext cx="52727" cy="1006833"/>
          </a:xfrm>
          <a:prstGeom prst="curvedConnector3">
            <a:avLst>
              <a:gd name="adj1" fmla="val -433554"/>
            </a:avLst>
          </a:prstGeom>
          <a:solidFill>
            <a:schemeClr val="accent1"/>
          </a:solidFill>
          <a:ln w="9525" cap="flat" cmpd="sng" algn="ctr">
            <a:solidFill>
              <a:srgbClr val="00B050"/>
            </a:solidFill>
            <a:prstDash val="lgDashDot"/>
            <a:miter lim="800000"/>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 name="连接符: 曲线 31">
            <a:extLst>
              <a:ext uri="{FF2B5EF4-FFF2-40B4-BE49-F238E27FC236}">
                <a16:creationId xmlns:a16="http://schemas.microsoft.com/office/drawing/2014/main" xmlns="" id="{1C80C5A3-FF09-49EA-BB11-46CC95B56475}"/>
              </a:ext>
            </a:extLst>
          </p:cNvPr>
          <p:cNvCxnSpPr>
            <a:stCxn id="7" idx="4"/>
            <a:endCxn id="6" idx="5"/>
          </p:cNvCxnSpPr>
          <p:nvPr/>
        </p:nvCxnSpPr>
        <p:spPr bwMode="auto">
          <a:xfrm rot="5400000" flipH="1">
            <a:off x="4066758" y="2440660"/>
            <a:ext cx="52727" cy="1019904"/>
          </a:xfrm>
          <a:prstGeom prst="curvedConnector3">
            <a:avLst>
              <a:gd name="adj1" fmla="val -433554"/>
            </a:avLst>
          </a:prstGeom>
          <a:solidFill>
            <a:schemeClr val="accent1"/>
          </a:solidFill>
          <a:ln w="9525" cap="flat" cmpd="sng" algn="ctr">
            <a:solidFill>
              <a:srgbClr val="00B050"/>
            </a:solidFill>
            <a:prstDash val="lgDashDot"/>
            <a:miter lim="800000"/>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7" name="连接符: 曲线 36">
            <a:extLst>
              <a:ext uri="{FF2B5EF4-FFF2-40B4-BE49-F238E27FC236}">
                <a16:creationId xmlns:a16="http://schemas.microsoft.com/office/drawing/2014/main" xmlns="" id="{3D064B38-D517-414A-8C22-C54385F1F6BE}"/>
              </a:ext>
            </a:extLst>
          </p:cNvPr>
          <p:cNvCxnSpPr>
            <a:stCxn id="8" idx="4"/>
            <a:endCxn id="7" idx="5"/>
          </p:cNvCxnSpPr>
          <p:nvPr/>
        </p:nvCxnSpPr>
        <p:spPr bwMode="auto">
          <a:xfrm rot="5400000" flipH="1">
            <a:off x="5213955" y="2440660"/>
            <a:ext cx="52727" cy="1019904"/>
          </a:xfrm>
          <a:prstGeom prst="curvedConnector3">
            <a:avLst>
              <a:gd name="adj1" fmla="val -433554"/>
            </a:avLst>
          </a:prstGeom>
          <a:solidFill>
            <a:schemeClr val="accent1"/>
          </a:solidFill>
          <a:ln w="9525" cap="flat" cmpd="sng" algn="ctr">
            <a:solidFill>
              <a:srgbClr val="00B050"/>
            </a:solidFill>
            <a:prstDash val="lgDashDot"/>
            <a:miter lim="800000"/>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4" name="连接符: 曲线 43">
            <a:extLst>
              <a:ext uri="{FF2B5EF4-FFF2-40B4-BE49-F238E27FC236}">
                <a16:creationId xmlns:a16="http://schemas.microsoft.com/office/drawing/2014/main" xmlns="" id="{FDEBDA54-B725-4DFE-BB40-867A19F29B03}"/>
              </a:ext>
            </a:extLst>
          </p:cNvPr>
          <p:cNvCxnSpPr>
            <a:stCxn id="9" idx="4"/>
            <a:endCxn id="8" idx="5"/>
          </p:cNvCxnSpPr>
          <p:nvPr/>
        </p:nvCxnSpPr>
        <p:spPr bwMode="auto">
          <a:xfrm rot="5400000" flipH="1">
            <a:off x="6351164" y="2450647"/>
            <a:ext cx="72702" cy="1019904"/>
          </a:xfrm>
          <a:prstGeom prst="curvedConnector3">
            <a:avLst>
              <a:gd name="adj1" fmla="val -314434"/>
            </a:avLst>
          </a:prstGeom>
          <a:solidFill>
            <a:schemeClr val="accent1"/>
          </a:solidFill>
          <a:ln w="9525" cap="flat" cmpd="sng" algn="ctr">
            <a:solidFill>
              <a:srgbClr val="00B050"/>
            </a:solidFill>
            <a:prstDash val="lgDashDot"/>
            <a:miter lim="800000"/>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xmlns="" val="559301333"/>
      </p:ext>
    </p:extLst>
  </p:cSld>
  <p:clrMapOvr>
    <a:masterClrMapping/>
  </p:clrMapOvr>
  <p:transition spd="slow">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BFD84827-2FFE-4EAF-82F8-0D9C1110678F}"/>
              </a:ext>
            </a:extLst>
          </p:cNvPr>
          <p:cNvPicPr>
            <a:picLocks noChangeAspect="1"/>
          </p:cNvPicPr>
          <p:nvPr/>
        </p:nvPicPr>
        <p:blipFill>
          <a:blip r:embed="rId2"/>
          <a:stretch>
            <a:fillRect/>
          </a:stretch>
        </p:blipFill>
        <p:spPr>
          <a:xfrm>
            <a:off x="-10845" y="16021"/>
            <a:ext cx="5556365" cy="2250709"/>
          </a:xfrm>
          <a:prstGeom prst="rect">
            <a:avLst/>
          </a:prstGeom>
        </p:spPr>
      </p:pic>
      <p:pic>
        <p:nvPicPr>
          <p:cNvPr id="5" name="图片 4">
            <a:extLst>
              <a:ext uri="{FF2B5EF4-FFF2-40B4-BE49-F238E27FC236}">
                <a16:creationId xmlns:a16="http://schemas.microsoft.com/office/drawing/2014/main" xmlns="" id="{A70E88FD-AF8C-4935-958A-51553047FC1F}"/>
              </a:ext>
            </a:extLst>
          </p:cNvPr>
          <p:cNvPicPr>
            <a:picLocks noChangeAspect="1"/>
          </p:cNvPicPr>
          <p:nvPr/>
        </p:nvPicPr>
        <p:blipFill>
          <a:blip r:embed="rId3"/>
          <a:stretch>
            <a:fillRect/>
          </a:stretch>
        </p:blipFill>
        <p:spPr>
          <a:xfrm>
            <a:off x="-10844" y="2564905"/>
            <a:ext cx="5108931" cy="3239030"/>
          </a:xfrm>
          <a:prstGeom prst="rect">
            <a:avLst/>
          </a:prstGeom>
        </p:spPr>
      </p:pic>
      <p:sp>
        <p:nvSpPr>
          <p:cNvPr id="7" name="内容占位符 2">
            <a:extLst>
              <a:ext uri="{FF2B5EF4-FFF2-40B4-BE49-F238E27FC236}">
                <a16:creationId xmlns:a16="http://schemas.microsoft.com/office/drawing/2014/main" xmlns="" id="{E1401082-3CEA-4BD2-AA36-7BAD034F1586}"/>
              </a:ext>
            </a:extLst>
          </p:cNvPr>
          <p:cNvSpPr txBox="1">
            <a:spLocks/>
          </p:cNvSpPr>
          <p:nvPr/>
        </p:nvSpPr>
        <p:spPr bwMode="auto">
          <a:xfrm>
            <a:off x="5252616" y="548680"/>
            <a:ext cx="3888432" cy="54627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更新时节点</a:t>
            </a:r>
            <a:r>
              <a:rPr lang="en-US" altLang="zh-CN" dirty="0"/>
              <a:t>3</a:t>
            </a:r>
            <a:r>
              <a:rPr lang="zh-CN" altLang="en-US" dirty="0"/>
              <a:t>作为</a:t>
            </a:r>
            <a:r>
              <a:rPr lang="en-US" altLang="zh-CN" dirty="0"/>
              <a:t>x</a:t>
            </a:r>
            <a:r>
              <a:rPr lang="zh-CN" altLang="en-US" dirty="0"/>
              <a:t>被拆分后，新建了节点</a:t>
            </a:r>
            <a:r>
              <a:rPr lang="en-US" altLang="zh-CN" dirty="0"/>
              <a:t>8</a:t>
            </a:r>
            <a:r>
              <a:rPr lang="zh-CN" altLang="en-US" dirty="0"/>
              <a:t>，</a:t>
            </a:r>
            <a:endParaRPr lang="en-US" altLang="zh-CN" dirty="0"/>
          </a:p>
          <a:p>
            <a:r>
              <a:rPr lang="en-US" altLang="zh-CN" dirty="0" err="1"/>
              <a:t>st</a:t>
            </a:r>
            <a:r>
              <a:rPr lang="en-US" altLang="zh-CN" dirty="0"/>
              <a:t>[y]|= (1LL&lt;&lt;k);  </a:t>
            </a:r>
          </a:p>
          <a:p>
            <a:pPr marL="0" indent="0">
              <a:buFont typeface="Wingdings" panose="05000000000000000000" pitchFamily="2" charset="2"/>
              <a:buNone/>
            </a:pPr>
            <a:r>
              <a:rPr lang="en-US" altLang="zh-CN" dirty="0"/>
              <a:t>  8</a:t>
            </a:r>
            <a:r>
              <a:rPr lang="zh-CN" altLang="en-US" dirty="0"/>
              <a:t>节点的</a:t>
            </a:r>
            <a:r>
              <a:rPr lang="en-US" altLang="zh-CN" dirty="0" err="1"/>
              <a:t>st</a:t>
            </a:r>
            <a:r>
              <a:rPr lang="zh-CN" altLang="en-US" dirty="0"/>
              <a:t>更新了，但</a:t>
            </a:r>
            <a:r>
              <a:rPr lang="en-US" altLang="zh-CN" dirty="0"/>
              <a:t>link[3]=5</a:t>
            </a:r>
            <a:r>
              <a:rPr lang="zh-CN" altLang="en-US" dirty="0"/>
              <a:t>，</a:t>
            </a:r>
            <a:r>
              <a:rPr lang="en-US" altLang="zh-CN" dirty="0"/>
              <a:t>5</a:t>
            </a:r>
            <a:r>
              <a:rPr lang="zh-CN" altLang="en-US" dirty="0"/>
              <a:t>节点的</a:t>
            </a:r>
            <a:r>
              <a:rPr lang="en-US" altLang="zh-CN" dirty="0" err="1"/>
              <a:t>st</a:t>
            </a:r>
            <a:r>
              <a:rPr lang="zh-CN" altLang="en-US" dirty="0"/>
              <a:t>并没有更新，</a:t>
            </a:r>
            <a:endParaRPr lang="en-US" altLang="zh-CN" dirty="0"/>
          </a:p>
          <a:p>
            <a:pPr marL="0" indent="0">
              <a:buFont typeface="Wingdings" panose="05000000000000000000" pitchFamily="2" charset="2"/>
              <a:buNone/>
            </a:pPr>
            <a:r>
              <a:rPr lang="zh-CN" altLang="en-US" dirty="0"/>
              <a:t>所以要沿着</a:t>
            </a:r>
            <a:r>
              <a:rPr lang="en-US" altLang="zh-CN" dirty="0"/>
              <a:t>link</a:t>
            </a:r>
            <a:r>
              <a:rPr lang="zh-CN" altLang="en-US" dirty="0"/>
              <a:t>继续更新。</a:t>
            </a:r>
            <a:endParaRPr lang="en-US" altLang="zh-CN" dirty="0"/>
          </a:p>
        </p:txBody>
      </p:sp>
    </p:spTree>
    <p:extLst>
      <p:ext uri="{BB962C8B-B14F-4D97-AF65-F5344CB8AC3E}">
        <p14:creationId xmlns:p14="http://schemas.microsoft.com/office/powerpoint/2010/main" xmlns="" val="753144921"/>
      </p:ext>
    </p:extLst>
  </p:cSld>
  <p:clrMapOvr>
    <a:masterClrMapping/>
  </p:clrMapOvr>
  <p:transition spd="slow">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7CA7D2F5-8D9E-450C-A39A-CBDC53FFFF1E}"/>
              </a:ext>
            </a:extLst>
          </p:cNvPr>
          <p:cNvSpPr/>
          <p:nvPr/>
        </p:nvSpPr>
        <p:spPr>
          <a:xfrm>
            <a:off x="71500" y="188641"/>
            <a:ext cx="9001000" cy="600164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1600" dirty="0"/>
              <a:t>void Suffix_Automata (int c) {</a:t>
            </a:r>
          </a:p>
          <a:p>
            <a:r>
              <a:rPr lang="en-US" altLang="zh-CN" sz="1600" dirty="0"/>
              <a:t>	int z= ++size;</a:t>
            </a:r>
          </a:p>
          <a:p>
            <a:r>
              <a:rPr lang="en-US" altLang="zh-CN" sz="1600" dirty="0"/>
              <a:t>	</a:t>
            </a:r>
            <a:r>
              <a:rPr lang="en-US" altLang="zh-CN" sz="1600" dirty="0" err="1"/>
              <a:t>maxlen</a:t>
            </a:r>
            <a:r>
              <a:rPr lang="en-US" altLang="zh-CN" sz="1600" dirty="0"/>
              <a:t>[z] = </a:t>
            </a:r>
            <a:r>
              <a:rPr lang="en-US" altLang="zh-CN" sz="1600" dirty="0" err="1"/>
              <a:t>maxlen</a:t>
            </a:r>
            <a:r>
              <a:rPr lang="en-US" altLang="zh-CN" sz="1600" dirty="0"/>
              <a:t>[last] + 1; </a:t>
            </a:r>
          </a:p>
          <a:p>
            <a:r>
              <a:rPr lang="en-US" altLang="zh-CN" sz="1600" dirty="0"/>
              <a:t>	</a:t>
            </a:r>
            <a:r>
              <a:rPr lang="en-US" altLang="zh-CN" sz="1600" dirty="0" err="1">
                <a:solidFill>
                  <a:srgbClr val="FF0000"/>
                </a:solidFill>
              </a:rPr>
              <a:t>st</a:t>
            </a:r>
            <a:r>
              <a:rPr lang="en-US" altLang="zh-CN" sz="1600" dirty="0">
                <a:solidFill>
                  <a:srgbClr val="FF0000"/>
                </a:solidFill>
              </a:rPr>
              <a:t>[z]|= (1LL&lt;&lt;k);  //</a:t>
            </a:r>
            <a:r>
              <a:rPr lang="zh-CN" altLang="en-US" sz="1600" dirty="0">
                <a:solidFill>
                  <a:srgbClr val="FF0000"/>
                </a:solidFill>
              </a:rPr>
              <a:t>更新</a:t>
            </a:r>
            <a:r>
              <a:rPr lang="en-US" altLang="zh-CN" sz="1600" dirty="0">
                <a:solidFill>
                  <a:srgbClr val="FF0000"/>
                </a:solidFill>
              </a:rPr>
              <a:t>endpos</a:t>
            </a:r>
          </a:p>
          <a:p>
            <a:r>
              <a:rPr lang="en-US" altLang="zh-CN" sz="1600" dirty="0"/>
              <a:t>	int p;  //link</a:t>
            </a:r>
            <a:r>
              <a:rPr lang="zh-CN" altLang="en-US" sz="1600" dirty="0"/>
              <a:t>路径</a:t>
            </a:r>
          </a:p>
          <a:p>
            <a:r>
              <a:rPr lang="zh-CN" altLang="en-US" sz="1600" dirty="0"/>
              <a:t>	</a:t>
            </a:r>
            <a:r>
              <a:rPr lang="en-US" altLang="zh-CN" sz="1600" dirty="0"/>
              <a:t>for (p=last;  p!=-1&amp;&amp;!trans[p][c]; p=link[p])  trans[p][c] = z; </a:t>
            </a:r>
          </a:p>
          <a:p>
            <a:r>
              <a:rPr lang="en-US" altLang="zh-CN" sz="1600" dirty="0"/>
              <a:t>	if (p==-1) link[z] = 0;     //</a:t>
            </a:r>
            <a:r>
              <a:rPr lang="zh-CN" altLang="en-US" sz="1600" dirty="0"/>
              <a:t>路径上全是</a:t>
            </a:r>
            <a:r>
              <a:rPr lang="en-US" altLang="zh-CN" sz="1600" dirty="0"/>
              <a:t>null,</a:t>
            </a:r>
            <a:r>
              <a:rPr lang="zh-CN" altLang="en-US" sz="1600" dirty="0"/>
              <a:t>则 </a:t>
            </a:r>
            <a:r>
              <a:rPr lang="en-US" altLang="zh-CN" sz="1600" dirty="0"/>
              <a:t>link[z] = S</a:t>
            </a:r>
          </a:p>
          <a:p>
            <a:r>
              <a:rPr lang="en-US" altLang="zh-CN" sz="1600" dirty="0"/>
              <a:t>	else {</a:t>
            </a:r>
          </a:p>
          <a:p>
            <a:r>
              <a:rPr lang="en-US" altLang="zh-CN" sz="1600" dirty="0"/>
              <a:t>		int x = trans[p][c]; </a:t>
            </a:r>
          </a:p>
          <a:p>
            <a:r>
              <a:rPr lang="en-US" altLang="zh-CN" sz="1600" dirty="0"/>
              <a:t>		 if (</a:t>
            </a:r>
            <a:r>
              <a:rPr lang="en-US" altLang="zh-CN" sz="1600" dirty="0" err="1"/>
              <a:t>maxlen</a:t>
            </a:r>
            <a:r>
              <a:rPr lang="en-US" altLang="zh-CN" sz="1600" dirty="0"/>
              <a:t>[x] == </a:t>
            </a:r>
            <a:r>
              <a:rPr lang="en-US" altLang="zh-CN" sz="1600" dirty="0" err="1"/>
              <a:t>maxlen</a:t>
            </a:r>
            <a:r>
              <a:rPr lang="en-US" altLang="zh-CN" sz="1600" dirty="0"/>
              <a:t>[p] + 1) {</a:t>
            </a:r>
          </a:p>
          <a:p>
            <a:r>
              <a:rPr lang="en-US" altLang="zh-CN" sz="1600" dirty="0"/>
              <a:t>		     link[z] = x; 	</a:t>
            </a:r>
            <a:r>
              <a:rPr lang="en-US" altLang="zh-CN" sz="1600" dirty="0" err="1">
                <a:solidFill>
                  <a:srgbClr val="FF0000"/>
                </a:solidFill>
              </a:rPr>
              <a:t>st</a:t>
            </a:r>
            <a:r>
              <a:rPr lang="en-US" altLang="zh-CN" sz="1600" dirty="0">
                <a:solidFill>
                  <a:srgbClr val="FF0000"/>
                </a:solidFill>
              </a:rPr>
              <a:t>[x]|= (1LL&lt;&lt;k);  //</a:t>
            </a:r>
            <a:r>
              <a:rPr lang="zh-CN" altLang="en-US" sz="1600" dirty="0">
                <a:solidFill>
                  <a:srgbClr val="FF0000"/>
                </a:solidFill>
              </a:rPr>
              <a:t>更新</a:t>
            </a:r>
            <a:r>
              <a:rPr lang="en-US" altLang="zh-CN" sz="1600" dirty="0">
                <a:solidFill>
                  <a:srgbClr val="FF0000"/>
                </a:solidFill>
              </a:rPr>
              <a:t>endpos</a:t>
            </a:r>
            <a:endParaRPr lang="en-US" altLang="zh-CN" sz="1600" dirty="0"/>
          </a:p>
          <a:p>
            <a:r>
              <a:rPr lang="en-US" altLang="zh-CN" sz="1600" dirty="0"/>
              <a:t>		 } else {</a:t>
            </a:r>
          </a:p>
          <a:p>
            <a:r>
              <a:rPr lang="en-US" altLang="zh-CN" sz="1600" dirty="0"/>
              <a:t>		   int  y= ++size;</a:t>
            </a:r>
          </a:p>
          <a:p>
            <a:r>
              <a:rPr lang="en-US" altLang="zh-CN" sz="1600" dirty="0"/>
              <a:t>		</a:t>
            </a:r>
            <a:r>
              <a:rPr lang="en-US" altLang="zh-CN" sz="1600" dirty="0">
                <a:solidFill>
                  <a:srgbClr val="FF0000"/>
                </a:solidFill>
              </a:rPr>
              <a:t>   </a:t>
            </a:r>
            <a:r>
              <a:rPr lang="en-US" altLang="zh-CN" sz="1600" dirty="0" err="1">
                <a:solidFill>
                  <a:srgbClr val="FF0000"/>
                </a:solidFill>
              </a:rPr>
              <a:t>st</a:t>
            </a:r>
            <a:r>
              <a:rPr lang="en-US" altLang="zh-CN" sz="1600" dirty="0">
                <a:solidFill>
                  <a:srgbClr val="FF0000"/>
                </a:solidFill>
              </a:rPr>
              <a:t>[y]=</a:t>
            </a:r>
            <a:r>
              <a:rPr lang="en-US" altLang="zh-CN" sz="1600" dirty="0" err="1">
                <a:solidFill>
                  <a:srgbClr val="FF0000"/>
                </a:solidFill>
              </a:rPr>
              <a:t>st</a:t>
            </a:r>
            <a:r>
              <a:rPr lang="en-US" altLang="zh-CN" sz="1600" dirty="0">
                <a:solidFill>
                  <a:srgbClr val="FF0000"/>
                </a:solidFill>
              </a:rPr>
              <a:t>[x];</a:t>
            </a:r>
            <a:r>
              <a:rPr lang="en-US" altLang="zh-CN" sz="1600" dirty="0"/>
              <a:t>	//</a:t>
            </a:r>
            <a:r>
              <a:rPr lang="zh-CN" altLang="en-US" sz="1600" dirty="0"/>
              <a:t>复制</a:t>
            </a:r>
            <a:r>
              <a:rPr lang="en-US" altLang="zh-CN" sz="1600" dirty="0"/>
              <a:t>x</a:t>
            </a:r>
            <a:r>
              <a:rPr lang="zh-CN" altLang="en-US" sz="1600" dirty="0"/>
              <a:t>的</a:t>
            </a:r>
            <a:r>
              <a:rPr lang="en-US" altLang="zh-CN" sz="1600" dirty="0" err="1"/>
              <a:t>st</a:t>
            </a:r>
            <a:endParaRPr lang="en-US" altLang="zh-CN" sz="1600" dirty="0"/>
          </a:p>
          <a:p>
            <a:r>
              <a:rPr lang="en-US" altLang="zh-CN" sz="1600" dirty="0"/>
              <a:t>		   </a:t>
            </a:r>
            <a:r>
              <a:rPr lang="en-US" altLang="zh-CN" sz="1600" dirty="0" err="1"/>
              <a:t>maxlen</a:t>
            </a:r>
            <a:r>
              <a:rPr lang="en-US" altLang="zh-CN" sz="1600" dirty="0"/>
              <a:t>[y] = </a:t>
            </a:r>
            <a:r>
              <a:rPr lang="en-US" altLang="zh-CN" sz="1600" dirty="0" err="1"/>
              <a:t>maxlen</a:t>
            </a:r>
            <a:r>
              <a:rPr lang="en-US" altLang="zh-CN" sz="1600" dirty="0"/>
              <a:t>[p] + 1;</a:t>
            </a:r>
          </a:p>
          <a:p>
            <a:r>
              <a:rPr lang="en-US" altLang="zh-CN" sz="1600" dirty="0"/>
              <a:t>                                   </a:t>
            </a:r>
            <a:r>
              <a:rPr lang="en-US" altLang="zh-CN" sz="1600" dirty="0" err="1"/>
              <a:t>memcpy</a:t>
            </a:r>
            <a:r>
              <a:rPr lang="en-US" altLang="zh-CN" sz="1600" dirty="0"/>
              <a:t>( trans[y],trans[x],</a:t>
            </a:r>
            <a:r>
              <a:rPr lang="en-US" altLang="zh-CN" sz="1600" dirty="0" err="1"/>
              <a:t>sizeof</a:t>
            </a:r>
            <a:r>
              <a:rPr lang="en-US" altLang="zh-CN" sz="1600" dirty="0"/>
              <a:t>(trans[x]));  //</a:t>
            </a:r>
            <a:r>
              <a:rPr lang="zh-CN" altLang="en-US" sz="1600" dirty="0"/>
              <a:t>复制</a:t>
            </a:r>
            <a:r>
              <a:rPr lang="en-US" altLang="zh-CN" sz="1600" dirty="0"/>
              <a:t>X</a:t>
            </a:r>
            <a:r>
              <a:rPr lang="zh-CN" altLang="en-US" sz="1600" dirty="0"/>
              <a:t>的转移</a:t>
            </a:r>
          </a:p>
          <a:p>
            <a:r>
              <a:rPr lang="zh-CN" altLang="en-US" sz="1600" dirty="0"/>
              <a:t>                                    </a:t>
            </a:r>
            <a:r>
              <a:rPr lang="en-US" altLang="zh-CN" sz="1600" dirty="0"/>
              <a:t>link[y]=link[x];            //</a:t>
            </a:r>
            <a:r>
              <a:rPr lang="zh-CN" altLang="en-US" sz="1600" dirty="0"/>
              <a:t>继承</a:t>
            </a:r>
            <a:r>
              <a:rPr lang="en-US" altLang="zh-CN" sz="1600" dirty="0"/>
              <a:t>x</a:t>
            </a:r>
            <a:r>
              <a:rPr lang="zh-CN" altLang="en-US" sz="1600" dirty="0"/>
              <a:t>的</a:t>
            </a:r>
            <a:r>
              <a:rPr lang="en-US" altLang="zh-CN" sz="1600" dirty="0"/>
              <a:t>link                       </a:t>
            </a:r>
          </a:p>
          <a:p>
            <a:r>
              <a:rPr lang="en-US" altLang="zh-CN" sz="1600" dirty="0"/>
              <a:t>	                for (; p!=-1&amp;&amp; trans[p][c] == x; p = link[p]) trans[p][c] = y;    //</a:t>
            </a:r>
            <a:r>
              <a:rPr lang="zh-CN" altLang="en-US" sz="1600" dirty="0"/>
              <a:t>断开的转移到</a:t>
            </a:r>
            <a:r>
              <a:rPr lang="en-US" altLang="zh-CN" sz="1600" dirty="0"/>
              <a:t>y</a:t>
            </a:r>
          </a:p>
          <a:p>
            <a:r>
              <a:rPr lang="en-US" altLang="zh-CN" sz="1600" dirty="0"/>
              <a:t>		link[x] = link[z]= y;             //</a:t>
            </a:r>
            <a:r>
              <a:rPr lang="zh-CN" altLang="en-US" sz="1600" dirty="0"/>
              <a:t>更新</a:t>
            </a:r>
            <a:r>
              <a:rPr lang="en-US" altLang="zh-CN" sz="1600" dirty="0"/>
              <a:t>x</a:t>
            </a:r>
            <a:r>
              <a:rPr lang="zh-CN" altLang="en-US" sz="1600" dirty="0"/>
              <a:t>和</a:t>
            </a:r>
            <a:r>
              <a:rPr lang="en-US" altLang="zh-CN" sz="1600" dirty="0"/>
              <a:t>z</a:t>
            </a:r>
            <a:r>
              <a:rPr lang="zh-CN" altLang="en-US" sz="1600" dirty="0"/>
              <a:t>的</a:t>
            </a:r>
            <a:r>
              <a:rPr lang="en-US" altLang="zh-CN" sz="1600" dirty="0"/>
              <a:t>link			 </a:t>
            </a:r>
          </a:p>
          <a:p>
            <a:r>
              <a:rPr lang="en-US" altLang="zh-CN" sz="1600" dirty="0"/>
              <a:t>		}</a:t>
            </a:r>
          </a:p>
          <a:p>
            <a:r>
              <a:rPr lang="en-US" altLang="zh-CN" sz="1600" dirty="0"/>
              <a:t>	</a:t>
            </a:r>
            <a:r>
              <a:rPr lang="en-US" altLang="zh-CN" sz="1600" dirty="0">
                <a:solidFill>
                  <a:srgbClr val="FF0000"/>
                </a:solidFill>
              </a:rPr>
              <a:t>for (int pp=link[x]; pp!=-1; pp = link[pp]) </a:t>
            </a:r>
            <a:r>
              <a:rPr lang="en-US" altLang="zh-CN" sz="1600" dirty="0" err="1">
                <a:solidFill>
                  <a:srgbClr val="FF0000"/>
                </a:solidFill>
              </a:rPr>
              <a:t>st</a:t>
            </a:r>
            <a:r>
              <a:rPr lang="en-US" altLang="zh-CN" sz="1600" dirty="0">
                <a:solidFill>
                  <a:srgbClr val="FF0000"/>
                </a:solidFill>
              </a:rPr>
              <a:t>[pp]|= (1LL&lt;&lt;k);  //</a:t>
            </a:r>
            <a:r>
              <a:rPr lang="zh-CN" altLang="en-US" sz="1600" dirty="0">
                <a:solidFill>
                  <a:srgbClr val="FF0000"/>
                </a:solidFill>
              </a:rPr>
              <a:t>沿着</a:t>
            </a:r>
            <a:r>
              <a:rPr lang="en-US" altLang="zh-CN" sz="1600" dirty="0">
                <a:solidFill>
                  <a:srgbClr val="FF0000"/>
                </a:solidFill>
              </a:rPr>
              <a:t>link</a:t>
            </a:r>
            <a:r>
              <a:rPr lang="zh-CN" altLang="en-US" sz="1600" dirty="0">
                <a:solidFill>
                  <a:srgbClr val="FF0000"/>
                </a:solidFill>
              </a:rPr>
              <a:t>，更新</a:t>
            </a:r>
            <a:r>
              <a:rPr lang="en-US" altLang="zh-CN" sz="1600" dirty="0">
                <a:solidFill>
                  <a:srgbClr val="FF0000"/>
                </a:solidFill>
              </a:rPr>
              <a:t>endpos </a:t>
            </a:r>
          </a:p>
          <a:p>
            <a:r>
              <a:rPr lang="en-US" altLang="zh-CN" sz="1600" dirty="0"/>
              <a:t>	}</a:t>
            </a:r>
          </a:p>
          <a:p>
            <a:r>
              <a:rPr lang="en-US" altLang="zh-CN" sz="1600" dirty="0"/>
              <a:t>	last = z;</a:t>
            </a:r>
          </a:p>
          <a:p>
            <a:r>
              <a:rPr lang="en-US" altLang="zh-CN" sz="1600" dirty="0"/>
              <a:t>}</a:t>
            </a:r>
            <a:endParaRPr lang="zh-CN" altLang="en-US" sz="1600" dirty="0"/>
          </a:p>
        </p:txBody>
      </p:sp>
      <p:sp>
        <p:nvSpPr>
          <p:cNvPr id="5" name="内容占位符 2">
            <a:extLst>
              <a:ext uri="{FF2B5EF4-FFF2-40B4-BE49-F238E27FC236}">
                <a16:creationId xmlns:a16="http://schemas.microsoft.com/office/drawing/2014/main" xmlns="" id="{A810811E-7F5A-4647-8669-A79149F84AE1}"/>
              </a:ext>
            </a:extLst>
          </p:cNvPr>
          <p:cNvSpPr txBox="1">
            <a:spLocks/>
          </p:cNvSpPr>
          <p:nvPr/>
        </p:nvSpPr>
        <p:spPr bwMode="auto">
          <a:xfrm>
            <a:off x="467544" y="6201060"/>
            <a:ext cx="7128792" cy="504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两种情况的更新写在一起</a:t>
            </a:r>
            <a:endParaRPr lang="en-US" altLang="zh-CN" dirty="0"/>
          </a:p>
        </p:txBody>
      </p:sp>
    </p:spTree>
    <p:extLst>
      <p:ext uri="{BB962C8B-B14F-4D97-AF65-F5344CB8AC3E}">
        <p14:creationId xmlns:p14="http://schemas.microsoft.com/office/powerpoint/2010/main" xmlns="" val="164562121"/>
      </p:ext>
    </p:extLst>
  </p:cSld>
  <p:clrMapOvr>
    <a:masterClrMapping/>
  </p:clrMapOvr>
  <p:transition spd="slow">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AD83DF90-097B-494A-BE29-F550BCE01A0F}"/>
              </a:ext>
            </a:extLst>
          </p:cNvPr>
          <p:cNvSpPr/>
          <p:nvPr/>
        </p:nvSpPr>
        <p:spPr>
          <a:xfrm>
            <a:off x="323528" y="620689"/>
            <a:ext cx="8424936" cy="480131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map&lt;int , string&gt; shortest, longest;</a:t>
            </a:r>
          </a:p>
          <a:p>
            <a:r>
              <a:rPr lang="zh-CN" altLang="en-US" dirty="0"/>
              <a:t>map&lt;string , int&gt; dict; </a:t>
            </a:r>
            <a:endParaRPr lang="en-US" altLang="zh-CN" dirty="0"/>
          </a:p>
          <a:p>
            <a:r>
              <a:rPr lang="en-US" altLang="zh-CN" dirty="0"/>
              <a:t>void </a:t>
            </a:r>
            <a:r>
              <a:rPr lang="en-US" altLang="zh-CN" dirty="0" err="1"/>
              <a:t>dfs</a:t>
            </a:r>
            <a:r>
              <a:rPr lang="en-US" altLang="zh-CN" dirty="0"/>
              <a:t>(int </a:t>
            </a:r>
            <a:r>
              <a:rPr lang="en-US" altLang="zh-CN" dirty="0" err="1"/>
              <a:t>root,string</a:t>
            </a:r>
            <a:r>
              <a:rPr lang="en-US" altLang="zh-CN" dirty="0"/>
              <a:t> ss){</a:t>
            </a:r>
          </a:p>
          <a:p>
            <a:r>
              <a:rPr lang="en-US" altLang="zh-CN" dirty="0"/>
              <a:t>	for(int </a:t>
            </a:r>
            <a:r>
              <a:rPr lang="en-US" altLang="zh-CN" dirty="0" err="1"/>
              <a:t>i</a:t>
            </a:r>
            <a:r>
              <a:rPr lang="en-US" altLang="zh-CN" dirty="0"/>
              <a:t>=0;i&lt;26;i++){</a:t>
            </a:r>
          </a:p>
          <a:p>
            <a:r>
              <a:rPr lang="en-US" altLang="zh-CN" dirty="0"/>
              <a:t>	   if(trans[root][</a:t>
            </a:r>
            <a:r>
              <a:rPr lang="en-US" altLang="zh-CN" dirty="0" err="1"/>
              <a:t>i</a:t>
            </a:r>
            <a:r>
              <a:rPr lang="en-US" altLang="zh-CN" dirty="0"/>
              <a:t>]) {</a:t>
            </a:r>
          </a:p>
          <a:p>
            <a:r>
              <a:rPr lang="en-US" altLang="zh-CN" dirty="0"/>
              <a:t>		string x=ss+(char)(</a:t>
            </a:r>
            <a:r>
              <a:rPr lang="en-US" altLang="zh-CN" dirty="0" err="1"/>
              <a:t>i</a:t>
            </a:r>
            <a:r>
              <a:rPr lang="en-US" altLang="zh-CN" dirty="0"/>
              <a:t>+‘a’);      //</a:t>
            </a:r>
            <a:r>
              <a:rPr lang="zh-CN" altLang="en-US" dirty="0"/>
              <a:t>每到一个节点，生成新的子串</a:t>
            </a:r>
            <a:endParaRPr lang="en-US" altLang="zh-CN" dirty="0"/>
          </a:p>
          <a:p>
            <a:r>
              <a:rPr lang="en-US" altLang="zh-CN" dirty="0"/>
              <a:t>		int </a:t>
            </a:r>
            <a:r>
              <a:rPr lang="en-US" altLang="zh-CN" dirty="0" err="1"/>
              <a:t>xson</a:t>
            </a:r>
            <a:r>
              <a:rPr lang="en-US" altLang="zh-CN" dirty="0"/>
              <a:t>=trans[root][</a:t>
            </a:r>
            <a:r>
              <a:rPr lang="en-US" altLang="zh-CN" dirty="0" err="1"/>
              <a:t>i</a:t>
            </a:r>
            <a:r>
              <a:rPr lang="en-US" altLang="zh-CN" dirty="0"/>
              <a:t>];		 </a:t>
            </a:r>
          </a:p>
          <a:p>
            <a:r>
              <a:rPr lang="en-US" altLang="zh-CN" dirty="0"/>
              <a:t>		</a:t>
            </a:r>
            <a:r>
              <a:rPr lang="en-US" altLang="zh-CN" dirty="0" err="1"/>
              <a:t>dict</a:t>
            </a:r>
            <a:r>
              <a:rPr lang="en-US" altLang="zh-CN" dirty="0"/>
              <a:t>[x] = </a:t>
            </a:r>
            <a:r>
              <a:rPr lang="en-US" altLang="zh-CN" dirty="0" err="1"/>
              <a:t>xson</a:t>
            </a:r>
            <a:r>
              <a:rPr lang="en-US" altLang="zh-CN" dirty="0"/>
              <a:t>;</a:t>
            </a:r>
          </a:p>
          <a:p>
            <a:r>
              <a:rPr lang="en-US" altLang="zh-CN" dirty="0"/>
              <a:t>		int lens=</a:t>
            </a:r>
            <a:r>
              <a:rPr lang="en-US" altLang="zh-CN" dirty="0" err="1"/>
              <a:t>x.length</a:t>
            </a:r>
            <a:r>
              <a:rPr lang="en-US" altLang="zh-CN" dirty="0"/>
              <a:t>();</a:t>
            </a:r>
          </a:p>
          <a:p>
            <a:r>
              <a:rPr lang="en-US" altLang="zh-CN" dirty="0"/>
              <a:t>                   if(shortest[</a:t>
            </a:r>
            <a:r>
              <a:rPr lang="en-US" altLang="zh-CN" dirty="0" err="1"/>
              <a:t>xson</a:t>
            </a:r>
            <a:r>
              <a:rPr lang="en-US" altLang="zh-CN" dirty="0"/>
              <a:t>].length()==0 || lens&lt; shortest[</a:t>
            </a:r>
            <a:r>
              <a:rPr lang="en-US" altLang="zh-CN" dirty="0" err="1"/>
              <a:t>xson</a:t>
            </a:r>
            <a:r>
              <a:rPr lang="en-US" altLang="zh-CN" dirty="0"/>
              <a:t>].length()) </a:t>
            </a:r>
          </a:p>
          <a:p>
            <a:r>
              <a:rPr lang="en-US" altLang="zh-CN" dirty="0"/>
              <a:t>                                                 shortest[</a:t>
            </a:r>
            <a:r>
              <a:rPr lang="en-US" altLang="zh-CN" dirty="0" err="1"/>
              <a:t>xson</a:t>
            </a:r>
            <a:r>
              <a:rPr lang="en-US" altLang="zh-CN" dirty="0"/>
              <a:t>] = x;</a:t>
            </a:r>
          </a:p>
          <a:p>
            <a:r>
              <a:rPr lang="en-US" altLang="zh-CN" dirty="0"/>
              <a:t>                  if(lens &gt; longest[</a:t>
            </a:r>
            <a:r>
              <a:rPr lang="en-US" altLang="zh-CN" dirty="0" err="1"/>
              <a:t>xson</a:t>
            </a:r>
            <a:r>
              <a:rPr lang="en-US" altLang="zh-CN" dirty="0"/>
              <a:t>].length() ) longest[</a:t>
            </a:r>
            <a:r>
              <a:rPr lang="en-US" altLang="zh-CN" dirty="0" err="1"/>
              <a:t>xson</a:t>
            </a:r>
            <a:r>
              <a:rPr lang="en-US" altLang="zh-CN" dirty="0"/>
              <a:t>] = x;            </a:t>
            </a:r>
          </a:p>
          <a:p>
            <a:r>
              <a:rPr lang="en-US" altLang="zh-CN" dirty="0"/>
              <a:t>		</a:t>
            </a:r>
          </a:p>
          <a:p>
            <a:r>
              <a:rPr lang="en-US" altLang="zh-CN" dirty="0"/>
              <a:t>                    </a:t>
            </a:r>
            <a:r>
              <a:rPr lang="en-US" altLang="zh-CN" dirty="0" err="1"/>
              <a:t>dfs</a:t>
            </a:r>
            <a:r>
              <a:rPr lang="en-US" altLang="zh-CN" dirty="0"/>
              <a:t>(</a:t>
            </a:r>
            <a:r>
              <a:rPr lang="en-US" altLang="zh-CN" dirty="0" err="1"/>
              <a:t>xson,x</a:t>
            </a:r>
            <a:r>
              <a:rPr lang="en-US" altLang="zh-CN" dirty="0"/>
              <a:t>);</a:t>
            </a:r>
          </a:p>
          <a:p>
            <a:r>
              <a:rPr lang="en-US" altLang="zh-CN" dirty="0"/>
              <a:t>		}</a:t>
            </a:r>
          </a:p>
          <a:p>
            <a:r>
              <a:rPr lang="en-US" altLang="zh-CN" dirty="0"/>
              <a:t>	}	</a:t>
            </a:r>
          </a:p>
          <a:p>
            <a:r>
              <a:rPr lang="en-US" altLang="zh-CN" dirty="0"/>
              <a:t>}</a:t>
            </a:r>
            <a:endParaRPr lang="zh-CN" altLang="en-US" dirty="0"/>
          </a:p>
        </p:txBody>
      </p:sp>
    </p:spTree>
    <p:extLst>
      <p:ext uri="{BB962C8B-B14F-4D97-AF65-F5344CB8AC3E}">
        <p14:creationId xmlns:p14="http://schemas.microsoft.com/office/powerpoint/2010/main" xmlns="" val="2766616690"/>
      </p:ext>
    </p:extLst>
  </p:cSld>
  <p:clrMapOvr>
    <a:masterClrMapping/>
  </p:clrMapOvr>
  <p:transition spd="slow">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ACC89F5-A8BF-4F23-B120-FA662A555BB6}"/>
              </a:ext>
            </a:extLst>
          </p:cNvPr>
          <p:cNvSpPr>
            <a:spLocks noGrp="1"/>
          </p:cNvSpPr>
          <p:nvPr>
            <p:ph type="title"/>
          </p:nvPr>
        </p:nvSpPr>
        <p:spPr/>
        <p:txBody>
          <a:bodyPr/>
          <a:lstStyle/>
          <a:p>
            <a:r>
              <a:rPr lang="zh-CN" altLang="en-US" dirty="0"/>
              <a:t>例二  生成魔咒      </a:t>
            </a:r>
            <a:r>
              <a:rPr lang="en-US" altLang="zh-CN" sz="1800" dirty="0"/>
              <a:t>SDOI2016</a:t>
            </a:r>
            <a:endParaRPr lang="zh-CN" altLang="en-US" sz="1800" dirty="0"/>
          </a:p>
        </p:txBody>
      </p:sp>
      <p:sp>
        <p:nvSpPr>
          <p:cNvPr id="4" name="矩形 3">
            <a:extLst>
              <a:ext uri="{FF2B5EF4-FFF2-40B4-BE49-F238E27FC236}">
                <a16:creationId xmlns:a16="http://schemas.microsoft.com/office/drawing/2014/main" xmlns="" id="{B5CC2419-F72A-4536-A658-78D9FC7D7266}"/>
              </a:ext>
            </a:extLst>
          </p:cNvPr>
          <p:cNvSpPr/>
          <p:nvPr/>
        </p:nvSpPr>
        <p:spPr>
          <a:xfrm>
            <a:off x="457200" y="1305342"/>
            <a:ext cx="7571184" cy="2308324"/>
          </a:xfrm>
          <a:prstGeom prst="rect">
            <a:avLst/>
          </a:prstGeom>
        </p:spPr>
        <p:txBody>
          <a:bodyPr wrap="square">
            <a:spAutoFit/>
          </a:bodyPr>
          <a:lstStyle/>
          <a:p>
            <a:r>
              <a:rPr lang="en-US" altLang="zh-CN" dirty="0"/>
              <a:t>Description</a:t>
            </a:r>
          </a:p>
          <a:p>
            <a:r>
              <a:rPr lang="zh-CN" altLang="en-US" dirty="0"/>
              <a:t>       魔咒串由许多魔咒字符组成，魔咒字符可以用数字表示。例如可以将魔咒字符</a:t>
            </a:r>
            <a:r>
              <a:rPr lang="en-US" altLang="zh-CN" dirty="0"/>
              <a:t>1</a:t>
            </a:r>
            <a:r>
              <a:rPr lang="zh-CN" altLang="en-US" dirty="0"/>
              <a:t>、</a:t>
            </a:r>
            <a:r>
              <a:rPr lang="en-US" altLang="zh-CN" dirty="0"/>
              <a:t>2</a:t>
            </a:r>
            <a:r>
              <a:rPr lang="zh-CN" altLang="en-US" dirty="0"/>
              <a:t>拼凑起来形成一个魔咒串</a:t>
            </a:r>
            <a:r>
              <a:rPr lang="en-US" altLang="zh-CN" dirty="0"/>
              <a:t>[1,2]</a:t>
            </a:r>
            <a:r>
              <a:rPr lang="zh-CN" altLang="en-US" dirty="0"/>
              <a:t>。</a:t>
            </a:r>
          </a:p>
          <a:p>
            <a:r>
              <a:rPr lang="zh-CN" altLang="en-US" dirty="0"/>
              <a:t>        一个魔咒串</a:t>
            </a:r>
            <a:r>
              <a:rPr lang="en-US" altLang="zh-CN" dirty="0"/>
              <a:t>S</a:t>
            </a:r>
            <a:r>
              <a:rPr lang="zh-CN" altLang="en-US" dirty="0"/>
              <a:t>的非空子串被称为魔咒串</a:t>
            </a:r>
            <a:r>
              <a:rPr lang="en-US" altLang="zh-CN" dirty="0"/>
              <a:t>S</a:t>
            </a:r>
            <a:r>
              <a:rPr lang="zh-CN" altLang="en-US" dirty="0"/>
              <a:t>的生成魔咒。</a:t>
            </a:r>
          </a:p>
          <a:p>
            <a:r>
              <a:rPr lang="zh-CN" altLang="en-US" dirty="0"/>
              <a:t>例如</a:t>
            </a:r>
            <a:r>
              <a:rPr lang="en-US" altLang="zh-CN" dirty="0"/>
              <a:t>S=[1,2,1]</a:t>
            </a:r>
            <a:r>
              <a:rPr lang="zh-CN" altLang="en-US" dirty="0"/>
              <a:t>时，它的生成魔咒有</a:t>
            </a:r>
            <a:r>
              <a:rPr lang="en-US" altLang="zh-CN" dirty="0"/>
              <a:t>[1]</a:t>
            </a:r>
            <a:r>
              <a:rPr lang="zh-CN" altLang="en-US" dirty="0"/>
              <a:t>、</a:t>
            </a:r>
            <a:r>
              <a:rPr lang="en-US" altLang="zh-CN" dirty="0"/>
              <a:t>[2]</a:t>
            </a:r>
            <a:r>
              <a:rPr lang="zh-CN" altLang="en-US" dirty="0"/>
              <a:t>、</a:t>
            </a:r>
            <a:r>
              <a:rPr lang="en-US" altLang="zh-CN" dirty="0"/>
              <a:t>[1,2]</a:t>
            </a:r>
            <a:r>
              <a:rPr lang="zh-CN" altLang="en-US" dirty="0"/>
              <a:t>、</a:t>
            </a:r>
            <a:r>
              <a:rPr lang="en-US" altLang="zh-CN" dirty="0"/>
              <a:t>[2,1]</a:t>
            </a:r>
            <a:r>
              <a:rPr lang="zh-CN" altLang="en-US" dirty="0"/>
              <a:t>、</a:t>
            </a:r>
            <a:r>
              <a:rPr lang="en-US" altLang="zh-CN" dirty="0"/>
              <a:t>[1,2,1]</a:t>
            </a:r>
            <a:r>
              <a:rPr lang="zh-CN" altLang="en-US" dirty="0"/>
              <a:t> 五种。 </a:t>
            </a:r>
            <a:r>
              <a:rPr lang="en-US" altLang="zh-CN" dirty="0"/>
              <a:t>S=[1,1,1]</a:t>
            </a:r>
            <a:r>
              <a:rPr lang="zh-CN" altLang="en-US" dirty="0"/>
              <a:t>时，它的生成魔咒有</a:t>
            </a:r>
            <a:r>
              <a:rPr lang="en-US" altLang="zh-CN" dirty="0"/>
              <a:t>[1]</a:t>
            </a:r>
            <a:r>
              <a:rPr lang="zh-CN" altLang="en-US" dirty="0"/>
              <a:t> 、</a:t>
            </a:r>
            <a:r>
              <a:rPr lang="en-US" altLang="zh-CN" dirty="0"/>
              <a:t>[1,1]</a:t>
            </a:r>
            <a:r>
              <a:rPr lang="zh-CN" altLang="en-US" dirty="0"/>
              <a:t>、</a:t>
            </a:r>
            <a:r>
              <a:rPr lang="en-US" altLang="zh-CN" dirty="0"/>
              <a:t>[1,1,1]</a:t>
            </a:r>
            <a:r>
              <a:rPr lang="zh-CN" altLang="en-US" dirty="0"/>
              <a:t> 三种。</a:t>
            </a:r>
          </a:p>
          <a:p>
            <a:r>
              <a:rPr lang="zh-CN" altLang="en-US" dirty="0"/>
              <a:t>        最初</a:t>
            </a:r>
            <a:r>
              <a:rPr lang="en-US" altLang="zh-CN" dirty="0"/>
              <a:t>S</a:t>
            </a:r>
            <a:r>
              <a:rPr lang="zh-CN" altLang="en-US" dirty="0"/>
              <a:t>为空串。共进行</a:t>
            </a:r>
            <a:r>
              <a:rPr lang="en-US" altLang="zh-CN" dirty="0"/>
              <a:t>n</a:t>
            </a:r>
            <a:r>
              <a:rPr lang="zh-CN" altLang="en-US" dirty="0"/>
              <a:t>次操作，每次操作是在</a:t>
            </a:r>
            <a:r>
              <a:rPr lang="en-US" altLang="zh-CN" dirty="0"/>
              <a:t>S</a:t>
            </a:r>
            <a:r>
              <a:rPr lang="zh-CN" altLang="en-US" dirty="0"/>
              <a:t>的结尾加入一个魔咒字符。每次操作后都需要求出，当前的魔咒串</a:t>
            </a:r>
            <a:r>
              <a:rPr lang="en-US" altLang="zh-CN" dirty="0"/>
              <a:t>S</a:t>
            </a:r>
            <a:r>
              <a:rPr lang="zh-CN" altLang="en-US" dirty="0"/>
              <a:t>共有多少种生成魔咒。</a:t>
            </a:r>
          </a:p>
        </p:txBody>
      </p:sp>
      <p:sp>
        <p:nvSpPr>
          <p:cNvPr id="5" name="矩形 4">
            <a:extLst>
              <a:ext uri="{FF2B5EF4-FFF2-40B4-BE49-F238E27FC236}">
                <a16:creationId xmlns:a16="http://schemas.microsoft.com/office/drawing/2014/main" xmlns="" id="{B6C9B099-EAC8-405B-9E14-20824A6BE674}"/>
              </a:ext>
            </a:extLst>
          </p:cNvPr>
          <p:cNvSpPr/>
          <p:nvPr/>
        </p:nvSpPr>
        <p:spPr>
          <a:xfrm>
            <a:off x="457200" y="3717033"/>
            <a:ext cx="4258816" cy="1200329"/>
          </a:xfrm>
          <a:prstGeom prst="rect">
            <a:avLst/>
          </a:prstGeom>
        </p:spPr>
        <p:txBody>
          <a:bodyPr wrap="square">
            <a:spAutoFit/>
          </a:bodyPr>
          <a:lstStyle/>
          <a:p>
            <a:r>
              <a:rPr lang="en-US" altLang="zh-CN" dirty="0"/>
              <a:t>Input</a:t>
            </a:r>
          </a:p>
          <a:p>
            <a:r>
              <a:rPr lang="zh-CN" altLang="en-US" dirty="0"/>
              <a:t>第一行一个整数</a:t>
            </a:r>
            <a:r>
              <a:rPr lang="en-US" altLang="zh-CN" dirty="0"/>
              <a:t>n</a:t>
            </a:r>
            <a:r>
              <a:rPr lang="zh-CN" altLang="en-US" dirty="0"/>
              <a:t>。</a:t>
            </a:r>
          </a:p>
          <a:p>
            <a:r>
              <a:rPr lang="zh-CN" altLang="en-US" dirty="0"/>
              <a:t>第二行</a:t>
            </a:r>
            <a:r>
              <a:rPr lang="en-US" altLang="zh-CN" dirty="0"/>
              <a:t>n</a:t>
            </a:r>
            <a:r>
              <a:rPr lang="zh-CN" altLang="en-US" dirty="0"/>
              <a:t>个数，第</a:t>
            </a:r>
            <a:r>
              <a:rPr lang="en-US" altLang="zh-CN" dirty="0" err="1"/>
              <a:t>i</a:t>
            </a:r>
            <a:r>
              <a:rPr lang="zh-CN" altLang="en-US" dirty="0"/>
              <a:t>个数表示第</a:t>
            </a:r>
            <a:r>
              <a:rPr lang="en-US" altLang="zh-CN" dirty="0" err="1"/>
              <a:t>i</a:t>
            </a:r>
            <a:r>
              <a:rPr lang="zh-CN" altLang="en-US" dirty="0"/>
              <a:t>次操作加入的魔咒字符。</a:t>
            </a:r>
          </a:p>
        </p:txBody>
      </p:sp>
      <p:sp>
        <p:nvSpPr>
          <p:cNvPr id="7" name="矩形 6">
            <a:extLst>
              <a:ext uri="{FF2B5EF4-FFF2-40B4-BE49-F238E27FC236}">
                <a16:creationId xmlns:a16="http://schemas.microsoft.com/office/drawing/2014/main" xmlns="" id="{39594BFA-5665-4989-AC7A-81BFA70A8F42}"/>
              </a:ext>
            </a:extLst>
          </p:cNvPr>
          <p:cNvSpPr/>
          <p:nvPr/>
        </p:nvSpPr>
        <p:spPr>
          <a:xfrm>
            <a:off x="445816" y="5301208"/>
            <a:ext cx="4126185" cy="923330"/>
          </a:xfrm>
          <a:prstGeom prst="rect">
            <a:avLst/>
          </a:prstGeom>
        </p:spPr>
        <p:txBody>
          <a:bodyPr wrap="square">
            <a:spAutoFit/>
          </a:bodyPr>
          <a:lstStyle/>
          <a:p>
            <a:r>
              <a:rPr lang="en-US" altLang="zh-CN" dirty="0"/>
              <a:t>Output</a:t>
            </a:r>
          </a:p>
          <a:p>
            <a:r>
              <a:rPr lang="zh-CN" altLang="en-US" dirty="0"/>
              <a:t>输出</a:t>
            </a:r>
            <a:r>
              <a:rPr lang="en-US" altLang="zh-CN" dirty="0"/>
              <a:t>n</a:t>
            </a:r>
            <a:r>
              <a:rPr lang="zh-CN" altLang="en-US" dirty="0"/>
              <a:t>行，每行一个数。第</a:t>
            </a:r>
            <a:r>
              <a:rPr lang="en-US" altLang="zh-CN" dirty="0" err="1"/>
              <a:t>i</a:t>
            </a:r>
            <a:r>
              <a:rPr lang="zh-CN" altLang="en-US" dirty="0"/>
              <a:t>行的数表示第</a:t>
            </a:r>
            <a:r>
              <a:rPr lang="en-US" altLang="zh-CN" dirty="0" err="1"/>
              <a:t>i</a:t>
            </a:r>
            <a:r>
              <a:rPr lang="zh-CN" altLang="en-US" dirty="0"/>
              <a:t>次操作后</a:t>
            </a:r>
            <a:r>
              <a:rPr lang="en-US" altLang="zh-CN" dirty="0"/>
              <a:t>S</a:t>
            </a:r>
            <a:r>
              <a:rPr lang="zh-CN" altLang="en-US" dirty="0"/>
              <a:t>的生成魔咒数量。</a:t>
            </a:r>
          </a:p>
        </p:txBody>
      </p:sp>
      <p:sp>
        <p:nvSpPr>
          <p:cNvPr id="8" name="矩形 7">
            <a:extLst>
              <a:ext uri="{FF2B5EF4-FFF2-40B4-BE49-F238E27FC236}">
                <a16:creationId xmlns:a16="http://schemas.microsoft.com/office/drawing/2014/main" xmlns="" id="{6C8A3049-F4F8-4258-B034-6A7FFA937D6D}"/>
              </a:ext>
            </a:extLst>
          </p:cNvPr>
          <p:cNvSpPr/>
          <p:nvPr/>
        </p:nvSpPr>
        <p:spPr>
          <a:xfrm>
            <a:off x="4890864" y="3717032"/>
            <a:ext cx="1810544" cy="923330"/>
          </a:xfrm>
          <a:prstGeom prst="rect">
            <a:avLst/>
          </a:prstGeom>
        </p:spPr>
        <p:txBody>
          <a:bodyPr wrap="square">
            <a:spAutoFit/>
          </a:bodyPr>
          <a:lstStyle/>
          <a:p>
            <a:r>
              <a:rPr lang="en-US" altLang="zh-CN" dirty="0"/>
              <a:t>Sample Input</a:t>
            </a:r>
          </a:p>
          <a:p>
            <a:r>
              <a:rPr lang="en-US" altLang="zh-CN" dirty="0"/>
              <a:t>7</a:t>
            </a:r>
          </a:p>
          <a:p>
            <a:r>
              <a:rPr lang="en-US" altLang="zh-CN" dirty="0"/>
              <a:t>1 2 3 3 3 1 2</a:t>
            </a:r>
            <a:endParaRPr lang="zh-CN" altLang="en-US" dirty="0"/>
          </a:p>
        </p:txBody>
      </p:sp>
      <p:sp>
        <p:nvSpPr>
          <p:cNvPr id="9" name="矩形 8">
            <a:extLst>
              <a:ext uri="{FF2B5EF4-FFF2-40B4-BE49-F238E27FC236}">
                <a16:creationId xmlns:a16="http://schemas.microsoft.com/office/drawing/2014/main" xmlns="" id="{EBDEA158-26F4-4DD4-9B5B-500C6F774DFA}"/>
              </a:ext>
            </a:extLst>
          </p:cNvPr>
          <p:cNvSpPr/>
          <p:nvPr/>
        </p:nvSpPr>
        <p:spPr>
          <a:xfrm>
            <a:off x="6948264" y="3717033"/>
            <a:ext cx="2016227" cy="2308324"/>
          </a:xfrm>
          <a:prstGeom prst="rect">
            <a:avLst/>
          </a:prstGeom>
        </p:spPr>
        <p:txBody>
          <a:bodyPr wrap="square">
            <a:spAutoFit/>
          </a:bodyPr>
          <a:lstStyle/>
          <a:p>
            <a:r>
              <a:rPr lang="en-US" altLang="zh-CN" dirty="0"/>
              <a:t>Sample Output</a:t>
            </a:r>
          </a:p>
          <a:p>
            <a:r>
              <a:rPr lang="en-US" altLang="zh-CN" dirty="0"/>
              <a:t>1</a:t>
            </a:r>
          </a:p>
          <a:p>
            <a:r>
              <a:rPr lang="en-US" altLang="zh-CN" dirty="0"/>
              <a:t>3</a:t>
            </a:r>
          </a:p>
          <a:p>
            <a:r>
              <a:rPr lang="en-US" altLang="zh-CN" dirty="0"/>
              <a:t>6</a:t>
            </a:r>
          </a:p>
          <a:p>
            <a:r>
              <a:rPr lang="en-US" altLang="zh-CN" dirty="0"/>
              <a:t>9</a:t>
            </a:r>
          </a:p>
          <a:p>
            <a:r>
              <a:rPr lang="en-US" altLang="zh-CN" dirty="0"/>
              <a:t>12</a:t>
            </a:r>
          </a:p>
          <a:p>
            <a:r>
              <a:rPr lang="en-US" altLang="zh-CN" dirty="0"/>
              <a:t>17</a:t>
            </a:r>
          </a:p>
          <a:p>
            <a:r>
              <a:rPr lang="en-US" altLang="zh-CN" dirty="0"/>
              <a:t>22</a:t>
            </a:r>
            <a:endParaRPr lang="zh-CN" altLang="en-US" dirty="0"/>
          </a:p>
        </p:txBody>
      </p:sp>
    </p:spTree>
    <p:extLst>
      <p:ext uri="{BB962C8B-B14F-4D97-AF65-F5344CB8AC3E}">
        <p14:creationId xmlns:p14="http://schemas.microsoft.com/office/powerpoint/2010/main" xmlns="" val="614716936"/>
      </p:ext>
    </p:extLst>
  </p:cSld>
  <p:clrMapOvr>
    <a:masterClrMapping/>
  </p:clrMapOvr>
  <p:transition spd="slow">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E12D54E1-3CA2-4D6A-9B50-B6107C0C2A0B}"/>
              </a:ext>
            </a:extLst>
          </p:cNvPr>
          <p:cNvPicPr>
            <a:picLocks noChangeAspect="1"/>
          </p:cNvPicPr>
          <p:nvPr/>
        </p:nvPicPr>
        <p:blipFill>
          <a:blip r:embed="rId2"/>
          <a:stretch>
            <a:fillRect/>
          </a:stretch>
        </p:blipFill>
        <p:spPr>
          <a:xfrm>
            <a:off x="467544" y="692697"/>
            <a:ext cx="7344816" cy="4041067"/>
          </a:xfrm>
          <a:prstGeom prst="rect">
            <a:avLst/>
          </a:prstGeom>
        </p:spPr>
      </p:pic>
    </p:spTree>
    <p:extLst>
      <p:ext uri="{BB962C8B-B14F-4D97-AF65-F5344CB8AC3E}">
        <p14:creationId xmlns:p14="http://schemas.microsoft.com/office/powerpoint/2010/main" xmlns="" val="3463797042"/>
      </p:ext>
    </p:extLst>
  </p:cSld>
  <p:clrMapOvr>
    <a:masterClrMapping/>
  </p:clrMapOvr>
  <p:transition spd="slow">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91DB98E-8EB3-44DD-ACE1-DE29230D2267}"/>
              </a:ext>
            </a:extLst>
          </p:cNvPr>
          <p:cNvSpPr>
            <a:spLocks noGrp="1"/>
          </p:cNvSpPr>
          <p:nvPr>
            <p:ph type="title"/>
          </p:nvPr>
        </p:nvSpPr>
        <p:spPr/>
        <p:txBody>
          <a:bodyPr/>
          <a:lstStyle/>
          <a:p>
            <a:r>
              <a:rPr lang="zh-CN" altLang="en-US" dirty="0"/>
              <a:t>分析</a:t>
            </a:r>
          </a:p>
        </p:txBody>
      </p:sp>
      <p:sp>
        <p:nvSpPr>
          <p:cNvPr id="3" name="内容占位符 2">
            <a:extLst>
              <a:ext uri="{FF2B5EF4-FFF2-40B4-BE49-F238E27FC236}">
                <a16:creationId xmlns:a16="http://schemas.microsoft.com/office/drawing/2014/main" xmlns="" id="{8065F39B-DF02-4EEE-8C1A-3EA182B312C3}"/>
              </a:ext>
            </a:extLst>
          </p:cNvPr>
          <p:cNvSpPr>
            <a:spLocks noGrp="1"/>
          </p:cNvSpPr>
          <p:nvPr>
            <p:ph idx="1"/>
          </p:nvPr>
        </p:nvSpPr>
        <p:spPr>
          <a:xfrm>
            <a:off x="457200" y="1484314"/>
            <a:ext cx="8507288" cy="4383087"/>
          </a:xfrm>
        </p:spPr>
        <p:txBody>
          <a:bodyPr/>
          <a:lstStyle/>
          <a:p>
            <a:r>
              <a:rPr lang="en-US" altLang="zh-CN" dirty="0"/>
              <a:t>1.x</a:t>
            </a:r>
            <a:r>
              <a:rPr lang="zh-CN" altLang="en-US" dirty="0"/>
              <a:t>的范围较大，</a:t>
            </a:r>
            <a:r>
              <a:rPr lang="en-US" altLang="zh-CN" dirty="0"/>
              <a:t>1&lt;=x&lt;=10</a:t>
            </a:r>
            <a:r>
              <a:rPr lang="en-US" altLang="zh-CN" baseline="30000" dirty="0"/>
              <a:t>9</a:t>
            </a:r>
            <a:r>
              <a:rPr lang="zh-CN" altLang="en-US" dirty="0"/>
              <a:t>，</a:t>
            </a:r>
            <a:r>
              <a:rPr lang="en-US" altLang="zh-CN" dirty="0"/>
              <a:t>n</a:t>
            </a:r>
            <a:r>
              <a:rPr lang="zh-CN" altLang="en-US" dirty="0"/>
              <a:t>也较大，如果</a:t>
            </a:r>
            <a:r>
              <a:rPr lang="en-US" altLang="zh-CN" dirty="0"/>
              <a:t>trans[2*</a:t>
            </a:r>
            <a:r>
              <a:rPr lang="en-US" altLang="zh-CN" dirty="0" err="1"/>
              <a:t>maxn</a:t>
            </a:r>
            <a:r>
              <a:rPr lang="en-US" altLang="zh-CN" dirty="0"/>
              <a:t>][x]</a:t>
            </a:r>
            <a:r>
              <a:rPr lang="zh-CN" altLang="en-US" dirty="0"/>
              <a:t>必定暴空间，怎么处理？</a:t>
            </a:r>
            <a:endParaRPr lang="en-US" altLang="zh-CN" dirty="0"/>
          </a:p>
          <a:p>
            <a:r>
              <a:rPr lang="en-US" altLang="zh-CN" dirty="0"/>
              <a:t>2.</a:t>
            </a:r>
            <a:r>
              <a:rPr lang="zh-CN" altLang="en-US" dirty="0"/>
              <a:t>后缀自动机如何计算子串个数？</a:t>
            </a:r>
            <a:endParaRPr lang="en-US" altLang="zh-CN" dirty="0"/>
          </a:p>
          <a:p>
            <a:endParaRPr lang="en-US" altLang="zh-CN" dirty="0"/>
          </a:p>
          <a:p>
            <a:r>
              <a:rPr lang="zh-CN" altLang="en-US" dirty="0"/>
              <a:t>对于问题</a:t>
            </a:r>
            <a:r>
              <a:rPr lang="en-US" altLang="zh-CN" dirty="0"/>
              <a:t>1</a:t>
            </a:r>
            <a:r>
              <a:rPr lang="zh-CN" altLang="en-US" dirty="0"/>
              <a:t>有两种办法：离散和使用</a:t>
            </a:r>
            <a:r>
              <a:rPr lang="en-US" altLang="zh-CN" dirty="0"/>
              <a:t>map</a:t>
            </a:r>
            <a:r>
              <a:rPr lang="zh-CN" altLang="en-US" dirty="0"/>
              <a:t>影射</a:t>
            </a:r>
            <a:endParaRPr lang="en-US" altLang="zh-CN" dirty="0"/>
          </a:p>
          <a:p>
            <a:endParaRPr lang="zh-CN" altLang="en-US" dirty="0"/>
          </a:p>
        </p:txBody>
      </p:sp>
    </p:spTree>
    <p:extLst>
      <p:ext uri="{BB962C8B-B14F-4D97-AF65-F5344CB8AC3E}">
        <p14:creationId xmlns:p14="http://schemas.microsoft.com/office/powerpoint/2010/main" xmlns="" val="624879163"/>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B4D20954-5F81-4482-A38D-5E5683697354}"/>
              </a:ext>
            </a:extLst>
          </p:cNvPr>
          <p:cNvSpPr/>
          <p:nvPr/>
        </p:nvSpPr>
        <p:spPr>
          <a:xfrm>
            <a:off x="1" y="548680"/>
            <a:ext cx="9147399" cy="550920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1600" dirty="0"/>
              <a:t>map&lt;int , int&gt; trans[2*</a:t>
            </a:r>
            <a:r>
              <a:rPr lang="en-US" altLang="zh-CN" sz="1600" dirty="0" err="1"/>
              <a:t>maxn</a:t>
            </a:r>
            <a:r>
              <a:rPr lang="en-US" altLang="zh-CN" sz="1600" dirty="0"/>
              <a:t>];  </a:t>
            </a:r>
          </a:p>
          <a:p>
            <a:r>
              <a:rPr lang="en-US" altLang="zh-CN" sz="1600" dirty="0"/>
              <a:t>void Suffix_Automata (int c) {</a:t>
            </a:r>
          </a:p>
          <a:p>
            <a:r>
              <a:rPr lang="en-US" altLang="zh-CN" sz="1600" dirty="0"/>
              <a:t>	int z= ++size;</a:t>
            </a:r>
          </a:p>
          <a:p>
            <a:r>
              <a:rPr lang="en-US" altLang="zh-CN" sz="1600" dirty="0"/>
              <a:t>	</a:t>
            </a:r>
            <a:r>
              <a:rPr lang="en-US" altLang="zh-CN" sz="1600" dirty="0" err="1"/>
              <a:t>maxlen</a:t>
            </a:r>
            <a:r>
              <a:rPr lang="en-US" altLang="zh-CN" sz="1600" dirty="0"/>
              <a:t>[z] = </a:t>
            </a:r>
            <a:r>
              <a:rPr lang="en-US" altLang="zh-CN" sz="1600" dirty="0" err="1"/>
              <a:t>maxlen</a:t>
            </a:r>
            <a:r>
              <a:rPr lang="en-US" altLang="zh-CN" sz="1600" dirty="0"/>
              <a:t>[last] + 1; </a:t>
            </a:r>
          </a:p>
          <a:p>
            <a:r>
              <a:rPr lang="en-US" altLang="zh-CN" sz="1600" dirty="0"/>
              <a:t>	int p;  //link</a:t>
            </a:r>
            <a:r>
              <a:rPr lang="zh-CN" altLang="en-US" sz="1600" dirty="0"/>
              <a:t>路径</a:t>
            </a:r>
          </a:p>
          <a:p>
            <a:r>
              <a:rPr lang="zh-CN" altLang="en-US" sz="1600" dirty="0"/>
              <a:t>	</a:t>
            </a:r>
            <a:r>
              <a:rPr lang="en-US" altLang="zh-CN" sz="1600" dirty="0"/>
              <a:t>for (p=last;  p!=-1&amp;&amp;!trans[p][c]; p=link[p])  trans[p][c] = z; </a:t>
            </a:r>
          </a:p>
          <a:p>
            <a:r>
              <a:rPr lang="en-US" altLang="zh-CN" sz="1600" dirty="0"/>
              <a:t>	if (p==-1) link[z] = 0;        //</a:t>
            </a:r>
            <a:r>
              <a:rPr lang="zh-CN" altLang="en-US" sz="1600" dirty="0"/>
              <a:t>路径上全是</a:t>
            </a:r>
            <a:r>
              <a:rPr lang="en-US" altLang="zh-CN" sz="1600" dirty="0"/>
              <a:t>null,</a:t>
            </a:r>
            <a:r>
              <a:rPr lang="zh-CN" altLang="en-US" sz="1600" dirty="0"/>
              <a:t>则 </a:t>
            </a:r>
            <a:r>
              <a:rPr lang="en-US" altLang="zh-CN" sz="1600" dirty="0"/>
              <a:t>link[z] = S</a:t>
            </a:r>
          </a:p>
          <a:p>
            <a:r>
              <a:rPr lang="en-US" altLang="zh-CN" sz="1600" dirty="0"/>
              <a:t>	else {</a:t>
            </a:r>
          </a:p>
          <a:p>
            <a:r>
              <a:rPr lang="en-US" altLang="zh-CN" sz="1600" dirty="0"/>
              <a:t>	         int x = trans[p][c]; </a:t>
            </a:r>
          </a:p>
          <a:p>
            <a:r>
              <a:rPr lang="en-US" altLang="zh-CN" sz="1600" dirty="0"/>
              <a:t>	        if (</a:t>
            </a:r>
            <a:r>
              <a:rPr lang="en-US" altLang="zh-CN" sz="1600" dirty="0" err="1"/>
              <a:t>maxlen</a:t>
            </a:r>
            <a:r>
              <a:rPr lang="en-US" altLang="zh-CN" sz="1600" dirty="0"/>
              <a:t>[x] == </a:t>
            </a:r>
            <a:r>
              <a:rPr lang="en-US" altLang="zh-CN" sz="1600" dirty="0" err="1"/>
              <a:t>maxlen</a:t>
            </a:r>
            <a:r>
              <a:rPr lang="en-US" altLang="zh-CN" sz="1600" dirty="0"/>
              <a:t>[p] + 1) link[z] = x; 		 		</a:t>
            </a:r>
          </a:p>
          <a:p>
            <a:r>
              <a:rPr lang="en-US" altLang="zh-CN" sz="1600" dirty="0"/>
              <a:t>	         else {</a:t>
            </a:r>
          </a:p>
          <a:p>
            <a:r>
              <a:rPr lang="en-US" altLang="zh-CN" sz="1600" dirty="0"/>
              <a:t>		   int  y= ++size;		   </a:t>
            </a:r>
          </a:p>
          <a:p>
            <a:r>
              <a:rPr lang="en-US" altLang="zh-CN" sz="1600" dirty="0"/>
              <a:t>		    </a:t>
            </a:r>
            <a:r>
              <a:rPr lang="en-US" altLang="zh-CN" sz="1600" dirty="0" err="1"/>
              <a:t>maxlen</a:t>
            </a:r>
            <a:r>
              <a:rPr lang="en-US" altLang="zh-CN" sz="1600" dirty="0"/>
              <a:t>[y] = </a:t>
            </a:r>
            <a:r>
              <a:rPr lang="en-US" altLang="zh-CN" sz="1600" dirty="0" err="1"/>
              <a:t>maxlen</a:t>
            </a:r>
            <a:r>
              <a:rPr lang="en-US" altLang="zh-CN" sz="1600" dirty="0"/>
              <a:t>[p] + 1;</a:t>
            </a:r>
          </a:p>
          <a:p>
            <a:r>
              <a:rPr lang="en-US" altLang="zh-CN" sz="1600" dirty="0"/>
              <a:t>		</a:t>
            </a:r>
            <a:r>
              <a:rPr lang="en-US" altLang="zh-CN" sz="1600" dirty="0">
                <a:solidFill>
                  <a:srgbClr val="FF0000"/>
                </a:solidFill>
              </a:rPr>
              <a:t>    trans[y]=trans[x];</a:t>
            </a:r>
          </a:p>
          <a:p>
            <a:r>
              <a:rPr lang="en-US" altLang="zh-CN" sz="1600" dirty="0"/>
              <a:t>                                    link[y]=link[x];            //</a:t>
            </a:r>
            <a:r>
              <a:rPr lang="zh-CN" altLang="en-US" sz="1600" dirty="0"/>
              <a:t>继承</a:t>
            </a:r>
            <a:r>
              <a:rPr lang="en-US" altLang="zh-CN" sz="1600" dirty="0"/>
              <a:t>x</a:t>
            </a:r>
            <a:r>
              <a:rPr lang="zh-CN" altLang="en-US" sz="1600" dirty="0"/>
              <a:t>的</a:t>
            </a:r>
            <a:r>
              <a:rPr lang="en-US" altLang="zh-CN" sz="1600" dirty="0"/>
              <a:t>link                       </a:t>
            </a:r>
          </a:p>
          <a:p>
            <a:r>
              <a:rPr lang="en-US" altLang="zh-CN" sz="1600" dirty="0"/>
              <a:t>	                   for (; p!=-1&amp;&amp; trans[p][c] == x; p = link[p]) trans[p][c] = y;    //</a:t>
            </a:r>
            <a:r>
              <a:rPr lang="zh-CN" altLang="en-US" sz="1600" dirty="0"/>
              <a:t>断开的转移到</a:t>
            </a:r>
            <a:r>
              <a:rPr lang="en-US" altLang="zh-CN" sz="1600" dirty="0"/>
              <a:t>y</a:t>
            </a:r>
          </a:p>
          <a:p>
            <a:r>
              <a:rPr lang="en-US" altLang="zh-CN" sz="1600" dirty="0"/>
              <a:t>		   link[x] = link[z]= y;             //</a:t>
            </a:r>
            <a:r>
              <a:rPr lang="zh-CN" altLang="en-US" sz="1600" dirty="0"/>
              <a:t>更新</a:t>
            </a:r>
            <a:r>
              <a:rPr lang="en-US" altLang="zh-CN" sz="1600" dirty="0"/>
              <a:t>x</a:t>
            </a:r>
            <a:r>
              <a:rPr lang="zh-CN" altLang="en-US" sz="1600" dirty="0"/>
              <a:t>和</a:t>
            </a:r>
            <a:r>
              <a:rPr lang="en-US" altLang="zh-CN" sz="1600" dirty="0"/>
              <a:t>z</a:t>
            </a:r>
            <a:r>
              <a:rPr lang="zh-CN" altLang="en-US" sz="1600" dirty="0"/>
              <a:t>的</a:t>
            </a:r>
            <a:r>
              <a:rPr lang="en-US" altLang="zh-CN" sz="1600" dirty="0"/>
              <a:t>link			 </a:t>
            </a:r>
          </a:p>
          <a:p>
            <a:r>
              <a:rPr lang="en-US" altLang="zh-CN" sz="1600" dirty="0"/>
              <a:t>		}	</a:t>
            </a:r>
          </a:p>
          <a:p>
            <a:r>
              <a:rPr lang="en-US" altLang="zh-CN" sz="1600" dirty="0"/>
              <a:t>	         }</a:t>
            </a:r>
          </a:p>
          <a:p>
            <a:r>
              <a:rPr lang="en-US" altLang="zh-CN" sz="1600" dirty="0"/>
              <a:t>	last = z;</a:t>
            </a:r>
          </a:p>
          <a:p>
            <a:r>
              <a:rPr lang="en-US" altLang="zh-CN" sz="1600" dirty="0"/>
              <a:t>	</a:t>
            </a:r>
            <a:r>
              <a:rPr lang="en-US" altLang="zh-CN" sz="1600" dirty="0" err="1">
                <a:solidFill>
                  <a:srgbClr val="FF0000"/>
                </a:solidFill>
              </a:rPr>
              <a:t>ans</a:t>
            </a:r>
            <a:r>
              <a:rPr lang="en-US" altLang="zh-CN" sz="1600" dirty="0">
                <a:solidFill>
                  <a:srgbClr val="FF0000"/>
                </a:solidFill>
              </a:rPr>
              <a:t>+=</a:t>
            </a:r>
            <a:r>
              <a:rPr lang="en-US" altLang="zh-CN" sz="1600" dirty="0" err="1">
                <a:solidFill>
                  <a:srgbClr val="FF0000"/>
                </a:solidFill>
              </a:rPr>
              <a:t>maxlen</a:t>
            </a:r>
            <a:r>
              <a:rPr lang="en-US" altLang="zh-CN" sz="1600" dirty="0">
                <a:solidFill>
                  <a:srgbClr val="FF0000"/>
                </a:solidFill>
              </a:rPr>
              <a:t>[z]-</a:t>
            </a:r>
            <a:r>
              <a:rPr lang="en-US" altLang="zh-CN" sz="1600" dirty="0" err="1">
                <a:solidFill>
                  <a:srgbClr val="FF0000"/>
                </a:solidFill>
              </a:rPr>
              <a:t>maxlen</a:t>
            </a:r>
            <a:r>
              <a:rPr lang="en-US" altLang="zh-CN" sz="1600" dirty="0">
                <a:solidFill>
                  <a:srgbClr val="FF0000"/>
                </a:solidFill>
              </a:rPr>
              <a:t>[link[z]];      //</a:t>
            </a:r>
            <a:r>
              <a:rPr lang="zh-CN" altLang="en-US" sz="1600" dirty="0">
                <a:solidFill>
                  <a:srgbClr val="FF0000"/>
                </a:solidFill>
              </a:rPr>
              <a:t>累加子串个数</a:t>
            </a:r>
            <a:endParaRPr lang="en-US" altLang="zh-CN" sz="1600" dirty="0">
              <a:solidFill>
                <a:srgbClr val="FF0000"/>
              </a:solidFill>
            </a:endParaRPr>
          </a:p>
          <a:p>
            <a:r>
              <a:rPr lang="en-US" altLang="zh-CN" sz="1600" dirty="0"/>
              <a:t>}</a:t>
            </a:r>
            <a:endParaRPr lang="zh-CN" altLang="en-US" sz="1600" dirty="0"/>
          </a:p>
        </p:txBody>
      </p:sp>
    </p:spTree>
    <p:extLst>
      <p:ext uri="{BB962C8B-B14F-4D97-AF65-F5344CB8AC3E}">
        <p14:creationId xmlns:p14="http://schemas.microsoft.com/office/powerpoint/2010/main" xmlns="" val="3527523204"/>
      </p:ext>
    </p:extLst>
  </p:cSld>
  <p:clrMapOvr>
    <a:masterClrMapping/>
  </p:clrMapOvr>
  <p:transition spd="slow">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9CA9C2B-EEC1-4553-B491-CD79519753D8}"/>
              </a:ext>
            </a:extLst>
          </p:cNvPr>
          <p:cNvSpPr>
            <a:spLocks noGrp="1"/>
          </p:cNvSpPr>
          <p:nvPr>
            <p:ph type="title"/>
          </p:nvPr>
        </p:nvSpPr>
        <p:spPr/>
        <p:txBody>
          <a:bodyPr/>
          <a:lstStyle/>
          <a:p>
            <a:r>
              <a:rPr lang="zh-CN" altLang="en-US" dirty="0"/>
              <a:t>广义后缀自动机</a:t>
            </a:r>
          </a:p>
        </p:txBody>
      </p:sp>
      <p:sp>
        <p:nvSpPr>
          <p:cNvPr id="3" name="内容占位符 2">
            <a:extLst>
              <a:ext uri="{FF2B5EF4-FFF2-40B4-BE49-F238E27FC236}">
                <a16:creationId xmlns:a16="http://schemas.microsoft.com/office/drawing/2014/main" xmlns="" id="{232AA76F-B553-48EB-BF82-A8ADD848AA33}"/>
              </a:ext>
            </a:extLst>
          </p:cNvPr>
          <p:cNvSpPr>
            <a:spLocks noGrp="1"/>
          </p:cNvSpPr>
          <p:nvPr>
            <p:ph idx="1"/>
          </p:nvPr>
        </p:nvSpPr>
        <p:spPr/>
        <p:txBody>
          <a:bodyPr/>
          <a:lstStyle/>
          <a:p>
            <a:r>
              <a:rPr lang="zh-CN" altLang="en-US" dirty="0"/>
              <a:t>传统后缀自动机是解决单个主串的匹配问题，广义后缀自动机可以用来解决多个主串的匹配问题。</a:t>
            </a:r>
            <a:endParaRPr lang="en-US" altLang="zh-CN" dirty="0"/>
          </a:p>
          <a:p>
            <a:r>
              <a:rPr lang="zh-CN" altLang="en-US" dirty="0"/>
              <a:t>如何将多个主串构建成广义后缀自动机？</a:t>
            </a:r>
            <a:endParaRPr lang="en-US" altLang="zh-CN" dirty="0"/>
          </a:p>
          <a:p>
            <a:r>
              <a:rPr lang="zh-CN" altLang="en-US" dirty="0"/>
              <a:t>先将一个主串建立成后缀自动机，让后将重置</a:t>
            </a:r>
            <a:r>
              <a:rPr lang="en-US" altLang="zh-CN" dirty="0"/>
              <a:t>last</a:t>
            </a:r>
            <a:r>
              <a:rPr lang="zh-CN" altLang="en-US" dirty="0"/>
              <a:t>，令</a:t>
            </a:r>
            <a:r>
              <a:rPr lang="en-US" altLang="zh-CN" dirty="0"/>
              <a:t>last=root</a:t>
            </a:r>
            <a:r>
              <a:rPr lang="zh-CN" altLang="en-US" dirty="0"/>
              <a:t>，下一个字符串再从头节点开始建立，下一状态如果不存在，则以后缀自动机的规则进行建立新节点。</a:t>
            </a:r>
          </a:p>
        </p:txBody>
      </p:sp>
    </p:spTree>
    <p:extLst>
      <p:ext uri="{BB962C8B-B14F-4D97-AF65-F5344CB8AC3E}">
        <p14:creationId xmlns:p14="http://schemas.microsoft.com/office/powerpoint/2010/main" xmlns="" val="227560949"/>
      </p:ext>
    </p:extLst>
  </p:cSld>
  <p:clrMapOvr>
    <a:masterClrMapping/>
  </p:clrMapOvr>
  <p:transition spd="slow">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6470C42-8F00-470A-A216-592EAD7B273A}"/>
              </a:ext>
            </a:extLst>
          </p:cNvPr>
          <p:cNvSpPr>
            <a:spLocks noGrp="1"/>
          </p:cNvSpPr>
          <p:nvPr>
            <p:ph type="title"/>
          </p:nvPr>
        </p:nvSpPr>
        <p:spPr/>
        <p:txBody>
          <a:bodyPr/>
          <a:lstStyle/>
          <a:p>
            <a:r>
              <a:rPr lang="en-US" altLang="zh-CN" dirty="0"/>
              <a:t>S=</a:t>
            </a:r>
            <a:r>
              <a:rPr lang="en-US" altLang="zh-CN" dirty="0" err="1"/>
              <a:t>aabbabd</a:t>
            </a:r>
            <a:endParaRPr lang="zh-CN" altLang="en-US" dirty="0"/>
          </a:p>
        </p:txBody>
      </p:sp>
      <p:sp>
        <p:nvSpPr>
          <p:cNvPr id="3" name="内容占位符 2">
            <a:extLst>
              <a:ext uri="{FF2B5EF4-FFF2-40B4-BE49-F238E27FC236}">
                <a16:creationId xmlns:a16="http://schemas.microsoft.com/office/drawing/2014/main" xmlns="" id="{4A8AD4B9-8A78-4BBC-833F-2C01E66A649B}"/>
              </a:ext>
            </a:extLst>
          </p:cNvPr>
          <p:cNvSpPr>
            <a:spLocks noGrp="1"/>
          </p:cNvSpPr>
          <p:nvPr>
            <p:ph idx="1"/>
          </p:nvPr>
        </p:nvSpPr>
        <p:spPr/>
        <p:txBody>
          <a:bodyPr/>
          <a:lstStyle/>
          <a:p>
            <a:r>
              <a:rPr lang="zh-CN" altLang="en-US" dirty="0"/>
              <a:t>把 </a:t>
            </a:r>
            <a:r>
              <a:rPr lang="en-US" altLang="zh-CN" dirty="0"/>
              <a:t>S </a:t>
            </a:r>
            <a:r>
              <a:rPr lang="zh-CN" altLang="en-US" dirty="0"/>
              <a:t>的所有子串的</a:t>
            </a:r>
            <a:r>
              <a:rPr lang="en-US" altLang="zh-CN" dirty="0"/>
              <a:t>endpos </a:t>
            </a:r>
            <a:r>
              <a:rPr lang="zh-CN" altLang="en-US" dirty="0"/>
              <a:t>都求出来。</a:t>
            </a:r>
            <a:endParaRPr lang="en-US" altLang="zh-CN" dirty="0"/>
          </a:p>
          <a:p>
            <a:r>
              <a:rPr lang="zh-CN" altLang="en-US" dirty="0"/>
              <a:t>如果两个子串的 </a:t>
            </a:r>
            <a:r>
              <a:rPr lang="en-US" altLang="zh-CN" dirty="0"/>
              <a:t>endpos</a:t>
            </a:r>
            <a:r>
              <a:rPr lang="zh-CN" altLang="en-US" dirty="0"/>
              <a:t>相等，就把这两个子串归为一类</a:t>
            </a:r>
            <a:r>
              <a:rPr lang="en-US" altLang="zh-CN" dirty="0"/>
              <a:t>,</a:t>
            </a:r>
            <a:r>
              <a:rPr lang="zh-CN" altLang="en-US" dirty="0"/>
              <a:t>称为</a:t>
            </a:r>
            <a:r>
              <a:rPr lang="zh-CN" altLang="en-US" dirty="0">
                <a:solidFill>
                  <a:srgbClr val="0070C0"/>
                </a:solidFill>
                <a:latin typeface="方正粗黑宋简体" panose="02000000000000000000" pitchFamily="2" charset="-122"/>
                <a:ea typeface="方正粗黑宋简体" panose="02000000000000000000" pitchFamily="2" charset="-122"/>
              </a:rPr>
              <a:t>等价类</a:t>
            </a:r>
            <a:r>
              <a:rPr lang="en-US" altLang="zh-CN" dirty="0"/>
              <a:t/>
            </a:r>
            <a:br>
              <a:rPr lang="en-US" altLang="zh-CN" dirty="0"/>
            </a:br>
            <a:r>
              <a:rPr lang="zh-CN" altLang="en-US" dirty="0"/>
              <a:t>如：</a:t>
            </a:r>
            <a:r>
              <a:rPr lang="en-US" altLang="zh-CN" dirty="0"/>
              <a:t> endpos(</a:t>
            </a:r>
            <a:r>
              <a:rPr lang="en-US" altLang="zh-CN" dirty="0" err="1"/>
              <a:t>aabb</a:t>
            </a:r>
            <a:r>
              <a:rPr lang="en-US" altLang="zh-CN" dirty="0"/>
              <a:t>)={4}</a:t>
            </a:r>
            <a:br>
              <a:rPr lang="en-US" altLang="zh-CN" dirty="0"/>
            </a:br>
            <a:r>
              <a:rPr lang="en-US" altLang="zh-CN" dirty="0"/>
              <a:t>        endpos(</a:t>
            </a:r>
            <a:r>
              <a:rPr lang="en-US" altLang="zh-CN" dirty="0" err="1"/>
              <a:t>abb</a:t>
            </a:r>
            <a:r>
              <a:rPr lang="en-US" altLang="zh-CN" dirty="0"/>
              <a:t>)={4}</a:t>
            </a:r>
            <a:br>
              <a:rPr lang="en-US" altLang="zh-CN" dirty="0"/>
            </a:br>
            <a:r>
              <a:rPr lang="en-US" altLang="zh-CN" dirty="0"/>
              <a:t>        endpos(bb)={4}</a:t>
            </a:r>
            <a:br>
              <a:rPr lang="en-US" altLang="zh-CN" dirty="0"/>
            </a:br>
            <a:r>
              <a:rPr lang="en-US" altLang="zh-CN" dirty="0"/>
              <a:t>  </a:t>
            </a:r>
          </a:p>
          <a:p>
            <a:r>
              <a:rPr lang="zh-CN" altLang="en-US" dirty="0"/>
              <a:t>最终这些 </a:t>
            </a:r>
            <a:r>
              <a:rPr lang="en-US" altLang="zh-CN" dirty="0"/>
              <a:t>endpos</a:t>
            </a:r>
            <a:r>
              <a:rPr lang="zh-CN" altLang="en-US" dirty="0"/>
              <a:t>的</a:t>
            </a:r>
            <a:r>
              <a:rPr lang="zh-CN" altLang="en-US" dirty="0">
                <a:solidFill>
                  <a:srgbClr val="0070C0"/>
                </a:solidFill>
              </a:rPr>
              <a:t>等价类</a:t>
            </a:r>
            <a:r>
              <a:rPr lang="zh-CN" altLang="en-US" dirty="0"/>
              <a:t>就构成的 </a:t>
            </a:r>
            <a:r>
              <a:rPr lang="en-US" altLang="zh-CN" dirty="0"/>
              <a:t>SAM </a:t>
            </a:r>
            <a:r>
              <a:rPr lang="zh-CN" altLang="en-US" dirty="0"/>
              <a:t>的</a:t>
            </a:r>
            <a:r>
              <a:rPr lang="zh-CN" altLang="en-US" dirty="0">
                <a:solidFill>
                  <a:srgbClr val="C00000"/>
                </a:solidFill>
                <a:latin typeface="方正粗黑宋简体" panose="02000000000000000000" pitchFamily="2" charset="-122"/>
                <a:ea typeface="方正粗黑宋简体" panose="02000000000000000000" pitchFamily="2" charset="-122"/>
              </a:rPr>
              <a:t>状态集合</a:t>
            </a:r>
            <a:r>
              <a:rPr lang="zh-CN" altLang="en-US" dirty="0"/>
              <a:t>。</a:t>
            </a:r>
          </a:p>
          <a:p>
            <a:endParaRPr lang="zh-CN" altLang="en-US" dirty="0"/>
          </a:p>
        </p:txBody>
      </p:sp>
    </p:spTree>
    <p:extLst>
      <p:ext uri="{BB962C8B-B14F-4D97-AF65-F5344CB8AC3E}">
        <p14:creationId xmlns:p14="http://schemas.microsoft.com/office/powerpoint/2010/main" xmlns="" val="3587406467"/>
      </p:ext>
    </p:extLst>
  </p:cSld>
  <p:clrMapOvr>
    <a:masterClrMapping/>
  </p:clrMapOvr>
  <p:transition spd="slow">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BC5DEAB-D770-4437-80A8-87155E3BA1F7}"/>
              </a:ext>
            </a:extLst>
          </p:cNvPr>
          <p:cNvSpPr>
            <a:spLocks noGrp="1"/>
          </p:cNvSpPr>
          <p:nvPr>
            <p:ph type="title"/>
          </p:nvPr>
        </p:nvSpPr>
        <p:spPr/>
        <p:txBody>
          <a:bodyPr/>
          <a:lstStyle/>
          <a:p>
            <a:r>
              <a:rPr lang="zh-CN" altLang="en-US" dirty="0"/>
              <a:t>例三     串       </a:t>
            </a:r>
            <a:r>
              <a:rPr lang="en-US" altLang="zh-CN" sz="2000" dirty="0"/>
              <a:t>BZOJ3277</a:t>
            </a:r>
            <a:endParaRPr lang="zh-CN" altLang="en-US" dirty="0"/>
          </a:p>
        </p:txBody>
      </p:sp>
      <p:sp>
        <p:nvSpPr>
          <p:cNvPr id="4" name="矩形 3">
            <a:extLst>
              <a:ext uri="{FF2B5EF4-FFF2-40B4-BE49-F238E27FC236}">
                <a16:creationId xmlns:a16="http://schemas.microsoft.com/office/drawing/2014/main" xmlns="" id="{1A37C21D-EE0B-4E40-B14F-21F5818016F5}"/>
              </a:ext>
            </a:extLst>
          </p:cNvPr>
          <p:cNvSpPr/>
          <p:nvPr/>
        </p:nvSpPr>
        <p:spPr>
          <a:xfrm>
            <a:off x="315988" y="1700809"/>
            <a:ext cx="8784976" cy="4247317"/>
          </a:xfrm>
          <a:prstGeom prst="rect">
            <a:avLst/>
          </a:prstGeom>
        </p:spPr>
        <p:txBody>
          <a:bodyPr wrap="square">
            <a:spAutoFit/>
          </a:bodyPr>
          <a:lstStyle/>
          <a:p>
            <a:r>
              <a:rPr lang="en-US" altLang="zh-CN" dirty="0"/>
              <a:t>Description</a:t>
            </a:r>
          </a:p>
          <a:p>
            <a:r>
              <a:rPr lang="zh-CN" altLang="en-US" dirty="0"/>
              <a:t>字符串是</a:t>
            </a:r>
            <a:r>
              <a:rPr lang="en-US" altLang="zh-CN" dirty="0"/>
              <a:t>oi</a:t>
            </a:r>
            <a:r>
              <a:rPr lang="zh-CN" altLang="en-US" dirty="0"/>
              <a:t>界常考的问题。现在给定你</a:t>
            </a:r>
            <a:r>
              <a:rPr lang="en-US" altLang="zh-CN" dirty="0"/>
              <a:t>n</a:t>
            </a:r>
            <a:r>
              <a:rPr lang="zh-CN" altLang="en-US" dirty="0"/>
              <a:t>个字符串，询问每个字符串有多少子串（不包括空串）是所有</a:t>
            </a:r>
            <a:r>
              <a:rPr lang="en-US" altLang="zh-CN" dirty="0"/>
              <a:t>n</a:t>
            </a:r>
            <a:r>
              <a:rPr lang="zh-CN" altLang="en-US" dirty="0"/>
              <a:t>个字符串中至少</a:t>
            </a:r>
            <a:r>
              <a:rPr lang="en-US" altLang="zh-CN" dirty="0"/>
              <a:t>k</a:t>
            </a:r>
            <a:r>
              <a:rPr lang="zh-CN" altLang="en-US" dirty="0"/>
              <a:t>个字符串的子串（注意包括本身）。</a:t>
            </a:r>
            <a:endParaRPr lang="en-US" altLang="zh-CN" dirty="0"/>
          </a:p>
          <a:p>
            <a:endParaRPr lang="zh-CN" altLang="en-US" dirty="0"/>
          </a:p>
          <a:p>
            <a:r>
              <a:rPr lang="en-US" altLang="zh-CN" dirty="0"/>
              <a:t>Input</a:t>
            </a:r>
          </a:p>
          <a:p>
            <a:r>
              <a:rPr lang="zh-CN" altLang="en-US" dirty="0"/>
              <a:t>第一行两个整数</a:t>
            </a:r>
            <a:r>
              <a:rPr lang="en-US" altLang="zh-CN" dirty="0"/>
              <a:t>n</a:t>
            </a:r>
            <a:r>
              <a:rPr lang="zh-CN" altLang="en-US" dirty="0"/>
              <a:t>，</a:t>
            </a:r>
            <a:r>
              <a:rPr lang="en-US" altLang="zh-CN" dirty="0"/>
              <a:t>k</a:t>
            </a:r>
            <a:r>
              <a:rPr lang="zh-CN" altLang="en-US" dirty="0"/>
              <a:t>。</a:t>
            </a:r>
          </a:p>
          <a:p>
            <a:r>
              <a:rPr lang="zh-CN" altLang="en-US" dirty="0"/>
              <a:t>接下来</a:t>
            </a:r>
            <a:r>
              <a:rPr lang="en-US" altLang="zh-CN" dirty="0"/>
              <a:t>n</a:t>
            </a:r>
            <a:r>
              <a:rPr lang="zh-CN" altLang="en-US" dirty="0"/>
              <a:t>行每行一个字符串。</a:t>
            </a:r>
          </a:p>
          <a:p>
            <a:r>
              <a:rPr lang="en-US" altLang="zh-CN" dirty="0" err="1"/>
              <a:t>n,k,l</a:t>
            </a:r>
            <a:r>
              <a:rPr lang="en-US" altLang="zh-CN" dirty="0"/>
              <a:t>&lt;=100000</a:t>
            </a:r>
          </a:p>
          <a:p>
            <a:endParaRPr lang="zh-CN" altLang="en-US" dirty="0"/>
          </a:p>
          <a:p>
            <a:r>
              <a:rPr lang="en-US" altLang="zh-CN" dirty="0"/>
              <a:t>Sample Input</a:t>
            </a:r>
          </a:p>
          <a:p>
            <a:r>
              <a:rPr lang="en-US" altLang="zh-CN" dirty="0"/>
              <a:t>3 1</a:t>
            </a:r>
          </a:p>
          <a:p>
            <a:r>
              <a:rPr lang="en-US" altLang="zh-CN" dirty="0" err="1"/>
              <a:t>abc</a:t>
            </a:r>
            <a:endParaRPr lang="en-US" altLang="zh-CN" dirty="0"/>
          </a:p>
          <a:p>
            <a:r>
              <a:rPr lang="en-US" altLang="zh-CN" dirty="0"/>
              <a:t>a</a:t>
            </a:r>
          </a:p>
          <a:p>
            <a:r>
              <a:rPr lang="en-US" altLang="zh-CN" dirty="0"/>
              <a:t>ab</a:t>
            </a:r>
          </a:p>
          <a:p>
            <a:endParaRPr lang="en-US" altLang="zh-CN" dirty="0"/>
          </a:p>
        </p:txBody>
      </p:sp>
      <p:sp>
        <p:nvSpPr>
          <p:cNvPr id="5" name="矩形 4">
            <a:extLst>
              <a:ext uri="{FF2B5EF4-FFF2-40B4-BE49-F238E27FC236}">
                <a16:creationId xmlns:a16="http://schemas.microsoft.com/office/drawing/2014/main" xmlns="" id="{A186361F-43F3-4A81-B1C7-B692F1124279}"/>
              </a:ext>
            </a:extLst>
          </p:cNvPr>
          <p:cNvSpPr/>
          <p:nvPr/>
        </p:nvSpPr>
        <p:spPr>
          <a:xfrm>
            <a:off x="4427984" y="4532566"/>
            <a:ext cx="4572000" cy="646331"/>
          </a:xfrm>
          <a:prstGeom prst="rect">
            <a:avLst/>
          </a:prstGeom>
        </p:spPr>
        <p:txBody>
          <a:bodyPr>
            <a:spAutoFit/>
          </a:bodyPr>
          <a:lstStyle/>
          <a:p>
            <a:r>
              <a:rPr lang="en-US" altLang="zh-CN" dirty="0"/>
              <a:t>Sample Output</a:t>
            </a:r>
          </a:p>
          <a:p>
            <a:r>
              <a:rPr lang="en-US" altLang="zh-CN" dirty="0"/>
              <a:t>6 1 3</a:t>
            </a:r>
          </a:p>
        </p:txBody>
      </p:sp>
      <p:sp>
        <p:nvSpPr>
          <p:cNvPr id="6" name="矩形 5">
            <a:extLst>
              <a:ext uri="{FF2B5EF4-FFF2-40B4-BE49-F238E27FC236}">
                <a16:creationId xmlns:a16="http://schemas.microsoft.com/office/drawing/2014/main" xmlns="" id="{D4CAFF76-4CAD-45E0-989D-7EEE4D1A60A2}"/>
              </a:ext>
            </a:extLst>
          </p:cNvPr>
          <p:cNvSpPr/>
          <p:nvPr/>
        </p:nvSpPr>
        <p:spPr>
          <a:xfrm>
            <a:off x="4126607" y="3140968"/>
            <a:ext cx="4572000" cy="923330"/>
          </a:xfrm>
          <a:prstGeom prst="rect">
            <a:avLst/>
          </a:prstGeom>
        </p:spPr>
        <p:txBody>
          <a:bodyPr>
            <a:spAutoFit/>
          </a:bodyPr>
          <a:lstStyle/>
          <a:p>
            <a:r>
              <a:rPr lang="en-US" altLang="zh-CN" dirty="0"/>
              <a:t>Output</a:t>
            </a:r>
          </a:p>
          <a:p>
            <a:r>
              <a:rPr lang="zh-CN" altLang="en-US" dirty="0"/>
              <a:t>输出一行</a:t>
            </a:r>
            <a:r>
              <a:rPr lang="en-US" altLang="zh-CN" dirty="0"/>
              <a:t>n</a:t>
            </a:r>
            <a:r>
              <a:rPr lang="zh-CN" altLang="en-US" dirty="0"/>
              <a:t>个整数，第</a:t>
            </a:r>
            <a:r>
              <a:rPr lang="en-US" altLang="zh-CN" dirty="0" err="1"/>
              <a:t>i</a:t>
            </a:r>
            <a:r>
              <a:rPr lang="zh-CN" altLang="en-US" dirty="0"/>
              <a:t>个整数表示第</a:t>
            </a:r>
            <a:r>
              <a:rPr lang="en-US" altLang="zh-CN" dirty="0" err="1"/>
              <a:t>i</a:t>
            </a:r>
            <a:r>
              <a:rPr lang="zh-CN" altLang="en-US" dirty="0"/>
              <a:t>个字符串的答案。</a:t>
            </a:r>
          </a:p>
        </p:txBody>
      </p:sp>
    </p:spTree>
    <p:extLst>
      <p:ext uri="{BB962C8B-B14F-4D97-AF65-F5344CB8AC3E}">
        <p14:creationId xmlns:p14="http://schemas.microsoft.com/office/powerpoint/2010/main" xmlns="" val="3395273390"/>
      </p:ext>
    </p:extLst>
  </p:cSld>
  <p:clrMapOvr>
    <a:masterClrMapping/>
  </p:clrMapOvr>
  <p:transition spd="slow">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58EA32D9-F640-4E25-916C-0CC9AF54CDFE}"/>
              </a:ext>
            </a:extLst>
          </p:cNvPr>
          <p:cNvSpPr>
            <a:spLocks noGrp="1"/>
          </p:cNvSpPr>
          <p:nvPr>
            <p:ph idx="1"/>
          </p:nvPr>
        </p:nvSpPr>
        <p:spPr>
          <a:xfrm>
            <a:off x="457200" y="620688"/>
            <a:ext cx="8229600" cy="5616624"/>
          </a:xfrm>
        </p:spPr>
        <p:txBody>
          <a:bodyPr/>
          <a:lstStyle/>
          <a:p>
            <a:r>
              <a:rPr lang="zh-CN" altLang="en-US" sz="2400" dirty="0"/>
              <a:t>把</a:t>
            </a:r>
            <a:r>
              <a:rPr lang="en-US" altLang="zh-CN" sz="2400" dirty="0"/>
              <a:t>n</a:t>
            </a:r>
            <a:r>
              <a:rPr lang="zh-CN" altLang="en-US" sz="2400" dirty="0"/>
              <a:t>个串的广义后缀自动机建出来，然后统计每个点所代表的串出现的次数。这个数值相当于它的</a:t>
            </a:r>
            <a:r>
              <a:rPr lang="en-US" altLang="zh-CN" sz="2400" dirty="0"/>
              <a:t>fail</a:t>
            </a:r>
            <a:r>
              <a:rPr lang="zh-CN" altLang="en-US" sz="2400" dirty="0"/>
              <a:t>子树中每个点代表的字符串的并集的大小。</a:t>
            </a:r>
            <a:endParaRPr lang="en-US" altLang="zh-CN" sz="2400" dirty="0"/>
          </a:p>
          <a:p>
            <a:r>
              <a:rPr lang="zh-CN" altLang="en-US" sz="2400" dirty="0"/>
              <a:t>求出</a:t>
            </a:r>
            <a:r>
              <a:rPr lang="en-US" altLang="zh-CN" sz="2400" dirty="0" err="1"/>
              <a:t>dfs</a:t>
            </a:r>
            <a:r>
              <a:rPr lang="zh-CN" altLang="en-US" sz="2400" dirty="0"/>
              <a:t>序后，这个问题就相当于区间询问有多少个不同的数字，把询问按照右端点排序，每新加入一个数字就在它出现的上一个位置减掉，这样询问就是区间求和。求出来这个出现次数以后，如果它大于等于</a:t>
            </a:r>
            <a:r>
              <a:rPr lang="en-US" altLang="zh-CN" sz="2400" dirty="0"/>
              <a:t>k</a:t>
            </a:r>
            <a:r>
              <a:rPr lang="zh-CN" altLang="en-US" sz="2400" dirty="0"/>
              <a:t>，这个点的贡献就是</a:t>
            </a:r>
            <a:r>
              <a:rPr lang="en-US" altLang="zh-CN" sz="2400" dirty="0" err="1"/>
              <a:t>val</a:t>
            </a:r>
            <a:r>
              <a:rPr lang="en-US" altLang="zh-CN" sz="2400" dirty="0"/>
              <a:t>[u]−</a:t>
            </a:r>
            <a:r>
              <a:rPr lang="en-US" altLang="zh-CN" sz="2400" dirty="0" err="1"/>
              <a:t>val</a:t>
            </a:r>
            <a:r>
              <a:rPr lang="en-US" altLang="zh-CN" sz="2400" dirty="0"/>
              <a:t>[fail[u]]【</a:t>
            </a:r>
            <a:r>
              <a:rPr lang="zh-CN" altLang="en-US" sz="2400" dirty="0"/>
              <a:t>因为如果这个点有贡献，这个点的</a:t>
            </a:r>
            <a:r>
              <a:rPr lang="en-US" altLang="zh-CN" sz="2400" dirty="0"/>
              <a:t>fail</a:t>
            </a:r>
            <a:r>
              <a:rPr lang="zh-CN" altLang="en-US" sz="2400" dirty="0"/>
              <a:t>也一定有贡献</a:t>
            </a:r>
            <a:r>
              <a:rPr lang="en-US" altLang="zh-CN" sz="2400" dirty="0"/>
              <a:t>】</a:t>
            </a:r>
            <a:r>
              <a:rPr lang="zh-CN" altLang="en-US" sz="2400" dirty="0"/>
              <a:t>，否则没有贡献。</a:t>
            </a:r>
            <a:endParaRPr lang="en-US" altLang="zh-CN" sz="2400" dirty="0"/>
          </a:p>
          <a:p>
            <a:r>
              <a:rPr lang="zh-CN" altLang="en-US" sz="2400" dirty="0"/>
              <a:t>然后再把这个贡献按照拓扑序更新一次，得到以每个点为结尾的子串的贡献，最后把每个串在自动机上</a:t>
            </a:r>
            <a:r>
              <a:rPr lang="en-US" altLang="zh-CN" sz="2400" dirty="0" err="1"/>
              <a:t>dfs</a:t>
            </a:r>
            <a:r>
              <a:rPr lang="zh-CN" altLang="en-US" sz="2400" dirty="0"/>
              <a:t>一遍就可以统计出答案了。</a:t>
            </a:r>
          </a:p>
        </p:txBody>
      </p:sp>
    </p:spTree>
    <p:extLst>
      <p:ext uri="{BB962C8B-B14F-4D97-AF65-F5344CB8AC3E}">
        <p14:creationId xmlns:p14="http://schemas.microsoft.com/office/powerpoint/2010/main" xmlns="" val="17739135"/>
      </p:ext>
    </p:extLst>
  </p:cSld>
  <p:clrMapOvr>
    <a:masterClrMapping/>
  </p:clrMapOvr>
  <p:transition spd="slow">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22E22B0C-37DC-4637-B50B-A1919D1E11AC}"/>
              </a:ext>
            </a:extLst>
          </p:cNvPr>
          <p:cNvPicPr>
            <a:picLocks noChangeAspect="1"/>
          </p:cNvPicPr>
          <p:nvPr/>
        </p:nvPicPr>
        <p:blipFill>
          <a:blip r:embed="rId2"/>
          <a:stretch>
            <a:fillRect/>
          </a:stretch>
        </p:blipFill>
        <p:spPr>
          <a:xfrm>
            <a:off x="114300" y="836713"/>
            <a:ext cx="8915400" cy="2695575"/>
          </a:xfrm>
          <a:prstGeom prst="rect">
            <a:avLst/>
          </a:prstGeom>
        </p:spPr>
      </p:pic>
    </p:spTree>
    <p:extLst>
      <p:ext uri="{BB962C8B-B14F-4D97-AF65-F5344CB8AC3E}">
        <p14:creationId xmlns:p14="http://schemas.microsoft.com/office/powerpoint/2010/main" xmlns="" val="1783537849"/>
      </p:ext>
    </p:extLst>
  </p:cSld>
  <p:clrMapOvr>
    <a:masterClrMapping/>
  </p:clrMapOvr>
  <p:transition spd="slow">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B885E4A-171D-4820-9973-4FCAB92ACFF1}"/>
              </a:ext>
            </a:extLst>
          </p:cNvPr>
          <p:cNvSpPr>
            <a:spLocks noGrp="1"/>
          </p:cNvSpPr>
          <p:nvPr>
            <p:ph type="title"/>
          </p:nvPr>
        </p:nvSpPr>
        <p:spPr/>
        <p:txBody>
          <a:bodyPr/>
          <a:lstStyle/>
          <a:p>
            <a:r>
              <a:rPr lang="zh-CN" altLang="en-US" dirty="0"/>
              <a:t>后缀自动机的应用</a:t>
            </a:r>
          </a:p>
        </p:txBody>
      </p:sp>
      <p:sp>
        <p:nvSpPr>
          <p:cNvPr id="3" name="内容占位符 2">
            <a:extLst>
              <a:ext uri="{FF2B5EF4-FFF2-40B4-BE49-F238E27FC236}">
                <a16:creationId xmlns:a16="http://schemas.microsoft.com/office/drawing/2014/main" xmlns="" id="{89C50CE7-09C3-4FE9-8FD9-BE3A1DC05133}"/>
              </a:ext>
            </a:extLst>
          </p:cNvPr>
          <p:cNvSpPr>
            <a:spLocks noGrp="1"/>
          </p:cNvSpPr>
          <p:nvPr>
            <p:ph idx="1"/>
          </p:nvPr>
        </p:nvSpPr>
        <p:spPr/>
        <p:txBody>
          <a:bodyPr/>
          <a:lstStyle/>
          <a:p>
            <a:r>
              <a:rPr lang="zh-CN" altLang="en-US" b="1" dirty="0"/>
              <a:t>两个串的最长公共子串</a:t>
            </a:r>
            <a:endParaRPr lang="en-US" altLang="zh-CN" b="1" dirty="0"/>
          </a:p>
          <a:p>
            <a:pPr marL="0" indent="0">
              <a:buNone/>
            </a:pPr>
            <a:r>
              <a:rPr lang="zh-CN" altLang="en-US" sz="2000" dirty="0"/>
              <a:t>                               建出</a:t>
            </a:r>
            <a:r>
              <a:rPr lang="en-US" altLang="zh-CN" sz="2000" dirty="0"/>
              <a:t>A</a:t>
            </a:r>
            <a:r>
              <a:rPr lang="zh-CN" altLang="en-US" sz="2000" dirty="0"/>
              <a:t>串的后缀自动机，然后</a:t>
            </a:r>
            <a:r>
              <a:rPr lang="en-US" altLang="zh-CN" sz="2000" dirty="0"/>
              <a:t>B</a:t>
            </a:r>
            <a:r>
              <a:rPr lang="zh-CN" altLang="en-US" sz="2000" dirty="0"/>
              <a:t>串在后缀自动机上跑</a:t>
            </a:r>
            <a:endParaRPr lang="zh-CN" altLang="en-US" sz="2000" b="1" dirty="0"/>
          </a:p>
          <a:p>
            <a:r>
              <a:rPr lang="zh-CN" altLang="en-US" b="1" dirty="0"/>
              <a:t>统计本质不同的子串的个数</a:t>
            </a:r>
            <a:endParaRPr lang="en-US" altLang="zh-CN" b="1" dirty="0"/>
          </a:p>
          <a:p>
            <a:r>
              <a:rPr lang="zh-CN" altLang="en-US" b="1" dirty="0"/>
              <a:t>计算任意子串出现的次数</a:t>
            </a:r>
            <a:endParaRPr lang="en-US" altLang="zh-CN" b="1" dirty="0"/>
          </a:p>
          <a:p>
            <a:r>
              <a:rPr lang="zh-CN" altLang="en-US" b="1" dirty="0"/>
              <a:t>统计所有本质不同子串的权值和</a:t>
            </a:r>
          </a:p>
          <a:p>
            <a:r>
              <a:rPr lang="zh-CN" altLang="en-US" b="1" dirty="0"/>
              <a:t>找第</a:t>
            </a:r>
            <a:r>
              <a:rPr lang="en-US" altLang="zh-CN" b="1" dirty="0"/>
              <a:t>K</a:t>
            </a:r>
            <a:r>
              <a:rPr lang="zh-CN" altLang="en-US" b="1" dirty="0"/>
              <a:t>大的子串</a:t>
            </a:r>
          </a:p>
          <a:p>
            <a:r>
              <a:rPr lang="zh-CN" altLang="en-US" b="1" dirty="0"/>
              <a:t>求最小循环表示</a:t>
            </a:r>
          </a:p>
          <a:p>
            <a:r>
              <a:rPr lang="zh-CN" altLang="en-US" b="1" dirty="0"/>
              <a:t>找回文串</a:t>
            </a:r>
          </a:p>
          <a:p>
            <a:endParaRPr lang="zh-CN" altLang="en-US" dirty="0"/>
          </a:p>
        </p:txBody>
      </p:sp>
    </p:spTree>
    <p:extLst>
      <p:ext uri="{BB962C8B-B14F-4D97-AF65-F5344CB8AC3E}">
        <p14:creationId xmlns:p14="http://schemas.microsoft.com/office/powerpoint/2010/main" xmlns="" val="1973852411"/>
      </p:ext>
    </p:extLst>
  </p:cSld>
  <p:clrMapOvr>
    <a:masterClrMapping/>
  </p:clrMapOvr>
  <p:transition spd="slow">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B798FD-0EA0-450A-ADBE-0482FCCD23D1}"/>
              </a:ext>
            </a:extLst>
          </p:cNvPr>
          <p:cNvSpPr>
            <a:spLocks noGrp="1"/>
          </p:cNvSpPr>
          <p:nvPr>
            <p:ph type="title"/>
          </p:nvPr>
        </p:nvSpPr>
        <p:spPr/>
        <p:txBody>
          <a:bodyPr/>
          <a:lstStyle/>
          <a:p>
            <a:r>
              <a:rPr lang="zh-CN" altLang="en-US" dirty="0"/>
              <a:t>判断子串</a:t>
            </a:r>
          </a:p>
        </p:txBody>
      </p:sp>
      <p:sp>
        <p:nvSpPr>
          <p:cNvPr id="3" name="内容占位符 2">
            <a:extLst>
              <a:ext uri="{FF2B5EF4-FFF2-40B4-BE49-F238E27FC236}">
                <a16:creationId xmlns:a16="http://schemas.microsoft.com/office/drawing/2014/main" xmlns="" id="{2ABFB812-42E3-45AE-9C0F-18E07B1DB8DC}"/>
              </a:ext>
            </a:extLst>
          </p:cNvPr>
          <p:cNvSpPr>
            <a:spLocks noGrp="1"/>
          </p:cNvSpPr>
          <p:nvPr>
            <p:ph idx="1"/>
          </p:nvPr>
        </p:nvSpPr>
        <p:spPr/>
        <p:txBody>
          <a:bodyPr/>
          <a:lstStyle/>
          <a:p>
            <a:r>
              <a:rPr lang="zh-CN" altLang="en-US" dirty="0"/>
              <a:t>直接在后缀自动机上跑边，跑完串还未跑到 </a:t>
            </a:r>
            <a:r>
              <a:rPr lang="en-US" altLang="zh-CN" dirty="0"/>
              <a:t>NULL </a:t>
            </a:r>
            <a:r>
              <a:rPr lang="zh-CN" altLang="en-US" dirty="0"/>
              <a:t>则为原串子串。</a:t>
            </a:r>
          </a:p>
        </p:txBody>
      </p:sp>
    </p:spTree>
    <p:extLst>
      <p:ext uri="{BB962C8B-B14F-4D97-AF65-F5344CB8AC3E}">
        <p14:creationId xmlns:p14="http://schemas.microsoft.com/office/powerpoint/2010/main" xmlns="" val="4162194233"/>
      </p:ext>
    </p:extLst>
  </p:cSld>
  <p:clrMapOvr>
    <a:masterClrMapping/>
  </p:clrMapOvr>
  <p:transition spd="slow">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8619C56-69F2-41BB-96DA-30B8374A4678}"/>
              </a:ext>
            </a:extLst>
          </p:cNvPr>
          <p:cNvSpPr>
            <a:spLocks noGrp="1"/>
          </p:cNvSpPr>
          <p:nvPr>
            <p:ph type="title"/>
          </p:nvPr>
        </p:nvSpPr>
        <p:spPr/>
        <p:txBody>
          <a:bodyPr/>
          <a:lstStyle/>
          <a:p>
            <a:r>
              <a:rPr lang="zh-CN" altLang="en-US" dirty="0"/>
              <a:t>统计本质不同的子串的个数</a:t>
            </a:r>
          </a:p>
        </p:txBody>
      </p:sp>
      <p:pic>
        <p:nvPicPr>
          <p:cNvPr id="4" name="图片 3">
            <a:extLst>
              <a:ext uri="{FF2B5EF4-FFF2-40B4-BE49-F238E27FC236}">
                <a16:creationId xmlns:a16="http://schemas.microsoft.com/office/drawing/2014/main" xmlns="" id="{540770C1-C3C0-4F31-A08A-127BCA750EF4}"/>
              </a:ext>
            </a:extLst>
          </p:cNvPr>
          <p:cNvPicPr>
            <a:picLocks noChangeAspect="1"/>
          </p:cNvPicPr>
          <p:nvPr/>
        </p:nvPicPr>
        <p:blipFill>
          <a:blip r:embed="rId2"/>
          <a:stretch>
            <a:fillRect/>
          </a:stretch>
        </p:blipFill>
        <p:spPr>
          <a:xfrm>
            <a:off x="379423" y="1471407"/>
            <a:ext cx="8385155" cy="1656184"/>
          </a:xfrm>
          <a:prstGeom prst="rect">
            <a:avLst/>
          </a:prstGeom>
        </p:spPr>
      </p:pic>
      <p:pic>
        <p:nvPicPr>
          <p:cNvPr id="5" name="图片 4">
            <a:extLst>
              <a:ext uri="{FF2B5EF4-FFF2-40B4-BE49-F238E27FC236}">
                <a16:creationId xmlns:a16="http://schemas.microsoft.com/office/drawing/2014/main" xmlns="" id="{62447BC3-281E-469C-A90F-5068964ECDF6}"/>
              </a:ext>
            </a:extLst>
          </p:cNvPr>
          <p:cNvPicPr>
            <a:picLocks noChangeAspect="1"/>
          </p:cNvPicPr>
          <p:nvPr/>
        </p:nvPicPr>
        <p:blipFill>
          <a:blip r:embed="rId3"/>
          <a:stretch>
            <a:fillRect/>
          </a:stretch>
        </p:blipFill>
        <p:spPr>
          <a:xfrm>
            <a:off x="0" y="4083978"/>
            <a:ext cx="9144000" cy="2774022"/>
          </a:xfrm>
          <a:prstGeom prst="rect">
            <a:avLst/>
          </a:prstGeom>
        </p:spPr>
      </p:pic>
    </p:spTree>
    <p:extLst>
      <p:ext uri="{BB962C8B-B14F-4D97-AF65-F5344CB8AC3E}">
        <p14:creationId xmlns:p14="http://schemas.microsoft.com/office/powerpoint/2010/main" xmlns="" val="3665608657"/>
      </p:ext>
    </p:extLst>
  </p:cSld>
  <p:clrMapOvr>
    <a:masterClrMapping/>
  </p:clrMapOvr>
  <p:transition spd="slow">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C669A68-49DC-4B9F-905A-BBCAA83DE256}"/>
              </a:ext>
            </a:extLst>
          </p:cNvPr>
          <p:cNvSpPr>
            <a:spLocks noGrp="1"/>
          </p:cNvSpPr>
          <p:nvPr>
            <p:ph type="title"/>
          </p:nvPr>
        </p:nvSpPr>
        <p:spPr/>
        <p:txBody>
          <a:bodyPr/>
          <a:lstStyle/>
          <a:p>
            <a:r>
              <a:rPr lang="zh-CN" altLang="en-US" dirty="0"/>
              <a:t>找第</a:t>
            </a:r>
            <a:r>
              <a:rPr lang="en-US" altLang="zh-CN" dirty="0"/>
              <a:t>K</a:t>
            </a:r>
            <a:r>
              <a:rPr lang="zh-CN" altLang="en-US" dirty="0"/>
              <a:t>大的子串  </a:t>
            </a:r>
          </a:p>
        </p:txBody>
      </p:sp>
      <p:sp>
        <p:nvSpPr>
          <p:cNvPr id="3" name="内容占位符 2">
            <a:extLst>
              <a:ext uri="{FF2B5EF4-FFF2-40B4-BE49-F238E27FC236}">
                <a16:creationId xmlns:a16="http://schemas.microsoft.com/office/drawing/2014/main" xmlns="" id="{FEC109E8-B192-4D40-AF9B-C57F182727EE}"/>
              </a:ext>
            </a:extLst>
          </p:cNvPr>
          <p:cNvSpPr>
            <a:spLocks noGrp="1"/>
          </p:cNvSpPr>
          <p:nvPr>
            <p:ph idx="1"/>
          </p:nvPr>
        </p:nvSpPr>
        <p:spPr/>
        <p:txBody>
          <a:bodyPr/>
          <a:lstStyle/>
          <a:p>
            <a:pPr marL="0" indent="0">
              <a:buNone/>
            </a:pPr>
            <a:r>
              <a:rPr lang="en-US" altLang="zh-CN" sz="2400" dirty="0"/>
              <a:t>1</a:t>
            </a:r>
            <a:r>
              <a:rPr lang="zh-CN" altLang="en-US" sz="2400" dirty="0"/>
              <a:t>、找不同串的第</a:t>
            </a:r>
            <a:r>
              <a:rPr lang="en-US" altLang="zh-CN" sz="2400" dirty="0"/>
              <a:t>K</a:t>
            </a:r>
            <a:r>
              <a:rPr lang="zh-CN" altLang="en-US" sz="2400" dirty="0"/>
              <a:t>大：预处理出每个状态可以构出多少个字符串，可以用</a:t>
            </a:r>
            <a:r>
              <a:rPr lang="en-US" altLang="zh-CN" sz="2400" dirty="0" err="1"/>
              <a:t>dfs</a:t>
            </a:r>
            <a:r>
              <a:rPr lang="zh-CN" altLang="en-US" sz="2400" dirty="0"/>
              <a:t>做，也可以对自动机拓扑一下（其实就相当于把</a:t>
            </a:r>
            <a:r>
              <a:rPr lang="en-US" altLang="zh-CN" sz="2400" dirty="0" err="1"/>
              <a:t>len</a:t>
            </a:r>
            <a:r>
              <a:rPr lang="zh-CN" altLang="en-US" sz="2400" dirty="0"/>
              <a:t>从小到大排序，因为</a:t>
            </a:r>
            <a:r>
              <a:rPr lang="en-US" altLang="zh-CN" sz="2400" dirty="0" err="1"/>
              <a:t>len</a:t>
            </a:r>
            <a:r>
              <a:rPr lang="zh-CN" altLang="en-US" sz="2400" dirty="0"/>
              <a:t>小的拓扑序也会小），然后倒着求一下（相当于</a:t>
            </a:r>
            <a:r>
              <a:rPr lang="en-US" altLang="zh-CN" sz="2400" dirty="0"/>
              <a:t>DAG</a:t>
            </a:r>
            <a:r>
              <a:rPr lang="zh-CN" altLang="en-US" sz="2400" dirty="0"/>
              <a:t>上的</a:t>
            </a:r>
            <a:r>
              <a:rPr lang="en-US" altLang="zh-CN" sz="2400" dirty="0"/>
              <a:t>DP</a:t>
            </a:r>
            <a:r>
              <a:rPr lang="zh-CN" altLang="en-US" sz="2400" dirty="0"/>
              <a:t>），然后</a:t>
            </a:r>
            <a:r>
              <a:rPr lang="en-US" altLang="zh-CN" sz="2400" dirty="0" err="1"/>
              <a:t>dfs</a:t>
            </a:r>
            <a:r>
              <a:rPr lang="zh-CN" altLang="en-US" sz="2400" dirty="0"/>
              <a:t>去找第</a:t>
            </a:r>
            <a:r>
              <a:rPr lang="en-US" altLang="zh-CN" sz="2400" dirty="0"/>
              <a:t>K</a:t>
            </a:r>
            <a:r>
              <a:rPr lang="zh-CN" altLang="en-US" sz="2400" dirty="0"/>
              <a:t>大的就好了。</a:t>
            </a:r>
            <a:endParaRPr lang="en-US" altLang="zh-CN" sz="2400" dirty="0"/>
          </a:p>
          <a:p>
            <a:pPr marL="0" indent="0">
              <a:buNone/>
            </a:pPr>
            <a:r>
              <a:rPr lang="en-US" altLang="zh-CN" sz="2400" dirty="0"/>
              <a:t>2</a:t>
            </a:r>
            <a:r>
              <a:rPr lang="zh-CN" altLang="en-US" sz="2400" dirty="0"/>
              <a:t>、找相同串的第</a:t>
            </a:r>
            <a:r>
              <a:rPr lang="en-US" altLang="zh-CN" sz="2400" dirty="0"/>
              <a:t>K</a:t>
            </a:r>
            <a:r>
              <a:rPr lang="zh-CN" altLang="en-US" sz="2400" dirty="0"/>
              <a:t>大：除了要预处理出上面的东西，还要预处理出所有状态</a:t>
            </a:r>
            <a:r>
              <a:rPr lang="en-US" altLang="zh-CN" sz="2400" dirty="0"/>
              <a:t>right</a:t>
            </a:r>
            <a:r>
              <a:rPr lang="zh-CN" altLang="en-US" sz="2400" dirty="0"/>
              <a:t>集合的大小（每个串在原串中出现多少次），这个会影响上面的要求的值，然后在做</a:t>
            </a:r>
            <a:r>
              <a:rPr lang="en-US" altLang="zh-CN" sz="2400" dirty="0" err="1"/>
              <a:t>dfs</a:t>
            </a:r>
            <a:r>
              <a:rPr lang="zh-CN" altLang="en-US" sz="2400" dirty="0"/>
              <a:t>的时候同时处理一下就好了。</a:t>
            </a:r>
            <a:r>
              <a:rPr lang="en-US" altLang="zh-CN" sz="2400" dirty="0"/>
              <a:t/>
            </a:r>
            <a:br>
              <a:rPr lang="en-US" altLang="zh-CN" sz="2400" dirty="0"/>
            </a:br>
            <a:r>
              <a:rPr lang="en-US" altLang="zh-CN" sz="2400" dirty="0"/>
              <a:t/>
            </a:r>
            <a:br>
              <a:rPr lang="en-US" altLang="zh-CN" sz="2400" dirty="0"/>
            </a:br>
            <a:r>
              <a:rPr lang="en-US" altLang="zh-CN" sz="2400" dirty="0"/>
              <a:t>BZOJ3998</a:t>
            </a:r>
            <a:r>
              <a:rPr lang="zh-CN" altLang="en-US" sz="2400" dirty="0"/>
              <a:t>弦论     洛谷</a:t>
            </a:r>
            <a:r>
              <a:rPr lang="en-US" altLang="zh-CN" sz="2400" b="1" dirty="0">
                <a:hlinkClick r:id="rId2"/>
              </a:rPr>
              <a:t>P3975</a:t>
            </a:r>
            <a:r>
              <a:rPr lang="en-US" altLang="zh-CN" sz="2400" b="1" dirty="0"/>
              <a:t>    </a:t>
            </a:r>
            <a:endParaRPr lang="zh-CN" altLang="en-US" sz="2400" dirty="0"/>
          </a:p>
        </p:txBody>
      </p:sp>
    </p:spTree>
    <p:extLst>
      <p:ext uri="{BB962C8B-B14F-4D97-AF65-F5344CB8AC3E}">
        <p14:creationId xmlns:p14="http://schemas.microsoft.com/office/powerpoint/2010/main" xmlns="" val="2036936344"/>
      </p:ext>
    </p:extLst>
  </p:cSld>
  <p:clrMapOvr>
    <a:masterClrMapping/>
  </p:clrMapOvr>
  <p:transition spd="slow">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8F17B04-C847-49AD-AE61-75E0442FC754}"/>
              </a:ext>
            </a:extLst>
          </p:cNvPr>
          <p:cNvSpPr>
            <a:spLocks noGrp="1"/>
          </p:cNvSpPr>
          <p:nvPr>
            <p:ph type="title"/>
          </p:nvPr>
        </p:nvSpPr>
        <p:spPr>
          <a:xfrm>
            <a:off x="457200" y="260648"/>
            <a:ext cx="8229600" cy="884238"/>
          </a:xfrm>
        </p:spPr>
        <p:txBody>
          <a:bodyPr/>
          <a:lstStyle/>
          <a:p>
            <a:r>
              <a:rPr lang="zh-CN" altLang="en-US" dirty="0"/>
              <a:t>求最小循环串</a:t>
            </a:r>
          </a:p>
        </p:txBody>
      </p:sp>
      <p:sp>
        <p:nvSpPr>
          <p:cNvPr id="3" name="内容占位符 2">
            <a:extLst>
              <a:ext uri="{FF2B5EF4-FFF2-40B4-BE49-F238E27FC236}">
                <a16:creationId xmlns:a16="http://schemas.microsoft.com/office/drawing/2014/main" xmlns="" id="{CC1DA462-DD6C-42AF-AEFC-1492519F9D3E}"/>
              </a:ext>
            </a:extLst>
          </p:cNvPr>
          <p:cNvSpPr>
            <a:spLocks noGrp="1"/>
          </p:cNvSpPr>
          <p:nvPr>
            <p:ph idx="1"/>
          </p:nvPr>
        </p:nvSpPr>
        <p:spPr>
          <a:xfrm>
            <a:off x="323528" y="1118925"/>
            <a:ext cx="8229600" cy="5473079"/>
          </a:xfrm>
        </p:spPr>
        <p:txBody>
          <a:bodyPr/>
          <a:lstStyle/>
          <a:p>
            <a:r>
              <a:rPr lang="zh-CN" altLang="en-US" sz="2800" dirty="0"/>
              <a:t>给一个字符串</a:t>
            </a:r>
            <a:r>
              <a:rPr lang="en-US" altLang="zh-CN" sz="2800" i="1" dirty="0"/>
              <a:t>S</a:t>
            </a:r>
            <a:r>
              <a:rPr lang="zh-CN" altLang="en-US" sz="2800" dirty="0"/>
              <a:t>，每次可以将它的第一个字符移到最后面，求这样能得到的字典序最小的字符串。</a:t>
            </a:r>
            <a:endParaRPr lang="en-US" altLang="zh-CN" sz="2800" dirty="0"/>
          </a:p>
          <a:p>
            <a:r>
              <a:rPr lang="zh-CN" altLang="en-US" sz="2800" dirty="0"/>
              <a:t>如</a:t>
            </a:r>
            <a:r>
              <a:rPr lang="en-US" altLang="zh-CN" sz="2800" i="1" dirty="0"/>
              <a:t>BBAAB</a:t>
            </a:r>
            <a:r>
              <a:rPr lang="zh-CN" altLang="en-US" sz="2800" dirty="0"/>
              <a:t>，最小的就是</a:t>
            </a:r>
            <a:r>
              <a:rPr lang="en-US" altLang="zh-CN" sz="2800" i="1" dirty="0"/>
              <a:t>AABBB</a:t>
            </a:r>
          </a:p>
          <a:p>
            <a:endParaRPr lang="en-US" altLang="zh-CN" sz="2800" i="1" dirty="0"/>
          </a:p>
          <a:p>
            <a:r>
              <a:rPr lang="zh-CN" altLang="en-US" sz="2800" dirty="0"/>
              <a:t>把原串复制一遍到后面即</a:t>
            </a:r>
            <a:r>
              <a:rPr lang="en-US" altLang="zh-CN" sz="2800" dirty="0" err="1"/>
              <a:t>s+s</a:t>
            </a:r>
            <a:r>
              <a:rPr lang="zh-CN" altLang="en-US" sz="2800" dirty="0"/>
              <a:t>，建立</a:t>
            </a:r>
            <a:r>
              <a:rPr lang="en-US" altLang="zh-CN" sz="2800" dirty="0"/>
              <a:t>ss</a:t>
            </a:r>
            <a:r>
              <a:rPr lang="zh-CN" altLang="en-US" sz="2800" dirty="0"/>
              <a:t>的后缀自动机，然后从</a:t>
            </a:r>
            <a:r>
              <a:rPr lang="en-US" altLang="zh-CN" sz="2800" dirty="0"/>
              <a:t>root</a:t>
            </a:r>
            <a:r>
              <a:rPr lang="zh-CN" altLang="en-US" sz="2800" dirty="0"/>
              <a:t>开始走</a:t>
            </a:r>
            <a:r>
              <a:rPr lang="en-US" altLang="zh-CN" sz="2800" dirty="0"/>
              <a:t>length(s)</a:t>
            </a:r>
            <a:r>
              <a:rPr lang="zh-CN" altLang="en-US" sz="2800" dirty="0"/>
              <a:t>步，每次走转移最小的。</a:t>
            </a:r>
            <a:endParaRPr lang="en-US" altLang="zh-CN" sz="2800" dirty="0"/>
          </a:p>
          <a:p>
            <a:r>
              <a:rPr lang="zh-CN" altLang="en-US" sz="2800" dirty="0"/>
              <a:t>由于 </a:t>
            </a:r>
            <a:r>
              <a:rPr lang="en-US" altLang="zh-CN" sz="2800" dirty="0"/>
              <a:t>SAM </a:t>
            </a:r>
            <a:r>
              <a:rPr lang="zh-CN" altLang="en-US" sz="2800" dirty="0"/>
              <a:t>可以接受 </a:t>
            </a:r>
            <a:r>
              <a:rPr lang="en-US" altLang="zh-CN" sz="2800" dirty="0"/>
              <a:t>SS </a:t>
            </a:r>
            <a:r>
              <a:rPr lang="zh-CN" altLang="en-US" sz="2800" dirty="0"/>
              <a:t>所有的子串，而字典序最小的字符串也必定是 </a:t>
            </a:r>
            <a:r>
              <a:rPr lang="en-US" altLang="zh-CN" sz="2800" dirty="0"/>
              <a:t>SS </a:t>
            </a:r>
            <a:r>
              <a:rPr lang="zh-CN" altLang="en-US" sz="2800" dirty="0"/>
              <a:t>的子串，因此按照上面的规则移动就可以找到一个字典序最小的子串。</a:t>
            </a:r>
          </a:p>
        </p:txBody>
      </p:sp>
      <p:sp>
        <p:nvSpPr>
          <p:cNvPr id="4" name="矩形 3">
            <a:extLst>
              <a:ext uri="{FF2B5EF4-FFF2-40B4-BE49-F238E27FC236}">
                <a16:creationId xmlns:a16="http://schemas.microsoft.com/office/drawing/2014/main" xmlns="" id="{FAAC5E15-C2F4-4A1F-B6DD-DF6E400BEF05}"/>
              </a:ext>
            </a:extLst>
          </p:cNvPr>
          <p:cNvSpPr/>
          <p:nvPr/>
        </p:nvSpPr>
        <p:spPr>
          <a:xfrm>
            <a:off x="590872" y="6488668"/>
            <a:ext cx="4572000" cy="369332"/>
          </a:xfrm>
          <a:prstGeom prst="rect">
            <a:avLst/>
          </a:prstGeom>
        </p:spPr>
        <p:txBody>
          <a:bodyPr>
            <a:spAutoFit/>
          </a:bodyPr>
          <a:lstStyle/>
          <a:p>
            <a:r>
              <a:rPr lang="en-US" altLang="zh-CN" dirty="0"/>
              <a:t>[POJ1509]Glass Beads </a:t>
            </a:r>
            <a:endParaRPr lang="zh-CN" altLang="en-US" dirty="0"/>
          </a:p>
        </p:txBody>
      </p:sp>
    </p:spTree>
    <p:extLst>
      <p:ext uri="{BB962C8B-B14F-4D97-AF65-F5344CB8AC3E}">
        <p14:creationId xmlns:p14="http://schemas.microsoft.com/office/powerpoint/2010/main" xmlns="" val="2312952183"/>
      </p:ext>
    </p:extLst>
  </p:cSld>
  <p:clrMapOvr>
    <a:masterClrMapping/>
  </p:clrMapOvr>
  <p:transition spd="slow">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D9F0023-BFF7-4E61-8C0F-94B3E4D7A5E4}"/>
              </a:ext>
            </a:extLst>
          </p:cNvPr>
          <p:cNvSpPr>
            <a:spLocks noGrp="1"/>
          </p:cNvSpPr>
          <p:nvPr>
            <p:ph type="title"/>
          </p:nvPr>
        </p:nvSpPr>
        <p:spPr/>
        <p:txBody>
          <a:bodyPr/>
          <a:lstStyle/>
          <a:p>
            <a:r>
              <a:rPr lang="zh-CN" altLang="en-US" dirty="0"/>
              <a:t>找回文串</a:t>
            </a:r>
          </a:p>
        </p:txBody>
      </p:sp>
      <p:sp>
        <p:nvSpPr>
          <p:cNvPr id="3" name="内容占位符 2">
            <a:extLst>
              <a:ext uri="{FF2B5EF4-FFF2-40B4-BE49-F238E27FC236}">
                <a16:creationId xmlns:a16="http://schemas.microsoft.com/office/drawing/2014/main" xmlns="" id="{0AE14DD5-9020-48F1-A417-919D75270CFC}"/>
              </a:ext>
            </a:extLst>
          </p:cNvPr>
          <p:cNvSpPr>
            <a:spLocks noGrp="1"/>
          </p:cNvSpPr>
          <p:nvPr>
            <p:ph idx="1"/>
          </p:nvPr>
        </p:nvSpPr>
        <p:spPr/>
        <p:txBody>
          <a:bodyPr/>
          <a:lstStyle/>
          <a:p>
            <a:pPr marL="0" indent="0">
              <a:buNone/>
            </a:pPr>
            <a:r>
              <a:rPr lang="zh-CN" altLang="en-US" dirty="0"/>
              <a:t>构造原串的后缀自动机，求出每个节点</a:t>
            </a:r>
            <a:r>
              <a:rPr lang="en-US" altLang="zh-CN" dirty="0"/>
              <a:t>endpos</a:t>
            </a:r>
            <a:r>
              <a:rPr lang="zh-CN" altLang="en-US" dirty="0"/>
              <a:t>集合的</a:t>
            </a:r>
            <a:r>
              <a:rPr lang="en-US" altLang="zh-CN" dirty="0" err="1"/>
              <a:t>rmax</a:t>
            </a:r>
            <a:r>
              <a:rPr lang="zh-CN" altLang="en-US" dirty="0"/>
              <a:t>，然后把反串放到后缀自动机上面运行，如果当前的匹配串在原串中的范围</a:t>
            </a:r>
            <a:r>
              <a:rPr lang="en-US" altLang="zh-CN" dirty="0"/>
              <a:t>[l…r]</a:t>
            </a:r>
            <a:r>
              <a:rPr lang="zh-CN" altLang="en-US" dirty="0"/>
              <a:t>覆盖了当前节点的</a:t>
            </a:r>
            <a:r>
              <a:rPr lang="en-US" altLang="zh-CN" dirty="0" err="1"/>
              <a:t>rmax</a:t>
            </a:r>
            <a:r>
              <a:rPr lang="zh-CN" altLang="en-US" dirty="0"/>
              <a:t>，那么</a:t>
            </a:r>
            <a:r>
              <a:rPr lang="en-US" altLang="zh-CN" dirty="0"/>
              <a:t>[l…</a:t>
            </a:r>
            <a:r>
              <a:rPr lang="en-US" altLang="zh-CN" dirty="0" err="1"/>
              <a:t>rmax</a:t>
            </a:r>
            <a:r>
              <a:rPr lang="en-US" altLang="zh-CN" dirty="0"/>
              <a:t>]</a:t>
            </a:r>
            <a:r>
              <a:rPr lang="zh-CN" altLang="en-US" dirty="0"/>
              <a:t>就是一个回文串。</a:t>
            </a:r>
          </a:p>
        </p:txBody>
      </p:sp>
    </p:spTree>
    <p:extLst>
      <p:ext uri="{BB962C8B-B14F-4D97-AF65-F5344CB8AC3E}">
        <p14:creationId xmlns:p14="http://schemas.microsoft.com/office/powerpoint/2010/main" xmlns="" val="876023011"/>
      </p:ext>
    </p:extLst>
  </p:cSld>
  <p:clrMapOvr>
    <a:masterClrMapping/>
  </p:clrMapOvr>
  <p:transition spd="slow">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335DBF5-D950-4E56-AEBE-C7F43C559C28}"/>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xmlns="" id="{F4B49A17-8D3A-437F-83A5-67ED030F30FD}"/>
              </a:ext>
            </a:extLst>
          </p:cNvPr>
          <p:cNvSpPr>
            <a:spLocks noGrp="1"/>
          </p:cNvSpPr>
          <p:nvPr>
            <p:ph idx="1"/>
          </p:nvPr>
        </p:nvSpPr>
        <p:spPr/>
        <p:txBody>
          <a:bodyPr/>
          <a:lstStyle/>
          <a:p>
            <a:r>
              <a:rPr lang="zh-CN" altLang="en-US" dirty="0"/>
              <a:t>其实后缀数组能干的很多事情都可以用后缀自动机来干，后缀自动机因为有树形结构所以加上了树链剖分可以用很多数据结构来维护，它的代码简介，常数又小，速度又快，但是需要多加思考才能解决题目。</a:t>
            </a:r>
          </a:p>
        </p:txBody>
      </p:sp>
      <p:sp>
        <p:nvSpPr>
          <p:cNvPr id="4" name="矩形 3">
            <a:extLst>
              <a:ext uri="{FF2B5EF4-FFF2-40B4-BE49-F238E27FC236}">
                <a16:creationId xmlns:a16="http://schemas.microsoft.com/office/drawing/2014/main" xmlns="" id="{27884D74-2C31-447D-ABCA-07C3DDFC6BA9}"/>
              </a:ext>
            </a:extLst>
          </p:cNvPr>
          <p:cNvSpPr/>
          <p:nvPr/>
        </p:nvSpPr>
        <p:spPr>
          <a:xfrm>
            <a:off x="611560" y="6198762"/>
            <a:ext cx="8136904" cy="369332"/>
          </a:xfrm>
          <a:prstGeom prst="rect">
            <a:avLst/>
          </a:prstGeom>
        </p:spPr>
        <p:txBody>
          <a:bodyPr wrap="square">
            <a:spAutoFit/>
          </a:bodyPr>
          <a:lstStyle/>
          <a:p>
            <a:r>
              <a:rPr lang="zh-CN" altLang="en-US" dirty="0"/>
              <a:t>参考 </a:t>
            </a:r>
            <a:r>
              <a:rPr lang="en-US" altLang="zh-CN" dirty="0"/>
              <a:t>https://www.cnblogs.com/zjp-shadow/p/9218214.html</a:t>
            </a:r>
            <a:endParaRPr lang="zh-CN" altLang="en-US" dirty="0"/>
          </a:p>
        </p:txBody>
      </p:sp>
    </p:spTree>
    <p:extLst>
      <p:ext uri="{BB962C8B-B14F-4D97-AF65-F5344CB8AC3E}">
        <p14:creationId xmlns:p14="http://schemas.microsoft.com/office/powerpoint/2010/main" xmlns="" val="2435136087"/>
      </p:ext>
    </p:extLst>
  </p:cSld>
  <p:clrMapOvr>
    <a:masterClrMapping/>
  </p:clrMapOvr>
  <p:transition spd="slow">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576222D-245A-4D62-A181-AB82408F2A48}"/>
              </a:ext>
            </a:extLst>
          </p:cNvPr>
          <p:cNvSpPr>
            <a:spLocks noGrp="1"/>
          </p:cNvSpPr>
          <p:nvPr>
            <p:ph type="title"/>
          </p:nvPr>
        </p:nvSpPr>
        <p:spPr/>
        <p:txBody>
          <a:bodyPr/>
          <a:lstStyle/>
          <a:p>
            <a:r>
              <a:rPr lang="en-US" altLang="zh-CN" dirty="0" err="1"/>
              <a:t>aabbabd</a:t>
            </a:r>
            <a:r>
              <a:rPr lang="zh-CN" altLang="en-US" dirty="0"/>
              <a:t>的</a:t>
            </a:r>
            <a:r>
              <a:rPr lang="en-US" altLang="zh-CN" dirty="0"/>
              <a:t>SAM</a:t>
            </a:r>
            <a:r>
              <a:rPr lang="zh-CN" altLang="en-US" dirty="0"/>
              <a:t>状态集合</a:t>
            </a:r>
          </a:p>
        </p:txBody>
      </p:sp>
      <p:graphicFrame>
        <p:nvGraphicFramePr>
          <p:cNvPr id="4" name="内容占位符 3">
            <a:extLst>
              <a:ext uri="{FF2B5EF4-FFF2-40B4-BE49-F238E27FC236}">
                <a16:creationId xmlns:a16="http://schemas.microsoft.com/office/drawing/2014/main" xmlns="" id="{D02E88A9-38A9-4C6C-AD3C-F91C894F33EC}"/>
              </a:ext>
            </a:extLst>
          </p:cNvPr>
          <p:cNvGraphicFramePr>
            <a:graphicFrameLocks noGrp="1"/>
          </p:cNvGraphicFramePr>
          <p:nvPr>
            <p:ph idx="1"/>
            <p:extLst>
              <p:ext uri="{D42A27DB-BD31-4B8C-83A1-F6EECF244321}">
                <p14:modId xmlns:p14="http://schemas.microsoft.com/office/powerpoint/2010/main" xmlns="" val="2981805298"/>
              </p:ext>
            </p:extLst>
          </p:nvPr>
        </p:nvGraphicFramePr>
        <p:xfrm>
          <a:off x="1331640" y="1409027"/>
          <a:ext cx="6264697" cy="4139595"/>
        </p:xfrm>
        <a:graphic>
          <a:graphicData uri="http://schemas.openxmlformats.org/drawingml/2006/table">
            <a:tbl>
              <a:tblPr>
                <a:tableStyleId>{5C22544A-7EE6-4342-B048-85BDC9FD1C3A}</a:tableStyleId>
              </a:tblPr>
              <a:tblGrid>
                <a:gridCol w="1018957">
                  <a:extLst>
                    <a:ext uri="{9D8B030D-6E8A-4147-A177-3AD203B41FA5}">
                      <a16:colId xmlns:a16="http://schemas.microsoft.com/office/drawing/2014/main" xmlns="" val="1960368589"/>
                    </a:ext>
                  </a:extLst>
                </a:gridCol>
                <a:gridCol w="3773913">
                  <a:extLst>
                    <a:ext uri="{9D8B030D-6E8A-4147-A177-3AD203B41FA5}">
                      <a16:colId xmlns:a16="http://schemas.microsoft.com/office/drawing/2014/main" xmlns="" val="1160416206"/>
                    </a:ext>
                  </a:extLst>
                </a:gridCol>
                <a:gridCol w="1471827">
                  <a:extLst>
                    <a:ext uri="{9D8B030D-6E8A-4147-A177-3AD203B41FA5}">
                      <a16:colId xmlns:a16="http://schemas.microsoft.com/office/drawing/2014/main" xmlns="" val="2617658225"/>
                    </a:ext>
                  </a:extLst>
                </a:gridCol>
              </a:tblGrid>
              <a:tr h="333855">
                <a:tc>
                  <a:txBody>
                    <a:bodyPr/>
                    <a:lstStyle/>
                    <a:p>
                      <a:pPr algn="ctr" fontAlgn="ctr"/>
                      <a:r>
                        <a:rPr lang="zh-CN" altLang="en-US" sz="1600" b="1" u="none" strike="noStrike" dirty="0">
                          <a:effectLst/>
                        </a:rPr>
                        <a:t>状态</a:t>
                      </a:r>
                      <a:endParaRPr lang="zh-CN" altLang="en-US" sz="1600" b="1" i="0" u="none" strike="noStrike" dirty="0">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600" b="1" u="none" strike="noStrike" dirty="0">
                          <a:effectLst/>
                        </a:rPr>
                        <a:t>子串</a:t>
                      </a:r>
                      <a:endParaRPr lang="zh-CN" altLang="en-US" sz="1600" b="1" i="0" u="none" strike="noStrike" dirty="0">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effectLst/>
                        </a:rPr>
                        <a:t>endpos</a:t>
                      </a:r>
                      <a:endParaRPr lang="en-US" sz="1600" b="1" i="0" u="none" strike="noStrike" dirty="0">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03713055"/>
                  </a:ext>
                </a:extLst>
              </a:tr>
              <a:tr h="489585">
                <a:tc>
                  <a:txBody>
                    <a:bodyPr/>
                    <a:lstStyle/>
                    <a:p>
                      <a:pPr algn="ctr" fontAlgn="ctr"/>
                      <a:r>
                        <a:rPr lang="en-US" sz="1600" u="none" strike="noStrike">
                          <a:effectLst/>
                        </a:rPr>
                        <a:t>S</a:t>
                      </a:r>
                      <a:endParaRPr lang="en-US"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600" u="none" strike="noStrike">
                          <a:effectLst/>
                        </a:rPr>
                        <a:t>空串</a:t>
                      </a:r>
                      <a:endParaRPr lang="zh-CN" altLang="en-US"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u="none" strike="noStrike" dirty="0">
                          <a:effectLst/>
                        </a:rPr>
                        <a:t>{0,1,2,3,4,5,6}</a:t>
                      </a:r>
                      <a:endParaRPr lang="en-US" altLang="zh-CN" sz="1600" b="0" i="0" u="none" strike="noStrike" dirty="0">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95822942"/>
                  </a:ext>
                </a:extLst>
              </a:tr>
              <a:tr h="333855">
                <a:tc>
                  <a:txBody>
                    <a:bodyPr/>
                    <a:lstStyle/>
                    <a:p>
                      <a:pPr algn="ctr" fontAlgn="ctr"/>
                      <a:r>
                        <a:rPr lang="en-US" altLang="zh-CN" sz="1600" u="none" strike="noStrike">
                          <a:effectLst/>
                        </a:rPr>
                        <a:t>1</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none" strike="noStrike" dirty="0">
                          <a:effectLst/>
                        </a:rPr>
                        <a:t>a</a:t>
                      </a:r>
                      <a:endParaRPr lang="en-US" sz="1600" b="0" i="0" u="none" strike="noStrike" dirty="0">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u="none" strike="noStrike">
                          <a:effectLst/>
                        </a:rPr>
                        <a:t>{1,2,5}</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19970739"/>
                  </a:ext>
                </a:extLst>
              </a:tr>
              <a:tr h="333855">
                <a:tc>
                  <a:txBody>
                    <a:bodyPr/>
                    <a:lstStyle/>
                    <a:p>
                      <a:pPr algn="ctr" fontAlgn="ctr"/>
                      <a:r>
                        <a:rPr lang="en-US" altLang="zh-CN" sz="1600" u="none" strike="noStrike">
                          <a:effectLst/>
                        </a:rPr>
                        <a:t>2</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none" strike="noStrike">
                          <a:effectLst/>
                        </a:rPr>
                        <a:t>aa</a:t>
                      </a:r>
                      <a:endParaRPr lang="en-US"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u="none" strike="noStrike">
                          <a:effectLst/>
                        </a:rPr>
                        <a:t>{2}</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40708395"/>
                  </a:ext>
                </a:extLst>
              </a:tr>
              <a:tr h="333855">
                <a:tc>
                  <a:txBody>
                    <a:bodyPr/>
                    <a:lstStyle/>
                    <a:p>
                      <a:pPr algn="ctr" fontAlgn="ctr"/>
                      <a:r>
                        <a:rPr lang="en-US" altLang="zh-CN" sz="1600" u="none" strike="noStrike">
                          <a:effectLst/>
                        </a:rPr>
                        <a:t>3</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none" strike="noStrike" dirty="0" err="1">
                          <a:effectLst/>
                        </a:rPr>
                        <a:t>aab</a:t>
                      </a:r>
                      <a:endParaRPr lang="en-US" sz="1600" b="0" i="0" u="none" strike="noStrike" dirty="0">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u="none" strike="noStrike">
                          <a:effectLst/>
                        </a:rPr>
                        <a:t>{3}</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18945003"/>
                  </a:ext>
                </a:extLst>
              </a:tr>
              <a:tr h="333855">
                <a:tc>
                  <a:txBody>
                    <a:bodyPr/>
                    <a:lstStyle/>
                    <a:p>
                      <a:pPr algn="ctr" fontAlgn="ctr"/>
                      <a:r>
                        <a:rPr lang="en-US" altLang="zh-CN" sz="1600" u="none" strike="noStrike">
                          <a:effectLst/>
                        </a:rPr>
                        <a:t>4</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none" strike="noStrike" dirty="0" err="1">
                          <a:effectLst/>
                        </a:rPr>
                        <a:t>aabb,abb,bb</a:t>
                      </a:r>
                      <a:endParaRPr lang="en-US" sz="1600" b="0" i="0" u="none" strike="noStrike" dirty="0">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u="none" strike="noStrike">
                          <a:effectLst/>
                        </a:rPr>
                        <a:t>{4}</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08026978"/>
                  </a:ext>
                </a:extLst>
              </a:tr>
              <a:tr h="333855">
                <a:tc>
                  <a:txBody>
                    <a:bodyPr/>
                    <a:lstStyle/>
                    <a:p>
                      <a:pPr algn="ctr" fontAlgn="ctr"/>
                      <a:r>
                        <a:rPr lang="en-US" altLang="zh-CN" sz="1600" u="none" strike="noStrike">
                          <a:effectLst/>
                        </a:rPr>
                        <a:t>5</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none" strike="noStrike">
                          <a:effectLst/>
                        </a:rPr>
                        <a:t>b</a:t>
                      </a:r>
                      <a:endParaRPr lang="en-US"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u="none" strike="noStrike">
                          <a:effectLst/>
                        </a:rPr>
                        <a:t>{3,4,6}</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04891491"/>
                  </a:ext>
                </a:extLst>
              </a:tr>
              <a:tr h="333855">
                <a:tc>
                  <a:txBody>
                    <a:bodyPr/>
                    <a:lstStyle/>
                    <a:p>
                      <a:pPr algn="ctr" fontAlgn="ctr"/>
                      <a:r>
                        <a:rPr lang="en-US" altLang="zh-CN" sz="1600" u="none" strike="noStrike">
                          <a:effectLst/>
                        </a:rPr>
                        <a:t>6</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none" strike="noStrike">
                          <a:effectLst/>
                        </a:rPr>
                        <a:t>aabba,abba,bba,ba</a:t>
                      </a:r>
                      <a:endParaRPr lang="en-US"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u="none" strike="noStrike">
                          <a:effectLst/>
                        </a:rPr>
                        <a:t>{5}</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92509145"/>
                  </a:ext>
                </a:extLst>
              </a:tr>
              <a:tr h="489585">
                <a:tc>
                  <a:txBody>
                    <a:bodyPr/>
                    <a:lstStyle/>
                    <a:p>
                      <a:pPr algn="ctr" fontAlgn="ctr"/>
                      <a:r>
                        <a:rPr lang="en-US" altLang="zh-CN" sz="1600" u="none" strike="noStrike">
                          <a:effectLst/>
                        </a:rPr>
                        <a:t>7</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none" strike="noStrike">
                          <a:effectLst/>
                        </a:rPr>
                        <a:t>aabbab,abbab,bbab,bab</a:t>
                      </a:r>
                      <a:endParaRPr lang="en-US"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u="none" strike="noStrike">
                          <a:effectLst/>
                        </a:rPr>
                        <a:t>{6}</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19548121"/>
                  </a:ext>
                </a:extLst>
              </a:tr>
              <a:tr h="333855">
                <a:tc>
                  <a:txBody>
                    <a:bodyPr/>
                    <a:lstStyle/>
                    <a:p>
                      <a:pPr algn="ctr" fontAlgn="ctr"/>
                      <a:r>
                        <a:rPr lang="en-US" altLang="zh-CN" sz="1600" u="none" strike="noStrike">
                          <a:effectLst/>
                        </a:rPr>
                        <a:t>8</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none" strike="noStrike">
                          <a:effectLst/>
                        </a:rPr>
                        <a:t>ab</a:t>
                      </a:r>
                      <a:endParaRPr lang="en-US"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u="none" strike="noStrike">
                          <a:effectLst/>
                        </a:rPr>
                        <a:t>{3,6}</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91765985"/>
                  </a:ext>
                </a:extLst>
              </a:tr>
              <a:tr h="489585">
                <a:tc>
                  <a:txBody>
                    <a:bodyPr/>
                    <a:lstStyle/>
                    <a:p>
                      <a:pPr algn="ctr" fontAlgn="ctr"/>
                      <a:r>
                        <a:rPr lang="en-US" altLang="zh-CN" sz="1600" u="none" strike="noStrike">
                          <a:effectLst/>
                        </a:rPr>
                        <a:t>9</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none" strike="noStrike" dirty="0">
                          <a:effectLst/>
                        </a:rPr>
                        <a:t>aabbabd,abbabd,bbabd,babd,abd,bd,d</a:t>
                      </a:r>
                      <a:endParaRPr lang="en-US" sz="1600" b="0" i="0" u="none" strike="noStrike" dirty="0">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u="none" strike="noStrike" dirty="0">
                          <a:effectLst/>
                        </a:rPr>
                        <a:t>{7}</a:t>
                      </a:r>
                      <a:endParaRPr lang="en-US" altLang="zh-CN" sz="1600" b="0" i="0" u="none" strike="noStrike" dirty="0">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24767332"/>
                  </a:ext>
                </a:extLst>
              </a:tr>
            </a:tbl>
          </a:graphicData>
        </a:graphic>
      </p:graphicFrame>
      <p:sp>
        <p:nvSpPr>
          <p:cNvPr id="8" name="内容占位符 2">
            <a:extLst>
              <a:ext uri="{FF2B5EF4-FFF2-40B4-BE49-F238E27FC236}">
                <a16:creationId xmlns:a16="http://schemas.microsoft.com/office/drawing/2014/main" xmlns="" id="{8B39E54A-2889-499E-AF53-FE2BB00F1B27}"/>
              </a:ext>
            </a:extLst>
          </p:cNvPr>
          <p:cNvSpPr txBox="1">
            <a:spLocks/>
          </p:cNvSpPr>
          <p:nvPr/>
        </p:nvSpPr>
        <p:spPr bwMode="auto">
          <a:xfrm>
            <a:off x="323528" y="5348553"/>
            <a:ext cx="8229600" cy="13208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latin typeface="方正粗黑宋简体" panose="02000000000000000000" pitchFamily="2" charset="-122"/>
                <a:ea typeface="方正粗黑宋简体" panose="02000000000000000000" pitchFamily="2" charset="-122"/>
              </a:rPr>
              <a:t>而这个</a:t>
            </a:r>
            <a:r>
              <a:rPr lang="en-US" altLang="zh-CN" b="1" dirty="0">
                <a:latin typeface="方正粗黑宋简体" panose="02000000000000000000" pitchFamily="2" charset="-122"/>
                <a:ea typeface="方正粗黑宋简体" panose="02000000000000000000" pitchFamily="2" charset="-122"/>
              </a:rPr>
              <a:t>endpos</a:t>
            </a:r>
            <a:r>
              <a:rPr lang="zh-CN" altLang="en-US" b="1" dirty="0">
                <a:latin typeface="方正粗黑宋简体" panose="02000000000000000000" pitchFamily="2" charset="-122"/>
                <a:ea typeface="方正粗黑宋简体" panose="02000000000000000000" pitchFamily="2" charset="-122"/>
              </a:rPr>
              <a:t>集合与</a:t>
            </a:r>
            <a:r>
              <a:rPr lang="en-US" altLang="zh-CN" b="1" dirty="0">
                <a:latin typeface="方正粗黑宋简体" panose="02000000000000000000" pitchFamily="2" charset="-122"/>
                <a:ea typeface="方正粗黑宋简体" panose="02000000000000000000" pitchFamily="2" charset="-122"/>
              </a:rPr>
              <a:t>SAM</a:t>
            </a:r>
            <a:r>
              <a:rPr lang="zh-CN" altLang="en-US" b="1" dirty="0">
                <a:latin typeface="方正粗黑宋简体" panose="02000000000000000000" pitchFamily="2" charset="-122"/>
                <a:ea typeface="方正粗黑宋简体" panose="02000000000000000000" pitchFamily="2" charset="-122"/>
              </a:rPr>
              <a:t>的状态集合刚好对应</a:t>
            </a:r>
            <a:endParaRPr lang="zh-CN" altLang="en-US" dirty="0"/>
          </a:p>
        </p:txBody>
      </p:sp>
    </p:spTree>
    <p:extLst>
      <p:ext uri="{BB962C8B-B14F-4D97-AF65-F5344CB8AC3E}">
        <p14:creationId xmlns:p14="http://schemas.microsoft.com/office/powerpoint/2010/main" xmlns="" val="2773689096"/>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E77192B-7BB5-48E4-BAD3-7DD9C325BBFB}"/>
              </a:ext>
            </a:extLst>
          </p:cNvPr>
          <p:cNvSpPr>
            <a:spLocks noGrp="1"/>
          </p:cNvSpPr>
          <p:nvPr>
            <p:ph type="title"/>
          </p:nvPr>
        </p:nvSpPr>
        <p:spPr/>
        <p:txBody>
          <a:bodyPr/>
          <a:lstStyle/>
          <a:p>
            <a:r>
              <a:rPr lang="zh-CN" altLang="en-US" dirty="0"/>
              <a:t>后缀数组</a:t>
            </a:r>
            <a:r>
              <a:rPr lang="en-US" altLang="zh-CN" dirty="0" err="1"/>
              <a:t>sa</a:t>
            </a:r>
            <a:r>
              <a:rPr lang="zh-CN" altLang="en-US" dirty="0"/>
              <a:t>和后缀自动机</a:t>
            </a:r>
            <a:r>
              <a:rPr lang="en-US" altLang="zh-CN" dirty="0"/>
              <a:t>SAM</a:t>
            </a:r>
            <a:endParaRPr lang="zh-CN" altLang="en-US" dirty="0"/>
          </a:p>
        </p:txBody>
      </p:sp>
      <p:sp>
        <p:nvSpPr>
          <p:cNvPr id="3" name="内容占位符 2">
            <a:extLst>
              <a:ext uri="{FF2B5EF4-FFF2-40B4-BE49-F238E27FC236}">
                <a16:creationId xmlns:a16="http://schemas.microsoft.com/office/drawing/2014/main" xmlns="" id="{635139EF-C92A-4F5B-BADC-DACFF6B17EE9}"/>
              </a:ext>
            </a:extLst>
          </p:cNvPr>
          <p:cNvSpPr>
            <a:spLocks noGrp="1"/>
          </p:cNvSpPr>
          <p:nvPr>
            <p:ph idx="1"/>
          </p:nvPr>
        </p:nvSpPr>
        <p:spPr>
          <a:xfrm>
            <a:off x="457200" y="1484314"/>
            <a:ext cx="8579296" cy="4383087"/>
          </a:xfrm>
        </p:spPr>
        <p:txBody>
          <a:bodyPr/>
          <a:lstStyle/>
          <a:p>
            <a:r>
              <a:rPr lang="en-US" altLang="zh-CN" dirty="0"/>
              <a:t>1</a:t>
            </a:r>
            <a:r>
              <a:rPr lang="zh-CN" altLang="en-US" dirty="0"/>
              <a:t>、</a:t>
            </a:r>
            <a:r>
              <a:rPr lang="en-US" altLang="zh-CN" dirty="0"/>
              <a:t>SAM</a:t>
            </a:r>
            <a:r>
              <a:rPr lang="zh-CN" altLang="en-US" dirty="0"/>
              <a:t>往往是增量法实现</a:t>
            </a:r>
            <a:r>
              <a:rPr lang="en-US" altLang="zh-CN" dirty="0"/>
              <a:t>,</a:t>
            </a:r>
            <a:r>
              <a:rPr lang="zh-CN" altLang="en-US" dirty="0"/>
              <a:t>所以对于在串后动态增加的问题</a:t>
            </a:r>
            <a:r>
              <a:rPr lang="en-US" altLang="zh-CN" dirty="0"/>
              <a:t>SAM</a:t>
            </a:r>
            <a:r>
              <a:rPr lang="zh-CN" altLang="en-US" dirty="0"/>
              <a:t>可以做，</a:t>
            </a:r>
            <a:r>
              <a:rPr lang="en-US" altLang="zh-CN" dirty="0" err="1"/>
              <a:t>sa</a:t>
            </a:r>
            <a:r>
              <a:rPr lang="zh-CN" altLang="en-US" dirty="0"/>
              <a:t>则不行。</a:t>
            </a:r>
            <a:endParaRPr lang="en-US" altLang="zh-CN" dirty="0"/>
          </a:p>
          <a:p>
            <a:r>
              <a:rPr lang="en-US" altLang="zh-CN" dirty="0"/>
              <a:t>2</a:t>
            </a:r>
            <a:r>
              <a:rPr lang="zh-CN" altLang="en-US" dirty="0"/>
              <a:t>、</a:t>
            </a:r>
            <a:r>
              <a:rPr lang="en-US" altLang="zh-CN" dirty="0" err="1"/>
              <a:t>sa</a:t>
            </a:r>
            <a:r>
              <a:rPr lang="zh-CN" altLang="en-US" dirty="0"/>
              <a:t>是转到数组上，</a:t>
            </a:r>
            <a:r>
              <a:rPr lang="en-US" altLang="zh-CN" dirty="0"/>
              <a:t>SAM</a:t>
            </a:r>
            <a:r>
              <a:rPr lang="zh-CN" altLang="en-US" dirty="0"/>
              <a:t>是转到树上</a:t>
            </a:r>
            <a:r>
              <a:rPr lang="en-US" altLang="zh-CN" dirty="0"/>
              <a:t>,</a:t>
            </a:r>
            <a:r>
              <a:rPr lang="zh-CN" altLang="en-US" dirty="0"/>
              <a:t>一般数组上较容易</a:t>
            </a:r>
            <a:endParaRPr lang="en-US" altLang="zh-CN" dirty="0"/>
          </a:p>
          <a:p>
            <a:r>
              <a:rPr lang="en-US" altLang="zh-CN" dirty="0"/>
              <a:t>3</a:t>
            </a:r>
            <a:r>
              <a:rPr lang="zh-CN" altLang="en-US" dirty="0"/>
              <a:t>、处理多串问题的时候，如果是一对多的关系</a:t>
            </a:r>
            <a:r>
              <a:rPr lang="en-US" altLang="zh-CN" dirty="0"/>
              <a:t>SAM</a:t>
            </a:r>
            <a:r>
              <a:rPr lang="zh-CN" altLang="en-US" dirty="0"/>
              <a:t>使用较多。</a:t>
            </a:r>
            <a:endParaRPr lang="en-US" altLang="zh-CN" dirty="0"/>
          </a:p>
          <a:p>
            <a:endParaRPr lang="zh-CN" altLang="en-US" dirty="0"/>
          </a:p>
        </p:txBody>
      </p:sp>
    </p:spTree>
    <p:extLst>
      <p:ext uri="{BB962C8B-B14F-4D97-AF65-F5344CB8AC3E}">
        <p14:creationId xmlns:p14="http://schemas.microsoft.com/office/powerpoint/2010/main" xmlns="" val="3460458682"/>
      </p:ext>
    </p:extLst>
  </p:cSld>
  <p:clrMapOvr>
    <a:masterClrMapping/>
  </p:clrMapOvr>
  <p:transition spd="slow">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576222D-245A-4D62-A181-AB82408F2A48}"/>
              </a:ext>
            </a:extLst>
          </p:cNvPr>
          <p:cNvSpPr>
            <a:spLocks noGrp="1"/>
          </p:cNvSpPr>
          <p:nvPr>
            <p:ph type="title"/>
          </p:nvPr>
        </p:nvSpPr>
        <p:spPr/>
        <p:txBody>
          <a:bodyPr/>
          <a:lstStyle/>
          <a:p>
            <a:r>
              <a:rPr lang="en-US" altLang="zh-CN" dirty="0" err="1"/>
              <a:t>aabbabd</a:t>
            </a:r>
            <a:r>
              <a:rPr lang="zh-CN" altLang="en-US" dirty="0"/>
              <a:t>的</a:t>
            </a:r>
            <a:r>
              <a:rPr lang="en-US" altLang="zh-CN" dirty="0"/>
              <a:t>endpos</a:t>
            </a:r>
            <a:r>
              <a:rPr lang="zh-CN" altLang="en-US" dirty="0"/>
              <a:t>集合</a:t>
            </a:r>
          </a:p>
        </p:txBody>
      </p:sp>
      <p:graphicFrame>
        <p:nvGraphicFramePr>
          <p:cNvPr id="4" name="内容占位符 3">
            <a:extLst>
              <a:ext uri="{FF2B5EF4-FFF2-40B4-BE49-F238E27FC236}">
                <a16:creationId xmlns:a16="http://schemas.microsoft.com/office/drawing/2014/main" xmlns="" id="{D02E88A9-38A9-4C6C-AD3C-F91C894F33EC}"/>
              </a:ext>
            </a:extLst>
          </p:cNvPr>
          <p:cNvGraphicFramePr>
            <a:graphicFrameLocks noGrp="1"/>
          </p:cNvGraphicFramePr>
          <p:nvPr>
            <p:ph idx="1"/>
            <p:extLst>
              <p:ext uri="{D42A27DB-BD31-4B8C-83A1-F6EECF244321}">
                <p14:modId xmlns:p14="http://schemas.microsoft.com/office/powerpoint/2010/main" xmlns="" val="3373187079"/>
              </p:ext>
            </p:extLst>
          </p:nvPr>
        </p:nvGraphicFramePr>
        <p:xfrm>
          <a:off x="427030" y="1412777"/>
          <a:ext cx="4930790" cy="4698705"/>
        </p:xfrm>
        <a:graphic>
          <a:graphicData uri="http://schemas.openxmlformats.org/drawingml/2006/table">
            <a:tbl>
              <a:tblPr>
                <a:tableStyleId>{5C22544A-7EE6-4342-B048-85BDC9FD1C3A}</a:tableStyleId>
              </a:tblPr>
              <a:tblGrid>
                <a:gridCol w="703864">
                  <a:extLst>
                    <a:ext uri="{9D8B030D-6E8A-4147-A177-3AD203B41FA5}">
                      <a16:colId xmlns:a16="http://schemas.microsoft.com/office/drawing/2014/main" xmlns="" val="1960368589"/>
                    </a:ext>
                  </a:extLst>
                </a:gridCol>
                <a:gridCol w="3068487">
                  <a:extLst>
                    <a:ext uri="{9D8B030D-6E8A-4147-A177-3AD203B41FA5}">
                      <a16:colId xmlns:a16="http://schemas.microsoft.com/office/drawing/2014/main" xmlns="" val="1160416206"/>
                    </a:ext>
                  </a:extLst>
                </a:gridCol>
                <a:gridCol w="1158439">
                  <a:extLst>
                    <a:ext uri="{9D8B030D-6E8A-4147-A177-3AD203B41FA5}">
                      <a16:colId xmlns:a16="http://schemas.microsoft.com/office/drawing/2014/main" xmlns="" val="2617658225"/>
                    </a:ext>
                  </a:extLst>
                </a:gridCol>
              </a:tblGrid>
              <a:tr h="489585">
                <a:tc>
                  <a:txBody>
                    <a:bodyPr/>
                    <a:lstStyle/>
                    <a:p>
                      <a:pPr algn="ctr" fontAlgn="ctr"/>
                      <a:r>
                        <a:rPr lang="zh-CN" altLang="en-US" sz="1600" b="1" u="none" strike="noStrike" dirty="0">
                          <a:effectLst/>
                        </a:rPr>
                        <a:t>状态</a:t>
                      </a:r>
                      <a:endParaRPr lang="zh-CN" altLang="en-US" sz="1600" b="1" i="0" u="none" strike="noStrike" dirty="0">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600" b="1" u="none" strike="noStrike" dirty="0">
                          <a:effectLst/>
                        </a:rPr>
                        <a:t>子串</a:t>
                      </a:r>
                      <a:endParaRPr lang="zh-CN" altLang="en-US" sz="1600" b="1" i="0" u="none" strike="noStrike" dirty="0">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effectLst/>
                        </a:rPr>
                        <a:t>endpos</a:t>
                      </a:r>
                      <a:endParaRPr lang="en-US" sz="1600" b="1" i="0" u="none" strike="noStrike" dirty="0">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03713055"/>
                  </a:ext>
                </a:extLst>
              </a:tr>
              <a:tr h="497205">
                <a:tc>
                  <a:txBody>
                    <a:bodyPr/>
                    <a:lstStyle/>
                    <a:p>
                      <a:pPr algn="ctr" fontAlgn="ctr"/>
                      <a:r>
                        <a:rPr lang="en-US" sz="1600" u="none" strike="noStrike">
                          <a:effectLst/>
                        </a:rPr>
                        <a:t>S</a:t>
                      </a:r>
                      <a:endParaRPr lang="en-US"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600" u="none" strike="noStrike">
                          <a:effectLst/>
                        </a:rPr>
                        <a:t>空串</a:t>
                      </a:r>
                      <a:endParaRPr lang="zh-CN" altLang="en-US"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u="none" strike="noStrike">
                          <a:effectLst/>
                        </a:rPr>
                        <a:t>{0,1,2,3,4,5,6}</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95822942"/>
                  </a:ext>
                </a:extLst>
              </a:tr>
              <a:tr h="333855">
                <a:tc>
                  <a:txBody>
                    <a:bodyPr/>
                    <a:lstStyle/>
                    <a:p>
                      <a:pPr algn="ctr" fontAlgn="ctr"/>
                      <a:r>
                        <a:rPr lang="en-US" altLang="zh-CN" sz="1600" u="none" strike="noStrike">
                          <a:effectLst/>
                        </a:rPr>
                        <a:t>1</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none" strike="noStrike">
                          <a:effectLst/>
                        </a:rPr>
                        <a:t>a</a:t>
                      </a:r>
                      <a:endParaRPr lang="en-US"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u="none" strike="noStrike">
                          <a:effectLst/>
                        </a:rPr>
                        <a:t>{1,2,5}</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19970739"/>
                  </a:ext>
                </a:extLst>
              </a:tr>
              <a:tr h="333855">
                <a:tc>
                  <a:txBody>
                    <a:bodyPr/>
                    <a:lstStyle/>
                    <a:p>
                      <a:pPr algn="ctr" fontAlgn="ctr"/>
                      <a:r>
                        <a:rPr lang="en-US" altLang="zh-CN" sz="1600" u="none" strike="noStrike">
                          <a:effectLst/>
                        </a:rPr>
                        <a:t>2</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none" strike="noStrike">
                          <a:effectLst/>
                        </a:rPr>
                        <a:t>aa</a:t>
                      </a:r>
                      <a:endParaRPr lang="en-US"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u="none" strike="noStrike">
                          <a:effectLst/>
                        </a:rPr>
                        <a:t>{2}</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40708395"/>
                  </a:ext>
                </a:extLst>
              </a:tr>
              <a:tr h="333855">
                <a:tc>
                  <a:txBody>
                    <a:bodyPr/>
                    <a:lstStyle/>
                    <a:p>
                      <a:pPr algn="ctr" fontAlgn="ctr"/>
                      <a:r>
                        <a:rPr lang="en-US" altLang="zh-CN" sz="1600" u="none" strike="noStrike">
                          <a:effectLst/>
                        </a:rPr>
                        <a:t>3</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none" strike="noStrike">
                          <a:effectLst/>
                        </a:rPr>
                        <a:t>aab</a:t>
                      </a:r>
                      <a:endParaRPr lang="en-US"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u="none" strike="noStrike">
                          <a:effectLst/>
                        </a:rPr>
                        <a:t>{3}</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18945003"/>
                  </a:ext>
                </a:extLst>
              </a:tr>
              <a:tr h="333855">
                <a:tc>
                  <a:txBody>
                    <a:bodyPr/>
                    <a:lstStyle/>
                    <a:p>
                      <a:pPr algn="ctr" fontAlgn="ctr"/>
                      <a:r>
                        <a:rPr lang="en-US" altLang="zh-CN" sz="1600" u="none" strike="noStrike">
                          <a:effectLst/>
                        </a:rPr>
                        <a:t>4</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none" strike="noStrike" dirty="0" err="1">
                          <a:effectLst/>
                        </a:rPr>
                        <a:t>aabb,abb,bb</a:t>
                      </a:r>
                      <a:endParaRPr lang="en-US" sz="1600" b="0" i="0" u="none" strike="noStrike" dirty="0">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u="none" strike="noStrike">
                          <a:effectLst/>
                        </a:rPr>
                        <a:t>{4}</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08026978"/>
                  </a:ext>
                </a:extLst>
              </a:tr>
              <a:tr h="333855">
                <a:tc>
                  <a:txBody>
                    <a:bodyPr/>
                    <a:lstStyle/>
                    <a:p>
                      <a:pPr algn="ctr" fontAlgn="ctr"/>
                      <a:r>
                        <a:rPr lang="en-US" altLang="zh-CN" sz="1600" u="none" strike="noStrike">
                          <a:effectLst/>
                        </a:rPr>
                        <a:t>5</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none" strike="noStrike" dirty="0">
                          <a:effectLst/>
                        </a:rPr>
                        <a:t>b</a:t>
                      </a:r>
                      <a:endParaRPr lang="en-US" sz="1600" b="0" i="0" u="none" strike="noStrike" dirty="0">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u="none" strike="noStrike">
                          <a:effectLst/>
                        </a:rPr>
                        <a:t>{3,4,6}</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04891491"/>
                  </a:ext>
                </a:extLst>
              </a:tr>
              <a:tr h="489585">
                <a:tc>
                  <a:txBody>
                    <a:bodyPr/>
                    <a:lstStyle/>
                    <a:p>
                      <a:pPr algn="ctr" fontAlgn="ctr"/>
                      <a:r>
                        <a:rPr lang="en-US" altLang="zh-CN" sz="1600" u="none" strike="noStrike">
                          <a:effectLst/>
                        </a:rPr>
                        <a:t>6</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none" strike="noStrike">
                          <a:effectLst/>
                        </a:rPr>
                        <a:t>aabba,abba,bba,ba</a:t>
                      </a:r>
                      <a:endParaRPr lang="en-US"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u="none" strike="noStrike">
                          <a:effectLst/>
                        </a:rPr>
                        <a:t>{5}</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92509145"/>
                  </a:ext>
                </a:extLst>
              </a:tr>
              <a:tr h="489585">
                <a:tc>
                  <a:txBody>
                    <a:bodyPr/>
                    <a:lstStyle/>
                    <a:p>
                      <a:pPr algn="ctr" fontAlgn="ctr"/>
                      <a:r>
                        <a:rPr lang="en-US" altLang="zh-CN" sz="1600" u="none" strike="noStrike">
                          <a:effectLst/>
                        </a:rPr>
                        <a:t>7</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none" strike="noStrike">
                          <a:effectLst/>
                        </a:rPr>
                        <a:t>aabbab,abbab,bbab,bab</a:t>
                      </a:r>
                      <a:endParaRPr lang="en-US"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u="none" strike="noStrike">
                          <a:effectLst/>
                        </a:rPr>
                        <a:t>{6}</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19548121"/>
                  </a:ext>
                </a:extLst>
              </a:tr>
              <a:tr h="333855">
                <a:tc>
                  <a:txBody>
                    <a:bodyPr/>
                    <a:lstStyle/>
                    <a:p>
                      <a:pPr algn="ctr" fontAlgn="ctr"/>
                      <a:r>
                        <a:rPr lang="en-US" altLang="zh-CN" sz="1600" u="none" strike="noStrike">
                          <a:effectLst/>
                        </a:rPr>
                        <a:t>8</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none" strike="noStrike">
                          <a:effectLst/>
                        </a:rPr>
                        <a:t>ab</a:t>
                      </a:r>
                      <a:endParaRPr lang="en-US"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u="none" strike="noStrike">
                          <a:effectLst/>
                        </a:rPr>
                        <a:t>{3,6}</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91765985"/>
                  </a:ext>
                </a:extLst>
              </a:tr>
              <a:tr h="729615">
                <a:tc>
                  <a:txBody>
                    <a:bodyPr/>
                    <a:lstStyle/>
                    <a:p>
                      <a:pPr algn="ctr" fontAlgn="ctr"/>
                      <a:r>
                        <a:rPr lang="en-US" altLang="zh-CN" sz="1600" u="none" strike="noStrike">
                          <a:effectLst/>
                        </a:rPr>
                        <a:t>9</a:t>
                      </a:r>
                      <a:endParaRPr lang="en-US" altLang="zh-CN" sz="1600" b="0" i="0" u="none" strike="noStrike">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none" strike="noStrike" dirty="0" err="1">
                          <a:effectLst/>
                        </a:rPr>
                        <a:t>aabbabd,abbabd,bbabd,babd,abd,bd,d</a:t>
                      </a:r>
                      <a:endParaRPr lang="en-US" sz="1600" b="0" i="0" u="none" strike="noStrike" dirty="0">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600" u="none" strike="noStrike" dirty="0">
                          <a:effectLst/>
                        </a:rPr>
                        <a:t>{7}</a:t>
                      </a:r>
                      <a:endParaRPr lang="en-US" altLang="zh-CN" sz="1600" b="0" i="0" u="none" strike="noStrike" dirty="0">
                        <a:solidFill>
                          <a:srgbClr val="4F4F4F"/>
                        </a:solidFill>
                        <a:effectLst/>
                        <a:latin typeface="Arial" panose="020B0604020202020204" pitchFamily="34" charset="0"/>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24767332"/>
                  </a:ext>
                </a:extLst>
              </a:tr>
            </a:tbl>
          </a:graphicData>
        </a:graphic>
      </p:graphicFrame>
      <p:sp>
        <p:nvSpPr>
          <p:cNvPr id="8" name="内容占位符 2">
            <a:extLst>
              <a:ext uri="{FF2B5EF4-FFF2-40B4-BE49-F238E27FC236}">
                <a16:creationId xmlns:a16="http://schemas.microsoft.com/office/drawing/2014/main" xmlns="" id="{8B39E54A-2889-499E-AF53-FE2BB00F1B27}"/>
              </a:ext>
            </a:extLst>
          </p:cNvPr>
          <p:cNvSpPr txBox="1">
            <a:spLocks/>
          </p:cNvSpPr>
          <p:nvPr/>
        </p:nvSpPr>
        <p:spPr bwMode="auto">
          <a:xfrm>
            <a:off x="0" y="5537193"/>
            <a:ext cx="8229600" cy="13208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latin typeface="方正粗黑宋简体" panose="02000000000000000000" pitchFamily="2" charset="-122"/>
                <a:ea typeface="方正粗黑宋简体" panose="02000000000000000000" pitchFamily="2" charset="-122"/>
              </a:rPr>
              <a:t>而这个</a:t>
            </a:r>
            <a:r>
              <a:rPr lang="en-US" altLang="zh-CN" b="1" dirty="0">
                <a:latin typeface="方正粗黑宋简体" panose="02000000000000000000" pitchFamily="2" charset="-122"/>
                <a:ea typeface="方正粗黑宋简体" panose="02000000000000000000" pitchFamily="2" charset="-122"/>
              </a:rPr>
              <a:t>endpos</a:t>
            </a:r>
            <a:r>
              <a:rPr lang="zh-CN" altLang="en-US" b="1" dirty="0">
                <a:latin typeface="方正粗黑宋简体" panose="02000000000000000000" pitchFamily="2" charset="-122"/>
                <a:ea typeface="方正粗黑宋简体" panose="02000000000000000000" pitchFamily="2" charset="-122"/>
              </a:rPr>
              <a:t>集合与</a:t>
            </a:r>
            <a:r>
              <a:rPr lang="en-US" altLang="zh-CN" b="1" dirty="0">
                <a:latin typeface="方正粗黑宋简体" panose="02000000000000000000" pitchFamily="2" charset="-122"/>
                <a:ea typeface="方正粗黑宋简体" panose="02000000000000000000" pitchFamily="2" charset="-122"/>
              </a:rPr>
              <a:t>SAM</a:t>
            </a:r>
            <a:r>
              <a:rPr lang="zh-CN" altLang="en-US" b="1" dirty="0">
                <a:latin typeface="方正粗黑宋简体" panose="02000000000000000000" pitchFamily="2" charset="-122"/>
                <a:ea typeface="方正粗黑宋简体" panose="02000000000000000000" pitchFamily="2" charset="-122"/>
              </a:rPr>
              <a:t>的状态集合刚好对应</a:t>
            </a:r>
            <a:endParaRPr lang="zh-CN" altLang="en-US" dirty="0"/>
          </a:p>
        </p:txBody>
      </p:sp>
      <p:pic>
        <p:nvPicPr>
          <p:cNvPr id="9" name="内容占位符 4">
            <a:extLst>
              <a:ext uri="{FF2B5EF4-FFF2-40B4-BE49-F238E27FC236}">
                <a16:creationId xmlns:a16="http://schemas.microsoft.com/office/drawing/2014/main" xmlns="" id="{B2A677F9-9334-40DC-A255-336B755DA9F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bwMode="auto">
          <a:xfrm>
            <a:off x="5500695" y="428605"/>
            <a:ext cx="5328592" cy="53509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4674083"/>
      </p:ext>
    </p:extLst>
  </p:cSld>
  <p:clrMapOvr>
    <a:masterClrMapping/>
  </p:clrMapOvr>
  <p:transition spd="slow">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40143A7-77FB-4172-A57D-60078CE71BF4}"/>
              </a:ext>
            </a:extLst>
          </p:cNvPr>
          <p:cNvSpPr>
            <a:spLocks noGrp="1"/>
          </p:cNvSpPr>
          <p:nvPr>
            <p:ph type="title"/>
          </p:nvPr>
        </p:nvSpPr>
        <p:spPr/>
        <p:txBody>
          <a:bodyPr/>
          <a:lstStyle/>
          <a:p>
            <a:r>
              <a:rPr lang="zh-CN" altLang="en-US" dirty="0"/>
              <a:t>性质一</a:t>
            </a:r>
          </a:p>
        </p:txBody>
      </p:sp>
      <p:sp>
        <p:nvSpPr>
          <p:cNvPr id="3" name="内容占位符 2">
            <a:extLst>
              <a:ext uri="{FF2B5EF4-FFF2-40B4-BE49-F238E27FC236}">
                <a16:creationId xmlns:a16="http://schemas.microsoft.com/office/drawing/2014/main" xmlns="" id="{9EC188C6-F9E5-436D-88FB-EE194BA22627}"/>
              </a:ext>
            </a:extLst>
          </p:cNvPr>
          <p:cNvSpPr>
            <a:spLocks noGrp="1"/>
          </p:cNvSpPr>
          <p:nvPr>
            <p:ph idx="1"/>
          </p:nvPr>
        </p:nvSpPr>
        <p:spPr>
          <a:xfrm>
            <a:off x="150995" y="1484785"/>
            <a:ext cx="9011344" cy="4383087"/>
          </a:xfrm>
        </p:spPr>
        <p:txBody>
          <a:bodyPr/>
          <a:lstStyle/>
          <a:p>
            <a:r>
              <a:rPr lang="zh-CN" altLang="zh-CN" b="1" dirty="0">
                <a:solidFill>
                  <a:srgbClr val="222222"/>
                </a:solidFill>
                <a:latin typeface="Arial" panose="020B0604020202020204" pitchFamily="34" charset="0"/>
                <a:ea typeface="-apple-system"/>
              </a:rPr>
              <a:t>令 </a:t>
            </a:r>
            <a:r>
              <a:rPr lang="zh-CN" altLang="zh-CN" sz="4000" dirty="0">
                <a:solidFill>
                  <a:srgbClr val="222222"/>
                </a:solidFill>
                <a:latin typeface="Arial" panose="020B0604020202020204" pitchFamily="34" charset="0"/>
                <a:ea typeface="MathJax_Math-italic"/>
              </a:rPr>
              <a:t>s</a:t>
            </a:r>
            <a:r>
              <a:rPr lang="zh-CN" altLang="zh-CN" sz="2000" dirty="0">
                <a:solidFill>
                  <a:srgbClr val="222222"/>
                </a:solidFill>
                <a:latin typeface="Arial" panose="020B0604020202020204" pitchFamily="34" charset="0"/>
                <a:ea typeface="MathJax_Main"/>
              </a:rPr>
              <a:t>1</a:t>
            </a:r>
            <a:r>
              <a:rPr lang="zh-CN" altLang="zh-CN" sz="4000" dirty="0">
                <a:solidFill>
                  <a:srgbClr val="222222"/>
                </a:solidFill>
                <a:latin typeface="Arial" panose="020B0604020202020204" pitchFamily="34" charset="0"/>
                <a:ea typeface="MathJax_Main"/>
              </a:rPr>
              <a:t>,</a:t>
            </a:r>
            <a:r>
              <a:rPr lang="zh-CN" altLang="zh-CN" sz="4000" dirty="0">
                <a:solidFill>
                  <a:srgbClr val="222222"/>
                </a:solidFill>
                <a:latin typeface="Arial" panose="020B0604020202020204" pitchFamily="34" charset="0"/>
                <a:ea typeface="MathJax_Math-italic"/>
              </a:rPr>
              <a:t>s</a:t>
            </a:r>
            <a:r>
              <a:rPr lang="zh-CN" altLang="zh-CN" sz="2000" dirty="0">
                <a:solidFill>
                  <a:srgbClr val="222222"/>
                </a:solidFill>
                <a:latin typeface="Arial" panose="020B0604020202020204" pitchFamily="34" charset="0"/>
                <a:ea typeface="MathJax_Main"/>
              </a:rPr>
              <a:t>2</a:t>
            </a:r>
            <a:r>
              <a:rPr lang="zh-CN" altLang="zh-CN" b="1" dirty="0">
                <a:solidFill>
                  <a:srgbClr val="222222"/>
                </a:solidFill>
                <a:latin typeface="Arial" panose="020B0604020202020204" pitchFamily="34" charset="0"/>
                <a:ea typeface="-apple-system"/>
              </a:rPr>
              <a:t> 为 </a:t>
            </a:r>
            <a:r>
              <a:rPr lang="zh-CN" altLang="zh-CN" sz="4000" dirty="0">
                <a:solidFill>
                  <a:srgbClr val="222222"/>
                </a:solidFill>
                <a:latin typeface="Arial" panose="020B0604020202020204" pitchFamily="34" charset="0"/>
                <a:ea typeface="MathJax_Math-italic"/>
              </a:rPr>
              <a:t>S</a:t>
            </a:r>
            <a:r>
              <a:rPr lang="zh-CN" altLang="zh-CN" b="1" dirty="0">
                <a:solidFill>
                  <a:srgbClr val="222222"/>
                </a:solidFill>
                <a:latin typeface="Arial" panose="020B0604020202020204" pitchFamily="34" charset="0"/>
                <a:ea typeface="-apple-system"/>
              </a:rPr>
              <a:t> 的两个子串 ，不妨设 </a:t>
            </a:r>
            <a:r>
              <a:rPr lang="zh-CN" altLang="zh-CN" sz="4000" dirty="0">
                <a:solidFill>
                  <a:srgbClr val="222222"/>
                </a:solidFill>
                <a:latin typeface="Arial" panose="020B0604020202020204" pitchFamily="34" charset="0"/>
                <a:ea typeface="MathJax_Main"/>
              </a:rPr>
              <a:t>|</a:t>
            </a:r>
            <a:r>
              <a:rPr lang="zh-CN" altLang="zh-CN" sz="4000" dirty="0">
                <a:solidFill>
                  <a:srgbClr val="222222"/>
                </a:solidFill>
                <a:latin typeface="Arial" panose="020B0604020202020204" pitchFamily="34" charset="0"/>
                <a:ea typeface="MathJax_Math-italic"/>
              </a:rPr>
              <a:t>s</a:t>
            </a:r>
            <a:r>
              <a:rPr lang="zh-CN" altLang="zh-CN" sz="2000" dirty="0">
                <a:solidFill>
                  <a:srgbClr val="222222"/>
                </a:solidFill>
                <a:latin typeface="Arial" panose="020B0604020202020204" pitchFamily="34" charset="0"/>
                <a:ea typeface="MathJax_Main"/>
              </a:rPr>
              <a:t>1</a:t>
            </a:r>
            <a:r>
              <a:rPr lang="zh-CN" altLang="zh-CN" sz="4000" dirty="0">
                <a:solidFill>
                  <a:srgbClr val="222222"/>
                </a:solidFill>
                <a:latin typeface="Arial" panose="020B0604020202020204" pitchFamily="34" charset="0"/>
                <a:ea typeface="MathJax_Main"/>
              </a:rPr>
              <a:t>|≤|</a:t>
            </a:r>
            <a:r>
              <a:rPr lang="zh-CN" altLang="zh-CN" sz="4000" dirty="0">
                <a:solidFill>
                  <a:srgbClr val="222222"/>
                </a:solidFill>
                <a:latin typeface="Arial" panose="020B0604020202020204" pitchFamily="34" charset="0"/>
                <a:ea typeface="MathJax_Math-italic"/>
              </a:rPr>
              <a:t>s</a:t>
            </a:r>
            <a:r>
              <a:rPr lang="zh-CN" altLang="zh-CN" sz="2000" dirty="0">
                <a:solidFill>
                  <a:srgbClr val="222222"/>
                </a:solidFill>
                <a:latin typeface="Arial" panose="020B0604020202020204" pitchFamily="34" charset="0"/>
                <a:ea typeface="MathJax_Main"/>
              </a:rPr>
              <a:t>2</a:t>
            </a:r>
            <a:r>
              <a:rPr lang="zh-CN" altLang="zh-CN" sz="4000" dirty="0">
                <a:solidFill>
                  <a:srgbClr val="222222"/>
                </a:solidFill>
                <a:latin typeface="Arial" panose="020B0604020202020204" pitchFamily="34" charset="0"/>
                <a:ea typeface="MathJax_Main"/>
              </a:rPr>
              <a:t>|</a:t>
            </a:r>
            <a:r>
              <a:rPr lang="zh-CN" altLang="zh-CN" b="1" dirty="0">
                <a:solidFill>
                  <a:srgbClr val="222222"/>
                </a:solidFill>
                <a:latin typeface="Arial" panose="020B0604020202020204" pitchFamily="34" charset="0"/>
                <a:ea typeface="-apple-system"/>
              </a:rPr>
              <a:t>。</a:t>
            </a:r>
            <a:endParaRPr lang="en-US" altLang="zh-CN" b="1" dirty="0">
              <a:solidFill>
                <a:srgbClr val="222222"/>
              </a:solidFill>
              <a:latin typeface="Arial" panose="020B0604020202020204" pitchFamily="34" charset="0"/>
              <a:ea typeface="-apple-system"/>
            </a:endParaRPr>
          </a:p>
          <a:p>
            <a:r>
              <a:rPr lang="zh-CN" altLang="zh-CN" b="1" dirty="0">
                <a:solidFill>
                  <a:srgbClr val="222222"/>
                </a:solidFill>
                <a:latin typeface="Arial" panose="020B0604020202020204" pitchFamily="34" charset="0"/>
                <a:ea typeface="-apple-system"/>
              </a:rPr>
              <a:t>则</a:t>
            </a:r>
            <a:r>
              <a:rPr lang="zh-CN" altLang="zh-CN" sz="4000" dirty="0">
                <a:solidFill>
                  <a:srgbClr val="222222"/>
                </a:solidFill>
                <a:latin typeface="Arial" panose="020B0604020202020204" pitchFamily="34" charset="0"/>
                <a:ea typeface="MathJax_Math-italic"/>
              </a:rPr>
              <a:t>s</a:t>
            </a:r>
            <a:r>
              <a:rPr lang="zh-CN" altLang="zh-CN" sz="2000" dirty="0">
                <a:solidFill>
                  <a:srgbClr val="222222"/>
                </a:solidFill>
                <a:latin typeface="Arial" panose="020B0604020202020204" pitchFamily="34" charset="0"/>
                <a:ea typeface="MathJax_Main"/>
              </a:rPr>
              <a:t>1</a:t>
            </a:r>
            <a:r>
              <a:rPr lang="zh-CN" altLang="zh-CN" b="1" dirty="0">
                <a:solidFill>
                  <a:srgbClr val="222222"/>
                </a:solidFill>
                <a:latin typeface="Arial" panose="020B0604020202020204" pitchFamily="34" charset="0"/>
                <a:ea typeface="-apple-system"/>
              </a:rPr>
              <a:t>是</a:t>
            </a:r>
            <a:r>
              <a:rPr lang="zh-CN" altLang="zh-CN" sz="4000" dirty="0">
                <a:solidFill>
                  <a:srgbClr val="222222"/>
                </a:solidFill>
                <a:latin typeface="Arial" panose="020B0604020202020204" pitchFamily="34" charset="0"/>
                <a:ea typeface="MathJax_Math-italic"/>
              </a:rPr>
              <a:t>s</a:t>
            </a:r>
            <a:r>
              <a:rPr lang="zh-CN" altLang="zh-CN" sz="2000" dirty="0">
                <a:solidFill>
                  <a:srgbClr val="222222"/>
                </a:solidFill>
                <a:latin typeface="Arial" panose="020B0604020202020204" pitchFamily="34" charset="0"/>
                <a:ea typeface="MathJax_Main"/>
              </a:rPr>
              <a:t>2</a:t>
            </a:r>
            <a:r>
              <a:rPr lang="zh-CN" altLang="zh-CN" b="1" dirty="0">
                <a:solidFill>
                  <a:srgbClr val="222222"/>
                </a:solidFill>
                <a:latin typeface="Arial" panose="020B0604020202020204" pitchFamily="34" charset="0"/>
                <a:ea typeface="-apple-system"/>
              </a:rPr>
              <a:t>的后缀当且仅当</a:t>
            </a:r>
            <a:endParaRPr lang="en-US" altLang="zh-CN" b="1" dirty="0">
              <a:solidFill>
                <a:srgbClr val="222222"/>
              </a:solidFill>
              <a:latin typeface="Arial" panose="020B0604020202020204" pitchFamily="34" charset="0"/>
              <a:ea typeface="-apple-system"/>
            </a:endParaRPr>
          </a:p>
          <a:p>
            <a:pPr marL="0" indent="0">
              <a:buNone/>
            </a:pPr>
            <a:r>
              <a:rPr lang="en-US" altLang="zh-CN" b="1" dirty="0">
                <a:solidFill>
                  <a:srgbClr val="222222"/>
                </a:solidFill>
                <a:latin typeface="Arial" panose="020B0604020202020204" pitchFamily="34" charset="0"/>
                <a:ea typeface="-apple-system"/>
              </a:rPr>
              <a:t>         </a:t>
            </a:r>
            <a:r>
              <a:rPr lang="zh-CN" altLang="zh-CN" b="1" dirty="0">
                <a:solidFill>
                  <a:srgbClr val="222222"/>
                </a:solidFill>
                <a:latin typeface="Arial" panose="020B0604020202020204" pitchFamily="34" charset="0"/>
                <a:ea typeface="-apple-system"/>
              </a:rPr>
              <a:t> </a:t>
            </a:r>
            <a:r>
              <a:rPr lang="zh-CN" altLang="zh-CN" sz="4000" dirty="0">
                <a:solidFill>
                  <a:srgbClr val="222222"/>
                </a:solidFill>
                <a:latin typeface="Arial" panose="020B0604020202020204" pitchFamily="34" charset="0"/>
                <a:ea typeface="MathJax_Math-italic"/>
              </a:rPr>
              <a:t>endpos</a:t>
            </a:r>
            <a:r>
              <a:rPr lang="zh-CN" altLang="zh-CN" sz="4000" dirty="0">
                <a:solidFill>
                  <a:srgbClr val="222222"/>
                </a:solidFill>
                <a:latin typeface="Arial" panose="020B0604020202020204" pitchFamily="34" charset="0"/>
                <a:ea typeface="MathJax_Main"/>
              </a:rPr>
              <a:t>(</a:t>
            </a:r>
            <a:r>
              <a:rPr lang="zh-CN" altLang="zh-CN" sz="4000" dirty="0">
                <a:solidFill>
                  <a:srgbClr val="222222"/>
                </a:solidFill>
                <a:latin typeface="Arial" panose="020B0604020202020204" pitchFamily="34" charset="0"/>
                <a:ea typeface="MathJax_Math-italic"/>
              </a:rPr>
              <a:t>s</a:t>
            </a:r>
            <a:r>
              <a:rPr lang="zh-CN" altLang="zh-CN" sz="2000" dirty="0">
                <a:solidFill>
                  <a:srgbClr val="222222"/>
                </a:solidFill>
                <a:latin typeface="Arial" panose="020B0604020202020204" pitchFamily="34" charset="0"/>
                <a:ea typeface="MathJax_Main"/>
              </a:rPr>
              <a:t>1</a:t>
            </a:r>
            <a:r>
              <a:rPr lang="zh-CN" altLang="zh-CN" sz="4000" dirty="0">
                <a:solidFill>
                  <a:srgbClr val="222222"/>
                </a:solidFill>
                <a:latin typeface="Arial" panose="020B0604020202020204" pitchFamily="34" charset="0"/>
                <a:ea typeface="MathJax_Main"/>
              </a:rPr>
              <a:t>)⊇</a:t>
            </a:r>
            <a:r>
              <a:rPr lang="zh-CN" altLang="zh-CN" sz="4000" dirty="0">
                <a:solidFill>
                  <a:srgbClr val="222222"/>
                </a:solidFill>
                <a:latin typeface="Arial" panose="020B0604020202020204" pitchFamily="34" charset="0"/>
                <a:ea typeface="MathJax_Math-italic"/>
              </a:rPr>
              <a:t>endpos</a:t>
            </a:r>
            <a:r>
              <a:rPr lang="zh-CN" altLang="zh-CN" sz="4000" dirty="0">
                <a:solidFill>
                  <a:srgbClr val="222222"/>
                </a:solidFill>
                <a:latin typeface="Arial" panose="020B0604020202020204" pitchFamily="34" charset="0"/>
                <a:ea typeface="MathJax_Main"/>
              </a:rPr>
              <a:t>(</a:t>
            </a:r>
            <a:r>
              <a:rPr lang="zh-CN" altLang="zh-CN" sz="4000" dirty="0">
                <a:solidFill>
                  <a:srgbClr val="222222"/>
                </a:solidFill>
                <a:latin typeface="Arial" panose="020B0604020202020204" pitchFamily="34" charset="0"/>
                <a:ea typeface="MathJax_Math-italic"/>
              </a:rPr>
              <a:t>s</a:t>
            </a:r>
            <a:r>
              <a:rPr lang="zh-CN" altLang="zh-CN" sz="2000" dirty="0">
                <a:solidFill>
                  <a:srgbClr val="222222"/>
                </a:solidFill>
                <a:latin typeface="Arial" panose="020B0604020202020204" pitchFamily="34" charset="0"/>
                <a:ea typeface="MathJax_Main"/>
              </a:rPr>
              <a:t>2</a:t>
            </a:r>
            <a:r>
              <a:rPr lang="zh-CN" altLang="zh-CN" sz="4000" dirty="0">
                <a:solidFill>
                  <a:srgbClr val="222222"/>
                </a:solidFill>
                <a:latin typeface="Arial" panose="020B0604020202020204" pitchFamily="34" charset="0"/>
                <a:ea typeface="MathJax_Main"/>
              </a:rPr>
              <a:t>)</a:t>
            </a:r>
            <a:r>
              <a:rPr lang="zh-CN" altLang="en-US" dirty="0">
                <a:solidFill>
                  <a:srgbClr val="222222"/>
                </a:solidFill>
                <a:latin typeface="Arial" panose="020B0604020202020204" pitchFamily="34" charset="0"/>
                <a:ea typeface="-apple-system"/>
              </a:rPr>
              <a:t> </a:t>
            </a:r>
            <a:endParaRPr lang="en-US" altLang="zh-CN" b="1" dirty="0">
              <a:solidFill>
                <a:srgbClr val="222222"/>
              </a:solidFill>
              <a:latin typeface="Arial" panose="020B0604020202020204" pitchFamily="34" charset="0"/>
              <a:ea typeface="-apple-system"/>
            </a:endParaRPr>
          </a:p>
          <a:p>
            <a:r>
              <a:rPr lang="zh-CN" altLang="zh-CN" sz="4000" dirty="0">
                <a:solidFill>
                  <a:srgbClr val="222222"/>
                </a:solidFill>
                <a:latin typeface="Arial" panose="020B0604020202020204" pitchFamily="34" charset="0"/>
                <a:ea typeface="MathJax_Math-italic"/>
              </a:rPr>
              <a:t>s</a:t>
            </a:r>
            <a:r>
              <a:rPr lang="zh-CN" altLang="zh-CN" sz="2000" dirty="0">
                <a:solidFill>
                  <a:srgbClr val="222222"/>
                </a:solidFill>
                <a:latin typeface="Arial" panose="020B0604020202020204" pitchFamily="34" charset="0"/>
                <a:ea typeface="MathJax_Main"/>
              </a:rPr>
              <a:t>1</a:t>
            </a:r>
            <a:r>
              <a:rPr lang="zh-CN" altLang="zh-CN" b="1" dirty="0">
                <a:solidFill>
                  <a:srgbClr val="222222"/>
                </a:solidFill>
                <a:latin typeface="Arial" panose="020B0604020202020204" pitchFamily="34" charset="0"/>
                <a:ea typeface="-apple-system"/>
              </a:rPr>
              <a:t>不是 </a:t>
            </a:r>
            <a:r>
              <a:rPr lang="zh-CN" altLang="zh-CN" sz="4000" dirty="0">
                <a:solidFill>
                  <a:srgbClr val="222222"/>
                </a:solidFill>
                <a:latin typeface="Arial" panose="020B0604020202020204" pitchFamily="34" charset="0"/>
                <a:ea typeface="MathJax_Math-italic"/>
              </a:rPr>
              <a:t>s</a:t>
            </a:r>
            <a:r>
              <a:rPr lang="zh-CN" altLang="zh-CN" sz="2000" dirty="0">
                <a:solidFill>
                  <a:srgbClr val="222222"/>
                </a:solidFill>
                <a:latin typeface="Arial" panose="020B0604020202020204" pitchFamily="34" charset="0"/>
                <a:ea typeface="MathJax_Main"/>
              </a:rPr>
              <a:t>2</a:t>
            </a:r>
            <a:r>
              <a:rPr lang="zh-CN" altLang="zh-CN" b="1" dirty="0">
                <a:solidFill>
                  <a:srgbClr val="222222"/>
                </a:solidFill>
                <a:latin typeface="Arial" panose="020B0604020202020204" pitchFamily="34" charset="0"/>
                <a:ea typeface="-apple-system"/>
              </a:rPr>
              <a:t>的后缀当且仅当</a:t>
            </a:r>
            <a:r>
              <a:rPr lang="en-US" altLang="zh-CN" b="1" dirty="0">
                <a:solidFill>
                  <a:srgbClr val="222222"/>
                </a:solidFill>
                <a:latin typeface="Arial" panose="020B0604020202020204" pitchFamily="34" charset="0"/>
                <a:ea typeface="-apple-system"/>
              </a:rPr>
              <a:t/>
            </a:r>
            <a:br>
              <a:rPr lang="en-US" altLang="zh-CN" b="1" dirty="0">
                <a:solidFill>
                  <a:srgbClr val="222222"/>
                </a:solidFill>
                <a:latin typeface="Arial" panose="020B0604020202020204" pitchFamily="34" charset="0"/>
                <a:ea typeface="-apple-system"/>
              </a:rPr>
            </a:br>
            <a:r>
              <a:rPr lang="en-US" altLang="zh-CN" b="1" dirty="0">
                <a:solidFill>
                  <a:srgbClr val="222222"/>
                </a:solidFill>
                <a:latin typeface="Arial" panose="020B0604020202020204" pitchFamily="34" charset="0"/>
                <a:ea typeface="-apple-system"/>
              </a:rPr>
              <a:t>       </a:t>
            </a:r>
            <a:r>
              <a:rPr lang="zh-CN" altLang="zh-CN" sz="4000" dirty="0">
                <a:solidFill>
                  <a:srgbClr val="222222"/>
                </a:solidFill>
                <a:latin typeface="Arial" panose="020B0604020202020204" pitchFamily="34" charset="0"/>
                <a:ea typeface="MathJax_Math-italic"/>
              </a:rPr>
              <a:t>endpos</a:t>
            </a:r>
            <a:r>
              <a:rPr lang="zh-CN" altLang="zh-CN" sz="4000" dirty="0">
                <a:solidFill>
                  <a:srgbClr val="222222"/>
                </a:solidFill>
                <a:latin typeface="Arial" panose="020B0604020202020204" pitchFamily="34" charset="0"/>
                <a:ea typeface="MathJax_Main"/>
              </a:rPr>
              <a:t>(</a:t>
            </a:r>
            <a:r>
              <a:rPr lang="zh-CN" altLang="zh-CN" sz="4000" dirty="0">
                <a:solidFill>
                  <a:srgbClr val="222222"/>
                </a:solidFill>
                <a:latin typeface="Arial" panose="020B0604020202020204" pitchFamily="34" charset="0"/>
                <a:ea typeface="MathJax_Math-italic"/>
              </a:rPr>
              <a:t>s</a:t>
            </a:r>
            <a:r>
              <a:rPr lang="zh-CN" altLang="zh-CN" sz="2000" dirty="0">
                <a:solidFill>
                  <a:srgbClr val="222222"/>
                </a:solidFill>
                <a:latin typeface="Arial" panose="020B0604020202020204" pitchFamily="34" charset="0"/>
                <a:ea typeface="MathJax_Main"/>
              </a:rPr>
              <a:t>1</a:t>
            </a:r>
            <a:r>
              <a:rPr lang="zh-CN" altLang="zh-CN" sz="4000" dirty="0">
                <a:solidFill>
                  <a:srgbClr val="222222"/>
                </a:solidFill>
                <a:latin typeface="Arial" panose="020B0604020202020204" pitchFamily="34" charset="0"/>
                <a:ea typeface="MathJax_Main"/>
              </a:rPr>
              <a:t>)∩</a:t>
            </a:r>
            <a:r>
              <a:rPr lang="zh-CN" altLang="zh-CN" sz="4000" dirty="0">
                <a:solidFill>
                  <a:srgbClr val="222222"/>
                </a:solidFill>
                <a:latin typeface="Arial" panose="020B0604020202020204" pitchFamily="34" charset="0"/>
                <a:ea typeface="MathJax_Math-italic"/>
              </a:rPr>
              <a:t>endpos</a:t>
            </a:r>
            <a:r>
              <a:rPr lang="zh-CN" altLang="zh-CN" sz="4000" dirty="0">
                <a:solidFill>
                  <a:srgbClr val="222222"/>
                </a:solidFill>
                <a:latin typeface="Arial" panose="020B0604020202020204" pitchFamily="34" charset="0"/>
                <a:ea typeface="MathJax_Main"/>
              </a:rPr>
              <a:t>(</a:t>
            </a:r>
            <a:r>
              <a:rPr lang="zh-CN" altLang="zh-CN" sz="4000" dirty="0">
                <a:solidFill>
                  <a:srgbClr val="222222"/>
                </a:solidFill>
                <a:latin typeface="Arial" panose="020B0604020202020204" pitchFamily="34" charset="0"/>
                <a:ea typeface="MathJax_Math-italic"/>
              </a:rPr>
              <a:t>s</a:t>
            </a:r>
            <a:r>
              <a:rPr lang="zh-CN" altLang="zh-CN" sz="2000" dirty="0">
                <a:solidFill>
                  <a:srgbClr val="222222"/>
                </a:solidFill>
                <a:latin typeface="Arial" panose="020B0604020202020204" pitchFamily="34" charset="0"/>
                <a:ea typeface="MathJax_Main"/>
              </a:rPr>
              <a:t>2</a:t>
            </a:r>
            <a:r>
              <a:rPr lang="zh-CN" altLang="zh-CN" sz="4000" dirty="0">
                <a:solidFill>
                  <a:srgbClr val="222222"/>
                </a:solidFill>
                <a:latin typeface="Arial" panose="020B0604020202020204" pitchFamily="34" charset="0"/>
                <a:ea typeface="MathJax_Main"/>
              </a:rPr>
              <a:t>)=∅</a:t>
            </a:r>
            <a:endParaRPr lang="zh-CN" altLang="zh-CN" sz="4800" dirty="0">
              <a:latin typeface="Arial" panose="020B0604020202020204" pitchFamily="34" charset="0"/>
            </a:endParaRPr>
          </a:p>
          <a:p>
            <a:endParaRPr lang="zh-CN" altLang="en-US" dirty="0"/>
          </a:p>
        </p:txBody>
      </p:sp>
      <p:sp>
        <p:nvSpPr>
          <p:cNvPr id="5" name="矩形 4">
            <a:extLst>
              <a:ext uri="{FF2B5EF4-FFF2-40B4-BE49-F238E27FC236}">
                <a16:creationId xmlns:a16="http://schemas.microsoft.com/office/drawing/2014/main" xmlns="" id="{4B005B11-5318-41BA-AED2-92478C04A77B}"/>
              </a:ext>
            </a:extLst>
          </p:cNvPr>
          <p:cNvSpPr/>
          <p:nvPr/>
        </p:nvSpPr>
        <p:spPr>
          <a:xfrm>
            <a:off x="278304" y="6093297"/>
            <a:ext cx="6453936" cy="369332"/>
          </a:xfrm>
          <a:prstGeom prst="rect">
            <a:avLst/>
          </a:prstGeom>
        </p:spPr>
        <p:txBody>
          <a:bodyPr wrap="square">
            <a:spAutoFit/>
          </a:bodyPr>
          <a:lstStyle/>
          <a:p>
            <a:r>
              <a:rPr lang="zh-CN" altLang="en-US" dirty="0">
                <a:solidFill>
                  <a:srgbClr val="222222"/>
                </a:solidFill>
                <a:ea typeface="MathJax_Main"/>
              </a:rPr>
              <a:t>对于两个集合有</a:t>
            </a:r>
            <a:r>
              <a:rPr lang="en-US" altLang="zh-CN" dirty="0">
                <a:solidFill>
                  <a:srgbClr val="222222"/>
                </a:solidFill>
                <a:ea typeface="MathJax_Main"/>
              </a:rPr>
              <a:t>A</a:t>
            </a:r>
            <a:r>
              <a:rPr lang="zh-CN" altLang="zh-CN" dirty="0">
                <a:solidFill>
                  <a:srgbClr val="222222"/>
                </a:solidFill>
                <a:ea typeface="MathJax_Main"/>
              </a:rPr>
              <a:t>⊇</a:t>
            </a:r>
            <a:r>
              <a:rPr lang="en-US" altLang="zh-CN" dirty="0">
                <a:solidFill>
                  <a:srgbClr val="222222"/>
                </a:solidFill>
                <a:ea typeface="MathJax_Main"/>
              </a:rPr>
              <a:t>B</a:t>
            </a:r>
            <a:r>
              <a:rPr lang="zh-CN" altLang="en-US" dirty="0">
                <a:solidFill>
                  <a:srgbClr val="222222"/>
                </a:solidFill>
                <a:ea typeface="MathJax_Main"/>
              </a:rPr>
              <a:t>，表示</a:t>
            </a:r>
            <a:r>
              <a:rPr lang="en-US" altLang="zh-CN" dirty="0">
                <a:solidFill>
                  <a:srgbClr val="222222"/>
                </a:solidFill>
                <a:ea typeface="MathJax_Main"/>
              </a:rPr>
              <a:t>B</a:t>
            </a:r>
            <a:r>
              <a:rPr lang="zh-CN" altLang="en-US" dirty="0">
                <a:solidFill>
                  <a:srgbClr val="222222"/>
                </a:solidFill>
                <a:ea typeface="MathJax_Main"/>
              </a:rPr>
              <a:t>中的元素都在</a:t>
            </a:r>
            <a:r>
              <a:rPr lang="en-US" altLang="zh-CN" dirty="0">
                <a:solidFill>
                  <a:srgbClr val="222222"/>
                </a:solidFill>
                <a:ea typeface="MathJax_Main"/>
              </a:rPr>
              <a:t>A</a:t>
            </a:r>
            <a:r>
              <a:rPr lang="zh-CN" altLang="en-US" dirty="0">
                <a:solidFill>
                  <a:srgbClr val="222222"/>
                </a:solidFill>
                <a:ea typeface="MathJax_Main"/>
              </a:rPr>
              <a:t>中出现过</a:t>
            </a:r>
            <a:endParaRPr lang="zh-CN" altLang="en-US" dirty="0"/>
          </a:p>
        </p:txBody>
      </p:sp>
    </p:spTree>
    <p:extLst>
      <p:ext uri="{BB962C8B-B14F-4D97-AF65-F5344CB8AC3E}">
        <p14:creationId xmlns:p14="http://schemas.microsoft.com/office/powerpoint/2010/main" xmlns="" val="6289522"/>
      </p:ext>
    </p:extLst>
  </p:cSld>
  <p:clrMapOvr>
    <a:masterClrMapping/>
  </p:clrMapOvr>
  <p:transition spd="slow">
    <p:random/>
  </p:transition>
</p:sld>
</file>

<file path=ppt/theme/theme1.xml><?xml version="1.0" encoding="utf-8"?>
<a:theme xmlns:a="http://schemas.openxmlformats.org/drawingml/2006/main" name="Pixel">
  <a:themeElements>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fontScheme name="Pixel">
      <a:majorFont>
        <a:latin typeface="Arial"/>
        <a:ea typeface="仿宋_GB2312"/>
        <a:cs typeface=""/>
      </a:majorFont>
      <a:minorFont>
        <a:latin typeface="Arial"/>
        <a:ea typeface="仿宋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仿宋_GB2312" panose="0201060903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仿宋_GB2312" panose="02010609030101010101" pitchFamily="49"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FF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26241</TotalTime>
  <Words>5275</Words>
  <Application>Microsoft Office PowerPoint</Application>
  <PresentationFormat>全屏显示(4:3)</PresentationFormat>
  <Paragraphs>863</Paragraphs>
  <Slides>70</Slides>
  <Notes>0</Notes>
  <HiddenSlides>0</HiddenSlides>
  <MMClips>0</MMClips>
  <ScaleCrop>false</ScaleCrop>
  <HeadingPairs>
    <vt:vector size="4" baseType="variant">
      <vt:variant>
        <vt:lpstr>主题</vt:lpstr>
      </vt:variant>
      <vt:variant>
        <vt:i4>1</vt:i4>
      </vt:variant>
      <vt:variant>
        <vt:lpstr>幻灯片标题</vt:lpstr>
      </vt:variant>
      <vt:variant>
        <vt:i4>70</vt:i4>
      </vt:variant>
    </vt:vector>
  </HeadingPairs>
  <TitlesOfParts>
    <vt:vector size="71" baseType="lpstr">
      <vt:lpstr>Pixel</vt:lpstr>
      <vt:lpstr>后缀自动机 Suffix Automaton</vt:lpstr>
      <vt:lpstr>后缀自动机</vt:lpstr>
      <vt:lpstr>简单实现——trie</vt:lpstr>
      <vt:lpstr>aabbabd</vt:lpstr>
      <vt:lpstr>SAM状态集——endpos</vt:lpstr>
      <vt:lpstr>S=aabbabd</vt:lpstr>
      <vt:lpstr>aabbabd的SAM状态集合</vt:lpstr>
      <vt:lpstr>aabbabd的endpos集合</vt:lpstr>
      <vt:lpstr>性质一</vt:lpstr>
      <vt:lpstr>证明</vt:lpstr>
      <vt:lpstr>性质二</vt:lpstr>
      <vt:lpstr>性质三</vt:lpstr>
      <vt:lpstr>例一  后缀自动机——基本概念                        hihocoder 1441</vt:lpstr>
      <vt:lpstr>法一</vt:lpstr>
      <vt:lpstr>幻灯片 15</vt:lpstr>
      <vt:lpstr>性质四</vt:lpstr>
      <vt:lpstr>幻灯片 17</vt:lpstr>
      <vt:lpstr>SAM的后缀链接</vt:lpstr>
      <vt:lpstr>幻灯片 19</vt:lpstr>
      <vt:lpstr>幻灯片 20</vt:lpstr>
      <vt:lpstr>SAM的后缀链接</vt:lpstr>
      <vt:lpstr>endpos集合树</vt:lpstr>
      <vt:lpstr>幻灯片 23</vt:lpstr>
      <vt:lpstr>SAM转移函数</vt:lpstr>
      <vt:lpstr>SAM转移函数</vt:lpstr>
      <vt:lpstr>SAM转移函数</vt:lpstr>
      <vt:lpstr>算法流程</vt:lpstr>
      <vt:lpstr>幻灯片 28</vt:lpstr>
      <vt:lpstr>幻灯片 29</vt:lpstr>
      <vt:lpstr>幻灯片 30</vt:lpstr>
      <vt:lpstr>构造SAM</vt:lpstr>
      <vt:lpstr>幻灯片 32</vt:lpstr>
      <vt:lpstr>情况二</vt:lpstr>
      <vt:lpstr>幻灯片 34</vt:lpstr>
      <vt:lpstr>2.1</vt:lpstr>
      <vt:lpstr>2.2</vt:lpstr>
      <vt:lpstr>幻灯片 37</vt:lpstr>
      <vt:lpstr>幻灯片 38</vt:lpstr>
      <vt:lpstr>幻灯片 39</vt:lpstr>
      <vt:lpstr>幻灯片 40</vt:lpstr>
      <vt:lpstr>幻灯片 41</vt:lpstr>
      <vt:lpstr>算法流程回顾</vt:lpstr>
      <vt:lpstr>时空复杂度</vt:lpstr>
      <vt:lpstr>状态的数量证明：</vt:lpstr>
      <vt:lpstr>转移的数量证明：</vt:lpstr>
      <vt:lpstr>代码</vt:lpstr>
      <vt:lpstr>幻灯片 47</vt:lpstr>
      <vt:lpstr>例一  后缀自动机——基本概念                        hihocoder 1441</vt:lpstr>
      <vt:lpstr>法二</vt:lpstr>
      <vt:lpstr>幻灯片 50</vt:lpstr>
      <vt:lpstr>幻灯片 51</vt:lpstr>
      <vt:lpstr>幻灯片 52</vt:lpstr>
      <vt:lpstr>幻灯片 53</vt:lpstr>
      <vt:lpstr>幻灯片 54</vt:lpstr>
      <vt:lpstr>例二  生成魔咒      SDOI2016</vt:lpstr>
      <vt:lpstr>幻灯片 56</vt:lpstr>
      <vt:lpstr>分析</vt:lpstr>
      <vt:lpstr>幻灯片 58</vt:lpstr>
      <vt:lpstr>广义后缀自动机</vt:lpstr>
      <vt:lpstr>例三     串       BZOJ3277</vt:lpstr>
      <vt:lpstr>幻灯片 61</vt:lpstr>
      <vt:lpstr>幻灯片 62</vt:lpstr>
      <vt:lpstr>后缀自动机的应用</vt:lpstr>
      <vt:lpstr>判断子串</vt:lpstr>
      <vt:lpstr>统计本质不同的子串的个数</vt:lpstr>
      <vt:lpstr>找第K大的子串  </vt:lpstr>
      <vt:lpstr>求最小循环串</vt:lpstr>
      <vt:lpstr>找回文串</vt:lpstr>
      <vt:lpstr>总结</vt:lpstr>
      <vt:lpstr>后缀数组sa和后缀自动机SAM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由对称性解2-SAT问题</dc:title>
  <dc:creator>xuxx</dc:creator>
  <cp:lastModifiedBy>admin</cp:lastModifiedBy>
  <cp:revision>520</cp:revision>
  <dcterms:modified xsi:type="dcterms:W3CDTF">2020-06-13T01:55:53Z</dcterms:modified>
</cp:coreProperties>
</file>