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38"/>
  </p:notesMasterIdLst>
  <p:sldIdLst>
    <p:sldId id="256" r:id="rId2"/>
    <p:sldId id="306" r:id="rId3"/>
    <p:sldId id="326" r:id="rId4"/>
    <p:sldId id="318" r:id="rId5"/>
    <p:sldId id="307" r:id="rId6"/>
    <p:sldId id="319" r:id="rId7"/>
    <p:sldId id="320" r:id="rId8"/>
    <p:sldId id="329" r:id="rId9"/>
    <p:sldId id="323" r:id="rId10"/>
    <p:sldId id="324" r:id="rId11"/>
    <p:sldId id="321" r:id="rId12"/>
    <p:sldId id="325" r:id="rId13"/>
    <p:sldId id="330" r:id="rId14"/>
    <p:sldId id="328" r:id="rId15"/>
    <p:sldId id="331" r:id="rId16"/>
    <p:sldId id="332" r:id="rId17"/>
    <p:sldId id="333" r:id="rId18"/>
    <p:sldId id="334" r:id="rId19"/>
    <p:sldId id="335" r:id="rId20"/>
    <p:sldId id="336" r:id="rId21"/>
    <p:sldId id="337" r:id="rId22"/>
    <p:sldId id="338" r:id="rId23"/>
    <p:sldId id="339" r:id="rId24"/>
    <p:sldId id="340" r:id="rId25"/>
    <p:sldId id="341" r:id="rId26"/>
    <p:sldId id="349" r:id="rId27"/>
    <p:sldId id="347" r:id="rId28"/>
    <p:sldId id="348" r:id="rId29"/>
    <p:sldId id="346" r:id="rId30"/>
    <p:sldId id="317" r:id="rId31"/>
    <p:sldId id="342" r:id="rId32"/>
    <p:sldId id="343" r:id="rId33"/>
    <p:sldId id="345" r:id="rId34"/>
    <p:sldId id="344" r:id="rId35"/>
    <p:sldId id="314" r:id="rId36"/>
    <p:sldId id="315"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73" autoAdjust="0"/>
    <p:restoredTop sz="92579" autoAdjust="0"/>
  </p:normalViewPr>
  <p:slideViewPr>
    <p:cSldViewPr>
      <p:cViewPr varScale="1">
        <p:scale>
          <a:sx n="111" d="100"/>
          <a:sy n="111" d="100"/>
        </p:scale>
        <p:origin x="8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0B067-A1F0-442C-BB5B-A1684855C105}" type="datetimeFigureOut">
              <a:rPr lang="zh-CN" altLang="en-US" smtClean="0"/>
              <a:pPr/>
              <a:t>2020-05-29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A266B-3064-4298-B56F-862D214798AA}" type="slidenum">
              <a:rPr lang="zh-CN" altLang="en-US" smtClean="0"/>
              <a:pPr/>
              <a:t>‹#›</a:t>
            </a:fld>
            <a:endParaRPr lang="zh-CN" altLang="en-US"/>
          </a:p>
        </p:txBody>
      </p:sp>
    </p:spTree>
    <p:extLst>
      <p:ext uri="{BB962C8B-B14F-4D97-AF65-F5344CB8AC3E}">
        <p14:creationId xmlns:p14="http://schemas.microsoft.com/office/powerpoint/2010/main" val="373116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2020-05-29</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2020-05-29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2020-05-29</a:t>
            </a:fld>
            <a:endParaRPr lang="zh-CN" altLang="en-US"/>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9" name="页脚占位符 8"/>
          <p:cNvSpPr>
            <a:spLocks noGrp="1"/>
          </p:cNvSpPr>
          <p:nvPr>
            <p:ph type="ftr" sz="quarter" idx="12"/>
          </p:nvPr>
        </p:nvSpPr>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2020-05-29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156448" y="6422064"/>
            <a:ext cx="762000" cy="365125"/>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fld id="{530820CF-B880-4189-942D-D702A7CBA730}" type="datetimeFigureOut">
              <a:rPr lang="zh-CN" altLang="en-US" smtClean="0"/>
              <a:pPr/>
              <a:t>2020-05-29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30820CF-B880-4189-942D-D702A7CBA730}" type="datetimeFigureOut">
              <a:rPr lang="zh-CN" altLang="en-US" smtClean="0"/>
              <a:pPr/>
              <a:t>2020-05-29</a:t>
            </a:fld>
            <a:endParaRPr lang="zh-CN" altLang="en-US"/>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zh-CN" altLang="en-US"/>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回文自动机</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4D83B92-6E64-45E6-A6FE-2F200298AE35}"/>
              </a:ext>
            </a:extLst>
          </p:cNvPr>
          <p:cNvSpPr>
            <a:spLocks noGrp="1"/>
          </p:cNvSpPr>
          <p:nvPr>
            <p:ph idx="1"/>
          </p:nvPr>
        </p:nvSpPr>
        <p:spPr>
          <a:xfrm>
            <a:off x="457200" y="1600200"/>
            <a:ext cx="8291264" cy="4525963"/>
          </a:xfrm>
        </p:spPr>
        <p:txBody>
          <a:bodyPr/>
          <a:lstStyle/>
          <a:p>
            <a:r>
              <a:rPr lang="zh-CN" altLang="en-US" dirty="0"/>
              <a:t>最后无论是否新建了节点，都需要更新</a:t>
            </a:r>
            <a:r>
              <a:rPr lang="en-US" altLang="zh-CN" dirty="0"/>
              <a:t>last</a:t>
            </a:r>
            <a:r>
              <a:rPr lang="zh-CN" altLang="en-US" dirty="0"/>
              <a:t>和</a:t>
            </a:r>
            <a:r>
              <a:rPr lang="en-US" altLang="zh-CN" dirty="0" err="1"/>
              <a:t>cnt</a:t>
            </a:r>
            <a:endParaRPr lang="en-US" altLang="zh-CN" dirty="0"/>
          </a:p>
          <a:p>
            <a:endParaRPr lang="en-US" altLang="zh-CN" dirty="0"/>
          </a:p>
          <a:p>
            <a:r>
              <a:rPr lang="en-US" altLang="zh-CN" dirty="0"/>
              <a:t>last=next[u][c];</a:t>
            </a:r>
            <a:br>
              <a:rPr lang="en-US" altLang="zh-CN" dirty="0"/>
            </a:br>
            <a:r>
              <a:rPr lang="en-US" altLang="zh-CN" dirty="0" err="1"/>
              <a:t>cnt</a:t>
            </a:r>
            <a:r>
              <a:rPr lang="en-US" altLang="zh-CN" dirty="0"/>
              <a:t>[last]++;</a:t>
            </a:r>
            <a:endParaRPr lang="zh-CN" altLang="en-US" dirty="0"/>
          </a:p>
        </p:txBody>
      </p:sp>
    </p:spTree>
    <p:extLst>
      <p:ext uri="{BB962C8B-B14F-4D97-AF65-F5344CB8AC3E}">
        <p14:creationId xmlns:p14="http://schemas.microsoft.com/office/powerpoint/2010/main" val="142312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A8E19-0FBA-4054-85CF-DDE129EEF7D8}"/>
              </a:ext>
            </a:extLst>
          </p:cNvPr>
          <p:cNvSpPr>
            <a:spLocks noGrp="1"/>
          </p:cNvSpPr>
          <p:nvPr>
            <p:ph type="title"/>
          </p:nvPr>
        </p:nvSpPr>
        <p:spPr/>
        <p:txBody>
          <a:bodyPr/>
          <a:lstStyle/>
          <a:p>
            <a:r>
              <a:rPr lang="en-US" altLang="zh-CN" sz="4800" dirty="0" err="1"/>
              <a:t>get_fail</a:t>
            </a:r>
            <a:endParaRPr lang="zh-CN" altLang="en-US" dirty="0"/>
          </a:p>
        </p:txBody>
      </p:sp>
      <p:sp>
        <p:nvSpPr>
          <p:cNvPr id="3" name="内容占位符 2">
            <a:extLst>
              <a:ext uri="{FF2B5EF4-FFF2-40B4-BE49-F238E27FC236}">
                <a16:creationId xmlns:a16="http://schemas.microsoft.com/office/drawing/2014/main" id="{61EE7389-ADD1-449B-8F83-8EAF6003C123}"/>
              </a:ext>
            </a:extLst>
          </p:cNvPr>
          <p:cNvSpPr>
            <a:spLocks noGrp="1"/>
          </p:cNvSpPr>
          <p:nvPr>
            <p:ph idx="1"/>
          </p:nvPr>
        </p:nvSpPr>
        <p:spPr/>
        <p:txBody>
          <a:bodyPr/>
          <a:lstStyle/>
          <a:p>
            <a:r>
              <a:rPr lang="en-US" altLang="zh-CN" dirty="0"/>
              <a:t>x</a:t>
            </a:r>
            <a:r>
              <a:rPr lang="zh-CN" altLang="en-US" dirty="0"/>
              <a:t>是节点编号，</a:t>
            </a:r>
            <a:r>
              <a:rPr lang="en-US" altLang="zh-CN" dirty="0"/>
              <a:t>s[p]</a:t>
            </a:r>
            <a:r>
              <a:rPr lang="zh-CN" altLang="en-US" dirty="0"/>
              <a:t>是新加入的字符，即</a:t>
            </a:r>
            <a:r>
              <a:rPr lang="en-US" altLang="zh-CN" dirty="0"/>
              <a:t>p</a:t>
            </a:r>
            <a:r>
              <a:rPr lang="zh-CN" altLang="en-US" dirty="0"/>
              <a:t>是当前插入字符在原串中的下标。</a:t>
            </a:r>
          </a:p>
        </p:txBody>
      </p:sp>
      <p:sp>
        <p:nvSpPr>
          <p:cNvPr id="4" name="矩形 3">
            <a:extLst>
              <a:ext uri="{FF2B5EF4-FFF2-40B4-BE49-F238E27FC236}">
                <a16:creationId xmlns:a16="http://schemas.microsoft.com/office/drawing/2014/main" id="{4392572D-BFE3-494A-B6DB-47B809CDF4A5}"/>
              </a:ext>
            </a:extLst>
          </p:cNvPr>
          <p:cNvSpPr/>
          <p:nvPr/>
        </p:nvSpPr>
        <p:spPr>
          <a:xfrm>
            <a:off x="1099178" y="3068960"/>
            <a:ext cx="6809184"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800" dirty="0"/>
              <a:t>int </a:t>
            </a:r>
            <a:r>
              <a:rPr lang="en-US" altLang="zh-CN" sz="2800" dirty="0" err="1"/>
              <a:t>get_fail</a:t>
            </a:r>
            <a:r>
              <a:rPr lang="en-US" altLang="zh-CN" sz="2800" dirty="0"/>
              <a:t>(int </a:t>
            </a:r>
            <a:r>
              <a:rPr lang="en-US" altLang="zh-CN" sz="2800" dirty="0" err="1"/>
              <a:t>x,int</a:t>
            </a:r>
            <a:r>
              <a:rPr lang="en-US" altLang="zh-CN" sz="2800" dirty="0"/>
              <a:t> p){</a:t>
            </a:r>
          </a:p>
          <a:p>
            <a:r>
              <a:rPr lang="en-US" altLang="zh-CN" sz="2800" dirty="0"/>
              <a:t>    while(s[p-</a:t>
            </a:r>
            <a:r>
              <a:rPr lang="en-US" altLang="zh-CN" sz="2800" dirty="0" err="1"/>
              <a:t>len</a:t>
            </a:r>
            <a:r>
              <a:rPr lang="en-US" altLang="zh-CN" sz="2800" dirty="0"/>
              <a:t>[x]-1]!=s[p]) x=fail[x];</a:t>
            </a:r>
          </a:p>
          <a:p>
            <a:r>
              <a:rPr lang="en-US" altLang="zh-CN" sz="2800" dirty="0"/>
              <a:t>    return x;</a:t>
            </a:r>
          </a:p>
          <a:p>
            <a:r>
              <a:rPr lang="en-US" altLang="zh-CN" sz="2800" dirty="0"/>
              <a:t>}</a:t>
            </a:r>
            <a:endParaRPr lang="zh-CN" altLang="en-US" sz="2800" dirty="0"/>
          </a:p>
        </p:txBody>
      </p:sp>
    </p:spTree>
    <p:extLst>
      <p:ext uri="{BB962C8B-B14F-4D97-AF65-F5344CB8AC3E}">
        <p14:creationId xmlns:p14="http://schemas.microsoft.com/office/powerpoint/2010/main" val="31774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262C4E9-5B80-42CF-8D2A-F16266201F63}"/>
              </a:ext>
            </a:extLst>
          </p:cNvPr>
          <p:cNvSpPr/>
          <p:nvPr/>
        </p:nvSpPr>
        <p:spPr>
          <a:xfrm>
            <a:off x="323528" y="1228397"/>
            <a:ext cx="8496944"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dirty="0"/>
              <a:t>void ins(int </a:t>
            </a:r>
            <a:r>
              <a:rPr lang="en-US" altLang="zh-CN" sz="2000" dirty="0" err="1"/>
              <a:t>c,int</a:t>
            </a:r>
            <a:r>
              <a:rPr lang="en-US" altLang="zh-CN" sz="2000" dirty="0"/>
              <a:t> p){</a:t>
            </a:r>
          </a:p>
          <a:p>
            <a:pPr marL="36576" indent="0">
              <a:buNone/>
            </a:pPr>
            <a:r>
              <a:rPr lang="en-US" altLang="zh-CN" sz="2000" dirty="0"/>
              <a:t>        int u=</a:t>
            </a:r>
            <a:r>
              <a:rPr lang="en-US" altLang="zh-CN" sz="2000" dirty="0" err="1"/>
              <a:t>get_fail</a:t>
            </a:r>
            <a:r>
              <a:rPr lang="en-US" altLang="zh-CN" sz="2000" dirty="0"/>
              <a:t>(</a:t>
            </a:r>
            <a:r>
              <a:rPr lang="en-US" altLang="zh-CN" sz="2000" dirty="0" err="1"/>
              <a:t>last,p</a:t>
            </a:r>
            <a:r>
              <a:rPr lang="en-US" altLang="zh-CN" sz="2000" dirty="0"/>
              <a:t>);  //</a:t>
            </a:r>
            <a:r>
              <a:rPr lang="zh-CN" altLang="en-US" sz="2000" dirty="0"/>
              <a:t>根据</a:t>
            </a:r>
            <a:r>
              <a:rPr lang="en-US" altLang="zh-CN" sz="2000" dirty="0"/>
              <a:t>fail</a:t>
            </a:r>
            <a:r>
              <a:rPr lang="zh-CN" altLang="en-US" sz="2000" dirty="0"/>
              <a:t>寻找以</a:t>
            </a:r>
            <a:r>
              <a:rPr lang="en-US" altLang="zh-CN" sz="2000" dirty="0"/>
              <a:t>s[p]</a:t>
            </a:r>
            <a:r>
              <a:rPr lang="zh-CN" altLang="en-US" sz="2000" dirty="0"/>
              <a:t>为结尾的最长回文串后缀。     </a:t>
            </a:r>
            <a:br>
              <a:rPr lang="en-US" altLang="zh-CN" sz="2000" dirty="0"/>
            </a:br>
            <a:endParaRPr lang="en-US" altLang="zh-CN" sz="2000" dirty="0"/>
          </a:p>
          <a:p>
            <a:r>
              <a:rPr lang="en-US" altLang="zh-CN" sz="2000" dirty="0"/>
              <a:t>        if(next[u][c]==0){</a:t>
            </a:r>
          </a:p>
          <a:p>
            <a:r>
              <a:rPr lang="en-US" altLang="zh-CN" sz="2000" dirty="0"/>
              <a:t>             tot++;</a:t>
            </a:r>
          </a:p>
          <a:p>
            <a:r>
              <a:rPr lang="en-US" altLang="zh-CN" sz="2000" dirty="0"/>
              <a:t>             </a:t>
            </a:r>
            <a:r>
              <a:rPr lang="en-US" altLang="zh-CN" sz="2000" dirty="0" err="1"/>
              <a:t>len</a:t>
            </a:r>
            <a:r>
              <a:rPr lang="en-US" altLang="zh-CN" sz="2000" dirty="0"/>
              <a:t>[tot]=</a:t>
            </a:r>
            <a:r>
              <a:rPr lang="en-US" altLang="zh-CN" sz="2000" dirty="0" err="1">
                <a:solidFill>
                  <a:srgbClr val="FF0000"/>
                </a:solidFill>
              </a:rPr>
              <a:t>len</a:t>
            </a:r>
            <a:r>
              <a:rPr lang="en-US" altLang="zh-CN" sz="2000" dirty="0">
                <a:solidFill>
                  <a:srgbClr val="FF0000"/>
                </a:solidFill>
              </a:rPr>
              <a:t>[u]+2</a:t>
            </a:r>
            <a:r>
              <a:rPr lang="zh-CN" altLang="en-US" sz="2000" dirty="0">
                <a:solidFill>
                  <a:srgbClr val="FF0000"/>
                </a:solidFill>
              </a:rPr>
              <a:t>；</a:t>
            </a:r>
            <a:br>
              <a:rPr lang="en-US" altLang="zh-CN" sz="2000" dirty="0">
                <a:solidFill>
                  <a:srgbClr val="FF0000"/>
                </a:solidFill>
              </a:rPr>
            </a:br>
            <a:r>
              <a:rPr lang="en-US" altLang="zh-CN" sz="2000" dirty="0"/>
              <a:t>            int v= </a:t>
            </a:r>
            <a:r>
              <a:rPr lang="en-US" altLang="zh-CN" sz="2000" dirty="0" err="1"/>
              <a:t>get_fail</a:t>
            </a:r>
            <a:r>
              <a:rPr lang="en-US" altLang="zh-CN" sz="2000" dirty="0"/>
              <a:t>(</a:t>
            </a:r>
            <a:r>
              <a:rPr lang="en-US" altLang="zh-CN" sz="2000" dirty="0">
                <a:solidFill>
                  <a:srgbClr val="FF0000"/>
                </a:solidFill>
              </a:rPr>
              <a:t>fail[u]</a:t>
            </a:r>
            <a:r>
              <a:rPr lang="en-US" altLang="zh-CN" sz="2000" dirty="0"/>
              <a:t>,p); </a:t>
            </a:r>
          </a:p>
          <a:p>
            <a:r>
              <a:rPr lang="en-US" altLang="zh-CN" sz="2000" dirty="0"/>
              <a:t>                                     //</a:t>
            </a:r>
            <a:r>
              <a:rPr lang="zh-CN" altLang="en-US" sz="2000" dirty="0"/>
              <a:t>根据</a:t>
            </a:r>
            <a:r>
              <a:rPr lang="en-US" altLang="zh-CN" sz="2000" dirty="0"/>
              <a:t>fail</a:t>
            </a:r>
            <a:r>
              <a:rPr lang="zh-CN" altLang="en-US" sz="2000" dirty="0"/>
              <a:t>寻找以</a:t>
            </a:r>
            <a:r>
              <a:rPr lang="en-US" altLang="zh-CN" sz="2000" dirty="0"/>
              <a:t>s[p]</a:t>
            </a:r>
            <a:r>
              <a:rPr lang="zh-CN" altLang="en-US" sz="2000" dirty="0"/>
              <a:t>为结尾的第二长回文串后缀。 </a:t>
            </a:r>
            <a:br>
              <a:rPr lang="en-US" altLang="zh-CN" sz="2000" dirty="0"/>
            </a:br>
            <a:r>
              <a:rPr lang="en-US" altLang="zh-CN" sz="2000" dirty="0"/>
              <a:t>            fail[tot]=next[v][c];</a:t>
            </a:r>
          </a:p>
          <a:p>
            <a:r>
              <a:rPr lang="en-US" altLang="zh-CN" sz="2000" dirty="0"/>
              <a:t>            next[u][c]=tot;</a:t>
            </a:r>
          </a:p>
          <a:p>
            <a:r>
              <a:rPr lang="en-US" altLang="zh-CN" sz="2000" dirty="0"/>
              <a:t>}</a:t>
            </a:r>
          </a:p>
          <a:p>
            <a:r>
              <a:rPr lang="en-US" altLang="zh-CN" sz="2000" dirty="0"/>
              <a:t>        last=next[u][c];             //</a:t>
            </a:r>
            <a:r>
              <a:rPr lang="zh-CN" altLang="en-US" sz="2000" dirty="0"/>
              <a:t>更新</a:t>
            </a:r>
            <a:r>
              <a:rPr lang="en-US" altLang="zh-CN" sz="2000" dirty="0"/>
              <a:t>last</a:t>
            </a:r>
          </a:p>
          <a:p>
            <a:r>
              <a:rPr lang="en-US" altLang="zh-CN" sz="2000" dirty="0"/>
              <a:t>        </a:t>
            </a:r>
            <a:r>
              <a:rPr lang="en-US" altLang="zh-CN" sz="2000" dirty="0" err="1"/>
              <a:t>cnt</a:t>
            </a:r>
            <a:r>
              <a:rPr lang="en-US" altLang="zh-CN" sz="2000" dirty="0"/>
              <a:t>[last]++;                   //</a:t>
            </a:r>
            <a:r>
              <a:rPr lang="zh-CN" altLang="en-US" sz="2000" dirty="0"/>
              <a:t>累加</a:t>
            </a:r>
            <a:r>
              <a:rPr lang="en-US" altLang="zh-CN" sz="2000" dirty="0"/>
              <a:t>last</a:t>
            </a:r>
            <a:r>
              <a:rPr lang="zh-CN" altLang="en-US" sz="2000" dirty="0"/>
              <a:t>节点回文串个数</a:t>
            </a:r>
            <a:endParaRPr lang="en-US" altLang="zh-CN" sz="2000" dirty="0"/>
          </a:p>
          <a:p>
            <a:r>
              <a:rPr lang="en-US" altLang="zh-CN" sz="2000" dirty="0"/>
              <a:t>}</a:t>
            </a:r>
            <a:endParaRPr lang="zh-CN" altLang="en-US" sz="2000" dirty="0"/>
          </a:p>
        </p:txBody>
      </p:sp>
    </p:spTree>
    <p:extLst>
      <p:ext uri="{BB962C8B-B14F-4D97-AF65-F5344CB8AC3E}">
        <p14:creationId xmlns:p14="http://schemas.microsoft.com/office/powerpoint/2010/main" val="2189875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2BD24-2AEE-4E7A-98A1-DFEE4845130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C1FB7412-64FC-4F0F-9EB8-C077C68C3BE4}"/>
              </a:ext>
            </a:extLst>
          </p:cNvPr>
          <p:cNvSpPr>
            <a:spLocks noGrp="1"/>
          </p:cNvSpPr>
          <p:nvPr>
            <p:ph idx="1"/>
          </p:nvPr>
        </p:nvSpPr>
        <p:spPr>
          <a:xfrm>
            <a:off x="611560" y="3911904"/>
            <a:ext cx="7313240" cy="2671457"/>
          </a:xfrm>
        </p:spPr>
        <p:txBody>
          <a:bodyPr>
            <a:normAutofit/>
          </a:bodyPr>
          <a:lstStyle/>
          <a:p>
            <a:r>
              <a:rPr lang="en-US" altLang="zh-CN" dirty="0"/>
              <a:t>last=2;tot=2;p=1;</a:t>
            </a:r>
          </a:p>
          <a:p>
            <a:endParaRPr lang="en-US" altLang="zh-CN" dirty="0"/>
          </a:p>
          <a:p>
            <a:r>
              <a:rPr lang="zh-CN" altLang="en-US" dirty="0"/>
              <a:t>继续添加</a:t>
            </a:r>
            <a:r>
              <a:rPr lang="en-US" altLang="zh-CN" dirty="0"/>
              <a:t>,p=2;</a:t>
            </a:r>
          </a:p>
          <a:p>
            <a:endParaRPr lang="zh-CN" altLang="en-US" dirty="0"/>
          </a:p>
        </p:txBody>
      </p:sp>
      <p:pic>
        <p:nvPicPr>
          <p:cNvPr id="4" name="内容占位符 4">
            <a:extLst>
              <a:ext uri="{FF2B5EF4-FFF2-40B4-BE49-F238E27FC236}">
                <a16:creationId xmlns:a16="http://schemas.microsoft.com/office/drawing/2014/main" id="{32F5FDA8-3F9C-444E-B6AF-720AB1A43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153" y="534003"/>
            <a:ext cx="6162675" cy="2257425"/>
          </a:xfrm>
          <a:prstGeom prst="rect">
            <a:avLst/>
          </a:prstGeom>
        </p:spPr>
      </p:pic>
      <p:pic>
        <p:nvPicPr>
          <p:cNvPr id="5" name="Picture 3" descr="https://img-blog.csdn.net/20141223130816445">
            <a:extLst>
              <a:ext uri="{FF2B5EF4-FFF2-40B4-BE49-F238E27FC236}">
                <a16:creationId xmlns:a16="http://schemas.microsoft.com/office/drawing/2014/main" id="{4957588D-3109-4372-8902-9B2E8A4A3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53" y="2791428"/>
            <a:ext cx="3819525"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22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92A4F-5B8A-4E4D-A25B-84B3996F0BEB}"/>
              </a:ext>
            </a:extLst>
          </p:cNvPr>
          <p:cNvSpPr>
            <a:spLocks noGrp="1"/>
          </p:cNvSpPr>
          <p:nvPr>
            <p:ph type="title"/>
          </p:nvPr>
        </p:nvSpPr>
        <p:spPr/>
        <p:txBody>
          <a:bodyPr/>
          <a:lstStyle/>
          <a:p>
            <a:endParaRPr lang="zh-CN" altLang="en-US"/>
          </a:p>
        </p:txBody>
      </p:sp>
      <p:pic>
        <p:nvPicPr>
          <p:cNvPr id="9" name="内容占位符 8">
            <a:extLst>
              <a:ext uri="{FF2B5EF4-FFF2-40B4-BE49-F238E27FC236}">
                <a16:creationId xmlns:a16="http://schemas.microsoft.com/office/drawing/2014/main" id="{F8E16741-6631-425D-87C9-A683230FB3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075" y="4170"/>
            <a:ext cx="6638925" cy="2190750"/>
          </a:xfrm>
        </p:spPr>
      </p:pic>
      <p:pic>
        <p:nvPicPr>
          <p:cNvPr id="10" name="Picture 6" descr="https://img-blog.csdn.net/20141223132439949">
            <a:extLst>
              <a:ext uri="{FF2B5EF4-FFF2-40B4-BE49-F238E27FC236}">
                <a16:creationId xmlns:a16="http://schemas.microsoft.com/office/drawing/2014/main" id="{BBB401BB-3090-471F-B205-BACCA9238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901" y="2327494"/>
            <a:ext cx="4540224" cy="617562"/>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75C23E06-183B-4A88-BE93-C0335B9FA871}"/>
              </a:ext>
            </a:extLst>
          </p:cNvPr>
          <p:cNvSpPr txBox="1">
            <a:spLocks/>
          </p:cNvSpPr>
          <p:nvPr/>
        </p:nvSpPr>
        <p:spPr>
          <a:xfrm>
            <a:off x="251520" y="3212976"/>
            <a:ext cx="7467600" cy="4525963"/>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altLang="zh-CN" dirty="0"/>
              <a:t>int u=</a:t>
            </a:r>
            <a:r>
              <a:rPr lang="en-US" altLang="zh-CN" dirty="0" err="1"/>
              <a:t>get_fail</a:t>
            </a:r>
            <a:r>
              <a:rPr lang="en-US" altLang="zh-CN" dirty="0"/>
              <a:t>(last,2);     //</a:t>
            </a:r>
            <a:r>
              <a:rPr lang="zh-CN" altLang="en-US" dirty="0">
                <a:solidFill>
                  <a:srgbClr val="C00000"/>
                </a:solidFill>
              </a:rPr>
              <a:t>此时</a:t>
            </a:r>
            <a:r>
              <a:rPr lang="en-US" altLang="zh-CN" dirty="0">
                <a:solidFill>
                  <a:srgbClr val="C00000"/>
                </a:solidFill>
              </a:rPr>
              <a:t>u=1</a:t>
            </a:r>
          </a:p>
          <a:p>
            <a:r>
              <a:rPr lang="zh-CN" altLang="en-US" dirty="0"/>
              <a:t>新建节点</a:t>
            </a:r>
            <a:br>
              <a:rPr lang="en-US" altLang="zh-CN" dirty="0"/>
            </a:br>
            <a:r>
              <a:rPr lang="en-US" altLang="zh-CN" dirty="0"/>
              <a:t>tot++;</a:t>
            </a:r>
            <a:r>
              <a:rPr lang="en-US" altLang="zh-CN" dirty="0" err="1"/>
              <a:t>len</a:t>
            </a:r>
            <a:r>
              <a:rPr lang="en-US" altLang="zh-CN" dirty="0"/>
              <a:t>[tot]=</a:t>
            </a:r>
            <a:r>
              <a:rPr lang="en-US" altLang="zh-CN" dirty="0" err="1"/>
              <a:t>len</a:t>
            </a:r>
            <a:r>
              <a:rPr lang="en-US" altLang="zh-CN" dirty="0"/>
              <a:t>[u]+2=1;</a:t>
            </a:r>
          </a:p>
          <a:p>
            <a:r>
              <a:rPr lang="en-US" altLang="zh-CN" dirty="0"/>
              <a:t>int v=</a:t>
            </a:r>
            <a:r>
              <a:rPr lang="en-US" altLang="zh-CN" dirty="0" err="1"/>
              <a:t>get_fail</a:t>
            </a:r>
            <a:r>
              <a:rPr lang="en-US" altLang="zh-CN" dirty="0"/>
              <a:t>(fail[u],2)     //</a:t>
            </a:r>
            <a:r>
              <a:rPr lang="zh-CN" altLang="en-US" dirty="0">
                <a:solidFill>
                  <a:srgbClr val="C00000"/>
                </a:solidFill>
              </a:rPr>
              <a:t>此时</a:t>
            </a:r>
            <a:r>
              <a:rPr lang="en-US" altLang="zh-CN" dirty="0">
                <a:solidFill>
                  <a:srgbClr val="C00000"/>
                </a:solidFill>
              </a:rPr>
              <a:t>v=1</a:t>
            </a:r>
            <a:br>
              <a:rPr lang="en-US" altLang="zh-CN" dirty="0"/>
            </a:br>
            <a:r>
              <a:rPr lang="en-US" altLang="zh-CN" dirty="0"/>
              <a:t>fail[tot]=next[v][s[2]];</a:t>
            </a:r>
            <a:r>
              <a:rPr lang="en-US" altLang="zh-CN" sz="3200" dirty="0"/>
              <a:t> next[u][s[2]]=tot;</a:t>
            </a:r>
          </a:p>
          <a:p>
            <a:endParaRPr lang="en-US" altLang="zh-CN" dirty="0"/>
          </a:p>
          <a:p>
            <a:endParaRPr lang="en-US" altLang="zh-CN" dirty="0"/>
          </a:p>
          <a:p>
            <a:r>
              <a:rPr lang="en-US" altLang="zh-CN" dirty="0"/>
              <a:t>2</a:t>
            </a:r>
          </a:p>
          <a:p>
            <a:endParaRPr lang="zh-CN" altLang="en-US" dirty="0"/>
          </a:p>
        </p:txBody>
      </p:sp>
    </p:spTree>
    <p:extLst>
      <p:ext uri="{BB962C8B-B14F-4D97-AF65-F5344CB8AC3E}">
        <p14:creationId xmlns:p14="http://schemas.microsoft.com/office/powerpoint/2010/main" val="163618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A82654-7B65-486E-BAD8-86A985787A01}"/>
              </a:ext>
            </a:extLst>
          </p:cNvPr>
          <p:cNvSpPr>
            <a:spLocks noGrp="1"/>
          </p:cNvSpPr>
          <p:nvPr>
            <p:ph idx="1"/>
          </p:nvPr>
        </p:nvSpPr>
        <p:spPr>
          <a:xfrm>
            <a:off x="539552" y="404664"/>
            <a:ext cx="8064896" cy="5472608"/>
          </a:xfrm>
        </p:spPr>
        <p:txBody>
          <a:bodyPr>
            <a:normAutofit/>
          </a:bodyPr>
          <a:lstStyle/>
          <a:p>
            <a:r>
              <a:rPr lang="zh-CN" altLang="en-US" dirty="0"/>
              <a:t>最后更新</a:t>
            </a:r>
            <a:r>
              <a:rPr lang="en-US" altLang="zh-CN" dirty="0"/>
              <a:t>last</a:t>
            </a:r>
            <a:r>
              <a:rPr lang="zh-CN" altLang="en-US" dirty="0"/>
              <a:t>和</a:t>
            </a:r>
            <a:r>
              <a:rPr lang="en-US" altLang="zh-CN" dirty="0" err="1"/>
              <a:t>cnt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此时</a:t>
            </a:r>
            <a:r>
              <a:rPr lang="en-US" altLang="zh-CN" dirty="0"/>
              <a:t>last=3,tot=3;p=2;</a:t>
            </a:r>
          </a:p>
          <a:p>
            <a:endParaRPr lang="en-US" altLang="zh-CN" dirty="0"/>
          </a:p>
          <a:p>
            <a:r>
              <a:rPr lang="zh-CN" altLang="en-US" dirty="0"/>
              <a:t>继续添加</a:t>
            </a:r>
            <a:r>
              <a:rPr lang="en-US" altLang="zh-CN" dirty="0"/>
              <a:t>,p=3;</a:t>
            </a:r>
            <a:endParaRPr lang="zh-CN" altLang="en-US" dirty="0"/>
          </a:p>
        </p:txBody>
      </p:sp>
      <p:pic>
        <p:nvPicPr>
          <p:cNvPr id="7" name="图片 6">
            <a:extLst>
              <a:ext uri="{FF2B5EF4-FFF2-40B4-BE49-F238E27FC236}">
                <a16:creationId xmlns:a16="http://schemas.microsoft.com/office/drawing/2014/main" id="{6B52987A-CE76-4CC6-9E6A-A8E9F5A61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587" y="1052736"/>
            <a:ext cx="6600825" cy="2219325"/>
          </a:xfrm>
          <a:prstGeom prst="rect">
            <a:avLst/>
          </a:prstGeom>
        </p:spPr>
      </p:pic>
      <p:pic>
        <p:nvPicPr>
          <p:cNvPr id="8" name="Picture 3" descr="https://img-blog.csdn.net/20141223134028009">
            <a:extLst>
              <a:ext uri="{FF2B5EF4-FFF2-40B4-BE49-F238E27FC236}">
                <a16:creationId xmlns:a16="http://schemas.microsoft.com/office/drawing/2014/main" id="{E0B1CAB3-AE33-4C7D-AFFA-6BBBCEA43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5533801"/>
            <a:ext cx="3819525"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05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92A4F-5B8A-4E4D-A25B-84B3996F0BEB}"/>
              </a:ext>
            </a:extLst>
          </p:cNvPr>
          <p:cNvSpPr>
            <a:spLocks noGrp="1"/>
          </p:cNvSpPr>
          <p:nvPr>
            <p:ph type="title"/>
          </p:nvPr>
        </p:nvSpPr>
        <p:spPr/>
        <p:txBody>
          <a:bodyPr/>
          <a:lstStyle/>
          <a:p>
            <a:endParaRPr lang="zh-CN" altLang="en-US"/>
          </a:p>
        </p:txBody>
      </p:sp>
      <p:sp>
        <p:nvSpPr>
          <p:cNvPr id="11" name="内容占位符 2">
            <a:extLst>
              <a:ext uri="{FF2B5EF4-FFF2-40B4-BE49-F238E27FC236}">
                <a16:creationId xmlns:a16="http://schemas.microsoft.com/office/drawing/2014/main" id="{75C23E06-183B-4A88-BE93-C0335B9FA871}"/>
              </a:ext>
            </a:extLst>
          </p:cNvPr>
          <p:cNvSpPr txBox="1">
            <a:spLocks/>
          </p:cNvSpPr>
          <p:nvPr/>
        </p:nvSpPr>
        <p:spPr>
          <a:xfrm>
            <a:off x="251520" y="3140968"/>
            <a:ext cx="8640960" cy="4525963"/>
          </a:xfrm>
          <a:prstGeom prst="rect">
            <a:avLst/>
          </a:prstGeom>
        </p:spPr>
        <p:txBody>
          <a:bodyPr vert="horz">
            <a:normAutofit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altLang="zh-CN" dirty="0"/>
              <a:t>int u=</a:t>
            </a:r>
            <a:r>
              <a:rPr lang="en-US" altLang="zh-CN" dirty="0" err="1"/>
              <a:t>get_fail</a:t>
            </a:r>
            <a:r>
              <a:rPr lang="en-US" altLang="zh-CN" dirty="0"/>
              <a:t>(last,3);   </a:t>
            </a:r>
            <a:r>
              <a:rPr lang="en-US" altLang="zh-CN" dirty="0">
                <a:solidFill>
                  <a:srgbClr val="FF0000"/>
                </a:solidFill>
              </a:rPr>
              <a:t>//</a:t>
            </a:r>
            <a:r>
              <a:rPr lang="zh-CN" altLang="en-US" dirty="0">
                <a:solidFill>
                  <a:srgbClr val="FF0000"/>
                </a:solidFill>
              </a:rPr>
              <a:t>此时</a:t>
            </a:r>
            <a:r>
              <a:rPr lang="en-US" altLang="zh-CN" dirty="0">
                <a:solidFill>
                  <a:srgbClr val="FF0000"/>
                </a:solidFill>
              </a:rPr>
              <a:t>u=0</a:t>
            </a:r>
          </a:p>
          <a:p>
            <a:pPr marL="36576" indent="0">
              <a:buNone/>
            </a:pPr>
            <a:r>
              <a:rPr lang="en-US" altLang="zh-CN" dirty="0"/>
              <a:t>              //s[3-len[last]-1]!=b,</a:t>
            </a:r>
            <a:r>
              <a:rPr lang="zh-CN" altLang="en-US" dirty="0"/>
              <a:t>跳到</a:t>
            </a:r>
            <a:r>
              <a:rPr lang="en-US" altLang="zh-CN" dirty="0"/>
              <a:t>0</a:t>
            </a:r>
            <a:r>
              <a:rPr lang="zh-CN" altLang="en-US" dirty="0"/>
              <a:t>，此时</a:t>
            </a:r>
            <a:r>
              <a:rPr lang="en-US" altLang="zh-CN" dirty="0"/>
              <a:t>s[2]=s[3]             </a:t>
            </a:r>
          </a:p>
          <a:p>
            <a:r>
              <a:rPr lang="zh-CN" altLang="en-US" dirty="0"/>
              <a:t>新建节点</a:t>
            </a:r>
            <a:br>
              <a:rPr lang="en-US" altLang="zh-CN" dirty="0"/>
            </a:br>
            <a:r>
              <a:rPr lang="en-US" altLang="zh-CN" dirty="0"/>
              <a:t>tot++;</a:t>
            </a:r>
            <a:r>
              <a:rPr lang="en-US" altLang="zh-CN" dirty="0" err="1"/>
              <a:t>len</a:t>
            </a:r>
            <a:r>
              <a:rPr lang="en-US" altLang="zh-CN" dirty="0"/>
              <a:t>[tot]=</a:t>
            </a:r>
            <a:r>
              <a:rPr lang="en-US" altLang="zh-CN" dirty="0" err="1"/>
              <a:t>len</a:t>
            </a:r>
            <a:r>
              <a:rPr lang="en-US" altLang="zh-CN" dirty="0"/>
              <a:t>[u]+2=1;</a:t>
            </a:r>
          </a:p>
          <a:p>
            <a:r>
              <a:rPr lang="en-US" altLang="zh-CN" dirty="0"/>
              <a:t>int v=</a:t>
            </a:r>
            <a:r>
              <a:rPr lang="en-US" altLang="zh-CN" dirty="0" err="1"/>
              <a:t>get_fail</a:t>
            </a:r>
            <a:r>
              <a:rPr lang="en-US" altLang="zh-CN" dirty="0"/>
              <a:t>(fail[u],p)      </a:t>
            </a:r>
            <a:r>
              <a:rPr lang="en-US" altLang="zh-CN" dirty="0">
                <a:solidFill>
                  <a:srgbClr val="FF0000"/>
                </a:solidFill>
              </a:rPr>
              <a:t>//</a:t>
            </a:r>
            <a:r>
              <a:rPr lang="zh-CN" altLang="en-US" dirty="0">
                <a:solidFill>
                  <a:srgbClr val="FF0000"/>
                </a:solidFill>
              </a:rPr>
              <a:t>此时</a:t>
            </a:r>
            <a:r>
              <a:rPr lang="en-US" altLang="zh-CN" dirty="0">
                <a:solidFill>
                  <a:srgbClr val="FF0000"/>
                </a:solidFill>
              </a:rPr>
              <a:t>v=1</a:t>
            </a:r>
            <a:br>
              <a:rPr lang="en-US" altLang="zh-CN" dirty="0"/>
            </a:br>
            <a:r>
              <a:rPr lang="en-US" altLang="zh-CN" dirty="0"/>
              <a:t>fail[tot]=next[v][s[p]];</a:t>
            </a:r>
            <a:r>
              <a:rPr lang="en-US" altLang="zh-CN" sz="3200" dirty="0"/>
              <a:t> next[u][s[p]]=tot;</a:t>
            </a:r>
          </a:p>
          <a:p>
            <a:endParaRPr lang="en-US" altLang="zh-CN" dirty="0"/>
          </a:p>
          <a:p>
            <a:endParaRPr lang="en-US" altLang="zh-CN" dirty="0"/>
          </a:p>
          <a:p>
            <a:r>
              <a:rPr lang="en-US" altLang="zh-CN" dirty="0"/>
              <a:t>2</a:t>
            </a:r>
          </a:p>
          <a:p>
            <a:endParaRPr lang="zh-CN" altLang="en-US" dirty="0"/>
          </a:p>
        </p:txBody>
      </p:sp>
      <p:pic>
        <p:nvPicPr>
          <p:cNvPr id="6" name="内容占位符 5">
            <a:extLst>
              <a:ext uri="{FF2B5EF4-FFF2-40B4-BE49-F238E27FC236}">
                <a16:creationId xmlns:a16="http://schemas.microsoft.com/office/drawing/2014/main" id="{141A452B-A2E9-4D66-9229-14BA95E808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693" y="0"/>
            <a:ext cx="6610350" cy="2219325"/>
          </a:xfrm>
        </p:spPr>
      </p:pic>
      <p:pic>
        <p:nvPicPr>
          <p:cNvPr id="12" name="Picture 3" descr="https://img-blog.csdn.net/20141223134028009">
            <a:extLst>
              <a:ext uri="{FF2B5EF4-FFF2-40B4-BE49-F238E27FC236}">
                <a16:creationId xmlns:a16="http://schemas.microsoft.com/office/drawing/2014/main" id="{19B18FFE-F2BA-4B4A-B0AE-F864E094E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321903"/>
            <a:ext cx="3819525"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304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A82654-7B65-486E-BAD8-86A985787A01}"/>
              </a:ext>
            </a:extLst>
          </p:cNvPr>
          <p:cNvSpPr>
            <a:spLocks noGrp="1"/>
          </p:cNvSpPr>
          <p:nvPr>
            <p:ph idx="1"/>
          </p:nvPr>
        </p:nvSpPr>
        <p:spPr>
          <a:xfrm>
            <a:off x="539552" y="404664"/>
            <a:ext cx="8064896" cy="5472608"/>
          </a:xfrm>
        </p:spPr>
        <p:txBody>
          <a:bodyPr>
            <a:normAutofit/>
          </a:bodyPr>
          <a:lstStyle/>
          <a:p>
            <a:r>
              <a:rPr lang="zh-CN" altLang="en-US" dirty="0"/>
              <a:t>最后更新</a:t>
            </a:r>
            <a:r>
              <a:rPr lang="en-US" altLang="zh-CN" dirty="0"/>
              <a:t>last</a:t>
            </a:r>
            <a:r>
              <a:rPr lang="zh-CN" altLang="en-US" dirty="0"/>
              <a:t>和</a:t>
            </a:r>
            <a:r>
              <a:rPr lang="en-US" altLang="zh-CN" dirty="0" err="1"/>
              <a:t>cnt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此时</a:t>
            </a:r>
            <a:r>
              <a:rPr lang="en-US" altLang="zh-CN" dirty="0"/>
              <a:t>last=4,tot=4;p=3;</a:t>
            </a:r>
          </a:p>
          <a:p>
            <a:endParaRPr lang="en-US" altLang="zh-CN" dirty="0"/>
          </a:p>
          <a:p>
            <a:r>
              <a:rPr lang="zh-CN" altLang="en-US" dirty="0"/>
              <a:t>继续添加</a:t>
            </a:r>
            <a:r>
              <a:rPr lang="en-US" altLang="zh-CN" dirty="0"/>
              <a:t>,p=4;</a:t>
            </a:r>
            <a:endParaRPr lang="zh-CN" altLang="en-US" dirty="0"/>
          </a:p>
        </p:txBody>
      </p:sp>
      <p:pic>
        <p:nvPicPr>
          <p:cNvPr id="4" name="图片 3">
            <a:extLst>
              <a:ext uri="{FF2B5EF4-FFF2-40B4-BE49-F238E27FC236}">
                <a16:creationId xmlns:a16="http://schemas.microsoft.com/office/drawing/2014/main" id="{10108382-5920-4522-8AAC-727F72588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91850"/>
            <a:ext cx="6667500" cy="2505075"/>
          </a:xfrm>
          <a:prstGeom prst="rect">
            <a:avLst/>
          </a:prstGeom>
        </p:spPr>
      </p:pic>
      <p:pic>
        <p:nvPicPr>
          <p:cNvPr id="6" name="Picture 6" descr="https://img-blog.csdn.net/20141223144227000">
            <a:extLst>
              <a:ext uri="{FF2B5EF4-FFF2-40B4-BE49-F238E27FC236}">
                <a16:creationId xmlns:a16="http://schemas.microsoft.com/office/drawing/2014/main" id="{E652119A-F444-491E-852A-0A5B5D9BD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5594687"/>
            <a:ext cx="3810000"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850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92A4F-5B8A-4E4D-A25B-84B3996F0BEB}"/>
              </a:ext>
            </a:extLst>
          </p:cNvPr>
          <p:cNvSpPr>
            <a:spLocks noGrp="1"/>
          </p:cNvSpPr>
          <p:nvPr>
            <p:ph type="title"/>
          </p:nvPr>
        </p:nvSpPr>
        <p:spPr/>
        <p:txBody>
          <a:bodyPr/>
          <a:lstStyle/>
          <a:p>
            <a:endParaRPr lang="zh-CN" altLang="en-US"/>
          </a:p>
        </p:txBody>
      </p:sp>
      <p:sp>
        <p:nvSpPr>
          <p:cNvPr id="11" name="内容占位符 2">
            <a:extLst>
              <a:ext uri="{FF2B5EF4-FFF2-40B4-BE49-F238E27FC236}">
                <a16:creationId xmlns:a16="http://schemas.microsoft.com/office/drawing/2014/main" id="{75C23E06-183B-4A88-BE93-C0335B9FA871}"/>
              </a:ext>
            </a:extLst>
          </p:cNvPr>
          <p:cNvSpPr txBox="1">
            <a:spLocks/>
          </p:cNvSpPr>
          <p:nvPr/>
        </p:nvSpPr>
        <p:spPr>
          <a:xfrm>
            <a:off x="251520" y="3140968"/>
            <a:ext cx="8640960" cy="4525963"/>
          </a:xfrm>
          <a:prstGeom prst="rect">
            <a:avLst/>
          </a:prstGeom>
        </p:spPr>
        <p:txBody>
          <a:bodyPr vert="horz">
            <a:normAutofit fontScale="92500" lnSpcReduction="2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altLang="zh-CN" dirty="0"/>
              <a:t>int u=</a:t>
            </a:r>
            <a:r>
              <a:rPr lang="en-US" altLang="zh-CN" dirty="0" err="1"/>
              <a:t>get_fail</a:t>
            </a:r>
            <a:r>
              <a:rPr lang="en-US" altLang="zh-CN" dirty="0"/>
              <a:t>(last,4);   </a:t>
            </a:r>
            <a:r>
              <a:rPr lang="en-US" altLang="zh-CN" dirty="0">
                <a:solidFill>
                  <a:srgbClr val="FF0000"/>
                </a:solidFill>
              </a:rPr>
              <a:t>//</a:t>
            </a:r>
            <a:r>
              <a:rPr lang="zh-CN" altLang="en-US" dirty="0">
                <a:solidFill>
                  <a:srgbClr val="FF0000"/>
                </a:solidFill>
              </a:rPr>
              <a:t>此时</a:t>
            </a:r>
            <a:r>
              <a:rPr lang="en-US" altLang="zh-CN" dirty="0">
                <a:solidFill>
                  <a:srgbClr val="FF0000"/>
                </a:solidFill>
              </a:rPr>
              <a:t>u=4</a:t>
            </a:r>
          </a:p>
          <a:p>
            <a:pPr marL="36576" indent="0">
              <a:buNone/>
            </a:pPr>
            <a:r>
              <a:rPr lang="en-US" altLang="zh-CN" dirty="0"/>
              <a:t>              //s[4-len[last]-1]=a,</a:t>
            </a:r>
            <a:r>
              <a:rPr lang="zh-CN" altLang="en-US" dirty="0"/>
              <a:t> 此时</a:t>
            </a:r>
            <a:r>
              <a:rPr lang="en-US" altLang="zh-CN" dirty="0"/>
              <a:t>s[1]=s[4]=a             </a:t>
            </a:r>
          </a:p>
          <a:p>
            <a:r>
              <a:rPr lang="zh-CN" altLang="en-US" dirty="0"/>
              <a:t>新建节点</a:t>
            </a:r>
            <a:br>
              <a:rPr lang="en-US" altLang="zh-CN" dirty="0"/>
            </a:br>
            <a:r>
              <a:rPr lang="en-US" altLang="zh-CN" dirty="0"/>
              <a:t>tot++;</a:t>
            </a:r>
            <a:r>
              <a:rPr lang="en-US" altLang="zh-CN" dirty="0" err="1"/>
              <a:t>len</a:t>
            </a:r>
            <a:r>
              <a:rPr lang="en-US" altLang="zh-CN" dirty="0"/>
              <a:t>[tot]=</a:t>
            </a:r>
            <a:r>
              <a:rPr lang="en-US" altLang="zh-CN" dirty="0" err="1"/>
              <a:t>len</a:t>
            </a:r>
            <a:r>
              <a:rPr lang="en-US" altLang="zh-CN" dirty="0"/>
              <a:t>[u]+2=2;</a:t>
            </a:r>
          </a:p>
          <a:p>
            <a:r>
              <a:rPr lang="en-US" altLang="zh-CN" dirty="0"/>
              <a:t>int v=</a:t>
            </a:r>
            <a:r>
              <a:rPr lang="en-US" altLang="zh-CN" dirty="0" err="1"/>
              <a:t>get_fail</a:t>
            </a:r>
            <a:r>
              <a:rPr lang="en-US" altLang="zh-CN" dirty="0"/>
              <a:t>(fail[u],p)      </a:t>
            </a:r>
            <a:r>
              <a:rPr lang="en-US" altLang="zh-CN" dirty="0">
                <a:solidFill>
                  <a:srgbClr val="FF0000"/>
                </a:solidFill>
              </a:rPr>
              <a:t>//</a:t>
            </a:r>
            <a:r>
              <a:rPr lang="zh-CN" altLang="en-US" dirty="0">
                <a:solidFill>
                  <a:srgbClr val="FF0000"/>
                </a:solidFill>
              </a:rPr>
              <a:t>此时</a:t>
            </a:r>
            <a:r>
              <a:rPr lang="en-US" altLang="zh-CN" dirty="0">
                <a:solidFill>
                  <a:srgbClr val="FF0000"/>
                </a:solidFill>
              </a:rPr>
              <a:t>v=1</a:t>
            </a:r>
            <a:br>
              <a:rPr lang="en-US" altLang="zh-CN" dirty="0">
                <a:solidFill>
                  <a:srgbClr val="FF0000"/>
                </a:solidFill>
              </a:rPr>
            </a:br>
            <a:r>
              <a:rPr lang="en-US" altLang="zh-CN" dirty="0">
                <a:solidFill>
                  <a:srgbClr val="FF0000"/>
                </a:solidFill>
              </a:rPr>
              <a:t>             </a:t>
            </a:r>
            <a:r>
              <a:rPr lang="en-US" altLang="zh-CN" dirty="0"/>
              <a:t>//s[4-len[3]-1]!=a,</a:t>
            </a:r>
            <a:r>
              <a:rPr lang="zh-CN" altLang="en-US" dirty="0"/>
              <a:t>跳</a:t>
            </a:r>
            <a:r>
              <a:rPr lang="en-US" altLang="zh-CN" dirty="0"/>
              <a:t>0</a:t>
            </a:r>
            <a:r>
              <a:rPr lang="zh-CN" altLang="en-US" dirty="0"/>
              <a:t>，此时</a:t>
            </a:r>
            <a:r>
              <a:rPr lang="en-US" altLang="zh-CN" dirty="0"/>
              <a:t>s[4-0-1]!=a</a:t>
            </a:r>
            <a:br>
              <a:rPr lang="en-US" altLang="zh-CN" dirty="0"/>
            </a:br>
            <a:r>
              <a:rPr lang="en-US" altLang="zh-CN" dirty="0"/>
              <a:t>             //</a:t>
            </a:r>
            <a:r>
              <a:rPr lang="zh-CN" altLang="en-US" dirty="0"/>
              <a:t>跳</a:t>
            </a:r>
            <a:r>
              <a:rPr lang="en-US" altLang="zh-CN" dirty="0"/>
              <a:t>s[4+1-1]=s[4]=a,</a:t>
            </a:r>
            <a:r>
              <a:rPr lang="zh-CN" altLang="en-US" dirty="0"/>
              <a:t>所以</a:t>
            </a:r>
            <a:r>
              <a:rPr lang="en-US" altLang="zh-CN" dirty="0"/>
              <a:t>v=1;</a:t>
            </a:r>
            <a:br>
              <a:rPr lang="en-US" altLang="zh-CN" dirty="0"/>
            </a:br>
            <a:r>
              <a:rPr lang="en-US" altLang="zh-CN" dirty="0"/>
              <a:t>fail[tot]=next[v][s[p]];</a:t>
            </a:r>
            <a:r>
              <a:rPr lang="en-US" altLang="zh-CN" sz="3200" dirty="0"/>
              <a:t> next[u][s[p]]=tot;</a:t>
            </a:r>
          </a:p>
          <a:p>
            <a:endParaRPr lang="en-US" altLang="zh-CN" dirty="0"/>
          </a:p>
          <a:p>
            <a:endParaRPr lang="en-US" altLang="zh-CN" dirty="0"/>
          </a:p>
          <a:p>
            <a:r>
              <a:rPr lang="en-US" altLang="zh-CN" dirty="0"/>
              <a:t>2</a:t>
            </a:r>
          </a:p>
          <a:p>
            <a:endParaRPr lang="zh-CN" altLang="en-US" dirty="0"/>
          </a:p>
        </p:txBody>
      </p:sp>
      <p:pic>
        <p:nvPicPr>
          <p:cNvPr id="13" name="内容占位符 12">
            <a:extLst>
              <a:ext uri="{FF2B5EF4-FFF2-40B4-BE49-F238E27FC236}">
                <a16:creationId xmlns:a16="http://schemas.microsoft.com/office/drawing/2014/main" id="{40F39FEE-DD7A-4EDB-8408-3D6719F8C5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7864" y="14206"/>
            <a:ext cx="5750024" cy="3107671"/>
          </a:xfrm>
        </p:spPr>
      </p:pic>
      <p:pic>
        <p:nvPicPr>
          <p:cNvPr id="14" name="Picture 6" descr="https://img-blog.csdn.net/20141223144227000">
            <a:extLst>
              <a:ext uri="{FF2B5EF4-FFF2-40B4-BE49-F238E27FC236}">
                <a16:creationId xmlns:a16="http://schemas.microsoft.com/office/drawing/2014/main" id="{B94984A4-AAF3-463F-9519-70BF37002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7893" y="2578952"/>
            <a:ext cx="3810000"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002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A82654-7B65-486E-BAD8-86A985787A01}"/>
              </a:ext>
            </a:extLst>
          </p:cNvPr>
          <p:cNvSpPr>
            <a:spLocks noGrp="1"/>
          </p:cNvSpPr>
          <p:nvPr>
            <p:ph idx="1"/>
          </p:nvPr>
        </p:nvSpPr>
        <p:spPr>
          <a:xfrm>
            <a:off x="539552" y="404664"/>
            <a:ext cx="8064896" cy="6408712"/>
          </a:xfrm>
        </p:spPr>
        <p:txBody>
          <a:bodyPr>
            <a:normAutofit lnSpcReduction="10000"/>
          </a:bodyPr>
          <a:lstStyle/>
          <a:p>
            <a:r>
              <a:rPr lang="zh-CN" altLang="en-US" dirty="0"/>
              <a:t>最后更新</a:t>
            </a:r>
            <a:r>
              <a:rPr lang="en-US" altLang="zh-CN" dirty="0"/>
              <a:t>last</a:t>
            </a:r>
            <a:r>
              <a:rPr lang="zh-CN" altLang="en-US" dirty="0"/>
              <a:t>和</a:t>
            </a:r>
            <a:r>
              <a:rPr lang="en-US" altLang="zh-CN" dirty="0" err="1"/>
              <a:t>cnt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此时</a:t>
            </a:r>
            <a:r>
              <a:rPr lang="en-US" altLang="zh-CN" dirty="0"/>
              <a:t>last=5,tot=5;p=4;</a:t>
            </a:r>
          </a:p>
          <a:p>
            <a:endParaRPr lang="en-US" altLang="zh-CN" dirty="0"/>
          </a:p>
          <a:p>
            <a:r>
              <a:rPr lang="zh-CN" altLang="en-US" dirty="0"/>
              <a:t>继续添加</a:t>
            </a:r>
            <a:r>
              <a:rPr lang="en-US" altLang="zh-CN" dirty="0"/>
              <a:t>,p=5;</a:t>
            </a:r>
            <a:endParaRPr lang="zh-CN" altLang="en-US" dirty="0"/>
          </a:p>
        </p:txBody>
      </p:sp>
      <p:pic>
        <p:nvPicPr>
          <p:cNvPr id="5" name="图片 4">
            <a:extLst>
              <a:ext uri="{FF2B5EF4-FFF2-40B4-BE49-F238E27FC236}">
                <a16:creationId xmlns:a16="http://schemas.microsoft.com/office/drawing/2014/main" id="{6040AA62-3C82-4322-9F5E-4683B6F39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935" y="908720"/>
            <a:ext cx="6496050" cy="3476625"/>
          </a:xfrm>
          <a:prstGeom prst="rect">
            <a:avLst/>
          </a:prstGeom>
        </p:spPr>
      </p:pic>
      <p:pic>
        <p:nvPicPr>
          <p:cNvPr id="7" name="Picture 3" descr="https://img-blog.csdn.net/20141223144902688">
            <a:extLst>
              <a:ext uri="{FF2B5EF4-FFF2-40B4-BE49-F238E27FC236}">
                <a16:creationId xmlns:a16="http://schemas.microsoft.com/office/drawing/2014/main" id="{7DAF7306-3E2B-4A14-B97B-A0F7B9C5C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5949280"/>
            <a:ext cx="3790950"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95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回文自动机</a:t>
            </a:r>
          </a:p>
        </p:txBody>
      </p:sp>
      <p:sp>
        <p:nvSpPr>
          <p:cNvPr id="5" name="内容占位符 4"/>
          <p:cNvSpPr>
            <a:spLocks noGrp="1"/>
          </p:cNvSpPr>
          <p:nvPr>
            <p:ph idx="1"/>
          </p:nvPr>
        </p:nvSpPr>
        <p:spPr/>
        <p:txBody>
          <a:bodyPr>
            <a:normAutofit fontScale="92500" lnSpcReduction="20000"/>
          </a:bodyPr>
          <a:lstStyle/>
          <a:p>
            <a:r>
              <a:rPr lang="zh-CN" altLang="en-US" dirty="0"/>
              <a:t>类似</a:t>
            </a:r>
            <a:r>
              <a:rPr lang="en-US" altLang="zh-CN" dirty="0"/>
              <a:t>AC</a:t>
            </a:r>
            <a:r>
              <a:rPr lang="zh-CN" altLang="en-US" dirty="0"/>
              <a:t>自动机的一种回文串匹配自动机</a:t>
            </a:r>
            <a:endParaRPr lang="en-US" altLang="zh-CN" dirty="0"/>
          </a:p>
          <a:p>
            <a:r>
              <a:rPr lang="zh-CN" altLang="en-US" dirty="0"/>
              <a:t>也是字符树</a:t>
            </a:r>
            <a:r>
              <a:rPr lang="en-US" altLang="zh-CN" dirty="0"/>
              <a:t>,</a:t>
            </a:r>
            <a:r>
              <a:rPr lang="zh-CN" altLang="en-US" dirty="0"/>
              <a:t>准确的说，是</a:t>
            </a:r>
            <a:r>
              <a:rPr lang="zh-CN" altLang="en-US" dirty="0">
                <a:solidFill>
                  <a:srgbClr val="C00000"/>
                </a:solidFill>
              </a:rPr>
              <a:t>两颗字典树</a:t>
            </a:r>
            <a:br>
              <a:rPr lang="en-US" altLang="zh-CN" dirty="0">
                <a:solidFill>
                  <a:srgbClr val="C00000"/>
                </a:solidFill>
              </a:rPr>
            </a:br>
            <a:r>
              <a:rPr lang="en-US" altLang="zh-CN" dirty="0"/>
              <a:t>0</a:t>
            </a:r>
            <a:r>
              <a:rPr lang="zh-CN" altLang="en-US" dirty="0"/>
              <a:t>号表示回文串长度为偶数的树，</a:t>
            </a:r>
            <a:br>
              <a:rPr lang="en-US" altLang="zh-CN" dirty="0"/>
            </a:br>
            <a:r>
              <a:rPr lang="en-US" altLang="zh-CN" dirty="0"/>
              <a:t>1</a:t>
            </a:r>
            <a:r>
              <a:rPr lang="zh-CN" altLang="en-US" dirty="0"/>
              <a:t>号表示回文串长度为奇数的树。</a:t>
            </a:r>
            <a:endParaRPr lang="en-US" altLang="zh-CN" dirty="0"/>
          </a:p>
          <a:p>
            <a:r>
              <a:rPr lang="zh-CN" altLang="en-US" dirty="0"/>
              <a:t>每一个节点都代表一个字符串</a:t>
            </a:r>
            <a:endParaRPr lang="en-US" altLang="zh-CN" dirty="0"/>
          </a:p>
          <a:p>
            <a:r>
              <a:rPr lang="zh-CN" altLang="en-US" dirty="0"/>
              <a:t>同样类似</a:t>
            </a:r>
            <a:r>
              <a:rPr lang="en-US" altLang="zh-CN" dirty="0"/>
              <a:t>AC</a:t>
            </a:r>
            <a:r>
              <a:rPr lang="zh-CN" altLang="en-US" dirty="0"/>
              <a:t>自动机的是，每一个节点都有一个</a:t>
            </a:r>
            <a:r>
              <a:rPr lang="en-US" altLang="zh-CN" dirty="0"/>
              <a:t>fail</a:t>
            </a:r>
            <a:r>
              <a:rPr lang="zh-CN" altLang="en-US" dirty="0"/>
              <a:t>指针，</a:t>
            </a:r>
            <a:r>
              <a:rPr lang="en-US" altLang="zh-CN" dirty="0"/>
              <a:t>fail</a:t>
            </a:r>
            <a:r>
              <a:rPr lang="zh-CN" altLang="en-US" dirty="0"/>
              <a:t>指针指向的点表示当前字符串后缀中的</a:t>
            </a:r>
            <a:r>
              <a:rPr lang="zh-CN" altLang="en-US" dirty="0">
                <a:solidFill>
                  <a:srgbClr val="FF0000"/>
                </a:solidFill>
              </a:rPr>
              <a:t>最长回文串</a:t>
            </a:r>
            <a:r>
              <a:rPr lang="zh-CN" altLang="en-US" dirty="0"/>
              <a:t>。</a:t>
            </a:r>
            <a:endParaRPr lang="en-US" altLang="zh-CN" dirty="0"/>
          </a:p>
          <a:p>
            <a:r>
              <a:rPr lang="zh-CN" altLang="en-US" dirty="0"/>
              <a:t>特殊地，</a:t>
            </a:r>
            <a:r>
              <a:rPr lang="en-US" altLang="zh-CN" dirty="0"/>
              <a:t>0</a:t>
            </a:r>
            <a:r>
              <a:rPr lang="zh-CN" altLang="en-US" dirty="0"/>
              <a:t>号点的</a:t>
            </a:r>
            <a:r>
              <a:rPr lang="en-US" altLang="zh-CN" dirty="0"/>
              <a:t>fail</a:t>
            </a:r>
            <a:r>
              <a:rPr lang="zh-CN" altLang="en-US" dirty="0"/>
              <a:t>指针指向</a:t>
            </a:r>
            <a:r>
              <a:rPr lang="en-US" altLang="zh-CN" dirty="0"/>
              <a:t>1</a:t>
            </a:r>
            <a:r>
              <a:rPr lang="zh-CN" altLang="en-US" dirty="0"/>
              <a:t>，</a:t>
            </a:r>
            <a:br>
              <a:rPr lang="en-US" altLang="zh-CN" dirty="0"/>
            </a:br>
            <a:r>
              <a:rPr lang="zh-CN" altLang="en-US" dirty="0"/>
              <a:t>非</a:t>
            </a:r>
            <a:r>
              <a:rPr lang="en-US" altLang="zh-CN" dirty="0"/>
              <a:t>0</a:t>
            </a:r>
            <a:r>
              <a:rPr lang="zh-CN" altLang="en-US" dirty="0"/>
              <a:t>、</a:t>
            </a:r>
            <a:r>
              <a:rPr lang="en-US" altLang="zh-CN" dirty="0"/>
              <a:t>1</a:t>
            </a:r>
            <a:r>
              <a:rPr lang="zh-CN" altLang="en-US" dirty="0"/>
              <a:t>号点并且后缀中不存在回文串的节点不指向它本身，而是指向</a:t>
            </a:r>
            <a:r>
              <a:rPr lang="en-US" altLang="zh-CN" dirty="0"/>
              <a:t>0.</a:t>
            </a:r>
            <a:endParaRPr lang="zh-CN" altLang="en-US" dirty="0"/>
          </a:p>
        </p:txBody>
      </p:sp>
      <p:sp>
        <p:nvSpPr>
          <p:cNvPr id="3" name="矩形 2"/>
          <p:cNvSpPr/>
          <p:nvPr/>
        </p:nvSpPr>
        <p:spPr>
          <a:xfrm>
            <a:off x="611560" y="5949280"/>
            <a:ext cx="6840760" cy="369332"/>
          </a:xfrm>
          <a:prstGeom prst="rect">
            <a:avLst/>
          </a:prstGeom>
        </p:spPr>
        <p:txBody>
          <a:bodyPr wrap="square">
            <a:spAutoFit/>
          </a:bodyPr>
          <a:lstStyle/>
          <a:p>
            <a:r>
              <a:rPr lang="en-US" altLang="zh-CN" dirty="0"/>
              <a:t>https://blog.csdn.net/Clove_unique/article/details/53750322</a:t>
            </a:r>
            <a:endParaRPr lang="zh-CN" altLang="en-US" dirty="0"/>
          </a:p>
        </p:txBody>
      </p:sp>
    </p:spTree>
    <p:extLst>
      <p:ext uri="{BB962C8B-B14F-4D97-AF65-F5344CB8AC3E}">
        <p14:creationId xmlns:p14="http://schemas.microsoft.com/office/powerpoint/2010/main" val="4222096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92A4F-5B8A-4E4D-A25B-84B3996F0BEB}"/>
              </a:ext>
            </a:extLst>
          </p:cNvPr>
          <p:cNvSpPr>
            <a:spLocks noGrp="1"/>
          </p:cNvSpPr>
          <p:nvPr>
            <p:ph type="title"/>
          </p:nvPr>
        </p:nvSpPr>
        <p:spPr/>
        <p:txBody>
          <a:bodyPr/>
          <a:lstStyle/>
          <a:p>
            <a:endParaRPr lang="zh-CN" altLang="en-US"/>
          </a:p>
        </p:txBody>
      </p:sp>
      <p:sp>
        <p:nvSpPr>
          <p:cNvPr id="11" name="内容占位符 2">
            <a:extLst>
              <a:ext uri="{FF2B5EF4-FFF2-40B4-BE49-F238E27FC236}">
                <a16:creationId xmlns:a16="http://schemas.microsoft.com/office/drawing/2014/main" id="{75C23E06-183B-4A88-BE93-C0335B9FA871}"/>
              </a:ext>
            </a:extLst>
          </p:cNvPr>
          <p:cNvSpPr txBox="1">
            <a:spLocks/>
          </p:cNvSpPr>
          <p:nvPr/>
        </p:nvSpPr>
        <p:spPr>
          <a:xfrm>
            <a:off x="251520" y="3140968"/>
            <a:ext cx="8640960" cy="4525963"/>
          </a:xfrm>
          <a:prstGeom prst="rect">
            <a:avLst/>
          </a:prstGeom>
        </p:spPr>
        <p:txBody>
          <a:bodyPr vert="horz">
            <a:normAutofit fontScale="92500"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altLang="zh-CN" dirty="0"/>
              <a:t>int u=</a:t>
            </a:r>
            <a:r>
              <a:rPr lang="en-US" altLang="zh-CN" dirty="0" err="1"/>
              <a:t>get_fail</a:t>
            </a:r>
            <a:r>
              <a:rPr lang="en-US" altLang="zh-CN" dirty="0"/>
              <a:t>(last,5);   </a:t>
            </a:r>
            <a:r>
              <a:rPr lang="en-US" altLang="zh-CN" dirty="0">
                <a:solidFill>
                  <a:srgbClr val="FF0000"/>
                </a:solidFill>
              </a:rPr>
              <a:t>//</a:t>
            </a:r>
            <a:r>
              <a:rPr lang="zh-CN" altLang="en-US" dirty="0">
                <a:solidFill>
                  <a:srgbClr val="FF0000"/>
                </a:solidFill>
              </a:rPr>
              <a:t>此时</a:t>
            </a:r>
            <a:r>
              <a:rPr lang="en-US" altLang="zh-CN" dirty="0">
                <a:solidFill>
                  <a:srgbClr val="FF0000"/>
                </a:solidFill>
              </a:rPr>
              <a:t>u=0</a:t>
            </a:r>
          </a:p>
          <a:p>
            <a:pPr marL="36576" indent="0">
              <a:buNone/>
            </a:pPr>
            <a:r>
              <a:rPr lang="en-US" altLang="zh-CN" dirty="0"/>
              <a:t>              //s[5-len[5]-1]!=a,</a:t>
            </a:r>
            <a:r>
              <a:rPr lang="zh-CN" altLang="en-US" dirty="0"/>
              <a:t> 跳</a:t>
            </a:r>
            <a:r>
              <a:rPr lang="en-US" altLang="zh-CN" dirty="0"/>
              <a:t>2</a:t>
            </a:r>
            <a:r>
              <a:rPr lang="zh-CN" altLang="en-US" dirty="0"/>
              <a:t>，</a:t>
            </a:r>
            <a:r>
              <a:rPr lang="en-US" altLang="zh-CN" dirty="0"/>
              <a:t>s[5-1-1]=!a,</a:t>
            </a:r>
            <a:r>
              <a:rPr lang="zh-CN" altLang="en-US" dirty="0"/>
              <a:t>跳</a:t>
            </a:r>
            <a:r>
              <a:rPr lang="en-US" altLang="zh-CN" dirty="0"/>
              <a:t>0     </a:t>
            </a:r>
          </a:p>
          <a:p>
            <a:r>
              <a:rPr lang="zh-CN" altLang="en-US" dirty="0"/>
              <a:t>新建节点</a:t>
            </a:r>
            <a:br>
              <a:rPr lang="en-US" altLang="zh-CN" dirty="0"/>
            </a:br>
            <a:r>
              <a:rPr lang="en-US" altLang="zh-CN" dirty="0"/>
              <a:t>tot++;</a:t>
            </a:r>
            <a:r>
              <a:rPr lang="en-US" altLang="zh-CN" dirty="0" err="1"/>
              <a:t>len</a:t>
            </a:r>
            <a:r>
              <a:rPr lang="en-US" altLang="zh-CN" dirty="0"/>
              <a:t>[tot]=</a:t>
            </a:r>
            <a:r>
              <a:rPr lang="en-US" altLang="zh-CN" dirty="0" err="1"/>
              <a:t>len</a:t>
            </a:r>
            <a:r>
              <a:rPr lang="en-US" altLang="zh-CN" dirty="0"/>
              <a:t>[u]+2=2;</a:t>
            </a:r>
          </a:p>
          <a:p>
            <a:r>
              <a:rPr lang="en-US" altLang="zh-CN" dirty="0"/>
              <a:t>int v=</a:t>
            </a:r>
            <a:r>
              <a:rPr lang="en-US" altLang="zh-CN" dirty="0" err="1"/>
              <a:t>get_fail</a:t>
            </a:r>
            <a:r>
              <a:rPr lang="en-US" altLang="zh-CN" dirty="0"/>
              <a:t>(fail[u],p)      </a:t>
            </a:r>
            <a:r>
              <a:rPr lang="en-US" altLang="zh-CN" dirty="0">
                <a:solidFill>
                  <a:srgbClr val="FF0000"/>
                </a:solidFill>
              </a:rPr>
              <a:t>//</a:t>
            </a:r>
            <a:r>
              <a:rPr lang="zh-CN" altLang="en-US" dirty="0">
                <a:solidFill>
                  <a:srgbClr val="FF0000"/>
                </a:solidFill>
              </a:rPr>
              <a:t>此时</a:t>
            </a:r>
            <a:r>
              <a:rPr lang="en-US" altLang="zh-CN" dirty="0">
                <a:solidFill>
                  <a:srgbClr val="FF0000"/>
                </a:solidFill>
              </a:rPr>
              <a:t>v=1</a:t>
            </a:r>
            <a:br>
              <a:rPr lang="en-US" altLang="zh-CN" dirty="0">
                <a:solidFill>
                  <a:srgbClr val="FF0000"/>
                </a:solidFill>
              </a:rPr>
            </a:br>
            <a:r>
              <a:rPr lang="en-US" altLang="zh-CN" dirty="0">
                <a:solidFill>
                  <a:srgbClr val="FF0000"/>
                </a:solidFill>
              </a:rPr>
              <a:t>             </a:t>
            </a:r>
            <a:r>
              <a:rPr lang="en-US" altLang="zh-CN" dirty="0"/>
              <a:t>//s[5-len[1]-1]=a</a:t>
            </a:r>
            <a:br>
              <a:rPr lang="en-US" altLang="zh-CN" dirty="0"/>
            </a:br>
            <a:r>
              <a:rPr lang="en-US" altLang="zh-CN" dirty="0"/>
              <a:t>fail[tot]=next[v][s[p]];</a:t>
            </a:r>
            <a:r>
              <a:rPr lang="en-US" altLang="zh-CN" sz="3200" dirty="0"/>
              <a:t> next[u][s[p]]=tot;</a:t>
            </a:r>
          </a:p>
          <a:p>
            <a:endParaRPr lang="en-US" altLang="zh-CN" dirty="0"/>
          </a:p>
          <a:p>
            <a:endParaRPr lang="en-US" altLang="zh-CN" dirty="0"/>
          </a:p>
          <a:p>
            <a:r>
              <a:rPr lang="en-US" altLang="zh-CN" dirty="0"/>
              <a:t>2</a:t>
            </a:r>
          </a:p>
          <a:p>
            <a:endParaRPr lang="zh-CN" altLang="en-US" dirty="0"/>
          </a:p>
        </p:txBody>
      </p:sp>
      <p:pic>
        <p:nvPicPr>
          <p:cNvPr id="6" name="内容占位符 5">
            <a:extLst>
              <a:ext uri="{FF2B5EF4-FFF2-40B4-BE49-F238E27FC236}">
                <a16:creationId xmlns:a16="http://schemas.microsoft.com/office/drawing/2014/main" id="{5EE5257F-04AE-4A92-87BB-57B3EF29CD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456" y="0"/>
            <a:ext cx="6624736" cy="3159743"/>
          </a:xfrm>
        </p:spPr>
      </p:pic>
      <p:pic>
        <p:nvPicPr>
          <p:cNvPr id="10" name="Picture 3" descr="https://img-blog.csdn.net/20141223144902688">
            <a:extLst>
              <a:ext uri="{FF2B5EF4-FFF2-40B4-BE49-F238E27FC236}">
                <a16:creationId xmlns:a16="http://schemas.microsoft.com/office/drawing/2014/main" id="{265E4D2D-D94E-46CB-BAC9-038DD68AF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703" y="2606176"/>
            <a:ext cx="3790950"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073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A82654-7B65-486E-BAD8-86A985787A01}"/>
              </a:ext>
            </a:extLst>
          </p:cNvPr>
          <p:cNvSpPr>
            <a:spLocks noGrp="1"/>
          </p:cNvSpPr>
          <p:nvPr>
            <p:ph idx="1"/>
          </p:nvPr>
        </p:nvSpPr>
        <p:spPr>
          <a:xfrm>
            <a:off x="539552" y="404664"/>
            <a:ext cx="8064896" cy="6408712"/>
          </a:xfrm>
        </p:spPr>
        <p:txBody>
          <a:bodyPr>
            <a:normAutofit lnSpcReduction="10000"/>
          </a:bodyPr>
          <a:lstStyle/>
          <a:p>
            <a:r>
              <a:rPr lang="zh-CN" altLang="en-US" dirty="0"/>
              <a:t>最后更新</a:t>
            </a:r>
            <a:r>
              <a:rPr lang="en-US" altLang="zh-CN" dirty="0"/>
              <a:t>last</a:t>
            </a:r>
            <a:r>
              <a:rPr lang="zh-CN" altLang="en-US" dirty="0"/>
              <a:t>和</a:t>
            </a:r>
            <a:r>
              <a:rPr lang="en-US" altLang="zh-CN" dirty="0" err="1"/>
              <a:t>cnt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此时</a:t>
            </a:r>
            <a:r>
              <a:rPr lang="en-US" altLang="zh-CN" dirty="0"/>
              <a:t>last=6,tot=6;p=5;</a:t>
            </a:r>
          </a:p>
          <a:p>
            <a:endParaRPr lang="en-US" altLang="zh-CN" dirty="0"/>
          </a:p>
          <a:p>
            <a:r>
              <a:rPr lang="zh-CN" altLang="en-US" dirty="0"/>
              <a:t>继续添加</a:t>
            </a:r>
            <a:r>
              <a:rPr lang="en-US" altLang="zh-CN" dirty="0"/>
              <a:t>,p=6;</a:t>
            </a:r>
            <a:endParaRPr lang="zh-CN" altLang="en-US" dirty="0"/>
          </a:p>
        </p:txBody>
      </p:sp>
      <p:pic>
        <p:nvPicPr>
          <p:cNvPr id="4" name="图片 3">
            <a:extLst>
              <a:ext uri="{FF2B5EF4-FFF2-40B4-BE49-F238E27FC236}">
                <a16:creationId xmlns:a16="http://schemas.microsoft.com/office/drawing/2014/main" id="{9C0DDBB3-7CDF-4209-9522-CBEA57E06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87" y="980728"/>
            <a:ext cx="7591425" cy="3590925"/>
          </a:xfrm>
          <a:prstGeom prst="rect">
            <a:avLst/>
          </a:prstGeom>
        </p:spPr>
      </p:pic>
      <p:pic>
        <p:nvPicPr>
          <p:cNvPr id="8" name="Picture 6" descr="https://img-blog.csdn.net/20141223145158906">
            <a:extLst>
              <a:ext uri="{FF2B5EF4-FFF2-40B4-BE49-F238E27FC236}">
                <a16:creationId xmlns:a16="http://schemas.microsoft.com/office/drawing/2014/main" id="{36A0E79C-B9A5-4360-A988-7FC3DAF849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692" y="5891361"/>
            <a:ext cx="38290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334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92A4F-5B8A-4E4D-A25B-84B3996F0BEB}"/>
              </a:ext>
            </a:extLst>
          </p:cNvPr>
          <p:cNvSpPr>
            <a:spLocks noGrp="1"/>
          </p:cNvSpPr>
          <p:nvPr>
            <p:ph type="title"/>
          </p:nvPr>
        </p:nvSpPr>
        <p:spPr/>
        <p:txBody>
          <a:bodyPr/>
          <a:lstStyle/>
          <a:p>
            <a:endParaRPr lang="zh-CN" altLang="en-US"/>
          </a:p>
        </p:txBody>
      </p:sp>
      <p:sp>
        <p:nvSpPr>
          <p:cNvPr id="11" name="内容占位符 2">
            <a:extLst>
              <a:ext uri="{FF2B5EF4-FFF2-40B4-BE49-F238E27FC236}">
                <a16:creationId xmlns:a16="http://schemas.microsoft.com/office/drawing/2014/main" id="{75C23E06-183B-4A88-BE93-C0335B9FA871}"/>
              </a:ext>
            </a:extLst>
          </p:cNvPr>
          <p:cNvSpPr txBox="1">
            <a:spLocks/>
          </p:cNvSpPr>
          <p:nvPr/>
        </p:nvSpPr>
        <p:spPr>
          <a:xfrm>
            <a:off x="251520" y="3140968"/>
            <a:ext cx="8640960" cy="4525963"/>
          </a:xfrm>
          <a:prstGeom prst="rect">
            <a:avLst/>
          </a:prstGeom>
        </p:spPr>
        <p:txBody>
          <a:bodyPr vert="horz">
            <a:normAutofit fontScale="92500" lnSpcReduction="2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altLang="zh-CN" dirty="0"/>
              <a:t>int u=</a:t>
            </a:r>
            <a:r>
              <a:rPr lang="en-US" altLang="zh-CN" dirty="0" err="1"/>
              <a:t>get_fail</a:t>
            </a:r>
            <a:r>
              <a:rPr lang="en-US" altLang="zh-CN" dirty="0"/>
              <a:t>(last,6);   </a:t>
            </a:r>
            <a:r>
              <a:rPr lang="en-US" altLang="zh-CN" dirty="0">
                <a:solidFill>
                  <a:srgbClr val="FF0000"/>
                </a:solidFill>
              </a:rPr>
              <a:t>//</a:t>
            </a:r>
            <a:r>
              <a:rPr lang="zh-CN" altLang="en-US" dirty="0">
                <a:solidFill>
                  <a:srgbClr val="FF0000"/>
                </a:solidFill>
              </a:rPr>
              <a:t>此时</a:t>
            </a:r>
            <a:r>
              <a:rPr lang="en-US" altLang="zh-CN" dirty="0">
                <a:solidFill>
                  <a:srgbClr val="FF0000"/>
                </a:solidFill>
              </a:rPr>
              <a:t>u=6</a:t>
            </a:r>
          </a:p>
          <a:p>
            <a:pPr marL="36576" indent="0">
              <a:buNone/>
            </a:pPr>
            <a:r>
              <a:rPr lang="en-US" altLang="zh-CN" dirty="0"/>
              <a:t>              //s[6-len[6]-1]=b,</a:t>
            </a:r>
            <a:r>
              <a:rPr lang="zh-CN" altLang="en-US" dirty="0"/>
              <a:t> </a:t>
            </a:r>
            <a:r>
              <a:rPr lang="en-US" altLang="zh-CN" dirty="0"/>
              <a:t>     </a:t>
            </a:r>
          </a:p>
          <a:p>
            <a:r>
              <a:rPr lang="zh-CN" altLang="en-US" dirty="0"/>
              <a:t>新建节点</a:t>
            </a:r>
            <a:br>
              <a:rPr lang="en-US" altLang="zh-CN" dirty="0"/>
            </a:br>
            <a:r>
              <a:rPr lang="en-US" altLang="zh-CN" dirty="0"/>
              <a:t>tot++;</a:t>
            </a:r>
            <a:r>
              <a:rPr lang="en-US" altLang="zh-CN" dirty="0" err="1"/>
              <a:t>len</a:t>
            </a:r>
            <a:r>
              <a:rPr lang="en-US" altLang="zh-CN" dirty="0"/>
              <a:t>[tot]=</a:t>
            </a:r>
            <a:r>
              <a:rPr lang="en-US" altLang="zh-CN" dirty="0" err="1"/>
              <a:t>len</a:t>
            </a:r>
            <a:r>
              <a:rPr lang="en-US" altLang="zh-CN" dirty="0"/>
              <a:t>[u]+2=2;</a:t>
            </a:r>
          </a:p>
          <a:p>
            <a:r>
              <a:rPr lang="en-US" altLang="zh-CN" dirty="0"/>
              <a:t>int v=</a:t>
            </a:r>
            <a:r>
              <a:rPr lang="en-US" altLang="zh-CN" dirty="0" err="1"/>
              <a:t>get_fail</a:t>
            </a:r>
            <a:r>
              <a:rPr lang="en-US" altLang="zh-CN" dirty="0"/>
              <a:t>(fail[u],p)      </a:t>
            </a:r>
            <a:r>
              <a:rPr lang="en-US" altLang="zh-CN" dirty="0">
                <a:solidFill>
                  <a:srgbClr val="FF0000"/>
                </a:solidFill>
              </a:rPr>
              <a:t>//</a:t>
            </a:r>
            <a:r>
              <a:rPr lang="zh-CN" altLang="en-US" dirty="0">
                <a:solidFill>
                  <a:srgbClr val="FF0000"/>
                </a:solidFill>
              </a:rPr>
              <a:t>此时</a:t>
            </a:r>
            <a:r>
              <a:rPr lang="en-US" altLang="zh-CN" dirty="0">
                <a:solidFill>
                  <a:srgbClr val="FF0000"/>
                </a:solidFill>
              </a:rPr>
              <a:t>v=1</a:t>
            </a:r>
            <a:br>
              <a:rPr lang="en-US" altLang="zh-CN" dirty="0">
                <a:solidFill>
                  <a:srgbClr val="FF0000"/>
                </a:solidFill>
              </a:rPr>
            </a:br>
            <a:r>
              <a:rPr lang="en-US" altLang="zh-CN" dirty="0">
                <a:solidFill>
                  <a:srgbClr val="FF0000"/>
                </a:solidFill>
              </a:rPr>
              <a:t>             </a:t>
            </a:r>
            <a:r>
              <a:rPr lang="en-US" altLang="zh-CN" dirty="0"/>
              <a:t>//s[6-len[2]-1]!=b,</a:t>
            </a:r>
            <a:r>
              <a:rPr lang="zh-CN" altLang="en-US" dirty="0"/>
              <a:t>跳</a:t>
            </a:r>
            <a:r>
              <a:rPr lang="en-US" altLang="zh-CN" dirty="0"/>
              <a:t>0</a:t>
            </a:r>
            <a:r>
              <a:rPr lang="zh-CN" altLang="en-US" dirty="0"/>
              <a:t>，</a:t>
            </a:r>
            <a:r>
              <a:rPr lang="en-US" altLang="zh-CN" dirty="0"/>
              <a:t>s[6-len[0]-1]!=b</a:t>
            </a:r>
            <a:br>
              <a:rPr lang="en-US" altLang="zh-CN" dirty="0"/>
            </a:br>
            <a:r>
              <a:rPr lang="en-US" altLang="zh-CN" dirty="0"/>
              <a:t>             //</a:t>
            </a:r>
            <a:r>
              <a:rPr lang="zh-CN" altLang="en-US" dirty="0"/>
              <a:t>跳</a:t>
            </a:r>
            <a:r>
              <a:rPr lang="en-US" altLang="zh-CN" dirty="0"/>
              <a:t>1</a:t>
            </a:r>
            <a:r>
              <a:rPr lang="zh-CN" altLang="en-US" dirty="0"/>
              <a:t>，</a:t>
            </a:r>
            <a:r>
              <a:rPr lang="en-US" altLang="zh-CN" dirty="0"/>
              <a:t> s[6-len[1]-1]!=b</a:t>
            </a:r>
            <a:br>
              <a:rPr lang="en-US" altLang="zh-CN" dirty="0"/>
            </a:br>
            <a:r>
              <a:rPr lang="en-US" altLang="zh-CN" dirty="0"/>
              <a:t>fail[tot]=next[v][s[p]];</a:t>
            </a:r>
            <a:r>
              <a:rPr lang="en-US" altLang="zh-CN" sz="3200" dirty="0"/>
              <a:t> next[u][s[p]]=tot;</a:t>
            </a:r>
          </a:p>
          <a:p>
            <a:endParaRPr lang="en-US" altLang="zh-CN" dirty="0"/>
          </a:p>
          <a:p>
            <a:endParaRPr lang="en-US" altLang="zh-CN" dirty="0"/>
          </a:p>
          <a:p>
            <a:r>
              <a:rPr lang="en-US" altLang="zh-CN" dirty="0"/>
              <a:t>2</a:t>
            </a:r>
          </a:p>
          <a:p>
            <a:endParaRPr lang="zh-CN" altLang="en-US" dirty="0"/>
          </a:p>
        </p:txBody>
      </p:sp>
      <p:pic>
        <p:nvPicPr>
          <p:cNvPr id="7" name="内容占位符 6">
            <a:extLst>
              <a:ext uri="{FF2B5EF4-FFF2-40B4-BE49-F238E27FC236}">
                <a16:creationId xmlns:a16="http://schemas.microsoft.com/office/drawing/2014/main" id="{8737EA08-9DED-4BF0-B52B-598E9953AF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90485"/>
            <a:ext cx="5595392" cy="3036904"/>
          </a:xfrm>
        </p:spPr>
      </p:pic>
      <p:pic>
        <p:nvPicPr>
          <p:cNvPr id="12" name="Picture 6" descr="https://img-blog.csdn.net/20141223145158906">
            <a:extLst>
              <a:ext uri="{FF2B5EF4-FFF2-40B4-BE49-F238E27FC236}">
                <a16:creationId xmlns:a16="http://schemas.microsoft.com/office/drawing/2014/main" id="{3513C0F0-0EF3-4CEA-9043-E513DC033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565414"/>
            <a:ext cx="38290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125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A82654-7B65-486E-BAD8-86A985787A01}"/>
              </a:ext>
            </a:extLst>
          </p:cNvPr>
          <p:cNvSpPr>
            <a:spLocks noGrp="1"/>
          </p:cNvSpPr>
          <p:nvPr>
            <p:ph idx="1"/>
          </p:nvPr>
        </p:nvSpPr>
        <p:spPr>
          <a:xfrm>
            <a:off x="539552" y="404664"/>
            <a:ext cx="8064896" cy="6408712"/>
          </a:xfrm>
        </p:spPr>
        <p:txBody>
          <a:bodyPr>
            <a:normAutofit lnSpcReduction="10000"/>
          </a:bodyPr>
          <a:lstStyle/>
          <a:p>
            <a:r>
              <a:rPr lang="zh-CN" altLang="en-US" dirty="0"/>
              <a:t>最后更新</a:t>
            </a:r>
            <a:r>
              <a:rPr lang="en-US" altLang="zh-CN" dirty="0"/>
              <a:t>last</a:t>
            </a:r>
            <a:r>
              <a:rPr lang="zh-CN" altLang="en-US" dirty="0"/>
              <a:t>和</a:t>
            </a:r>
            <a:r>
              <a:rPr lang="en-US" altLang="zh-CN" dirty="0" err="1"/>
              <a:t>cnt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此时</a:t>
            </a:r>
            <a:r>
              <a:rPr lang="en-US" altLang="zh-CN" dirty="0"/>
              <a:t>last=7,tot=7;p=6;</a:t>
            </a:r>
          </a:p>
          <a:p>
            <a:endParaRPr lang="en-US" altLang="zh-CN" dirty="0"/>
          </a:p>
          <a:p>
            <a:r>
              <a:rPr lang="zh-CN" altLang="en-US" dirty="0"/>
              <a:t>继续添加</a:t>
            </a:r>
            <a:r>
              <a:rPr lang="en-US" altLang="zh-CN" dirty="0"/>
              <a:t>,p=7;</a:t>
            </a:r>
            <a:endParaRPr lang="zh-CN" altLang="en-US" dirty="0"/>
          </a:p>
        </p:txBody>
      </p:sp>
      <p:pic>
        <p:nvPicPr>
          <p:cNvPr id="5" name="内容占位符 6">
            <a:extLst>
              <a:ext uri="{FF2B5EF4-FFF2-40B4-BE49-F238E27FC236}">
                <a16:creationId xmlns:a16="http://schemas.microsoft.com/office/drawing/2014/main" id="{A8A53BDF-7F4E-4E33-86FD-13243F870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908720"/>
            <a:ext cx="7128792" cy="3869158"/>
          </a:xfrm>
          <a:prstGeom prst="rect">
            <a:avLst/>
          </a:prstGeom>
        </p:spPr>
      </p:pic>
      <p:pic>
        <p:nvPicPr>
          <p:cNvPr id="6" name="Picture 3" descr="https://img-blog.csdn.net/20141223145251135">
            <a:extLst>
              <a:ext uri="{FF2B5EF4-FFF2-40B4-BE49-F238E27FC236}">
                <a16:creationId xmlns:a16="http://schemas.microsoft.com/office/drawing/2014/main" id="{C76EBC5B-41E3-4443-9991-94D2FB253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7964" y="6093296"/>
            <a:ext cx="37814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456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5A70B-8E88-467F-A85A-13F2448DCE2E}"/>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BD56C11-B861-49E0-9D22-B176D1BFD8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752" y="239543"/>
            <a:ext cx="7467600" cy="4053046"/>
          </a:xfrm>
        </p:spPr>
      </p:pic>
      <p:pic>
        <p:nvPicPr>
          <p:cNvPr id="6" name="Picture 3" descr="https://img-blog.csdn.net/20141223145251135">
            <a:extLst>
              <a:ext uri="{FF2B5EF4-FFF2-40B4-BE49-F238E27FC236}">
                <a16:creationId xmlns:a16="http://schemas.microsoft.com/office/drawing/2014/main" id="{325450ED-3079-4F7D-8429-CA21EA1CB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4581128"/>
            <a:ext cx="37814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26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F1A46-B276-4D22-8359-44EA2663E0FD}"/>
              </a:ext>
            </a:extLst>
          </p:cNvPr>
          <p:cNvSpPr>
            <a:spLocks noGrp="1"/>
          </p:cNvSpPr>
          <p:nvPr>
            <p:ph type="title"/>
          </p:nvPr>
        </p:nvSpPr>
        <p:spPr>
          <a:xfrm>
            <a:off x="395536" y="5821389"/>
            <a:ext cx="7467600" cy="1143000"/>
          </a:xfrm>
        </p:spPr>
        <p:txBody>
          <a:bodyPr>
            <a:normAutofit/>
          </a:bodyPr>
          <a:lstStyle/>
          <a:p>
            <a:r>
              <a:rPr lang="zh-CN" altLang="en-US" sz="3200" dirty="0"/>
              <a:t>手动模拟下</a:t>
            </a:r>
            <a:r>
              <a:rPr lang="en-US" altLang="zh-CN" sz="3200" dirty="0"/>
              <a:t>s=‘</a:t>
            </a:r>
            <a:r>
              <a:rPr lang="en-US" altLang="zh-CN" sz="3200" dirty="0" err="1"/>
              <a:t>abbacbb</a:t>
            </a:r>
            <a:r>
              <a:rPr lang="en-US" altLang="zh-CN" sz="3200" dirty="0"/>
              <a:t>’    s=‘</a:t>
            </a:r>
            <a:r>
              <a:rPr lang="en-US" altLang="zh-CN" sz="3200" dirty="0" err="1"/>
              <a:t>ababa</a:t>
            </a:r>
            <a:r>
              <a:rPr lang="en-US" altLang="zh-CN" sz="3200" dirty="0"/>
              <a:t>’</a:t>
            </a:r>
            <a:endParaRPr lang="zh-CN" altLang="en-US" sz="3200" dirty="0"/>
          </a:p>
        </p:txBody>
      </p:sp>
      <p:pic>
        <p:nvPicPr>
          <p:cNvPr id="5" name="内容占位符 4">
            <a:extLst>
              <a:ext uri="{FF2B5EF4-FFF2-40B4-BE49-F238E27FC236}">
                <a16:creationId xmlns:a16="http://schemas.microsoft.com/office/drawing/2014/main" id="{606BD370-EB30-43D8-9156-0207D6A12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9014"/>
            <a:ext cx="6977052" cy="5012554"/>
          </a:xfrm>
        </p:spPr>
      </p:pic>
      <p:pic>
        <p:nvPicPr>
          <p:cNvPr id="6" name="Picture 6" descr="https://img-blog.csdn.net/20141223145255296">
            <a:extLst>
              <a:ext uri="{FF2B5EF4-FFF2-40B4-BE49-F238E27FC236}">
                <a16:creationId xmlns:a16="http://schemas.microsoft.com/office/drawing/2014/main" id="{F8A41ECF-2919-4912-B605-F85621B79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5266528"/>
            <a:ext cx="3800475"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325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14DED-A185-4FF0-A5B5-AC779500E8E2}"/>
              </a:ext>
            </a:extLst>
          </p:cNvPr>
          <p:cNvSpPr>
            <a:spLocks noGrp="1"/>
          </p:cNvSpPr>
          <p:nvPr>
            <p:ph type="title"/>
          </p:nvPr>
        </p:nvSpPr>
        <p:spPr/>
        <p:txBody>
          <a:bodyPr/>
          <a:lstStyle/>
          <a:p>
            <a:endParaRPr lang="zh-CN" altLang="en-US"/>
          </a:p>
        </p:txBody>
      </p:sp>
      <p:pic>
        <p:nvPicPr>
          <p:cNvPr id="4" name="Picture 2" descr="https://img-blog.csdn.net/20141223153851123">
            <a:extLst>
              <a:ext uri="{FF2B5EF4-FFF2-40B4-BE49-F238E27FC236}">
                <a16:creationId xmlns:a16="http://schemas.microsoft.com/office/drawing/2014/main" id="{1444853D-768A-4B69-BF50-381A0F739D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924" y="1844824"/>
            <a:ext cx="8040893"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205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2D17D-D221-4457-A707-249B2CFF179B}"/>
              </a:ext>
            </a:extLst>
          </p:cNvPr>
          <p:cNvSpPr>
            <a:spLocks noGrp="1"/>
          </p:cNvSpPr>
          <p:nvPr>
            <p:ph type="title"/>
          </p:nvPr>
        </p:nvSpPr>
        <p:spPr/>
        <p:txBody>
          <a:bodyPr/>
          <a:lstStyle/>
          <a:p>
            <a:r>
              <a:rPr lang="en-US" altLang="zh-CN" sz="4800" dirty="0" err="1"/>
              <a:t>abbacbb</a:t>
            </a:r>
            <a:endParaRPr lang="zh-CN" altLang="en-US" dirty="0"/>
          </a:p>
        </p:txBody>
      </p:sp>
      <p:sp>
        <p:nvSpPr>
          <p:cNvPr id="3" name="内容占位符 2">
            <a:extLst>
              <a:ext uri="{FF2B5EF4-FFF2-40B4-BE49-F238E27FC236}">
                <a16:creationId xmlns:a16="http://schemas.microsoft.com/office/drawing/2014/main" id="{6D12E15D-7B96-4B44-A8CA-454B2F79ADE9}"/>
              </a:ext>
            </a:extLst>
          </p:cNvPr>
          <p:cNvSpPr>
            <a:spLocks noGrp="1"/>
          </p:cNvSpPr>
          <p:nvPr>
            <p:ph idx="1"/>
          </p:nvPr>
        </p:nvSpPr>
        <p:spPr/>
        <p:txBody>
          <a:bodyPr/>
          <a:lstStyle/>
          <a:p>
            <a:r>
              <a:rPr lang="zh-CN" altLang="en-US" dirty="0"/>
              <a:t>添加</a:t>
            </a:r>
            <a:r>
              <a:rPr lang="en-US" altLang="zh-CN" dirty="0" err="1"/>
              <a:t>abbacb</a:t>
            </a:r>
            <a:r>
              <a:rPr lang="zh-CN" altLang="en-US" dirty="0"/>
              <a:t>后</a:t>
            </a:r>
          </a:p>
        </p:txBody>
      </p:sp>
      <p:pic>
        <p:nvPicPr>
          <p:cNvPr id="4" name="图片 3">
            <a:extLst>
              <a:ext uri="{FF2B5EF4-FFF2-40B4-BE49-F238E27FC236}">
                <a16:creationId xmlns:a16="http://schemas.microsoft.com/office/drawing/2014/main" id="{B9708431-5254-4F63-A4E8-061BD20D6BC7}"/>
              </a:ext>
            </a:extLst>
          </p:cNvPr>
          <p:cNvPicPr>
            <a:picLocks noChangeAspect="1"/>
          </p:cNvPicPr>
          <p:nvPr/>
        </p:nvPicPr>
        <p:blipFill>
          <a:blip r:embed="rId2"/>
          <a:stretch>
            <a:fillRect/>
          </a:stretch>
        </p:blipFill>
        <p:spPr>
          <a:xfrm>
            <a:off x="611560" y="2204864"/>
            <a:ext cx="8296275" cy="3714750"/>
          </a:xfrm>
          <a:prstGeom prst="rect">
            <a:avLst/>
          </a:prstGeom>
        </p:spPr>
      </p:pic>
    </p:spTree>
    <p:extLst>
      <p:ext uri="{BB962C8B-B14F-4D97-AF65-F5344CB8AC3E}">
        <p14:creationId xmlns:p14="http://schemas.microsoft.com/office/powerpoint/2010/main" val="349451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3EAF1-1BAC-4460-88E8-9FECCE047446}"/>
              </a:ext>
            </a:extLst>
          </p:cNvPr>
          <p:cNvSpPr>
            <a:spLocks noGrp="1"/>
          </p:cNvSpPr>
          <p:nvPr>
            <p:ph type="title"/>
          </p:nvPr>
        </p:nvSpPr>
        <p:spPr/>
        <p:txBody>
          <a:bodyPr/>
          <a:lstStyle/>
          <a:p>
            <a:r>
              <a:rPr lang="en-US" altLang="zh-CN" sz="4400" dirty="0" err="1"/>
              <a:t>abbacbb</a:t>
            </a:r>
            <a:endParaRPr lang="zh-CN" altLang="en-US" dirty="0"/>
          </a:p>
        </p:txBody>
      </p:sp>
      <p:sp>
        <p:nvSpPr>
          <p:cNvPr id="3" name="内容占位符 2">
            <a:extLst>
              <a:ext uri="{FF2B5EF4-FFF2-40B4-BE49-F238E27FC236}">
                <a16:creationId xmlns:a16="http://schemas.microsoft.com/office/drawing/2014/main" id="{31DF1BCB-2426-488C-BE62-67B3904CE0C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CB7CFF9-3F51-426E-BA49-6A1B8F4442B6}"/>
              </a:ext>
            </a:extLst>
          </p:cNvPr>
          <p:cNvPicPr>
            <a:picLocks noChangeAspect="1"/>
          </p:cNvPicPr>
          <p:nvPr/>
        </p:nvPicPr>
        <p:blipFill>
          <a:blip r:embed="rId2"/>
          <a:stretch>
            <a:fillRect/>
          </a:stretch>
        </p:blipFill>
        <p:spPr>
          <a:xfrm>
            <a:off x="71437" y="1594796"/>
            <a:ext cx="8680818" cy="3663004"/>
          </a:xfrm>
          <a:prstGeom prst="rect">
            <a:avLst/>
          </a:prstGeom>
        </p:spPr>
      </p:pic>
    </p:spTree>
    <p:extLst>
      <p:ext uri="{BB962C8B-B14F-4D97-AF65-F5344CB8AC3E}">
        <p14:creationId xmlns:p14="http://schemas.microsoft.com/office/powerpoint/2010/main" val="629157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0D7D5-B342-4837-BFFD-984F93FB0A4E}"/>
              </a:ext>
            </a:extLst>
          </p:cNvPr>
          <p:cNvSpPr>
            <a:spLocks noGrp="1"/>
          </p:cNvSpPr>
          <p:nvPr>
            <p:ph type="title"/>
          </p:nvPr>
        </p:nvSpPr>
        <p:spPr/>
        <p:txBody>
          <a:bodyPr/>
          <a:lstStyle/>
          <a:p>
            <a:r>
              <a:rPr lang="en-US" altLang="zh-CN" dirty="0" err="1"/>
              <a:t>ababa</a:t>
            </a:r>
            <a:endParaRPr lang="zh-CN" altLang="en-US" dirty="0"/>
          </a:p>
        </p:txBody>
      </p:sp>
      <p:sp>
        <p:nvSpPr>
          <p:cNvPr id="3" name="内容占位符 2">
            <a:extLst>
              <a:ext uri="{FF2B5EF4-FFF2-40B4-BE49-F238E27FC236}">
                <a16:creationId xmlns:a16="http://schemas.microsoft.com/office/drawing/2014/main" id="{E7599D15-729E-4CFD-BA35-6F6F1776C7E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3491F2D-AA2A-4CCF-BA5F-4B8B820AF1B1}"/>
              </a:ext>
            </a:extLst>
          </p:cNvPr>
          <p:cNvPicPr>
            <a:picLocks noChangeAspect="1"/>
          </p:cNvPicPr>
          <p:nvPr/>
        </p:nvPicPr>
        <p:blipFill>
          <a:blip r:embed="rId2"/>
          <a:stretch>
            <a:fillRect/>
          </a:stretch>
        </p:blipFill>
        <p:spPr>
          <a:xfrm>
            <a:off x="4067944" y="1597429"/>
            <a:ext cx="4219575" cy="4524375"/>
          </a:xfrm>
          <a:prstGeom prst="rect">
            <a:avLst/>
          </a:prstGeom>
        </p:spPr>
      </p:pic>
    </p:spTree>
    <p:extLst>
      <p:ext uri="{BB962C8B-B14F-4D97-AF65-F5344CB8AC3E}">
        <p14:creationId xmlns:p14="http://schemas.microsoft.com/office/powerpoint/2010/main" val="11303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6603078-C835-49EF-9318-9FFD8EBA2C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121" y="476672"/>
            <a:ext cx="6299758" cy="4525963"/>
          </a:xfrm>
        </p:spPr>
      </p:pic>
      <p:pic>
        <p:nvPicPr>
          <p:cNvPr id="7" name="Picture 6" descr="https://img-blog.csdn.net/20141223145255296">
            <a:extLst>
              <a:ext uri="{FF2B5EF4-FFF2-40B4-BE49-F238E27FC236}">
                <a16:creationId xmlns:a16="http://schemas.microsoft.com/office/drawing/2014/main" id="{CC97520B-0154-406C-B542-93084AAF5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5445224"/>
            <a:ext cx="5544616"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820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BD668-F9AC-44DC-9897-8D50F6D728FD}"/>
              </a:ext>
            </a:extLst>
          </p:cNvPr>
          <p:cNvSpPr>
            <a:spLocks noGrp="1"/>
          </p:cNvSpPr>
          <p:nvPr>
            <p:ph type="title"/>
          </p:nvPr>
        </p:nvSpPr>
        <p:spPr/>
        <p:txBody>
          <a:bodyPr/>
          <a:lstStyle/>
          <a:p>
            <a:r>
              <a:rPr lang="zh-CN" altLang="en-US" dirty="0"/>
              <a:t>用途</a:t>
            </a:r>
          </a:p>
        </p:txBody>
      </p:sp>
      <p:sp>
        <p:nvSpPr>
          <p:cNvPr id="3" name="内容占位符 2">
            <a:extLst>
              <a:ext uri="{FF2B5EF4-FFF2-40B4-BE49-F238E27FC236}">
                <a16:creationId xmlns:a16="http://schemas.microsoft.com/office/drawing/2014/main" id="{43D24673-A8D9-481B-BA11-42EA842BF279}"/>
              </a:ext>
            </a:extLst>
          </p:cNvPr>
          <p:cNvSpPr>
            <a:spLocks noGrp="1"/>
          </p:cNvSpPr>
          <p:nvPr>
            <p:ph idx="1"/>
          </p:nvPr>
        </p:nvSpPr>
        <p:spPr>
          <a:xfrm>
            <a:off x="457200" y="1600200"/>
            <a:ext cx="8219256" cy="4525963"/>
          </a:xfrm>
        </p:spPr>
        <p:txBody>
          <a:bodyPr/>
          <a:lstStyle/>
          <a:p>
            <a:r>
              <a:rPr lang="en-US" altLang="zh-CN" dirty="0"/>
              <a:t>1.</a:t>
            </a:r>
            <a:r>
              <a:rPr lang="zh-CN" altLang="en-US" dirty="0"/>
              <a:t>求前缀字符串中的</a:t>
            </a:r>
            <a:r>
              <a:rPr lang="zh-CN" altLang="en-US" dirty="0">
                <a:solidFill>
                  <a:srgbClr val="FF0000"/>
                </a:solidFill>
              </a:rPr>
              <a:t>本质不同</a:t>
            </a:r>
            <a:r>
              <a:rPr lang="zh-CN" altLang="en-US" dirty="0"/>
              <a:t>的回文串</a:t>
            </a:r>
            <a:r>
              <a:rPr lang="zh-CN" altLang="en-US" dirty="0">
                <a:solidFill>
                  <a:srgbClr val="FF0000"/>
                </a:solidFill>
              </a:rPr>
              <a:t>种类</a:t>
            </a:r>
            <a:r>
              <a:rPr lang="zh-CN" altLang="en-US" dirty="0"/>
              <a:t>（就是节点数</a:t>
            </a:r>
            <a:r>
              <a:rPr lang="en-US" altLang="zh-CN" dirty="0"/>
              <a:t>tot-1</a:t>
            </a:r>
            <a:r>
              <a:rPr lang="zh-CN" altLang="en-US" dirty="0"/>
              <a:t>）</a:t>
            </a:r>
            <a:endParaRPr lang="en-US" altLang="zh-CN" dirty="0"/>
          </a:p>
          <a:p>
            <a:r>
              <a:rPr lang="en-US" altLang="zh-CN" dirty="0"/>
              <a:t>2.</a:t>
            </a:r>
            <a:r>
              <a:rPr lang="zh-CN" altLang="en-US" dirty="0"/>
              <a:t>求回文串总数</a:t>
            </a:r>
          </a:p>
          <a:p>
            <a:r>
              <a:rPr lang="en-US" altLang="zh-CN" dirty="0"/>
              <a:t>3.</a:t>
            </a:r>
            <a:r>
              <a:rPr lang="zh-CN" altLang="en-US" dirty="0"/>
              <a:t>求每一个</a:t>
            </a:r>
            <a:r>
              <a:rPr lang="zh-CN" altLang="en-US" dirty="0">
                <a:solidFill>
                  <a:srgbClr val="FF0000"/>
                </a:solidFill>
              </a:rPr>
              <a:t>本质不同</a:t>
            </a:r>
            <a:r>
              <a:rPr lang="zh-CN" altLang="en-US" dirty="0"/>
              <a:t>回文串的个数</a:t>
            </a:r>
            <a:r>
              <a:rPr lang="en-US" altLang="zh-CN" dirty="0"/>
              <a:t>(</a:t>
            </a:r>
            <a:r>
              <a:rPr lang="en-US" altLang="zh-CN" dirty="0" err="1"/>
              <a:t>cnt</a:t>
            </a:r>
            <a:r>
              <a:rPr lang="zh-CN" altLang="en-US" dirty="0"/>
              <a:t>数组</a:t>
            </a:r>
            <a:r>
              <a:rPr lang="en-US" altLang="zh-CN" dirty="0"/>
              <a:t>)</a:t>
            </a:r>
            <a:endParaRPr lang="zh-CN" altLang="en-US" dirty="0"/>
          </a:p>
          <a:p>
            <a:r>
              <a:rPr lang="en-US" altLang="zh-CN" dirty="0"/>
              <a:t>4.</a:t>
            </a:r>
            <a:r>
              <a:rPr lang="zh-CN" altLang="en-US" dirty="0"/>
              <a:t>以下标</a:t>
            </a:r>
            <a:r>
              <a:rPr lang="en-US" altLang="zh-CN" dirty="0" err="1"/>
              <a:t>i</a:t>
            </a:r>
            <a:r>
              <a:rPr lang="zh-CN" altLang="en-US" dirty="0"/>
              <a:t>为结尾的</a:t>
            </a:r>
            <a:r>
              <a:rPr lang="zh-CN" altLang="en-US" dirty="0">
                <a:solidFill>
                  <a:srgbClr val="FF0000"/>
                </a:solidFill>
              </a:rPr>
              <a:t>回文串长度</a:t>
            </a:r>
            <a:endParaRPr lang="zh-CN" altLang="en-US" dirty="0"/>
          </a:p>
        </p:txBody>
      </p:sp>
      <p:sp>
        <p:nvSpPr>
          <p:cNvPr id="4" name="矩形 3">
            <a:extLst>
              <a:ext uri="{FF2B5EF4-FFF2-40B4-BE49-F238E27FC236}">
                <a16:creationId xmlns:a16="http://schemas.microsoft.com/office/drawing/2014/main" id="{D13F87F7-7F29-461C-8670-DC4046CAC9B9}"/>
              </a:ext>
            </a:extLst>
          </p:cNvPr>
          <p:cNvSpPr/>
          <p:nvPr/>
        </p:nvSpPr>
        <p:spPr>
          <a:xfrm>
            <a:off x="611560" y="6237312"/>
            <a:ext cx="7056784" cy="461665"/>
          </a:xfrm>
          <a:prstGeom prst="rect">
            <a:avLst/>
          </a:prstGeom>
        </p:spPr>
        <p:txBody>
          <a:bodyPr wrap="square">
            <a:spAutoFit/>
          </a:bodyPr>
          <a:lstStyle/>
          <a:p>
            <a:r>
              <a:rPr lang="zh-CN" altLang="en-US" sz="2400" dirty="0"/>
              <a:t>一个长度为</a:t>
            </a:r>
            <a:r>
              <a:rPr lang="en-US" altLang="zh-CN" sz="2400" dirty="0"/>
              <a:t>N</a:t>
            </a:r>
            <a:r>
              <a:rPr lang="zh-CN" altLang="en-US" sz="2400" dirty="0"/>
              <a:t>的字符串最多有</a:t>
            </a:r>
            <a:r>
              <a:rPr lang="en-US" altLang="zh-CN" sz="2400" dirty="0"/>
              <a:t>N</a:t>
            </a:r>
            <a:r>
              <a:rPr lang="zh-CN" altLang="en-US" sz="2400" dirty="0"/>
              <a:t>个不同的回文子串。</a:t>
            </a:r>
          </a:p>
        </p:txBody>
      </p:sp>
    </p:spTree>
    <p:extLst>
      <p:ext uri="{BB962C8B-B14F-4D97-AF65-F5344CB8AC3E}">
        <p14:creationId xmlns:p14="http://schemas.microsoft.com/office/powerpoint/2010/main" val="387250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E85C1-5B3F-4401-896E-6386D3B51FA1}"/>
              </a:ext>
            </a:extLst>
          </p:cNvPr>
          <p:cNvSpPr>
            <a:spLocks noGrp="1"/>
          </p:cNvSpPr>
          <p:nvPr>
            <p:ph type="title"/>
          </p:nvPr>
        </p:nvSpPr>
        <p:spPr/>
        <p:txBody>
          <a:bodyPr/>
          <a:lstStyle/>
          <a:p>
            <a:r>
              <a:rPr lang="zh-CN" altLang="en-US" dirty="0"/>
              <a:t>回文串总数</a:t>
            </a:r>
          </a:p>
        </p:txBody>
      </p:sp>
      <p:sp>
        <p:nvSpPr>
          <p:cNvPr id="3" name="内容占位符 2">
            <a:extLst>
              <a:ext uri="{FF2B5EF4-FFF2-40B4-BE49-F238E27FC236}">
                <a16:creationId xmlns:a16="http://schemas.microsoft.com/office/drawing/2014/main" id="{C9E853CE-767E-4087-A3EA-E444BB3D0C96}"/>
              </a:ext>
            </a:extLst>
          </p:cNvPr>
          <p:cNvSpPr>
            <a:spLocks noGrp="1"/>
          </p:cNvSpPr>
          <p:nvPr>
            <p:ph idx="1"/>
          </p:nvPr>
        </p:nvSpPr>
        <p:spPr>
          <a:xfrm>
            <a:off x="27872" y="1598226"/>
            <a:ext cx="9116127" cy="4525963"/>
          </a:xfrm>
        </p:spPr>
        <p:txBody>
          <a:bodyPr/>
          <a:lstStyle/>
          <a:p>
            <a:r>
              <a:rPr lang="zh-CN" altLang="en-US" dirty="0"/>
              <a:t>思考  </a:t>
            </a:r>
            <a:br>
              <a:rPr lang="en-US" altLang="zh-CN" dirty="0"/>
            </a:br>
            <a:r>
              <a:rPr lang="zh-CN" altLang="en-US" dirty="0"/>
              <a:t>到现在为止，</a:t>
            </a:r>
            <a:r>
              <a:rPr lang="en-US" altLang="zh-CN" dirty="0" err="1"/>
              <a:t>cnt</a:t>
            </a:r>
            <a:r>
              <a:rPr lang="en-US" altLang="zh-CN" dirty="0"/>
              <a:t>[</a:t>
            </a:r>
            <a:r>
              <a:rPr lang="en-US" altLang="zh-CN" dirty="0" err="1"/>
              <a:t>i</a:t>
            </a:r>
            <a:r>
              <a:rPr lang="en-US" altLang="zh-CN" dirty="0"/>
              <a:t>]</a:t>
            </a:r>
            <a:r>
              <a:rPr lang="zh-CN" altLang="en-US" dirty="0"/>
              <a:t>为节点</a:t>
            </a:r>
            <a:br>
              <a:rPr lang="en-US" altLang="zh-CN" dirty="0"/>
            </a:br>
            <a:r>
              <a:rPr lang="en-US" altLang="zh-CN" dirty="0" err="1"/>
              <a:t>i</a:t>
            </a:r>
            <a:r>
              <a:rPr lang="zh-CN" altLang="en-US" dirty="0"/>
              <a:t>代表</a:t>
            </a:r>
            <a:r>
              <a:rPr lang="zh-CN" altLang="en-US"/>
              <a:t>的回文串数量</a:t>
            </a:r>
            <a:r>
              <a:rPr lang="zh-CN" altLang="en-US" dirty="0"/>
              <a:t>吗？</a:t>
            </a:r>
            <a:endParaRPr lang="en-US" altLang="zh-CN" dirty="0"/>
          </a:p>
          <a:p>
            <a:r>
              <a:rPr lang="zh-CN" altLang="en-US" dirty="0"/>
              <a:t>看节点</a:t>
            </a:r>
            <a:r>
              <a:rPr lang="en-US" altLang="zh-CN" dirty="0"/>
              <a:t>4</a:t>
            </a:r>
            <a:r>
              <a:rPr lang="zh-CN" altLang="en-US" dirty="0"/>
              <a:t>，</a:t>
            </a:r>
            <a:r>
              <a:rPr lang="en-US" altLang="zh-CN" dirty="0" err="1"/>
              <a:t>cnt</a:t>
            </a:r>
            <a:r>
              <a:rPr lang="en-US" altLang="zh-CN" dirty="0"/>
              <a:t>[4]=1;</a:t>
            </a:r>
            <a:r>
              <a:rPr lang="zh-CN" altLang="en-US" dirty="0"/>
              <a:t>而实际</a:t>
            </a:r>
            <a:br>
              <a:rPr lang="en-US" altLang="zh-CN" dirty="0"/>
            </a:br>
            <a:r>
              <a:rPr lang="zh-CN" altLang="en-US" dirty="0"/>
              <a:t>上节点</a:t>
            </a:r>
            <a:r>
              <a:rPr lang="en-US" altLang="zh-CN" dirty="0"/>
              <a:t>4</a:t>
            </a:r>
            <a:r>
              <a:rPr lang="zh-CN" altLang="en-US" dirty="0"/>
              <a:t>的应该是</a:t>
            </a:r>
            <a:r>
              <a:rPr lang="en-US" altLang="zh-CN" dirty="0"/>
              <a:t>2</a:t>
            </a:r>
            <a:r>
              <a:rPr lang="zh-CN" altLang="en-US" dirty="0"/>
              <a:t>，所以这里就少算了一部分。</a:t>
            </a:r>
            <a:endParaRPr lang="en-US" altLang="zh-CN" dirty="0"/>
          </a:p>
          <a:p>
            <a:r>
              <a:rPr lang="zh-CN" altLang="en-US" dirty="0"/>
              <a:t>哪里少算了？</a:t>
            </a:r>
            <a:endParaRPr lang="en-US" altLang="zh-CN" dirty="0"/>
          </a:p>
          <a:p>
            <a:r>
              <a:rPr lang="zh-CN" altLang="en-US" dirty="0"/>
              <a:t>我们看节点</a:t>
            </a:r>
            <a:r>
              <a:rPr lang="en-US" altLang="zh-CN" dirty="0"/>
              <a:t>8</a:t>
            </a:r>
            <a:r>
              <a:rPr lang="zh-CN" altLang="en-US" dirty="0"/>
              <a:t>，也就是加入</a:t>
            </a:r>
            <a:r>
              <a:rPr lang="en-US" altLang="zh-CN" dirty="0"/>
              <a:t>s[7]</a:t>
            </a:r>
            <a:r>
              <a:rPr lang="zh-CN" altLang="en-US" dirty="0"/>
              <a:t>时，</a:t>
            </a:r>
            <a:r>
              <a:rPr lang="en-US" altLang="zh-CN" dirty="0" err="1"/>
              <a:t>cnt</a:t>
            </a:r>
            <a:r>
              <a:rPr lang="en-US" altLang="zh-CN" dirty="0"/>
              <a:t>[8]++</a:t>
            </a:r>
            <a:r>
              <a:rPr lang="zh-CN" altLang="en-US" dirty="0"/>
              <a:t>了，但是</a:t>
            </a:r>
            <a:r>
              <a:rPr lang="en-US" altLang="zh-CN" dirty="0"/>
              <a:t>s[6,7]</a:t>
            </a:r>
            <a:r>
              <a:rPr lang="zh-CN" altLang="en-US" dirty="0"/>
              <a:t>也是回文串，</a:t>
            </a:r>
            <a:r>
              <a:rPr lang="en-US" altLang="zh-CN" dirty="0"/>
              <a:t>s[7]</a:t>
            </a:r>
            <a:r>
              <a:rPr lang="zh-CN" altLang="en-US" dirty="0"/>
              <a:t>也是回文串。</a:t>
            </a:r>
          </a:p>
        </p:txBody>
      </p:sp>
      <p:pic>
        <p:nvPicPr>
          <p:cNvPr id="5" name="内容占位符 4">
            <a:extLst>
              <a:ext uri="{FF2B5EF4-FFF2-40B4-BE49-F238E27FC236}">
                <a16:creationId xmlns:a16="http://schemas.microsoft.com/office/drawing/2014/main" id="{F9C700C3-B310-41B0-9BE7-2A9ABF5E3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123" y="4579"/>
            <a:ext cx="4235004" cy="3042573"/>
          </a:xfrm>
          <a:prstGeom prst="rect">
            <a:avLst/>
          </a:prstGeom>
        </p:spPr>
      </p:pic>
      <p:pic>
        <p:nvPicPr>
          <p:cNvPr id="6" name="Picture 6" descr="https://img-blog.csdn.net/20141223145255296">
            <a:extLst>
              <a:ext uri="{FF2B5EF4-FFF2-40B4-BE49-F238E27FC236}">
                <a16:creationId xmlns:a16="http://schemas.microsoft.com/office/drawing/2014/main" id="{0030CB8D-C767-460E-A2CF-54DBD7823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618" y="3045748"/>
            <a:ext cx="3800475"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306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92BBA-2E5F-4143-A534-C1137FECB00D}"/>
              </a:ext>
            </a:extLst>
          </p:cNvPr>
          <p:cNvSpPr>
            <a:spLocks noGrp="1"/>
          </p:cNvSpPr>
          <p:nvPr>
            <p:ph type="title"/>
          </p:nvPr>
        </p:nvSpPr>
        <p:spPr/>
        <p:txBody>
          <a:bodyPr/>
          <a:lstStyle/>
          <a:p>
            <a:r>
              <a:rPr lang="zh-CN" altLang="en-US" dirty="0"/>
              <a:t>统计回文串总数</a:t>
            </a:r>
          </a:p>
        </p:txBody>
      </p:sp>
      <p:sp>
        <p:nvSpPr>
          <p:cNvPr id="5" name="矩形 4">
            <a:extLst>
              <a:ext uri="{FF2B5EF4-FFF2-40B4-BE49-F238E27FC236}">
                <a16:creationId xmlns:a16="http://schemas.microsoft.com/office/drawing/2014/main" id="{0120974E-CF14-47D5-8736-B9219CBEBD90}"/>
              </a:ext>
            </a:extLst>
          </p:cNvPr>
          <p:cNvSpPr/>
          <p:nvPr/>
        </p:nvSpPr>
        <p:spPr>
          <a:xfrm>
            <a:off x="287524" y="1484784"/>
            <a:ext cx="8568952"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3200" dirty="0"/>
              <a:t>void count () {  </a:t>
            </a:r>
          </a:p>
          <a:p>
            <a:r>
              <a:rPr lang="zh-CN" altLang="en-US" sz="3200" dirty="0"/>
              <a:t>        for ( int i = tot  ; i &gt;= </a:t>
            </a:r>
            <a:r>
              <a:rPr lang="en-US" altLang="zh-CN" sz="3200" dirty="0"/>
              <a:t>1</a:t>
            </a:r>
            <a:r>
              <a:rPr lang="zh-CN" altLang="en-US" sz="3200" dirty="0"/>
              <a:t> ; -- i ) {  </a:t>
            </a:r>
            <a:r>
              <a:rPr lang="en-US" altLang="zh-CN" sz="3200" dirty="0"/>
              <a:t>//</a:t>
            </a:r>
            <a:r>
              <a:rPr lang="zh-CN" altLang="en-US" sz="3200" dirty="0"/>
              <a:t>逆序 </a:t>
            </a:r>
          </a:p>
          <a:p>
            <a:r>
              <a:rPr lang="zh-CN" altLang="en-US" sz="3200" dirty="0"/>
              <a:t>                cnt[fail</a:t>
            </a:r>
            <a:r>
              <a:rPr lang="en-US" altLang="zh-CN" sz="3200" dirty="0"/>
              <a:t>[</a:t>
            </a:r>
            <a:r>
              <a:rPr lang="en-US" altLang="zh-CN" sz="3200" dirty="0" err="1"/>
              <a:t>i</a:t>
            </a:r>
            <a:r>
              <a:rPr lang="en-US" altLang="zh-CN" sz="3200" dirty="0"/>
              <a:t>]</a:t>
            </a:r>
            <a:r>
              <a:rPr lang="zh-CN" altLang="en-US" sz="3200" dirty="0"/>
              <a:t>] += cnt[i] ;</a:t>
            </a:r>
            <a:br>
              <a:rPr lang="en-US" altLang="zh-CN" sz="3200" dirty="0"/>
            </a:br>
            <a:r>
              <a:rPr lang="en-US" altLang="zh-CN" sz="3200" dirty="0"/>
              <a:t>        }</a:t>
            </a:r>
          </a:p>
          <a:p>
            <a:r>
              <a:rPr lang="en-US" altLang="zh-CN" sz="3200" dirty="0"/>
              <a:t>       </a:t>
            </a:r>
          </a:p>
          <a:p>
            <a:r>
              <a:rPr lang="en-US" altLang="zh-CN" sz="3200" dirty="0"/>
              <a:t>}</a:t>
            </a:r>
            <a:endParaRPr lang="zh-CN" altLang="en-US" sz="3200" dirty="0"/>
          </a:p>
        </p:txBody>
      </p:sp>
      <p:sp>
        <p:nvSpPr>
          <p:cNvPr id="6" name="矩形 5">
            <a:extLst>
              <a:ext uri="{FF2B5EF4-FFF2-40B4-BE49-F238E27FC236}">
                <a16:creationId xmlns:a16="http://schemas.microsoft.com/office/drawing/2014/main" id="{2E069E8A-0D64-4680-BEC4-FE4D01FC65E6}"/>
              </a:ext>
            </a:extLst>
          </p:cNvPr>
          <p:cNvSpPr/>
          <p:nvPr/>
        </p:nvSpPr>
        <p:spPr>
          <a:xfrm>
            <a:off x="566179" y="4941168"/>
            <a:ext cx="7344816"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800" dirty="0"/>
              <a:t> for ( int i = </a:t>
            </a:r>
            <a:r>
              <a:rPr lang="en-US" altLang="zh-CN" sz="2800" dirty="0"/>
              <a:t>2</a:t>
            </a:r>
            <a:r>
              <a:rPr lang="zh-CN" altLang="en-US" sz="2800" dirty="0"/>
              <a:t> ; i </a:t>
            </a:r>
            <a:r>
              <a:rPr lang="en-US" altLang="zh-CN" sz="2800" dirty="0"/>
              <a:t>&gt;=tot</a:t>
            </a:r>
            <a:r>
              <a:rPr lang="zh-CN" altLang="en-US" sz="2800" dirty="0"/>
              <a:t> ;  i</a:t>
            </a:r>
            <a:r>
              <a:rPr lang="en-US" altLang="zh-CN" sz="2800" dirty="0"/>
              <a:t>++</a:t>
            </a:r>
            <a:r>
              <a:rPr lang="zh-CN" altLang="en-US" sz="2800" dirty="0"/>
              <a:t> ) {  </a:t>
            </a:r>
            <a:r>
              <a:rPr lang="en-US" altLang="zh-CN" sz="2800" dirty="0"/>
              <a:t>//</a:t>
            </a:r>
            <a:r>
              <a:rPr lang="zh-CN" altLang="en-US" sz="2800" dirty="0"/>
              <a:t>逆序 </a:t>
            </a:r>
          </a:p>
          <a:p>
            <a:r>
              <a:rPr lang="zh-CN" altLang="en-US" sz="2800" dirty="0"/>
              <a:t>                </a:t>
            </a:r>
            <a:r>
              <a:rPr lang="en-US" altLang="zh-CN" sz="2800" dirty="0"/>
              <a:t>int </a:t>
            </a:r>
            <a:r>
              <a:rPr lang="en-US" altLang="zh-CN" sz="2800" dirty="0" err="1"/>
              <a:t>ans</a:t>
            </a:r>
            <a:r>
              <a:rPr lang="zh-CN" altLang="en-US" sz="2800" dirty="0"/>
              <a:t>+= cnt[i] ;</a:t>
            </a:r>
            <a:br>
              <a:rPr lang="en-US" altLang="zh-CN" sz="2800" dirty="0"/>
            </a:br>
            <a:r>
              <a:rPr lang="en-US" altLang="zh-CN" sz="2800" dirty="0"/>
              <a:t>        }</a:t>
            </a:r>
            <a:endParaRPr lang="zh-CN" altLang="en-US" sz="2800" dirty="0"/>
          </a:p>
        </p:txBody>
      </p:sp>
    </p:spTree>
    <p:extLst>
      <p:ext uri="{BB962C8B-B14F-4D97-AF65-F5344CB8AC3E}">
        <p14:creationId xmlns:p14="http://schemas.microsoft.com/office/powerpoint/2010/main" val="3307594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262C4E9-5B80-42CF-8D2A-F16266201F63}"/>
              </a:ext>
            </a:extLst>
          </p:cNvPr>
          <p:cNvSpPr/>
          <p:nvPr/>
        </p:nvSpPr>
        <p:spPr>
          <a:xfrm>
            <a:off x="323528" y="1628800"/>
            <a:ext cx="8496944"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dirty="0"/>
              <a:t>void ins(int </a:t>
            </a:r>
            <a:r>
              <a:rPr lang="en-US" altLang="zh-CN" sz="2000" dirty="0" err="1"/>
              <a:t>c,int</a:t>
            </a:r>
            <a:r>
              <a:rPr lang="en-US" altLang="zh-CN" sz="2000" dirty="0"/>
              <a:t> p){</a:t>
            </a:r>
          </a:p>
          <a:p>
            <a:r>
              <a:rPr lang="en-US" altLang="zh-CN" sz="2000" dirty="0"/>
              <a:t>        int u=</a:t>
            </a:r>
            <a:r>
              <a:rPr lang="en-US" altLang="zh-CN" sz="2000" dirty="0" err="1"/>
              <a:t>get_fail</a:t>
            </a:r>
            <a:r>
              <a:rPr lang="en-US" altLang="zh-CN" sz="2000" dirty="0"/>
              <a:t>(</a:t>
            </a:r>
            <a:r>
              <a:rPr lang="en-US" altLang="zh-CN" sz="2000" dirty="0" err="1"/>
              <a:t>last,p</a:t>
            </a:r>
            <a:r>
              <a:rPr lang="en-US" altLang="zh-CN" sz="2000" dirty="0"/>
              <a:t>);</a:t>
            </a:r>
          </a:p>
          <a:p>
            <a:r>
              <a:rPr lang="en-US" altLang="zh-CN" sz="2000" dirty="0"/>
              <a:t>        if(next[u][c]==0){</a:t>
            </a:r>
          </a:p>
          <a:p>
            <a:r>
              <a:rPr lang="en-US" altLang="zh-CN" sz="2000" dirty="0"/>
              <a:t>             tot++;</a:t>
            </a:r>
          </a:p>
          <a:p>
            <a:r>
              <a:rPr lang="en-US" altLang="zh-CN" sz="2000" dirty="0"/>
              <a:t>             </a:t>
            </a:r>
            <a:r>
              <a:rPr lang="en-US" altLang="zh-CN" sz="2000" dirty="0" err="1"/>
              <a:t>len</a:t>
            </a:r>
            <a:r>
              <a:rPr lang="en-US" altLang="zh-CN" sz="2000" dirty="0"/>
              <a:t>[tot]=</a:t>
            </a:r>
            <a:r>
              <a:rPr lang="en-US" altLang="zh-CN" sz="2000" dirty="0" err="1">
                <a:solidFill>
                  <a:srgbClr val="FF0000"/>
                </a:solidFill>
              </a:rPr>
              <a:t>len</a:t>
            </a:r>
            <a:r>
              <a:rPr lang="en-US" altLang="zh-CN" sz="2000" dirty="0">
                <a:solidFill>
                  <a:srgbClr val="FF0000"/>
                </a:solidFill>
              </a:rPr>
              <a:t>[u]+2</a:t>
            </a:r>
            <a:r>
              <a:rPr lang="zh-CN" altLang="en-US" sz="2000" dirty="0">
                <a:solidFill>
                  <a:srgbClr val="FF0000"/>
                </a:solidFill>
              </a:rPr>
              <a:t>；</a:t>
            </a:r>
            <a:endParaRPr lang="en-US" altLang="zh-CN" sz="2000" dirty="0">
              <a:solidFill>
                <a:srgbClr val="FF0000"/>
              </a:solidFill>
            </a:endParaRPr>
          </a:p>
          <a:p>
            <a:br>
              <a:rPr lang="en-US" altLang="zh-CN" sz="2000" dirty="0">
                <a:solidFill>
                  <a:srgbClr val="FF0000"/>
                </a:solidFill>
              </a:rPr>
            </a:br>
            <a:r>
              <a:rPr lang="en-US" altLang="zh-CN" sz="2000" dirty="0"/>
              <a:t>            int v= </a:t>
            </a:r>
            <a:r>
              <a:rPr lang="en-US" altLang="zh-CN" sz="2000" dirty="0" err="1"/>
              <a:t>get_fail</a:t>
            </a:r>
            <a:r>
              <a:rPr lang="en-US" altLang="zh-CN" sz="2000" dirty="0"/>
              <a:t>(</a:t>
            </a:r>
            <a:r>
              <a:rPr lang="en-US" altLang="zh-CN" sz="2000" dirty="0">
                <a:solidFill>
                  <a:srgbClr val="FF0000"/>
                </a:solidFill>
              </a:rPr>
              <a:t>fail[u]</a:t>
            </a:r>
            <a:r>
              <a:rPr lang="en-US" altLang="zh-CN" sz="2000" dirty="0"/>
              <a:t>,p);</a:t>
            </a:r>
            <a:br>
              <a:rPr lang="en-US" altLang="zh-CN" sz="2000" dirty="0"/>
            </a:br>
            <a:r>
              <a:rPr lang="en-US" altLang="zh-CN" sz="2000" dirty="0"/>
              <a:t>            fail[tot]=next[v][c];</a:t>
            </a:r>
          </a:p>
          <a:p>
            <a:r>
              <a:rPr lang="en-US" altLang="zh-CN" sz="2000" dirty="0"/>
              <a:t>            next[u][c]=tot;</a:t>
            </a:r>
          </a:p>
          <a:p>
            <a:r>
              <a:rPr lang="en-US" altLang="zh-CN" sz="2000" dirty="0"/>
              <a:t>     }</a:t>
            </a:r>
          </a:p>
          <a:p>
            <a:r>
              <a:rPr lang="en-US" altLang="zh-CN" sz="2000" dirty="0"/>
              <a:t>        last=next[u][c];</a:t>
            </a:r>
          </a:p>
          <a:p>
            <a:r>
              <a:rPr lang="en-US" altLang="zh-CN" sz="2000" dirty="0"/>
              <a:t>        </a:t>
            </a:r>
            <a:r>
              <a:rPr lang="en-US" altLang="zh-CN" sz="2000" dirty="0" err="1"/>
              <a:t>cnt</a:t>
            </a:r>
            <a:r>
              <a:rPr lang="en-US" altLang="zh-CN" sz="2000" dirty="0"/>
              <a:t>[last]++;</a:t>
            </a:r>
          </a:p>
          <a:p>
            <a:r>
              <a:rPr lang="en-US" altLang="zh-CN" sz="2000" dirty="0"/>
              <a:t>         L[p]=</a:t>
            </a:r>
            <a:r>
              <a:rPr lang="en-US" altLang="zh-CN" sz="2000" dirty="0" err="1"/>
              <a:t>len</a:t>
            </a:r>
            <a:r>
              <a:rPr lang="en-US" altLang="zh-CN" sz="2000" dirty="0"/>
              <a:t>[last];//</a:t>
            </a:r>
            <a:r>
              <a:rPr lang="zh-CN" altLang="en-US" sz="2000" dirty="0"/>
              <a:t>以下标</a:t>
            </a:r>
            <a:r>
              <a:rPr lang="en-US" altLang="zh-CN" sz="2000" dirty="0" err="1"/>
              <a:t>i</a:t>
            </a:r>
            <a:r>
              <a:rPr lang="zh-CN" altLang="en-US" sz="2000" dirty="0"/>
              <a:t>为结尾的</a:t>
            </a:r>
            <a:r>
              <a:rPr lang="zh-CN" altLang="en-US" sz="2000" dirty="0">
                <a:solidFill>
                  <a:srgbClr val="FF0000"/>
                </a:solidFill>
              </a:rPr>
              <a:t>回文串长度</a:t>
            </a:r>
            <a:endParaRPr lang="en-US" altLang="zh-CN" sz="2000" dirty="0"/>
          </a:p>
          <a:p>
            <a:r>
              <a:rPr lang="en-US" altLang="zh-CN" sz="2000" dirty="0"/>
              <a:t>}</a:t>
            </a:r>
            <a:endParaRPr lang="zh-CN" altLang="en-US" sz="2000" dirty="0"/>
          </a:p>
        </p:txBody>
      </p:sp>
      <p:sp>
        <p:nvSpPr>
          <p:cNvPr id="2" name="矩形 1">
            <a:extLst>
              <a:ext uri="{FF2B5EF4-FFF2-40B4-BE49-F238E27FC236}">
                <a16:creationId xmlns:a16="http://schemas.microsoft.com/office/drawing/2014/main" id="{8C4076CD-6B72-4C64-9D81-6BA0DBC54709}"/>
              </a:ext>
            </a:extLst>
          </p:cNvPr>
          <p:cNvSpPr/>
          <p:nvPr/>
        </p:nvSpPr>
        <p:spPr>
          <a:xfrm>
            <a:off x="323528" y="620688"/>
            <a:ext cx="5929828" cy="584775"/>
          </a:xfrm>
          <a:prstGeom prst="rect">
            <a:avLst/>
          </a:prstGeom>
        </p:spPr>
        <p:txBody>
          <a:bodyPr wrap="none">
            <a:spAutoFit/>
          </a:bodyPr>
          <a:lstStyle/>
          <a:p>
            <a:r>
              <a:rPr lang="zh-CN" altLang="en-US" sz="3200"/>
              <a:t>以下标字符为</a:t>
            </a:r>
            <a:r>
              <a:rPr lang="zh-CN" altLang="en-US" sz="3200" dirty="0"/>
              <a:t>结尾的</a:t>
            </a:r>
            <a:r>
              <a:rPr lang="zh-CN" altLang="en-US" sz="3200" dirty="0">
                <a:solidFill>
                  <a:srgbClr val="FF0000"/>
                </a:solidFill>
              </a:rPr>
              <a:t>回文串长度</a:t>
            </a:r>
            <a:endParaRPr lang="zh-CN" altLang="en-US" sz="3200" dirty="0"/>
          </a:p>
        </p:txBody>
      </p:sp>
    </p:spTree>
    <p:extLst>
      <p:ext uri="{BB962C8B-B14F-4D97-AF65-F5344CB8AC3E}">
        <p14:creationId xmlns:p14="http://schemas.microsoft.com/office/powerpoint/2010/main" val="1916607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0869B3-33F4-42D9-9D39-96A6C469A7C0}"/>
              </a:ext>
            </a:extLst>
          </p:cNvPr>
          <p:cNvSpPr>
            <a:spLocks noGrp="1"/>
          </p:cNvSpPr>
          <p:nvPr>
            <p:ph idx="1"/>
          </p:nvPr>
        </p:nvSpPr>
        <p:spPr>
          <a:xfrm>
            <a:off x="323528" y="404664"/>
            <a:ext cx="8568952" cy="6048672"/>
          </a:xfrm>
        </p:spPr>
        <p:txBody>
          <a:bodyPr/>
          <a:lstStyle/>
          <a:p>
            <a:r>
              <a:rPr lang="en-US" altLang="zh-CN" dirty="0"/>
              <a:t>num[</a:t>
            </a:r>
            <a:r>
              <a:rPr lang="en-US" altLang="zh-CN" dirty="0" err="1"/>
              <a:t>i</a:t>
            </a:r>
            <a:r>
              <a:rPr lang="en-US" altLang="zh-CN" dirty="0"/>
              <a:t>]</a:t>
            </a:r>
            <a:r>
              <a:rPr lang="zh-CN" altLang="en-US" dirty="0"/>
              <a:t>：</a:t>
            </a:r>
            <a:r>
              <a:rPr lang="zh-CN" altLang="en-US" dirty="0">
                <a:solidFill>
                  <a:srgbClr val="FF0000"/>
                </a:solidFill>
              </a:rPr>
              <a:t>以</a:t>
            </a:r>
            <a:r>
              <a:rPr lang="en-US" altLang="zh-CN" dirty="0" err="1">
                <a:solidFill>
                  <a:srgbClr val="00B050"/>
                </a:solidFill>
              </a:rPr>
              <a:t>i</a:t>
            </a:r>
            <a:r>
              <a:rPr lang="zh-CN" altLang="en-US" dirty="0">
                <a:solidFill>
                  <a:srgbClr val="00B050"/>
                </a:solidFill>
              </a:rPr>
              <a:t>节点代表的回文串的末尾字符</a:t>
            </a:r>
            <a:r>
              <a:rPr lang="zh-CN" altLang="en-US" dirty="0">
                <a:solidFill>
                  <a:srgbClr val="FF0000"/>
                </a:solidFill>
              </a:rPr>
              <a:t>结尾</a:t>
            </a:r>
            <a:r>
              <a:rPr lang="zh-CN" altLang="en-US" dirty="0"/>
              <a:t>的</a:t>
            </a:r>
            <a:r>
              <a:rPr lang="zh-CN" altLang="en-US" dirty="0">
                <a:solidFill>
                  <a:srgbClr val="92D050"/>
                </a:solidFill>
              </a:rPr>
              <a:t>本质不同的回文串</a:t>
            </a:r>
            <a:r>
              <a:rPr lang="zh-CN" altLang="en-US" dirty="0"/>
              <a:t>的种类数。 </a:t>
            </a:r>
            <a:r>
              <a:rPr lang="en-US" altLang="zh-CN" dirty="0"/>
              <a:t>(</a:t>
            </a:r>
            <a:r>
              <a:rPr lang="zh-CN" altLang="en-US" dirty="0"/>
              <a:t>即</a:t>
            </a:r>
            <a:r>
              <a:rPr lang="en-US" altLang="zh-CN" dirty="0"/>
              <a:t>fail</a:t>
            </a:r>
            <a:r>
              <a:rPr lang="zh-CN" altLang="en-US" dirty="0"/>
              <a:t>指针路径的深度</a:t>
            </a:r>
            <a:r>
              <a:rPr lang="en-US" altLang="zh-CN" dirty="0"/>
              <a:t>)</a:t>
            </a:r>
          </a:p>
          <a:p>
            <a:endParaRPr lang="zh-CN" altLang="en-US" dirty="0"/>
          </a:p>
        </p:txBody>
      </p:sp>
      <p:sp>
        <p:nvSpPr>
          <p:cNvPr id="4" name="矩形 3">
            <a:extLst>
              <a:ext uri="{FF2B5EF4-FFF2-40B4-BE49-F238E27FC236}">
                <a16:creationId xmlns:a16="http://schemas.microsoft.com/office/drawing/2014/main" id="{8A1151B9-C87D-487A-B689-CED80DD952B3}"/>
              </a:ext>
            </a:extLst>
          </p:cNvPr>
          <p:cNvSpPr/>
          <p:nvPr/>
        </p:nvSpPr>
        <p:spPr>
          <a:xfrm>
            <a:off x="539552" y="1988840"/>
            <a:ext cx="8496944"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dirty="0"/>
              <a:t>void ins(int </a:t>
            </a:r>
            <a:r>
              <a:rPr lang="en-US" altLang="zh-CN" sz="2000" dirty="0" err="1"/>
              <a:t>c,int</a:t>
            </a:r>
            <a:r>
              <a:rPr lang="en-US" altLang="zh-CN" sz="2000" dirty="0"/>
              <a:t> p){</a:t>
            </a:r>
          </a:p>
          <a:p>
            <a:r>
              <a:rPr lang="en-US" altLang="zh-CN" sz="2000" dirty="0"/>
              <a:t>        int u=</a:t>
            </a:r>
            <a:r>
              <a:rPr lang="en-US" altLang="zh-CN" sz="2000" dirty="0" err="1"/>
              <a:t>get_fail</a:t>
            </a:r>
            <a:r>
              <a:rPr lang="en-US" altLang="zh-CN" sz="2000" dirty="0"/>
              <a:t>(</a:t>
            </a:r>
            <a:r>
              <a:rPr lang="en-US" altLang="zh-CN" sz="2000" dirty="0" err="1"/>
              <a:t>last,p</a:t>
            </a:r>
            <a:r>
              <a:rPr lang="en-US" altLang="zh-CN" sz="2000" dirty="0"/>
              <a:t>);</a:t>
            </a:r>
          </a:p>
          <a:p>
            <a:r>
              <a:rPr lang="en-US" altLang="zh-CN" sz="2000" dirty="0"/>
              <a:t>        if(next[u][c]==0){</a:t>
            </a:r>
          </a:p>
          <a:p>
            <a:r>
              <a:rPr lang="en-US" altLang="zh-CN" sz="2000" dirty="0"/>
              <a:t>             tot++;</a:t>
            </a:r>
          </a:p>
          <a:p>
            <a:r>
              <a:rPr lang="en-US" altLang="zh-CN" sz="2000" dirty="0"/>
              <a:t>             </a:t>
            </a:r>
            <a:r>
              <a:rPr lang="en-US" altLang="zh-CN" sz="2000" dirty="0" err="1"/>
              <a:t>len</a:t>
            </a:r>
            <a:r>
              <a:rPr lang="en-US" altLang="zh-CN" sz="2000" dirty="0"/>
              <a:t>[tot]=</a:t>
            </a:r>
            <a:r>
              <a:rPr lang="en-US" altLang="zh-CN" sz="2000" dirty="0" err="1">
                <a:solidFill>
                  <a:srgbClr val="FF0000"/>
                </a:solidFill>
              </a:rPr>
              <a:t>len</a:t>
            </a:r>
            <a:r>
              <a:rPr lang="en-US" altLang="zh-CN" sz="2000" dirty="0">
                <a:solidFill>
                  <a:srgbClr val="FF0000"/>
                </a:solidFill>
              </a:rPr>
              <a:t>[u]+2</a:t>
            </a:r>
            <a:r>
              <a:rPr lang="zh-CN" altLang="en-US" sz="2000" dirty="0">
                <a:solidFill>
                  <a:srgbClr val="FF0000"/>
                </a:solidFill>
              </a:rPr>
              <a:t>；</a:t>
            </a:r>
            <a:endParaRPr lang="en-US" altLang="zh-CN" sz="2000" dirty="0">
              <a:solidFill>
                <a:srgbClr val="FF0000"/>
              </a:solidFill>
            </a:endParaRPr>
          </a:p>
          <a:p>
            <a:br>
              <a:rPr lang="en-US" altLang="zh-CN" sz="2000" dirty="0">
                <a:solidFill>
                  <a:srgbClr val="FF0000"/>
                </a:solidFill>
              </a:rPr>
            </a:br>
            <a:r>
              <a:rPr lang="en-US" altLang="zh-CN" sz="2000" dirty="0"/>
              <a:t>            int v= </a:t>
            </a:r>
            <a:r>
              <a:rPr lang="en-US" altLang="zh-CN" sz="2000" dirty="0" err="1"/>
              <a:t>get_fail</a:t>
            </a:r>
            <a:r>
              <a:rPr lang="en-US" altLang="zh-CN" sz="2000" dirty="0"/>
              <a:t>(</a:t>
            </a:r>
            <a:r>
              <a:rPr lang="en-US" altLang="zh-CN" sz="2000" dirty="0">
                <a:solidFill>
                  <a:srgbClr val="FF0000"/>
                </a:solidFill>
              </a:rPr>
              <a:t>fail[u]</a:t>
            </a:r>
            <a:r>
              <a:rPr lang="en-US" altLang="zh-CN" sz="2000" dirty="0"/>
              <a:t>,p);</a:t>
            </a:r>
            <a:br>
              <a:rPr lang="en-US" altLang="zh-CN" sz="2000" dirty="0"/>
            </a:br>
            <a:r>
              <a:rPr lang="en-US" altLang="zh-CN" sz="2000" dirty="0"/>
              <a:t>            fail[tot]=next[v][c];</a:t>
            </a:r>
          </a:p>
          <a:p>
            <a:r>
              <a:rPr lang="en-US" altLang="zh-CN" sz="2000" dirty="0"/>
              <a:t>            next[u][c]=tot;</a:t>
            </a:r>
          </a:p>
          <a:p>
            <a:r>
              <a:rPr lang="en-US" altLang="zh-CN" sz="2000" dirty="0"/>
              <a:t>            </a:t>
            </a:r>
            <a:r>
              <a:rPr lang="en-US" altLang="zh-CN" sz="2000" dirty="0">
                <a:solidFill>
                  <a:srgbClr val="FF0000"/>
                </a:solidFill>
              </a:rPr>
              <a:t>num[tot]=num[fail[tot]]+1;</a:t>
            </a:r>
          </a:p>
          <a:p>
            <a:r>
              <a:rPr lang="en-US" altLang="zh-CN" sz="2000" dirty="0"/>
              <a:t>        }</a:t>
            </a:r>
          </a:p>
          <a:p>
            <a:r>
              <a:rPr lang="en-US" altLang="zh-CN" sz="2000" dirty="0"/>
              <a:t>        last=next[u][c];</a:t>
            </a:r>
          </a:p>
          <a:p>
            <a:r>
              <a:rPr lang="en-US" altLang="zh-CN" sz="2000" dirty="0"/>
              <a:t>        </a:t>
            </a:r>
            <a:r>
              <a:rPr lang="en-US" altLang="zh-CN" sz="2000" dirty="0" err="1"/>
              <a:t>cnt</a:t>
            </a:r>
            <a:r>
              <a:rPr lang="en-US" altLang="zh-CN" sz="2000" dirty="0"/>
              <a:t>[last]++;</a:t>
            </a:r>
          </a:p>
          <a:p>
            <a:r>
              <a:rPr lang="en-US" altLang="zh-CN" sz="2000" dirty="0"/>
              <a:t>         L[p]=</a:t>
            </a:r>
            <a:r>
              <a:rPr lang="en-US" altLang="zh-CN" sz="2000" dirty="0" err="1"/>
              <a:t>len</a:t>
            </a:r>
            <a:r>
              <a:rPr lang="en-US" altLang="zh-CN" sz="2000" dirty="0"/>
              <a:t>[last];//</a:t>
            </a:r>
            <a:r>
              <a:rPr lang="zh-CN" altLang="en-US" sz="2000" dirty="0"/>
              <a:t>以下标</a:t>
            </a:r>
            <a:r>
              <a:rPr lang="en-US" altLang="zh-CN" sz="2000" dirty="0" err="1"/>
              <a:t>i</a:t>
            </a:r>
            <a:r>
              <a:rPr lang="zh-CN" altLang="en-US" sz="2000" dirty="0"/>
              <a:t>为结尾的</a:t>
            </a:r>
            <a:r>
              <a:rPr lang="zh-CN" altLang="en-US" sz="2000" dirty="0">
                <a:solidFill>
                  <a:srgbClr val="FF0000"/>
                </a:solidFill>
              </a:rPr>
              <a:t>回文串长度</a:t>
            </a:r>
            <a:endParaRPr lang="en-US" altLang="zh-CN" sz="2000" dirty="0"/>
          </a:p>
          <a:p>
            <a:r>
              <a:rPr lang="en-US" altLang="zh-CN" sz="2000" dirty="0"/>
              <a:t>}</a:t>
            </a:r>
            <a:endParaRPr lang="zh-CN" altLang="en-US" sz="2000" dirty="0"/>
          </a:p>
        </p:txBody>
      </p:sp>
    </p:spTree>
    <p:extLst>
      <p:ext uri="{BB962C8B-B14F-4D97-AF65-F5344CB8AC3E}">
        <p14:creationId xmlns:p14="http://schemas.microsoft.com/office/powerpoint/2010/main" val="3375018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a:t>
            </a:r>
          </a:p>
        </p:txBody>
      </p:sp>
      <p:sp>
        <p:nvSpPr>
          <p:cNvPr id="3" name="内容占位符 2"/>
          <p:cNvSpPr>
            <a:spLocks noGrp="1"/>
          </p:cNvSpPr>
          <p:nvPr>
            <p:ph idx="1"/>
          </p:nvPr>
        </p:nvSpPr>
        <p:spPr>
          <a:xfrm>
            <a:off x="457200" y="1965723"/>
            <a:ext cx="7467600" cy="2399381"/>
          </a:xfrm>
        </p:spPr>
        <p:txBody>
          <a:bodyPr>
            <a:normAutofit/>
          </a:bodyPr>
          <a:lstStyle/>
          <a:p>
            <a:pPr marL="36576" indent="0">
              <a:buNone/>
            </a:pPr>
            <a:r>
              <a:rPr lang="zh-CN" altLang="en-US" dirty="0"/>
              <a:t>构造回文树需要的空间复杂度为</a:t>
            </a:r>
            <a:r>
              <a:rPr lang="en-US" altLang="zh-CN" dirty="0"/>
              <a:t>O</a:t>
            </a:r>
            <a:r>
              <a:rPr lang="zh-CN" altLang="en-US" dirty="0"/>
              <a:t>（</a:t>
            </a:r>
            <a:r>
              <a:rPr lang="en-US" altLang="zh-CN" dirty="0"/>
              <a:t>N*</a:t>
            </a:r>
            <a:r>
              <a:rPr lang="zh-CN" altLang="en-US" dirty="0"/>
              <a:t>字符集大小），</a:t>
            </a:r>
            <a:endParaRPr lang="en-US" altLang="zh-CN" dirty="0"/>
          </a:p>
          <a:p>
            <a:pPr marL="36576" indent="0">
              <a:buNone/>
            </a:pPr>
            <a:r>
              <a:rPr lang="zh-CN" altLang="en-US" dirty="0"/>
              <a:t>时间复杂度为</a:t>
            </a:r>
            <a:r>
              <a:rPr lang="en-US" altLang="zh-CN" dirty="0"/>
              <a:t>O</a:t>
            </a:r>
            <a:r>
              <a:rPr lang="zh-CN" altLang="en-US" dirty="0"/>
              <a:t>（</a:t>
            </a:r>
            <a:r>
              <a:rPr lang="en-US" altLang="zh-CN" dirty="0"/>
              <a:t>N*log</a:t>
            </a:r>
            <a:r>
              <a:rPr lang="zh-CN" altLang="en-US" dirty="0"/>
              <a:t>（字符集大小））</a:t>
            </a:r>
            <a:endParaRPr lang="en-US" altLang="zh-CN" dirty="0"/>
          </a:p>
        </p:txBody>
      </p:sp>
    </p:spTree>
    <p:extLst>
      <p:ext uri="{BB962C8B-B14F-4D97-AF65-F5344CB8AC3E}">
        <p14:creationId xmlns:p14="http://schemas.microsoft.com/office/powerpoint/2010/main" val="377231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116632"/>
            <a:ext cx="8280920" cy="6186309"/>
          </a:xfrm>
          <a:prstGeom prst="rect">
            <a:avLst/>
          </a:prstGeom>
        </p:spPr>
        <p:txBody>
          <a:bodyPr wrap="square">
            <a:spAutoFit/>
          </a:bodyPr>
          <a:lstStyle/>
          <a:p>
            <a:r>
              <a:rPr lang="en-US" altLang="zh-CN" sz="900" dirty="0"/>
              <a:t>#include&lt;algorithm&gt;</a:t>
            </a:r>
          </a:p>
          <a:p>
            <a:r>
              <a:rPr lang="en-US" altLang="zh-CN" sz="900" dirty="0"/>
              <a:t>#include&lt;</a:t>
            </a:r>
            <a:r>
              <a:rPr lang="en-US" altLang="zh-CN" sz="900" dirty="0" err="1"/>
              <a:t>iostream</a:t>
            </a:r>
            <a:r>
              <a:rPr lang="en-US" altLang="zh-CN" sz="900" dirty="0"/>
              <a:t>&gt;</a:t>
            </a:r>
          </a:p>
          <a:p>
            <a:r>
              <a:rPr lang="en-US" altLang="zh-CN" sz="900" dirty="0"/>
              <a:t>#include&lt;</a:t>
            </a:r>
            <a:r>
              <a:rPr lang="en-US" altLang="zh-CN" sz="900" dirty="0" err="1"/>
              <a:t>cstring</a:t>
            </a:r>
            <a:r>
              <a:rPr lang="en-US" altLang="zh-CN" sz="900" dirty="0"/>
              <a:t>&gt;</a:t>
            </a:r>
          </a:p>
          <a:p>
            <a:r>
              <a:rPr lang="en-US" altLang="zh-CN" sz="900" dirty="0"/>
              <a:t>#include&lt;</a:t>
            </a:r>
            <a:r>
              <a:rPr lang="en-US" altLang="zh-CN" sz="900" dirty="0" err="1"/>
              <a:t>cstdio</a:t>
            </a:r>
            <a:r>
              <a:rPr lang="en-US" altLang="zh-CN" sz="900" dirty="0"/>
              <a:t>&gt;</a:t>
            </a:r>
          </a:p>
          <a:p>
            <a:r>
              <a:rPr lang="en-US" altLang="zh-CN" sz="900" dirty="0"/>
              <a:t>#define N 300010</a:t>
            </a:r>
          </a:p>
          <a:p>
            <a:r>
              <a:rPr lang="en-US" altLang="zh-CN" sz="900" dirty="0"/>
              <a:t>#define LL long </a:t>
            </a:r>
            <a:r>
              <a:rPr lang="en-US" altLang="zh-CN" sz="900" dirty="0" err="1"/>
              <a:t>long</a:t>
            </a:r>
            <a:endParaRPr lang="en-US" altLang="zh-CN" sz="900" dirty="0"/>
          </a:p>
          <a:p>
            <a:r>
              <a:rPr lang="en-US" altLang="zh-CN" sz="900" dirty="0"/>
              <a:t>char s[N];</a:t>
            </a:r>
          </a:p>
          <a:p>
            <a:r>
              <a:rPr lang="en-US" altLang="zh-CN" sz="900" dirty="0" err="1"/>
              <a:t>int</a:t>
            </a:r>
            <a:r>
              <a:rPr lang="en-US" altLang="zh-CN" sz="900" dirty="0"/>
              <a:t> </a:t>
            </a:r>
            <a:r>
              <a:rPr lang="en-US" altLang="zh-CN" sz="900" dirty="0" err="1"/>
              <a:t>n,now,cur,fail</a:t>
            </a:r>
            <a:r>
              <a:rPr lang="en-US" altLang="zh-CN" sz="900" dirty="0"/>
              <a:t>[N],</a:t>
            </a:r>
            <a:r>
              <a:rPr lang="en-US" altLang="zh-CN" sz="900" dirty="0" err="1"/>
              <a:t>cnt</a:t>
            </a:r>
            <a:r>
              <a:rPr lang="en-US" altLang="zh-CN" sz="900" dirty="0"/>
              <a:t>[N],</a:t>
            </a:r>
            <a:r>
              <a:rPr lang="en-US" altLang="zh-CN" sz="900" dirty="0" err="1"/>
              <a:t>len</a:t>
            </a:r>
            <a:r>
              <a:rPr lang="en-US" altLang="zh-CN" sz="900" dirty="0"/>
              <a:t>[N],</a:t>
            </a:r>
            <a:r>
              <a:rPr lang="en-US" altLang="zh-CN" sz="900" dirty="0" err="1"/>
              <a:t>tot,last,ch</a:t>
            </a:r>
            <a:r>
              <a:rPr lang="en-US" altLang="zh-CN" sz="900" dirty="0"/>
              <a:t>[N][26];</a:t>
            </a:r>
          </a:p>
          <a:p>
            <a:r>
              <a:rPr lang="en-US" altLang="zh-CN" sz="900" dirty="0"/>
              <a:t>LL </a:t>
            </a:r>
            <a:r>
              <a:rPr lang="en-US" altLang="zh-CN" sz="900" dirty="0" err="1"/>
              <a:t>ans</a:t>
            </a:r>
            <a:r>
              <a:rPr lang="en-US" altLang="zh-CN" sz="900" dirty="0"/>
              <a:t>;</a:t>
            </a:r>
          </a:p>
          <a:p>
            <a:endParaRPr lang="en-US" altLang="zh-CN" sz="900" dirty="0"/>
          </a:p>
          <a:p>
            <a:r>
              <a:rPr lang="en-US" altLang="zh-CN" sz="900" dirty="0" err="1"/>
              <a:t>int</a:t>
            </a:r>
            <a:r>
              <a:rPr lang="en-US" altLang="zh-CN" sz="900" dirty="0"/>
              <a:t> </a:t>
            </a:r>
            <a:r>
              <a:rPr lang="en-US" altLang="zh-CN" sz="900" dirty="0" err="1"/>
              <a:t>newnode</a:t>
            </a:r>
            <a:r>
              <a:rPr lang="en-US" altLang="zh-CN" sz="900" dirty="0"/>
              <a:t>(</a:t>
            </a:r>
            <a:r>
              <a:rPr lang="en-US" altLang="zh-CN" sz="900" dirty="0" err="1"/>
              <a:t>int</a:t>
            </a:r>
            <a:r>
              <a:rPr lang="en-US" altLang="zh-CN" sz="900" dirty="0"/>
              <a:t> x)</a:t>
            </a:r>
          </a:p>
          <a:p>
            <a:r>
              <a:rPr lang="en-US" altLang="zh-CN" sz="900" dirty="0"/>
              <a:t>{</a:t>
            </a:r>
          </a:p>
          <a:p>
            <a:r>
              <a:rPr lang="en-US" altLang="zh-CN" sz="900" dirty="0"/>
              <a:t>    </a:t>
            </a:r>
            <a:r>
              <a:rPr lang="en-US" altLang="zh-CN" sz="900" dirty="0" err="1"/>
              <a:t>len</a:t>
            </a:r>
            <a:r>
              <a:rPr lang="en-US" altLang="zh-CN" sz="900" dirty="0"/>
              <a:t>[tot]=x;</a:t>
            </a:r>
          </a:p>
          <a:p>
            <a:r>
              <a:rPr lang="en-US" altLang="zh-CN" sz="900" dirty="0"/>
              <a:t>    return tot++;</a:t>
            </a:r>
          </a:p>
          <a:p>
            <a:r>
              <a:rPr lang="en-US" altLang="zh-CN" sz="900" dirty="0"/>
              <a:t>}</a:t>
            </a:r>
          </a:p>
          <a:p>
            <a:r>
              <a:rPr lang="en-US" altLang="zh-CN" sz="900" dirty="0" err="1"/>
              <a:t>int</a:t>
            </a:r>
            <a:r>
              <a:rPr lang="en-US" altLang="zh-CN" sz="900" dirty="0"/>
              <a:t> </a:t>
            </a:r>
            <a:r>
              <a:rPr lang="en-US" altLang="zh-CN" sz="900" dirty="0" err="1"/>
              <a:t>get_fail</a:t>
            </a:r>
            <a:r>
              <a:rPr lang="en-US" altLang="zh-CN" sz="900" dirty="0"/>
              <a:t>(</a:t>
            </a:r>
            <a:r>
              <a:rPr lang="en-US" altLang="zh-CN" sz="900" dirty="0" err="1"/>
              <a:t>int</a:t>
            </a:r>
            <a:r>
              <a:rPr lang="en-US" altLang="zh-CN" sz="900" dirty="0"/>
              <a:t> </a:t>
            </a:r>
            <a:r>
              <a:rPr lang="en-US" altLang="zh-CN" sz="900" dirty="0" err="1"/>
              <a:t>x,int</a:t>
            </a:r>
            <a:r>
              <a:rPr lang="en-US" altLang="zh-CN" sz="900" dirty="0"/>
              <a:t> n)</a:t>
            </a:r>
          </a:p>
          <a:p>
            <a:r>
              <a:rPr lang="en-US" altLang="zh-CN" sz="900" dirty="0"/>
              <a:t>{</a:t>
            </a:r>
          </a:p>
          <a:p>
            <a:r>
              <a:rPr lang="en-US" altLang="zh-CN" sz="900" dirty="0"/>
              <a:t>    while(s[n-</a:t>
            </a:r>
            <a:r>
              <a:rPr lang="en-US" altLang="zh-CN" sz="900" dirty="0" err="1"/>
              <a:t>len</a:t>
            </a:r>
            <a:r>
              <a:rPr lang="en-US" altLang="zh-CN" sz="900" dirty="0"/>
              <a:t>[x]-1]!=s[n]) x=fail[x];</a:t>
            </a:r>
          </a:p>
          <a:p>
            <a:r>
              <a:rPr lang="en-US" altLang="zh-CN" sz="900" dirty="0"/>
              <a:t>    return x;</a:t>
            </a:r>
          </a:p>
          <a:p>
            <a:r>
              <a:rPr lang="en-US" altLang="zh-CN" sz="900" dirty="0"/>
              <a:t>}</a:t>
            </a:r>
          </a:p>
          <a:p>
            <a:r>
              <a:rPr lang="en-US" altLang="zh-CN" sz="900" dirty="0"/>
              <a:t>LL Max(LL </a:t>
            </a:r>
            <a:r>
              <a:rPr lang="en-US" altLang="zh-CN" sz="900" dirty="0" err="1"/>
              <a:t>a,LL</a:t>
            </a:r>
            <a:r>
              <a:rPr lang="en-US" altLang="zh-CN" sz="900" dirty="0"/>
              <a:t> b)</a:t>
            </a:r>
          </a:p>
          <a:p>
            <a:r>
              <a:rPr lang="en-US" altLang="zh-CN" sz="900" dirty="0"/>
              <a:t>{</a:t>
            </a:r>
          </a:p>
          <a:p>
            <a:r>
              <a:rPr lang="en-US" altLang="zh-CN" sz="900" dirty="0"/>
              <a:t>    return (a&gt;b)?</a:t>
            </a:r>
            <a:r>
              <a:rPr lang="en-US" altLang="zh-CN" sz="900" dirty="0" err="1"/>
              <a:t>a:b</a:t>
            </a:r>
            <a:r>
              <a:rPr lang="en-US" altLang="zh-CN" sz="900" dirty="0"/>
              <a:t>;</a:t>
            </a:r>
          </a:p>
          <a:p>
            <a:r>
              <a:rPr lang="en-US" altLang="zh-CN" sz="900" dirty="0"/>
              <a:t>}</a:t>
            </a:r>
          </a:p>
          <a:p>
            <a:r>
              <a:rPr lang="en-US" altLang="zh-CN" sz="900" dirty="0" err="1"/>
              <a:t>int</a:t>
            </a:r>
            <a:r>
              <a:rPr lang="en-US" altLang="zh-CN" sz="900" dirty="0"/>
              <a:t> main(){</a:t>
            </a:r>
          </a:p>
          <a:p>
            <a:r>
              <a:rPr lang="en-US" altLang="zh-CN" sz="900" dirty="0"/>
              <a:t>    gets(s+1);</a:t>
            </a:r>
          </a:p>
          <a:p>
            <a:r>
              <a:rPr lang="en-US" altLang="zh-CN" sz="900" dirty="0"/>
              <a:t>    s[0]=-1;fail[0]=1;last=0;</a:t>
            </a:r>
          </a:p>
          <a:p>
            <a:r>
              <a:rPr lang="en-US" altLang="zh-CN" sz="900" dirty="0"/>
              <a:t>    </a:t>
            </a:r>
            <a:r>
              <a:rPr lang="en-US" altLang="zh-CN" sz="900" dirty="0" err="1"/>
              <a:t>newnode</a:t>
            </a:r>
            <a:r>
              <a:rPr lang="en-US" altLang="zh-CN" sz="900" dirty="0"/>
              <a:t>(0);</a:t>
            </a:r>
            <a:r>
              <a:rPr lang="en-US" altLang="zh-CN" sz="900" dirty="0" err="1"/>
              <a:t>newnode</a:t>
            </a:r>
            <a:r>
              <a:rPr lang="en-US" altLang="zh-CN" sz="900" dirty="0"/>
              <a:t>(-1);</a:t>
            </a:r>
          </a:p>
          <a:p>
            <a:r>
              <a:rPr lang="en-US" altLang="zh-CN" sz="900" dirty="0"/>
              <a:t>    for(n=1;s[n];++n)</a:t>
            </a:r>
          </a:p>
          <a:p>
            <a:r>
              <a:rPr lang="en-US" altLang="zh-CN" sz="900" dirty="0"/>
              <a:t>    {</a:t>
            </a:r>
          </a:p>
          <a:p>
            <a:r>
              <a:rPr lang="en-US" altLang="zh-CN" sz="900" dirty="0"/>
              <a:t>        s[n]-='a';</a:t>
            </a:r>
          </a:p>
          <a:p>
            <a:r>
              <a:rPr lang="en-US" altLang="zh-CN" sz="900" dirty="0"/>
              <a:t>        cur=</a:t>
            </a:r>
            <a:r>
              <a:rPr lang="en-US" altLang="zh-CN" sz="900" dirty="0" err="1"/>
              <a:t>get_fail</a:t>
            </a:r>
            <a:r>
              <a:rPr lang="en-US" altLang="zh-CN" sz="900" dirty="0"/>
              <a:t>(</a:t>
            </a:r>
            <a:r>
              <a:rPr lang="en-US" altLang="zh-CN" sz="900" dirty="0" err="1"/>
              <a:t>last,n</a:t>
            </a:r>
            <a:r>
              <a:rPr lang="en-US" altLang="zh-CN" sz="900" dirty="0"/>
              <a:t>);</a:t>
            </a:r>
          </a:p>
          <a:p>
            <a:r>
              <a:rPr lang="en-US" altLang="zh-CN" sz="900" dirty="0"/>
              <a:t>        if (!</a:t>
            </a:r>
            <a:r>
              <a:rPr lang="en-US" altLang="zh-CN" sz="900" dirty="0" err="1"/>
              <a:t>ch</a:t>
            </a:r>
            <a:r>
              <a:rPr lang="en-US" altLang="zh-CN" sz="900" dirty="0"/>
              <a:t>[cur][s[n]])</a:t>
            </a:r>
          </a:p>
          <a:p>
            <a:r>
              <a:rPr lang="en-US" altLang="zh-CN" sz="900" dirty="0"/>
              <a:t>        {</a:t>
            </a:r>
          </a:p>
          <a:p>
            <a:r>
              <a:rPr lang="en-US" altLang="zh-CN" sz="900" dirty="0"/>
              <a:t>            now=</a:t>
            </a:r>
            <a:r>
              <a:rPr lang="en-US" altLang="zh-CN" sz="900" dirty="0" err="1"/>
              <a:t>newnode</a:t>
            </a:r>
            <a:r>
              <a:rPr lang="en-US" altLang="zh-CN" sz="900" dirty="0"/>
              <a:t>(</a:t>
            </a:r>
            <a:r>
              <a:rPr lang="en-US" altLang="zh-CN" sz="900" dirty="0" err="1"/>
              <a:t>len</a:t>
            </a:r>
            <a:r>
              <a:rPr lang="en-US" altLang="zh-CN" sz="900" dirty="0"/>
              <a:t>[cur]+2);</a:t>
            </a:r>
          </a:p>
          <a:p>
            <a:r>
              <a:rPr lang="en-US" altLang="zh-CN" sz="900" dirty="0"/>
              <a:t>            fail[now]=</a:t>
            </a:r>
            <a:r>
              <a:rPr lang="en-US" altLang="zh-CN" sz="900" dirty="0" err="1"/>
              <a:t>ch</a:t>
            </a:r>
            <a:r>
              <a:rPr lang="en-US" altLang="zh-CN" sz="900" dirty="0"/>
              <a:t>[</a:t>
            </a:r>
            <a:r>
              <a:rPr lang="en-US" altLang="zh-CN" sz="900" dirty="0" err="1"/>
              <a:t>get_fail</a:t>
            </a:r>
            <a:r>
              <a:rPr lang="en-US" altLang="zh-CN" sz="900" dirty="0"/>
              <a:t>(fail[cur],n)][s[n]];</a:t>
            </a:r>
          </a:p>
          <a:p>
            <a:r>
              <a:rPr lang="en-US" altLang="zh-CN" sz="900" dirty="0"/>
              <a:t>            </a:t>
            </a:r>
            <a:r>
              <a:rPr lang="en-US" altLang="zh-CN" sz="900" dirty="0" err="1"/>
              <a:t>ch</a:t>
            </a:r>
            <a:r>
              <a:rPr lang="en-US" altLang="zh-CN" sz="900" dirty="0"/>
              <a:t>[cur][s[n]]=now;</a:t>
            </a:r>
          </a:p>
          <a:p>
            <a:r>
              <a:rPr lang="en-US" altLang="zh-CN" sz="900" dirty="0"/>
              <a:t>        }</a:t>
            </a:r>
          </a:p>
          <a:p>
            <a:r>
              <a:rPr lang="en-US" altLang="zh-CN" sz="900" dirty="0"/>
              <a:t>        </a:t>
            </a:r>
            <a:r>
              <a:rPr lang="en-US" altLang="zh-CN" sz="900" dirty="0" err="1"/>
              <a:t>cnt</a:t>
            </a:r>
            <a:r>
              <a:rPr lang="en-US" altLang="zh-CN" sz="900" dirty="0"/>
              <a:t>[last=</a:t>
            </a:r>
            <a:r>
              <a:rPr lang="en-US" altLang="zh-CN" sz="900" dirty="0" err="1"/>
              <a:t>ch</a:t>
            </a:r>
            <a:r>
              <a:rPr lang="en-US" altLang="zh-CN" sz="900" dirty="0"/>
              <a:t>[cur][s[n]]]++;</a:t>
            </a:r>
          </a:p>
          <a:p>
            <a:r>
              <a:rPr lang="en-US" altLang="zh-CN" sz="900" dirty="0"/>
              <a:t>    }</a:t>
            </a:r>
          </a:p>
          <a:p>
            <a:r>
              <a:rPr lang="en-US" altLang="zh-CN" sz="900" dirty="0"/>
              <a:t>    for(</a:t>
            </a:r>
            <a:r>
              <a:rPr lang="en-US" altLang="zh-CN" sz="900" dirty="0" err="1"/>
              <a:t>int</a:t>
            </a:r>
            <a:r>
              <a:rPr lang="en-US" altLang="zh-CN" sz="900" dirty="0"/>
              <a:t> </a:t>
            </a:r>
            <a:r>
              <a:rPr lang="en-US" altLang="zh-CN" sz="900" dirty="0" err="1"/>
              <a:t>i</a:t>
            </a:r>
            <a:r>
              <a:rPr lang="en-US" altLang="zh-CN" sz="900" dirty="0"/>
              <a:t>=tot-1;i&gt;=0;--</a:t>
            </a:r>
            <a:r>
              <a:rPr lang="en-US" altLang="zh-CN" sz="900" dirty="0" err="1"/>
              <a:t>i</a:t>
            </a:r>
            <a:r>
              <a:rPr lang="en-US" altLang="zh-CN" sz="900" dirty="0"/>
              <a:t>)</a:t>
            </a:r>
          </a:p>
          <a:p>
            <a:r>
              <a:rPr lang="en-US" altLang="zh-CN" sz="900" dirty="0"/>
              <a:t>        </a:t>
            </a:r>
            <a:r>
              <a:rPr lang="en-US" altLang="zh-CN" sz="900" dirty="0" err="1"/>
              <a:t>cnt</a:t>
            </a:r>
            <a:r>
              <a:rPr lang="en-US" altLang="zh-CN" sz="900" dirty="0"/>
              <a:t>[fail[</a:t>
            </a:r>
            <a:r>
              <a:rPr lang="en-US" altLang="zh-CN" sz="900" dirty="0" err="1"/>
              <a:t>i</a:t>
            </a:r>
            <a:r>
              <a:rPr lang="en-US" altLang="zh-CN" sz="900" dirty="0"/>
              <a:t>]]+=</a:t>
            </a:r>
            <a:r>
              <a:rPr lang="en-US" altLang="zh-CN" sz="900" dirty="0" err="1"/>
              <a:t>cnt</a:t>
            </a:r>
            <a:r>
              <a:rPr lang="en-US" altLang="zh-CN" sz="900" dirty="0"/>
              <a:t>[</a:t>
            </a:r>
            <a:r>
              <a:rPr lang="en-US" altLang="zh-CN" sz="900" dirty="0" err="1"/>
              <a:t>i</a:t>
            </a:r>
            <a:r>
              <a:rPr lang="en-US" altLang="zh-CN" sz="900" dirty="0"/>
              <a:t>],</a:t>
            </a:r>
            <a:r>
              <a:rPr lang="en-US" altLang="zh-CN" sz="900" dirty="0" err="1"/>
              <a:t>ans</a:t>
            </a:r>
            <a:r>
              <a:rPr lang="en-US" altLang="zh-CN" sz="900" dirty="0"/>
              <a:t>=Max(</a:t>
            </a:r>
            <a:r>
              <a:rPr lang="en-US" altLang="zh-CN" sz="900" dirty="0" err="1"/>
              <a:t>ans</a:t>
            </a:r>
            <a:r>
              <a:rPr lang="en-US" altLang="zh-CN" sz="900" dirty="0"/>
              <a:t>,(LL)</a:t>
            </a:r>
            <a:r>
              <a:rPr lang="en-US" altLang="zh-CN" sz="900" dirty="0" err="1"/>
              <a:t>cnt</a:t>
            </a:r>
            <a:r>
              <a:rPr lang="en-US" altLang="zh-CN" sz="900" dirty="0"/>
              <a:t>[</a:t>
            </a:r>
            <a:r>
              <a:rPr lang="en-US" altLang="zh-CN" sz="900" dirty="0" err="1"/>
              <a:t>i</a:t>
            </a:r>
            <a:r>
              <a:rPr lang="en-US" altLang="zh-CN" sz="900" dirty="0"/>
              <a:t>]*(LL)</a:t>
            </a:r>
            <a:r>
              <a:rPr lang="en-US" altLang="zh-CN" sz="900" dirty="0" err="1"/>
              <a:t>len</a:t>
            </a:r>
            <a:r>
              <a:rPr lang="en-US" altLang="zh-CN" sz="900" dirty="0"/>
              <a:t>[</a:t>
            </a:r>
            <a:r>
              <a:rPr lang="en-US" altLang="zh-CN" sz="900" dirty="0" err="1"/>
              <a:t>i</a:t>
            </a:r>
            <a:r>
              <a:rPr lang="en-US" altLang="zh-CN" sz="900" dirty="0"/>
              <a:t>]);</a:t>
            </a:r>
          </a:p>
          <a:p>
            <a:r>
              <a:rPr lang="en-US" altLang="zh-CN" sz="900" dirty="0"/>
              <a:t>    </a:t>
            </a:r>
            <a:r>
              <a:rPr lang="en-US" altLang="zh-CN" sz="900" dirty="0" err="1"/>
              <a:t>printf</a:t>
            </a:r>
            <a:r>
              <a:rPr lang="en-US" altLang="zh-CN" sz="900" dirty="0"/>
              <a:t>("%</a:t>
            </a:r>
            <a:r>
              <a:rPr lang="en-US" altLang="zh-CN" sz="900" dirty="0" err="1"/>
              <a:t>lld</a:t>
            </a:r>
            <a:r>
              <a:rPr lang="en-US" altLang="zh-CN" sz="900" dirty="0"/>
              <a:t>\n",</a:t>
            </a:r>
            <a:r>
              <a:rPr lang="en-US" altLang="zh-CN" sz="900" dirty="0" err="1"/>
              <a:t>ans</a:t>
            </a:r>
            <a:r>
              <a:rPr lang="en-US" altLang="zh-CN" sz="900" dirty="0"/>
              <a:t>);</a:t>
            </a:r>
          </a:p>
          <a:p>
            <a:r>
              <a:rPr lang="en-US" altLang="zh-CN" sz="900" dirty="0"/>
              <a:t>}</a:t>
            </a:r>
          </a:p>
        </p:txBody>
      </p:sp>
    </p:spTree>
    <p:extLst>
      <p:ext uri="{BB962C8B-B14F-4D97-AF65-F5344CB8AC3E}">
        <p14:creationId xmlns:p14="http://schemas.microsoft.com/office/powerpoint/2010/main" val="308473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63632-2D5F-4C06-9660-BB91BA34B7C0}"/>
              </a:ext>
            </a:extLst>
          </p:cNvPr>
          <p:cNvSpPr>
            <a:spLocks noGrp="1"/>
          </p:cNvSpPr>
          <p:nvPr>
            <p:ph type="title"/>
          </p:nvPr>
        </p:nvSpPr>
        <p:spPr/>
        <p:txBody>
          <a:bodyPr/>
          <a:lstStyle/>
          <a:p>
            <a:r>
              <a:rPr lang="zh-CN" altLang="en-US" dirty="0"/>
              <a:t>构造回文自动机</a:t>
            </a:r>
          </a:p>
        </p:txBody>
      </p:sp>
      <p:sp>
        <p:nvSpPr>
          <p:cNvPr id="3" name="内容占位符 2">
            <a:extLst>
              <a:ext uri="{FF2B5EF4-FFF2-40B4-BE49-F238E27FC236}">
                <a16:creationId xmlns:a16="http://schemas.microsoft.com/office/drawing/2014/main" id="{89978F88-2E90-4EC7-AB63-1FEF9706EF9B}"/>
              </a:ext>
            </a:extLst>
          </p:cNvPr>
          <p:cNvSpPr>
            <a:spLocks noGrp="1"/>
          </p:cNvSpPr>
          <p:nvPr>
            <p:ph idx="1"/>
          </p:nvPr>
        </p:nvSpPr>
        <p:spPr/>
        <p:txBody>
          <a:bodyPr/>
          <a:lstStyle/>
          <a:p>
            <a:r>
              <a:rPr lang="zh-CN" altLang="en-US" dirty="0"/>
              <a:t>回文自动机的实质就是按顺序添加字符，每添加一个字符都要找出以这个字符为后缀的最长的回文串</a:t>
            </a:r>
            <a:endParaRPr lang="en-US" altLang="zh-CN" dirty="0"/>
          </a:p>
          <a:p>
            <a:r>
              <a:rPr lang="zh-CN" altLang="en-US" dirty="0"/>
              <a:t>方法是在上一个字符为后缀的所有回文串中找到一个可以和这个点匹配的回文串（根据</a:t>
            </a:r>
            <a:r>
              <a:rPr lang="en-US" altLang="zh-CN" dirty="0"/>
              <a:t>fail</a:t>
            </a:r>
            <a:r>
              <a:rPr lang="zh-CN" altLang="en-US" dirty="0"/>
              <a:t>指针），然后再加入到树中。</a:t>
            </a:r>
          </a:p>
        </p:txBody>
      </p:sp>
    </p:spTree>
    <p:extLst>
      <p:ext uri="{BB962C8B-B14F-4D97-AF65-F5344CB8AC3E}">
        <p14:creationId xmlns:p14="http://schemas.microsoft.com/office/powerpoint/2010/main" val="208474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77776"/>
            <a:ext cx="7467600" cy="986496"/>
          </a:xfrm>
        </p:spPr>
        <p:txBody>
          <a:bodyPr/>
          <a:lstStyle/>
          <a:p>
            <a:r>
              <a:rPr lang="zh-CN" altLang="en-US" dirty="0"/>
              <a:t>数据说明</a:t>
            </a:r>
          </a:p>
        </p:txBody>
      </p:sp>
      <p:sp>
        <p:nvSpPr>
          <p:cNvPr id="3" name="内容占位符 2"/>
          <p:cNvSpPr>
            <a:spLocks noGrp="1"/>
          </p:cNvSpPr>
          <p:nvPr>
            <p:ph idx="1"/>
          </p:nvPr>
        </p:nvSpPr>
        <p:spPr>
          <a:xfrm>
            <a:off x="104958" y="908720"/>
            <a:ext cx="8787522" cy="4392488"/>
          </a:xfrm>
        </p:spPr>
        <p:txBody>
          <a:bodyPr>
            <a:normAutofit/>
          </a:bodyPr>
          <a:lstStyle/>
          <a:p>
            <a:r>
              <a:rPr lang="en-US" altLang="zh-CN" sz="2000" dirty="0" err="1">
                <a:solidFill>
                  <a:srgbClr val="FF0000"/>
                </a:solidFill>
              </a:rPr>
              <a:t>len</a:t>
            </a:r>
            <a:r>
              <a:rPr lang="en-US" altLang="zh-CN" sz="2000" dirty="0">
                <a:solidFill>
                  <a:srgbClr val="FF0000"/>
                </a:solidFill>
              </a:rPr>
              <a:t>[</a:t>
            </a:r>
            <a:r>
              <a:rPr lang="en-US" altLang="zh-CN" sz="2000" dirty="0" err="1">
                <a:solidFill>
                  <a:srgbClr val="FF0000"/>
                </a:solidFill>
              </a:rPr>
              <a:t>i</a:t>
            </a:r>
            <a:r>
              <a:rPr lang="en-US" altLang="zh-CN" sz="2000" dirty="0">
                <a:solidFill>
                  <a:srgbClr val="FF0000"/>
                </a:solidFill>
              </a:rPr>
              <a:t>]</a:t>
            </a:r>
            <a:r>
              <a:rPr lang="en-US" altLang="zh-CN" sz="2000" dirty="0"/>
              <a:t>:</a:t>
            </a:r>
            <a:r>
              <a:rPr lang="zh-CN" altLang="en-US" sz="2000" dirty="0"/>
              <a:t>节点</a:t>
            </a:r>
            <a:r>
              <a:rPr lang="en-US" altLang="zh-CN" sz="2000" dirty="0" err="1"/>
              <a:t>i</a:t>
            </a:r>
            <a:r>
              <a:rPr lang="zh-CN" altLang="en-US" sz="2000" dirty="0"/>
              <a:t>代表的回文串的长度，一个节点表示一个回文串</a:t>
            </a:r>
            <a:endParaRPr lang="en-US" altLang="zh-CN" sz="2000" dirty="0"/>
          </a:p>
          <a:p>
            <a:r>
              <a:rPr lang="en-US" altLang="zh-CN" sz="2000" dirty="0">
                <a:solidFill>
                  <a:srgbClr val="FF0000"/>
                </a:solidFill>
              </a:rPr>
              <a:t>next[</a:t>
            </a:r>
            <a:r>
              <a:rPr lang="en-US" altLang="zh-CN" sz="2000" dirty="0" err="1">
                <a:solidFill>
                  <a:srgbClr val="FF0000"/>
                </a:solidFill>
              </a:rPr>
              <a:t>i</a:t>
            </a:r>
            <a:r>
              <a:rPr lang="en-US" altLang="zh-CN" sz="2000" dirty="0">
                <a:solidFill>
                  <a:srgbClr val="FF0000"/>
                </a:solidFill>
              </a:rPr>
              <a:t>][c]</a:t>
            </a:r>
            <a:r>
              <a:rPr lang="zh-CN" altLang="en-US" sz="2000" dirty="0"/>
              <a:t>：节点</a:t>
            </a:r>
            <a:r>
              <a:rPr lang="en-US" altLang="zh-CN" sz="2000" dirty="0" err="1"/>
              <a:t>i</a:t>
            </a:r>
            <a:r>
              <a:rPr lang="zh-CN" altLang="en-US" sz="2000" dirty="0"/>
              <a:t>的回文串在两边添加字符</a:t>
            </a:r>
            <a:r>
              <a:rPr lang="en-US" altLang="zh-CN" sz="2000" dirty="0"/>
              <a:t>c</a:t>
            </a:r>
            <a:r>
              <a:rPr lang="zh-CN" altLang="en-US" sz="2000" dirty="0"/>
              <a:t>以后变成的回文串的编号</a:t>
            </a:r>
            <a:r>
              <a:rPr lang="en-US" altLang="zh-CN" sz="2000" dirty="0"/>
              <a:t>(</a:t>
            </a:r>
            <a:r>
              <a:rPr lang="zh-CN" altLang="en-US" sz="2000" dirty="0"/>
              <a:t>和字典树的</a:t>
            </a:r>
            <a:r>
              <a:rPr lang="en-US" altLang="zh-CN" sz="2000" dirty="0"/>
              <a:t>next</a:t>
            </a:r>
            <a:r>
              <a:rPr lang="zh-CN" altLang="en-US" sz="2000" dirty="0"/>
              <a:t>指针类似</a:t>
            </a:r>
            <a:r>
              <a:rPr lang="en-US" altLang="zh-CN" sz="2000" dirty="0"/>
              <a:t>)</a:t>
            </a:r>
          </a:p>
          <a:p>
            <a:r>
              <a:rPr lang="en-US" altLang="zh-CN" sz="2000" dirty="0">
                <a:solidFill>
                  <a:srgbClr val="FF0000"/>
                </a:solidFill>
              </a:rPr>
              <a:t>fail[</a:t>
            </a:r>
            <a:r>
              <a:rPr lang="en-US" altLang="zh-CN" sz="2000" dirty="0" err="1">
                <a:solidFill>
                  <a:srgbClr val="FF0000"/>
                </a:solidFill>
              </a:rPr>
              <a:t>i</a:t>
            </a:r>
            <a:r>
              <a:rPr lang="en-US" altLang="zh-CN" sz="2000" dirty="0">
                <a:solidFill>
                  <a:srgbClr val="FF0000"/>
                </a:solidFill>
              </a:rPr>
              <a:t>]</a:t>
            </a:r>
            <a:r>
              <a:rPr lang="zh-CN" altLang="en-US" sz="2000" dirty="0"/>
              <a:t>：类似于</a:t>
            </a:r>
            <a:r>
              <a:rPr lang="en-US" altLang="zh-CN" sz="2000" dirty="0"/>
              <a:t>AC</a:t>
            </a:r>
            <a:r>
              <a:rPr lang="zh-CN" altLang="en-US" sz="2000" dirty="0"/>
              <a:t>自动机的</a:t>
            </a:r>
            <a:r>
              <a:rPr lang="en-US" altLang="zh-CN" sz="2000" dirty="0"/>
              <a:t>fail</a:t>
            </a:r>
            <a:r>
              <a:rPr lang="zh-CN" altLang="en-US" sz="2000" dirty="0"/>
              <a:t>指针，指向失配后需要跳转到的节点</a:t>
            </a:r>
            <a:endParaRPr lang="en-US" altLang="zh-CN" sz="2000" dirty="0"/>
          </a:p>
          <a:p>
            <a:r>
              <a:rPr lang="en-US" altLang="zh-CN" sz="2000" dirty="0" err="1">
                <a:solidFill>
                  <a:srgbClr val="FF0000"/>
                </a:solidFill>
              </a:rPr>
              <a:t>cnt</a:t>
            </a:r>
            <a:r>
              <a:rPr lang="en-US" altLang="zh-CN" sz="2000" dirty="0">
                <a:solidFill>
                  <a:srgbClr val="FF0000"/>
                </a:solidFill>
              </a:rPr>
              <a:t>[</a:t>
            </a:r>
            <a:r>
              <a:rPr lang="en-US" altLang="zh-CN" sz="2000" dirty="0" err="1">
                <a:solidFill>
                  <a:srgbClr val="FF0000"/>
                </a:solidFill>
              </a:rPr>
              <a:t>i</a:t>
            </a:r>
            <a:r>
              <a:rPr lang="en-US" altLang="zh-CN" sz="2000" dirty="0">
                <a:solidFill>
                  <a:srgbClr val="FF0000"/>
                </a:solidFill>
              </a:rPr>
              <a:t>]</a:t>
            </a:r>
            <a:r>
              <a:rPr lang="zh-CN" altLang="en-US" sz="2000" dirty="0"/>
              <a:t>：</a:t>
            </a:r>
            <a:r>
              <a:rPr lang="en-US" altLang="zh-CN" sz="2000" dirty="0" err="1"/>
              <a:t>i</a:t>
            </a:r>
            <a:r>
              <a:rPr lang="zh-CN" altLang="en-US" sz="2000" dirty="0"/>
              <a:t>节点代表的回文串的数量（建树时求出的不是完全的）</a:t>
            </a:r>
            <a:endParaRPr lang="en-US" altLang="zh-CN" sz="2000" dirty="0"/>
          </a:p>
          <a:p>
            <a:r>
              <a:rPr lang="en-US" altLang="zh-CN" sz="2000" dirty="0">
                <a:solidFill>
                  <a:srgbClr val="FF0000"/>
                </a:solidFill>
              </a:rPr>
              <a:t>last</a:t>
            </a:r>
            <a:r>
              <a:rPr lang="zh-CN" altLang="en-US" sz="2000" dirty="0"/>
              <a:t>：指向最新添加的回文结点</a:t>
            </a:r>
            <a:endParaRPr lang="en-US" altLang="zh-CN" sz="2000" dirty="0"/>
          </a:p>
          <a:p>
            <a:r>
              <a:rPr lang="en-US" altLang="zh-CN" sz="2000" dirty="0"/>
              <a:t>S[p]</a:t>
            </a:r>
            <a:r>
              <a:rPr lang="zh-CN" altLang="en-US" sz="2000" dirty="0"/>
              <a:t>表示第</a:t>
            </a:r>
            <a:r>
              <a:rPr lang="en-US" altLang="zh-CN" sz="2000" dirty="0"/>
              <a:t>p</a:t>
            </a:r>
            <a:r>
              <a:rPr lang="zh-CN" altLang="en-US" sz="2000" dirty="0"/>
              <a:t>次添加的字符</a:t>
            </a:r>
            <a:endParaRPr lang="en-US" altLang="zh-CN" sz="2000" dirty="0"/>
          </a:p>
          <a:p>
            <a:r>
              <a:rPr lang="en-US" altLang="zh-CN" sz="2000" dirty="0"/>
              <a:t>tot</a:t>
            </a:r>
            <a:r>
              <a:rPr lang="zh-CN" altLang="en-US" sz="2000" dirty="0"/>
              <a:t>表示添加的节点个数</a:t>
            </a:r>
            <a:endParaRPr lang="en-US" altLang="zh-CN" sz="2000" dirty="0"/>
          </a:p>
          <a:p>
            <a:r>
              <a:rPr lang="en-US" altLang="zh-CN" sz="2000" dirty="0"/>
              <a:t>num[</a:t>
            </a:r>
            <a:r>
              <a:rPr lang="en-US" altLang="zh-CN" sz="2000" dirty="0" err="1"/>
              <a:t>i</a:t>
            </a:r>
            <a:r>
              <a:rPr lang="en-US" altLang="zh-CN" sz="2000" dirty="0"/>
              <a:t>]</a:t>
            </a:r>
            <a:r>
              <a:rPr lang="zh-CN" altLang="en-US" sz="2000" dirty="0"/>
              <a:t>：</a:t>
            </a:r>
            <a:r>
              <a:rPr lang="zh-CN" altLang="en-US" sz="2000" dirty="0">
                <a:solidFill>
                  <a:srgbClr val="FF0000"/>
                </a:solidFill>
              </a:rPr>
              <a:t>以</a:t>
            </a:r>
            <a:r>
              <a:rPr lang="en-US" altLang="zh-CN" sz="2000" dirty="0" err="1">
                <a:solidFill>
                  <a:srgbClr val="00B050"/>
                </a:solidFill>
              </a:rPr>
              <a:t>i</a:t>
            </a:r>
            <a:r>
              <a:rPr lang="zh-CN" altLang="en-US" sz="2000" dirty="0">
                <a:solidFill>
                  <a:srgbClr val="00B050"/>
                </a:solidFill>
              </a:rPr>
              <a:t>节点代表的回文串</a:t>
            </a:r>
            <a:br>
              <a:rPr lang="en-US" altLang="zh-CN" sz="2000" dirty="0">
                <a:solidFill>
                  <a:srgbClr val="00B050"/>
                </a:solidFill>
              </a:rPr>
            </a:br>
            <a:r>
              <a:rPr lang="zh-CN" altLang="en-US" sz="2000" dirty="0">
                <a:solidFill>
                  <a:srgbClr val="00B050"/>
                </a:solidFill>
              </a:rPr>
              <a:t>的末尾字符</a:t>
            </a:r>
            <a:r>
              <a:rPr lang="zh-CN" altLang="en-US" sz="2000" dirty="0">
                <a:solidFill>
                  <a:srgbClr val="FF0000"/>
                </a:solidFill>
              </a:rPr>
              <a:t>结尾</a:t>
            </a:r>
            <a:r>
              <a:rPr lang="zh-CN" altLang="en-US" sz="2000" dirty="0"/>
              <a:t>的</a:t>
            </a:r>
            <a:r>
              <a:rPr lang="zh-CN" altLang="en-US" sz="2000" dirty="0">
                <a:solidFill>
                  <a:srgbClr val="92D050"/>
                </a:solidFill>
              </a:rPr>
              <a:t>本质不同的</a:t>
            </a:r>
            <a:br>
              <a:rPr lang="en-US" altLang="zh-CN" sz="2000" dirty="0">
                <a:solidFill>
                  <a:srgbClr val="92D050"/>
                </a:solidFill>
              </a:rPr>
            </a:br>
            <a:r>
              <a:rPr lang="zh-CN" altLang="en-US" sz="2000" dirty="0">
                <a:solidFill>
                  <a:srgbClr val="92D050"/>
                </a:solidFill>
              </a:rPr>
              <a:t>回文串</a:t>
            </a:r>
            <a:r>
              <a:rPr lang="zh-CN" altLang="en-US" sz="2000" dirty="0"/>
              <a:t>的种类数。</a:t>
            </a:r>
            <a:br>
              <a:rPr lang="en-US" altLang="zh-CN" sz="2000" dirty="0"/>
            </a:br>
            <a:r>
              <a:rPr lang="zh-CN" altLang="en-US" sz="2000" dirty="0"/>
              <a:t> </a:t>
            </a:r>
            <a:r>
              <a:rPr lang="en-US" altLang="zh-CN" sz="2000" dirty="0"/>
              <a:t>(</a:t>
            </a:r>
            <a:r>
              <a:rPr lang="zh-CN" altLang="en-US" sz="2000" dirty="0"/>
              <a:t>也就是</a:t>
            </a:r>
            <a:r>
              <a:rPr lang="en-US" altLang="zh-CN" sz="2000" dirty="0"/>
              <a:t>fail</a:t>
            </a:r>
            <a:r>
              <a:rPr lang="zh-CN" altLang="en-US" sz="2000" dirty="0"/>
              <a:t>指针路径的深度</a:t>
            </a:r>
            <a:r>
              <a:rPr lang="en-US" altLang="zh-CN" sz="2000" dirty="0"/>
              <a:t>)</a:t>
            </a:r>
          </a:p>
          <a:p>
            <a:endParaRPr lang="zh-CN" altLang="en-US" sz="2000" dirty="0"/>
          </a:p>
        </p:txBody>
      </p:sp>
      <p:pic>
        <p:nvPicPr>
          <p:cNvPr id="6" name="内容占位符 4">
            <a:extLst>
              <a:ext uri="{FF2B5EF4-FFF2-40B4-BE49-F238E27FC236}">
                <a16:creationId xmlns:a16="http://schemas.microsoft.com/office/drawing/2014/main" id="{65F464AE-CBCC-47E6-8DC4-657E84AF2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2708920"/>
            <a:ext cx="5140906" cy="3945693"/>
          </a:xfrm>
          <a:prstGeom prst="rect">
            <a:avLst/>
          </a:prstGeom>
        </p:spPr>
      </p:pic>
      <p:pic>
        <p:nvPicPr>
          <p:cNvPr id="5" name="Picture 6" descr="https://img-blog.csdn.net/20141223145255296">
            <a:extLst>
              <a:ext uri="{FF2B5EF4-FFF2-40B4-BE49-F238E27FC236}">
                <a16:creationId xmlns:a16="http://schemas.microsoft.com/office/drawing/2014/main" id="{8F61CAD7-35C9-4817-A8DB-BDEED8E72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1575" y="6310500"/>
            <a:ext cx="3528392" cy="54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52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492896"/>
            <a:ext cx="8363272" cy="4525963"/>
          </a:xfrm>
        </p:spPr>
        <p:txBody>
          <a:bodyPr>
            <a:normAutofit/>
          </a:bodyPr>
          <a:lstStyle/>
          <a:p>
            <a:r>
              <a:rPr lang="zh-CN" altLang="en-US" dirty="0"/>
              <a:t>一开始只有两个节点</a:t>
            </a:r>
            <a:r>
              <a:rPr lang="en-US" altLang="zh-CN" dirty="0"/>
              <a:t>0 </a:t>
            </a:r>
            <a:r>
              <a:rPr lang="zh-CN" altLang="en-US" dirty="0"/>
              <a:t>，</a:t>
            </a:r>
            <a:r>
              <a:rPr lang="en-US" altLang="zh-CN" dirty="0"/>
              <a:t>1</a:t>
            </a:r>
            <a:r>
              <a:rPr lang="zh-CN" altLang="en-US" dirty="0"/>
              <a:t>：</a:t>
            </a:r>
            <a:endParaRPr lang="en-US" altLang="zh-CN" dirty="0"/>
          </a:p>
        </p:txBody>
      </p:sp>
      <p:sp>
        <p:nvSpPr>
          <p:cNvPr id="2" name="矩形 1">
            <a:extLst>
              <a:ext uri="{FF2B5EF4-FFF2-40B4-BE49-F238E27FC236}">
                <a16:creationId xmlns:a16="http://schemas.microsoft.com/office/drawing/2014/main" id="{7F034D08-50DE-414F-9E9C-E9AEC02E28AA}"/>
              </a:ext>
            </a:extLst>
          </p:cNvPr>
          <p:cNvSpPr/>
          <p:nvPr/>
        </p:nvSpPr>
        <p:spPr>
          <a:xfrm>
            <a:off x="439295" y="3297704"/>
            <a:ext cx="8208912" cy="2677656"/>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solidFill>
                  <a:srgbClr val="66D9EF"/>
                </a:solidFill>
                <a:latin typeface="Courier New" panose="02070309020205020404" pitchFamily="49" charset="0"/>
              </a:rPr>
              <a:t>void</a:t>
            </a:r>
            <a:r>
              <a:rPr lang="en-US" altLang="zh-CN" sz="2400" dirty="0">
                <a:solidFill>
                  <a:srgbClr val="F92672"/>
                </a:solidFill>
                <a:latin typeface="Courier New" panose="02070309020205020404" pitchFamily="49" charset="0"/>
              </a:rPr>
              <a:t> </a:t>
            </a:r>
            <a:r>
              <a:rPr lang="en-US" altLang="zh-CN" sz="2400" dirty="0" err="1">
                <a:solidFill>
                  <a:srgbClr val="A6E22E"/>
                </a:solidFill>
                <a:latin typeface="Courier New" panose="02070309020205020404" pitchFamily="49" charset="0"/>
              </a:rPr>
              <a:t>init</a:t>
            </a:r>
            <a:r>
              <a:rPr lang="en-US" altLang="zh-CN" sz="2400" dirty="0">
                <a:solidFill>
                  <a:srgbClr val="F8F8F2"/>
                </a:solidFill>
                <a:latin typeface="Courier New" panose="02070309020205020404" pitchFamily="49" charset="0"/>
              </a:rPr>
              <a:t>()</a:t>
            </a:r>
            <a:r>
              <a:rPr lang="en-US" altLang="zh-CN" sz="2400" dirty="0">
                <a:solidFill>
                  <a:srgbClr val="FFFFFF"/>
                </a:solidFill>
                <a:latin typeface="Courier New" panose="02070309020205020404" pitchFamily="49" charset="0"/>
              </a:rPr>
              <a:t>{ </a:t>
            </a:r>
          </a:p>
          <a:p>
            <a:r>
              <a:rPr lang="en-US" altLang="zh-CN" sz="2400" dirty="0">
                <a:solidFill>
                  <a:srgbClr val="FFFFFF"/>
                </a:solidFill>
                <a:latin typeface="Courier New" panose="02070309020205020404" pitchFamily="49" charset="0"/>
              </a:rPr>
              <a:t>   </a:t>
            </a:r>
            <a:r>
              <a:rPr lang="en-US" altLang="zh-CN" sz="2400" dirty="0" err="1">
                <a:solidFill>
                  <a:srgbClr val="FFFFFF"/>
                </a:solidFill>
                <a:latin typeface="Courier New" panose="02070309020205020404" pitchFamily="49" charset="0"/>
              </a:rPr>
              <a:t>len</a:t>
            </a:r>
            <a:r>
              <a:rPr lang="en-US" altLang="zh-CN" sz="2400" dirty="0">
                <a:solidFill>
                  <a:srgbClr val="FFFFFF"/>
                </a:solidFill>
                <a:latin typeface="Courier New" panose="02070309020205020404" pitchFamily="49" charset="0"/>
              </a:rPr>
              <a:t>[</a:t>
            </a:r>
            <a:r>
              <a:rPr lang="en-US" altLang="zh-CN" sz="2400" dirty="0">
                <a:solidFill>
                  <a:srgbClr val="AE81FF"/>
                </a:solidFill>
                <a:latin typeface="Courier New" panose="02070309020205020404" pitchFamily="49" charset="0"/>
              </a:rPr>
              <a:t>0</a:t>
            </a:r>
            <a:r>
              <a:rPr lang="en-US" altLang="zh-CN" sz="2400" dirty="0">
                <a:solidFill>
                  <a:srgbClr val="FFFFFF"/>
                </a:solidFill>
                <a:latin typeface="Courier New" panose="02070309020205020404" pitchFamily="49" charset="0"/>
              </a:rPr>
              <a:t>]=</a:t>
            </a:r>
            <a:r>
              <a:rPr lang="en-US" altLang="zh-CN" sz="2400" dirty="0">
                <a:solidFill>
                  <a:srgbClr val="AE81FF"/>
                </a:solidFill>
                <a:latin typeface="Courier New" panose="02070309020205020404" pitchFamily="49" charset="0"/>
              </a:rPr>
              <a:t>0</a:t>
            </a:r>
            <a:r>
              <a:rPr lang="en-US" altLang="zh-CN" sz="2400" dirty="0">
                <a:solidFill>
                  <a:srgbClr val="FFFFFF"/>
                </a:solidFill>
                <a:latin typeface="Courier New" panose="02070309020205020404" pitchFamily="49" charset="0"/>
              </a:rPr>
              <a:t>;</a:t>
            </a:r>
          </a:p>
          <a:p>
            <a:r>
              <a:rPr lang="en-US" altLang="zh-CN" sz="2400" dirty="0">
                <a:solidFill>
                  <a:srgbClr val="FFFFFF"/>
                </a:solidFill>
                <a:latin typeface="Courier New" panose="02070309020205020404" pitchFamily="49" charset="0"/>
              </a:rPr>
              <a:t>   </a:t>
            </a:r>
            <a:r>
              <a:rPr lang="en-US" altLang="zh-CN" sz="2400" dirty="0" err="1">
                <a:solidFill>
                  <a:srgbClr val="FFFFFF"/>
                </a:solidFill>
                <a:latin typeface="Courier New" panose="02070309020205020404" pitchFamily="49" charset="0"/>
              </a:rPr>
              <a:t>len</a:t>
            </a:r>
            <a:r>
              <a:rPr lang="en-US" altLang="zh-CN" sz="2400" dirty="0">
                <a:solidFill>
                  <a:srgbClr val="FFFFFF"/>
                </a:solidFill>
                <a:latin typeface="Courier New" panose="02070309020205020404" pitchFamily="49" charset="0"/>
              </a:rPr>
              <a:t>[</a:t>
            </a:r>
            <a:r>
              <a:rPr lang="en-US" altLang="zh-CN" sz="2400" dirty="0">
                <a:solidFill>
                  <a:srgbClr val="AE81FF"/>
                </a:solidFill>
                <a:latin typeface="Courier New" panose="02070309020205020404" pitchFamily="49" charset="0"/>
              </a:rPr>
              <a:t>1</a:t>
            </a:r>
            <a:r>
              <a:rPr lang="en-US" altLang="zh-CN" sz="2400" dirty="0">
                <a:solidFill>
                  <a:srgbClr val="FFFFFF"/>
                </a:solidFill>
                <a:latin typeface="Courier New" panose="02070309020205020404" pitchFamily="49" charset="0"/>
              </a:rPr>
              <a:t>]=</a:t>
            </a:r>
            <a:r>
              <a:rPr lang="en-US" altLang="zh-CN" sz="2400" dirty="0">
                <a:solidFill>
                  <a:srgbClr val="AE81FF"/>
                </a:solidFill>
                <a:latin typeface="Courier New" panose="02070309020205020404" pitchFamily="49" charset="0"/>
              </a:rPr>
              <a:t>-1</a:t>
            </a:r>
            <a:r>
              <a:rPr lang="en-US" altLang="zh-CN" sz="2400" dirty="0">
                <a:solidFill>
                  <a:srgbClr val="FFFFFF"/>
                </a:solidFill>
                <a:latin typeface="Courier New" panose="02070309020205020404" pitchFamily="49" charset="0"/>
              </a:rPr>
              <a:t>;//</a:t>
            </a:r>
            <a:r>
              <a:rPr lang="zh-CN" altLang="en-US" sz="2400" dirty="0">
                <a:solidFill>
                  <a:srgbClr val="FFFFFF"/>
                </a:solidFill>
                <a:latin typeface="Courier New" panose="02070309020205020404" pitchFamily="49" charset="0"/>
              </a:rPr>
              <a:t>特别地，</a:t>
            </a:r>
            <a:r>
              <a:rPr lang="en-US" altLang="zh-CN" sz="2400" dirty="0">
                <a:solidFill>
                  <a:srgbClr val="FFFFFF"/>
                </a:solidFill>
                <a:latin typeface="Courier New" panose="02070309020205020404" pitchFamily="49" charset="0"/>
              </a:rPr>
              <a:t>1</a:t>
            </a:r>
            <a:r>
              <a:rPr lang="zh-CN" altLang="en-US" sz="2400" dirty="0">
                <a:solidFill>
                  <a:srgbClr val="FFFFFF"/>
                </a:solidFill>
                <a:latin typeface="Courier New" panose="02070309020205020404" pitchFamily="49" charset="0"/>
              </a:rPr>
              <a:t>号节点</a:t>
            </a:r>
            <a:r>
              <a:rPr lang="en-US" altLang="zh-CN" sz="2400" dirty="0" err="1">
                <a:solidFill>
                  <a:srgbClr val="FFFFFF"/>
                </a:solidFill>
                <a:latin typeface="Courier New" panose="02070309020205020404" pitchFamily="49" charset="0"/>
              </a:rPr>
              <a:t>len</a:t>
            </a:r>
            <a:r>
              <a:rPr lang="en-US" altLang="zh-CN" sz="2400" dirty="0">
                <a:solidFill>
                  <a:srgbClr val="FFFFFF"/>
                </a:solidFill>
                <a:latin typeface="Courier New" panose="02070309020205020404" pitchFamily="49" charset="0"/>
              </a:rPr>
              <a:t>=-1</a:t>
            </a:r>
          </a:p>
          <a:p>
            <a:r>
              <a:rPr lang="en-US" altLang="zh-CN" sz="2400" dirty="0">
                <a:solidFill>
                  <a:srgbClr val="FFFFFF"/>
                </a:solidFill>
                <a:latin typeface="Courier New" panose="02070309020205020404" pitchFamily="49" charset="0"/>
              </a:rPr>
              <a:t>   fail[</a:t>
            </a:r>
            <a:r>
              <a:rPr lang="en-US" altLang="zh-CN" sz="2400" dirty="0">
                <a:solidFill>
                  <a:srgbClr val="AE81FF"/>
                </a:solidFill>
                <a:latin typeface="Courier New" panose="02070309020205020404" pitchFamily="49" charset="0"/>
              </a:rPr>
              <a:t>0</a:t>
            </a:r>
            <a:r>
              <a:rPr lang="en-US" altLang="zh-CN" sz="2400" dirty="0">
                <a:solidFill>
                  <a:srgbClr val="FFFFFF"/>
                </a:solidFill>
                <a:latin typeface="Courier New" panose="02070309020205020404" pitchFamily="49" charset="0"/>
              </a:rPr>
              <a:t>]=</a:t>
            </a:r>
            <a:r>
              <a:rPr lang="en-US" altLang="zh-CN" sz="2400" dirty="0">
                <a:solidFill>
                  <a:srgbClr val="AE81FF"/>
                </a:solidFill>
                <a:latin typeface="Courier New" panose="02070309020205020404" pitchFamily="49" charset="0"/>
              </a:rPr>
              <a:t>1</a:t>
            </a:r>
            <a:r>
              <a:rPr lang="en-US" altLang="zh-CN" sz="2400" dirty="0">
                <a:solidFill>
                  <a:srgbClr val="FFFFFF"/>
                </a:solidFill>
                <a:latin typeface="Courier New" panose="02070309020205020404" pitchFamily="49" charset="0"/>
              </a:rPr>
              <a:t>; //0</a:t>
            </a:r>
            <a:r>
              <a:rPr lang="zh-CN" altLang="en-US" sz="2400" dirty="0">
                <a:solidFill>
                  <a:srgbClr val="FFFFFF"/>
                </a:solidFill>
                <a:latin typeface="Courier New" panose="02070309020205020404" pitchFamily="49" charset="0"/>
              </a:rPr>
              <a:t>节点</a:t>
            </a:r>
            <a:r>
              <a:rPr lang="en-US" altLang="zh-CN" sz="2400" dirty="0">
                <a:solidFill>
                  <a:srgbClr val="FFFFFF"/>
                </a:solidFill>
                <a:latin typeface="Courier New" panose="02070309020205020404" pitchFamily="49" charset="0"/>
              </a:rPr>
              <a:t>fail</a:t>
            </a:r>
            <a:r>
              <a:rPr lang="zh-CN" altLang="en-US" sz="2400" dirty="0">
                <a:solidFill>
                  <a:srgbClr val="FFFFFF"/>
                </a:solidFill>
                <a:latin typeface="Courier New" panose="02070309020205020404" pitchFamily="49" charset="0"/>
              </a:rPr>
              <a:t>指向</a:t>
            </a:r>
            <a:r>
              <a:rPr lang="en-US" altLang="zh-CN" sz="2400" dirty="0">
                <a:solidFill>
                  <a:srgbClr val="FFFFFF"/>
                </a:solidFill>
                <a:latin typeface="Courier New" panose="02070309020205020404" pitchFamily="49" charset="0"/>
              </a:rPr>
              <a:t>1</a:t>
            </a:r>
            <a:r>
              <a:rPr lang="zh-CN" altLang="en-US" sz="2400" dirty="0">
                <a:solidFill>
                  <a:srgbClr val="FFFFFF"/>
                </a:solidFill>
                <a:latin typeface="Courier New" panose="02070309020205020404" pitchFamily="49" charset="0"/>
              </a:rPr>
              <a:t>，</a:t>
            </a:r>
            <a:r>
              <a:rPr lang="en-US" altLang="zh-CN" sz="2400" dirty="0">
                <a:solidFill>
                  <a:srgbClr val="FFFFFF"/>
                </a:solidFill>
                <a:latin typeface="Courier New" panose="02070309020205020404" pitchFamily="49" charset="0"/>
              </a:rPr>
              <a:t>1</a:t>
            </a:r>
            <a:r>
              <a:rPr lang="zh-CN" altLang="en-US" sz="2400" dirty="0">
                <a:solidFill>
                  <a:srgbClr val="FFFFFF"/>
                </a:solidFill>
                <a:latin typeface="Courier New" panose="02070309020205020404" pitchFamily="49" charset="0"/>
              </a:rPr>
              <a:t>的</a:t>
            </a:r>
            <a:r>
              <a:rPr lang="en-US" altLang="zh-CN" sz="2400" dirty="0">
                <a:solidFill>
                  <a:srgbClr val="FFFFFF"/>
                </a:solidFill>
                <a:latin typeface="Courier New" panose="02070309020205020404" pitchFamily="49" charset="0"/>
              </a:rPr>
              <a:t>fail</a:t>
            </a:r>
            <a:r>
              <a:rPr lang="zh-CN" altLang="en-US" sz="2400" dirty="0">
                <a:solidFill>
                  <a:srgbClr val="FFFFFF"/>
                </a:solidFill>
                <a:latin typeface="Courier New" panose="02070309020205020404" pitchFamily="49" charset="0"/>
              </a:rPr>
              <a:t>指向</a:t>
            </a:r>
            <a:r>
              <a:rPr lang="en-US" altLang="zh-CN" sz="2400" dirty="0">
                <a:solidFill>
                  <a:srgbClr val="FFFFFF"/>
                </a:solidFill>
                <a:latin typeface="Courier New" panose="02070309020205020404" pitchFamily="49" charset="0"/>
              </a:rPr>
              <a:t>0</a:t>
            </a:r>
          </a:p>
          <a:p>
            <a:r>
              <a:rPr lang="en-US" altLang="zh-CN" sz="2400" dirty="0">
                <a:solidFill>
                  <a:srgbClr val="FFFFFF"/>
                </a:solidFill>
                <a:latin typeface="Courier New" panose="02070309020205020404" pitchFamily="49" charset="0"/>
              </a:rPr>
              <a:t>    tot=</a:t>
            </a:r>
            <a:r>
              <a:rPr lang="en-US" altLang="zh-CN" sz="2400" dirty="0">
                <a:solidFill>
                  <a:srgbClr val="AE81FF"/>
                </a:solidFill>
                <a:latin typeface="Courier New" panose="02070309020205020404" pitchFamily="49" charset="0"/>
              </a:rPr>
              <a:t>1</a:t>
            </a:r>
            <a:r>
              <a:rPr lang="en-US" altLang="zh-CN" sz="2400" dirty="0">
                <a:solidFill>
                  <a:srgbClr val="FFFFFF"/>
                </a:solidFill>
                <a:latin typeface="Courier New" panose="02070309020205020404" pitchFamily="49" charset="0"/>
              </a:rPr>
              <a:t>;     //</a:t>
            </a:r>
            <a:r>
              <a:rPr lang="zh-CN" altLang="en-US" sz="2400" dirty="0">
                <a:solidFill>
                  <a:srgbClr val="FFFFFF"/>
                </a:solidFill>
                <a:latin typeface="Courier New" panose="02070309020205020404" pitchFamily="49" charset="0"/>
              </a:rPr>
              <a:t>最后的节点编号</a:t>
            </a:r>
            <a:endParaRPr lang="en-US" altLang="zh-CN" sz="2400" dirty="0">
              <a:solidFill>
                <a:srgbClr val="FFFFFF"/>
              </a:solidFill>
              <a:latin typeface="Courier New" panose="02070309020205020404" pitchFamily="49" charset="0"/>
            </a:endParaRPr>
          </a:p>
          <a:p>
            <a:r>
              <a:rPr lang="en-US" altLang="zh-CN" sz="2400" dirty="0">
                <a:solidFill>
                  <a:srgbClr val="FFFFFF"/>
                </a:solidFill>
                <a:latin typeface="Courier New" panose="02070309020205020404" pitchFamily="49" charset="0"/>
              </a:rPr>
              <a:t>   last=</a:t>
            </a:r>
            <a:r>
              <a:rPr lang="en-US" altLang="zh-CN" sz="2400" dirty="0">
                <a:solidFill>
                  <a:srgbClr val="AE81FF"/>
                </a:solidFill>
                <a:latin typeface="Courier New" panose="02070309020205020404" pitchFamily="49" charset="0"/>
              </a:rPr>
              <a:t>0</a:t>
            </a:r>
            <a:r>
              <a:rPr lang="en-US" altLang="zh-CN" sz="2400" dirty="0">
                <a:solidFill>
                  <a:srgbClr val="FFFFFF"/>
                </a:solidFill>
                <a:latin typeface="Courier New" panose="02070309020205020404" pitchFamily="49" charset="0"/>
              </a:rPr>
              <a:t>;    //</a:t>
            </a:r>
            <a:r>
              <a:rPr lang="zh-CN" altLang="en-US" sz="2400" dirty="0">
                <a:solidFill>
                  <a:srgbClr val="FFFFFF"/>
                </a:solidFill>
                <a:latin typeface="Courier New" panose="02070309020205020404" pitchFamily="49" charset="0"/>
              </a:rPr>
              <a:t>添加字符后的最后所在位置</a:t>
            </a:r>
            <a:endParaRPr lang="en-US" altLang="zh-CN" sz="2400" dirty="0">
              <a:solidFill>
                <a:srgbClr val="FFFFFF"/>
              </a:solidFill>
              <a:latin typeface="Courier New" panose="02070309020205020404" pitchFamily="49" charset="0"/>
            </a:endParaRPr>
          </a:p>
          <a:p>
            <a:r>
              <a:rPr lang="en-US" altLang="zh-CN" sz="2400" dirty="0">
                <a:solidFill>
                  <a:srgbClr val="FFFFFF"/>
                </a:solidFill>
                <a:latin typeface="Courier New" panose="02070309020205020404" pitchFamily="49" charset="0"/>
              </a:rPr>
              <a:t>}</a:t>
            </a:r>
            <a:endParaRPr lang="zh-CN" altLang="en-US" sz="2400" dirty="0"/>
          </a:p>
        </p:txBody>
      </p:sp>
      <p:sp>
        <p:nvSpPr>
          <p:cNvPr id="4" name="标题 1">
            <a:extLst>
              <a:ext uri="{FF2B5EF4-FFF2-40B4-BE49-F238E27FC236}">
                <a16:creationId xmlns:a16="http://schemas.microsoft.com/office/drawing/2014/main" id="{E7197F7B-27E9-41B6-B569-51EA8CF566B5}"/>
              </a:ext>
            </a:extLst>
          </p:cNvPr>
          <p:cNvSpPr>
            <a:spLocks noGrp="1"/>
          </p:cNvSpPr>
          <p:nvPr>
            <p:ph type="title"/>
          </p:nvPr>
        </p:nvSpPr>
        <p:spPr>
          <a:xfrm>
            <a:off x="457200" y="274638"/>
            <a:ext cx="7467600" cy="706090"/>
          </a:xfrm>
        </p:spPr>
        <p:txBody>
          <a:bodyPr>
            <a:normAutofit fontScale="90000"/>
          </a:bodyPr>
          <a:lstStyle/>
          <a:p>
            <a:r>
              <a:rPr lang="zh-CN" altLang="en-US" dirty="0"/>
              <a:t>初始化</a:t>
            </a:r>
          </a:p>
        </p:txBody>
      </p:sp>
      <p:sp>
        <p:nvSpPr>
          <p:cNvPr id="5" name="矩形 4">
            <a:extLst>
              <a:ext uri="{FF2B5EF4-FFF2-40B4-BE49-F238E27FC236}">
                <a16:creationId xmlns:a16="http://schemas.microsoft.com/office/drawing/2014/main" id="{5FFE41CC-BB9E-4849-B1EA-832FCFEE495E}"/>
              </a:ext>
            </a:extLst>
          </p:cNvPr>
          <p:cNvSpPr/>
          <p:nvPr/>
        </p:nvSpPr>
        <p:spPr>
          <a:xfrm>
            <a:off x="416310" y="6155889"/>
            <a:ext cx="8033692" cy="461665"/>
          </a:xfrm>
          <a:prstGeom prst="rect">
            <a:avLst/>
          </a:prstGeom>
        </p:spPr>
        <p:txBody>
          <a:bodyPr wrap="square">
            <a:spAutoFit/>
          </a:bodyPr>
          <a:lstStyle/>
          <a:p>
            <a:r>
              <a:rPr lang="zh-CN" altLang="en-US" sz="2400" dirty="0"/>
              <a:t>假设现在我们有串</a:t>
            </a:r>
            <a:r>
              <a:rPr lang="en-US" altLang="zh-CN" sz="2400" dirty="0"/>
              <a:t>S=‘</a:t>
            </a:r>
            <a:r>
              <a:rPr lang="en-US" altLang="zh-CN" sz="2400" dirty="0" err="1"/>
              <a:t>abbaabba</a:t>
            </a:r>
            <a:r>
              <a:rPr lang="en-US" altLang="zh-CN" sz="2400" dirty="0"/>
              <a:t>’,</a:t>
            </a:r>
            <a:r>
              <a:rPr lang="zh-CN" altLang="en-US" sz="2400" dirty="0"/>
              <a:t>看看添加过程</a:t>
            </a:r>
          </a:p>
        </p:txBody>
      </p:sp>
      <p:pic>
        <p:nvPicPr>
          <p:cNvPr id="9" name="图片 8">
            <a:extLst>
              <a:ext uri="{FF2B5EF4-FFF2-40B4-BE49-F238E27FC236}">
                <a16:creationId xmlns:a16="http://schemas.microsoft.com/office/drawing/2014/main" id="{7E018019-70CD-4804-BBFC-818E8659B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662841"/>
            <a:ext cx="6419850" cy="1428750"/>
          </a:xfrm>
          <a:prstGeom prst="rect">
            <a:avLst/>
          </a:prstGeom>
        </p:spPr>
      </p:pic>
    </p:spTree>
    <p:extLst>
      <p:ext uri="{BB962C8B-B14F-4D97-AF65-F5344CB8AC3E}">
        <p14:creationId xmlns:p14="http://schemas.microsoft.com/office/powerpoint/2010/main" val="121740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56D6C3-7833-4CF6-BBA5-D9297A44BEF1}"/>
              </a:ext>
            </a:extLst>
          </p:cNvPr>
          <p:cNvSpPr>
            <a:spLocks noGrp="1"/>
          </p:cNvSpPr>
          <p:nvPr>
            <p:ph idx="1"/>
          </p:nvPr>
        </p:nvSpPr>
        <p:spPr>
          <a:xfrm>
            <a:off x="18519" y="2383607"/>
            <a:ext cx="9224647" cy="4423222"/>
          </a:xfrm>
        </p:spPr>
        <p:txBody>
          <a:bodyPr>
            <a:normAutofit fontScale="85000" lnSpcReduction="10000"/>
          </a:bodyPr>
          <a:lstStyle/>
          <a:p>
            <a:r>
              <a:rPr lang="zh-CN" altLang="en-US" dirty="0"/>
              <a:t>通常字符串从</a:t>
            </a:r>
            <a:r>
              <a:rPr lang="en-US" altLang="zh-CN" dirty="0"/>
              <a:t>s[1]</a:t>
            </a:r>
            <a:r>
              <a:rPr lang="zh-CN" altLang="en-US" dirty="0"/>
              <a:t>开始储存。并</a:t>
            </a:r>
            <a:r>
              <a:rPr lang="en-US" altLang="zh-CN" dirty="0"/>
              <a:t>s[0]=-1</a:t>
            </a:r>
          </a:p>
          <a:p>
            <a:r>
              <a:rPr lang="zh-CN" altLang="en-US" dirty="0"/>
              <a:t>现在添加第一个字符</a:t>
            </a:r>
            <a:r>
              <a:rPr lang="en-US" altLang="zh-CN" dirty="0"/>
              <a:t>s[p]=a</a:t>
            </a:r>
            <a:r>
              <a:rPr lang="zh-CN" altLang="en-US" dirty="0"/>
              <a:t>到自动机</a:t>
            </a:r>
            <a:r>
              <a:rPr lang="en-US" altLang="zh-CN" dirty="0"/>
              <a:t>,</a:t>
            </a:r>
            <a:br>
              <a:rPr lang="en-US" altLang="zh-CN" dirty="0"/>
            </a:br>
            <a:r>
              <a:rPr lang="en-US" altLang="zh-CN" dirty="0"/>
              <a:t>                                 p</a:t>
            </a:r>
            <a:r>
              <a:rPr lang="zh-CN" altLang="en-US" dirty="0"/>
              <a:t>是</a:t>
            </a:r>
            <a:r>
              <a:rPr lang="en-US" altLang="zh-CN" dirty="0"/>
              <a:t>a</a:t>
            </a:r>
            <a:r>
              <a:rPr lang="zh-CN" altLang="en-US" dirty="0"/>
              <a:t>在原串的下标，</a:t>
            </a:r>
            <a:r>
              <a:rPr lang="en-US" altLang="zh-CN" dirty="0"/>
              <a:t>p=1</a:t>
            </a:r>
          </a:p>
          <a:p>
            <a:r>
              <a:rPr lang="zh-CN" altLang="en-US" dirty="0"/>
              <a:t>此时</a:t>
            </a:r>
            <a:r>
              <a:rPr lang="en-US" altLang="zh-CN" dirty="0"/>
              <a:t>:last=0</a:t>
            </a:r>
          </a:p>
          <a:p>
            <a:r>
              <a:rPr lang="en-US" altLang="zh-CN" dirty="0"/>
              <a:t>int u=last;    //</a:t>
            </a:r>
            <a:r>
              <a:rPr lang="zh-CN" altLang="en-US" dirty="0"/>
              <a:t>上一轮接入的最后位置</a:t>
            </a:r>
            <a:endParaRPr lang="en-US" altLang="zh-CN" dirty="0"/>
          </a:p>
          <a:p>
            <a:pPr marL="36576" indent="0">
              <a:buNone/>
            </a:pPr>
            <a:r>
              <a:rPr lang="en-US" altLang="zh-CN" dirty="0"/>
              <a:t>       while(s[p-</a:t>
            </a:r>
            <a:r>
              <a:rPr lang="en-US" altLang="zh-CN" dirty="0" err="1"/>
              <a:t>len</a:t>
            </a:r>
            <a:r>
              <a:rPr lang="en-US" altLang="zh-CN" dirty="0"/>
              <a:t>[u]-1]!=s[p]) u=fail[u];</a:t>
            </a:r>
            <a:br>
              <a:rPr lang="en-US" altLang="zh-CN" dirty="0"/>
            </a:br>
            <a:r>
              <a:rPr lang="en-US" altLang="zh-CN" dirty="0"/>
              <a:t>              //</a:t>
            </a:r>
            <a:r>
              <a:rPr lang="zh-CN" altLang="en-US" dirty="0"/>
              <a:t>先判断</a:t>
            </a:r>
            <a:r>
              <a:rPr lang="en-US" altLang="zh-CN" dirty="0"/>
              <a:t>s[p]</a:t>
            </a:r>
            <a:r>
              <a:rPr lang="zh-CN" altLang="en-US" dirty="0"/>
              <a:t>与当前最长回文串前一位的字符是否相等</a:t>
            </a:r>
            <a:br>
              <a:rPr lang="en-US" altLang="zh-CN" dirty="0"/>
            </a:br>
            <a:r>
              <a:rPr lang="en-US" altLang="zh-CN" dirty="0"/>
              <a:t>          //</a:t>
            </a:r>
            <a:r>
              <a:rPr lang="zh-CN" altLang="en-US" dirty="0"/>
              <a:t>若不等，则根据</a:t>
            </a:r>
            <a:r>
              <a:rPr lang="en-US" altLang="zh-CN" dirty="0"/>
              <a:t>fail</a:t>
            </a:r>
            <a:r>
              <a:rPr lang="zh-CN" altLang="en-US" dirty="0"/>
              <a:t>寻找以</a:t>
            </a:r>
            <a:r>
              <a:rPr lang="en-US" altLang="zh-CN" dirty="0"/>
              <a:t>s[p]</a:t>
            </a:r>
            <a:r>
              <a:rPr lang="zh-CN" altLang="en-US" dirty="0"/>
              <a:t>为结尾的最长回文串后缀</a:t>
            </a:r>
          </a:p>
          <a:p>
            <a:r>
              <a:rPr lang="en-US" altLang="zh-CN" dirty="0"/>
              <a:t>         //</a:t>
            </a:r>
            <a:r>
              <a:rPr lang="zh-CN" altLang="en-US" dirty="0"/>
              <a:t>此时 </a:t>
            </a:r>
            <a:r>
              <a:rPr lang="en-US" altLang="zh-CN" dirty="0"/>
              <a:t>u=1;</a:t>
            </a:r>
            <a:br>
              <a:rPr lang="en-US" altLang="zh-CN" dirty="0"/>
            </a:br>
            <a:r>
              <a:rPr lang="en-US" altLang="zh-CN" dirty="0"/>
              <a:t>if (!next[u][s[p]]) </a:t>
            </a:r>
            <a:r>
              <a:rPr lang="zh-CN" altLang="en-US" dirty="0"/>
              <a:t>新建节点；</a:t>
            </a:r>
            <a:endParaRPr lang="en-US" altLang="zh-CN" dirty="0"/>
          </a:p>
          <a:p>
            <a:pPr marL="36576" indent="0">
              <a:buNone/>
            </a:pPr>
            <a:endParaRPr lang="en-US" altLang="zh-CN" dirty="0"/>
          </a:p>
        </p:txBody>
      </p:sp>
      <p:sp>
        <p:nvSpPr>
          <p:cNvPr id="9" name="矩形 8">
            <a:extLst>
              <a:ext uri="{FF2B5EF4-FFF2-40B4-BE49-F238E27FC236}">
                <a16:creationId xmlns:a16="http://schemas.microsoft.com/office/drawing/2014/main" id="{44826904-6EFA-4F70-9C08-221BAAC5E0F8}"/>
              </a:ext>
            </a:extLst>
          </p:cNvPr>
          <p:cNvSpPr/>
          <p:nvPr/>
        </p:nvSpPr>
        <p:spPr>
          <a:xfrm>
            <a:off x="251520" y="188640"/>
            <a:ext cx="2304256" cy="369332"/>
          </a:xfrm>
          <a:prstGeom prst="rect">
            <a:avLst/>
          </a:prstGeom>
        </p:spPr>
        <p:txBody>
          <a:bodyPr wrap="square">
            <a:spAutoFit/>
          </a:bodyPr>
          <a:lstStyle/>
          <a:p>
            <a:r>
              <a:rPr lang="en-US" altLang="zh-CN" dirty="0"/>
              <a:t>S=‘</a:t>
            </a:r>
            <a:r>
              <a:rPr lang="en-US" altLang="zh-CN" dirty="0" err="1"/>
              <a:t>abbaabba</a:t>
            </a:r>
            <a:r>
              <a:rPr lang="en-US" altLang="zh-CN" dirty="0"/>
              <a:t>’</a:t>
            </a:r>
            <a:endParaRPr lang="zh-CN" altLang="en-US" dirty="0"/>
          </a:p>
        </p:txBody>
      </p:sp>
      <p:pic>
        <p:nvPicPr>
          <p:cNvPr id="11" name="图片 10">
            <a:extLst>
              <a:ext uri="{FF2B5EF4-FFF2-40B4-BE49-F238E27FC236}">
                <a16:creationId xmlns:a16="http://schemas.microsoft.com/office/drawing/2014/main" id="{F93DD3B3-881C-4A84-AD29-67BD6F504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977" y="2537"/>
            <a:ext cx="6153150" cy="2314575"/>
          </a:xfrm>
          <a:prstGeom prst="rect">
            <a:avLst/>
          </a:prstGeom>
        </p:spPr>
      </p:pic>
      <p:pic>
        <p:nvPicPr>
          <p:cNvPr id="12" name="Picture 3" descr="https://img-blog.csdn.net/20141223130816445">
            <a:extLst>
              <a:ext uri="{FF2B5EF4-FFF2-40B4-BE49-F238E27FC236}">
                <a16:creationId xmlns:a16="http://schemas.microsoft.com/office/drawing/2014/main" id="{3892BE7E-713C-433A-839B-9D66A0545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00808"/>
            <a:ext cx="3819525"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30828-31A1-452A-A4A2-2E2F7E46FD2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74073FC-3071-4C14-A11A-BE4283366C81}"/>
              </a:ext>
            </a:extLst>
          </p:cNvPr>
          <p:cNvSpPr>
            <a:spLocks noGrp="1"/>
          </p:cNvSpPr>
          <p:nvPr>
            <p:ph idx="1"/>
          </p:nvPr>
        </p:nvSpPr>
        <p:spPr/>
        <p:txBody>
          <a:bodyPr/>
          <a:lstStyle/>
          <a:p>
            <a:r>
              <a:rPr lang="zh-CN" altLang="en-US" dirty="0"/>
              <a:t>绿框框起的是回文串插入蓝圈位置的字符，从大到小枚举回文后缀看红圈位置的字符是否和蓝圈位置的字符相等。</a:t>
            </a:r>
          </a:p>
          <a:p>
            <a:r>
              <a:rPr lang="zh-CN" altLang="en-US" dirty="0"/>
              <a:t>然后判断以当前位置为结尾的回文串是否已经出现过。</a:t>
            </a:r>
          </a:p>
          <a:p>
            <a:endParaRPr lang="zh-CN" altLang="en-US" dirty="0"/>
          </a:p>
        </p:txBody>
      </p:sp>
      <p:pic>
        <p:nvPicPr>
          <p:cNvPr id="4" name="图片 3">
            <a:extLst>
              <a:ext uri="{FF2B5EF4-FFF2-40B4-BE49-F238E27FC236}">
                <a16:creationId xmlns:a16="http://schemas.microsoft.com/office/drawing/2014/main" id="{CA957A6A-22B6-44EC-A074-8AF271856BE1}"/>
              </a:ext>
            </a:extLst>
          </p:cNvPr>
          <p:cNvPicPr>
            <a:picLocks noChangeAspect="1"/>
          </p:cNvPicPr>
          <p:nvPr/>
        </p:nvPicPr>
        <p:blipFill>
          <a:blip r:embed="rId2"/>
          <a:stretch>
            <a:fillRect/>
          </a:stretch>
        </p:blipFill>
        <p:spPr>
          <a:xfrm>
            <a:off x="1115616" y="4293096"/>
            <a:ext cx="6508573" cy="2167644"/>
          </a:xfrm>
          <a:prstGeom prst="rect">
            <a:avLst/>
          </a:prstGeom>
        </p:spPr>
      </p:pic>
    </p:spTree>
    <p:extLst>
      <p:ext uri="{BB962C8B-B14F-4D97-AF65-F5344CB8AC3E}">
        <p14:creationId xmlns:p14="http://schemas.microsoft.com/office/powerpoint/2010/main" val="352839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56D6C3-7833-4CF6-BBA5-D9297A44BEF1}"/>
              </a:ext>
            </a:extLst>
          </p:cNvPr>
          <p:cNvSpPr>
            <a:spLocks noGrp="1"/>
          </p:cNvSpPr>
          <p:nvPr>
            <p:ph idx="1"/>
          </p:nvPr>
        </p:nvSpPr>
        <p:spPr>
          <a:xfrm>
            <a:off x="55106" y="1681171"/>
            <a:ext cx="9224647" cy="5719366"/>
          </a:xfrm>
        </p:spPr>
        <p:txBody>
          <a:bodyPr>
            <a:normAutofit fontScale="92500"/>
          </a:bodyPr>
          <a:lstStyle/>
          <a:p>
            <a:r>
              <a:rPr lang="en-US" altLang="zh-CN" dirty="0"/>
              <a:t>tot++;</a:t>
            </a:r>
          </a:p>
          <a:p>
            <a:r>
              <a:rPr lang="en-US" altLang="zh-CN" dirty="0" err="1"/>
              <a:t>len</a:t>
            </a:r>
            <a:r>
              <a:rPr lang="en-US" altLang="zh-CN" dirty="0"/>
              <a:t>[tot]=</a:t>
            </a:r>
            <a:r>
              <a:rPr lang="en-US" altLang="zh-CN" dirty="0" err="1">
                <a:solidFill>
                  <a:srgbClr val="FF0000"/>
                </a:solidFill>
              </a:rPr>
              <a:t>len</a:t>
            </a:r>
            <a:r>
              <a:rPr lang="en-US" altLang="zh-CN" dirty="0">
                <a:solidFill>
                  <a:srgbClr val="FF0000"/>
                </a:solidFill>
              </a:rPr>
              <a:t>[u]+2</a:t>
            </a:r>
            <a:r>
              <a:rPr lang="zh-CN" altLang="en-US" dirty="0">
                <a:solidFill>
                  <a:srgbClr val="FF0000"/>
                </a:solidFill>
              </a:rPr>
              <a:t>；</a:t>
            </a:r>
            <a:br>
              <a:rPr lang="en-US" altLang="zh-CN" dirty="0">
                <a:solidFill>
                  <a:srgbClr val="FF0000"/>
                </a:solidFill>
              </a:rPr>
            </a:br>
            <a:r>
              <a:rPr lang="en-US" altLang="zh-CN" dirty="0">
                <a:solidFill>
                  <a:srgbClr val="FF0000"/>
                </a:solidFill>
              </a:rPr>
              <a:t>               //</a:t>
            </a:r>
            <a:r>
              <a:rPr lang="zh-CN" altLang="en-US" dirty="0">
                <a:solidFill>
                  <a:srgbClr val="FF0000"/>
                </a:solidFill>
              </a:rPr>
              <a:t>长度每次加</a:t>
            </a:r>
            <a:r>
              <a:rPr lang="en-US" altLang="zh-CN" dirty="0">
                <a:solidFill>
                  <a:srgbClr val="FF0000"/>
                </a:solidFill>
              </a:rPr>
              <a:t>2</a:t>
            </a:r>
          </a:p>
          <a:p>
            <a:r>
              <a:rPr lang="en-US" altLang="zh-CN" dirty="0"/>
              <a:t>int v=fail[u];    </a:t>
            </a:r>
            <a:r>
              <a:rPr lang="en-US" altLang="zh-CN" sz="2600" dirty="0"/>
              <a:t>//</a:t>
            </a:r>
            <a:r>
              <a:rPr lang="zh-CN" altLang="en-US" sz="2600" dirty="0"/>
              <a:t>跳过最长的回文串，此时</a:t>
            </a:r>
            <a:r>
              <a:rPr lang="en-US" altLang="zh-CN" sz="2600" dirty="0"/>
              <a:t>v=0;</a:t>
            </a:r>
            <a:br>
              <a:rPr lang="en-US" altLang="zh-CN" dirty="0"/>
            </a:br>
            <a:r>
              <a:rPr lang="en-US" altLang="zh-CN" dirty="0"/>
              <a:t>    </a:t>
            </a:r>
            <a:r>
              <a:rPr lang="pt-BR" altLang="zh-CN" dirty="0"/>
              <a:t>while(s[</a:t>
            </a:r>
            <a:r>
              <a:rPr lang="en-US" altLang="zh-CN" dirty="0"/>
              <a:t>p</a:t>
            </a:r>
            <a:r>
              <a:rPr lang="pt-BR" altLang="zh-CN" dirty="0"/>
              <a:t>-len[v]-1]!=s[p]) v=fail[v];</a:t>
            </a:r>
            <a:endParaRPr lang="en-US" altLang="zh-CN" dirty="0"/>
          </a:p>
          <a:p>
            <a:pPr marL="36576" indent="0">
              <a:buNone/>
            </a:pPr>
            <a:r>
              <a:rPr lang="zh-CN" altLang="en-US" sz="2000" dirty="0"/>
              <a:t>                                             </a:t>
            </a:r>
            <a:r>
              <a:rPr lang="en-US" altLang="zh-CN" sz="2000" dirty="0"/>
              <a:t>//</a:t>
            </a:r>
            <a:r>
              <a:rPr lang="zh-CN" altLang="en-US" sz="2000" dirty="0"/>
              <a:t>寻找以当前位置为结尾的第二长回文串后缀。</a:t>
            </a:r>
            <a:br>
              <a:rPr lang="en-US" altLang="zh-CN" sz="2000" dirty="0"/>
            </a:br>
            <a:r>
              <a:rPr lang="en-US" altLang="zh-CN" sz="2000" dirty="0"/>
              <a:t>                                              // </a:t>
            </a:r>
            <a:r>
              <a:rPr lang="zh-CN" altLang="en-US" sz="2000" dirty="0"/>
              <a:t>来作为新建节点的最长回文后缀。</a:t>
            </a:r>
            <a:br>
              <a:rPr lang="en-US" altLang="zh-CN" sz="2000" dirty="0"/>
            </a:br>
            <a:r>
              <a:rPr lang="en-US" altLang="zh-CN" sz="2000" dirty="0"/>
              <a:t>                                              //</a:t>
            </a:r>
            <a:r>
              <a:rPr lang="zh-CN" altLang="en-US" sz="2000" dirty="0"/>
              <a:t>此时，</a:t>
            </a:r>
            <a:r>
              <a:rPr lang="en-US" altLang="zh-CN" sz="2000" dirty="0"/>
              <a:t>v=1;</a:t>
            </a:r>
            <a:br>
              <a:rPr lang="en-US" altLang="zh-CN" sz="2000" dirty="0"/>
            </a:br>
            <a:r>
              <a:rPr lang="en-US" altLang="zh-CN" dirty="0"/>
              <a:t>        fail[tot]=next[v][</a:t>
            </a:r>
            <a:r>
              <a:rPr lang="pt-BR" altLang="zh-CN" dirty="0"/>
              <a:t>s[p]</a:t>
            </a:r>
            <a:r>
              <a:rPr lang="en-US" altLang="zh-CN" dirty="0"/>
              <a:t>]; </a:t>
            </a:r>
            <a:r>
              <a:rPr lang="en-US" altLang="zh-CN" sz="2800" dirty="0"/>
              <a:t>//</a:t>
            </a:r>
            <a:r>
              <a:rPr lang="zh-CN" altLang="en-US" sz="2800" dirty="0"/>
              <a:t>新节点的</a:t>
            </a:r>
            <a:r>
              <a:rPr lang="en-US" altLang="zh-CN" sz="2800" dirty="0"/>
              <a:t>fail</a:t>
            </a:r>
            <a:r>
              <a:rPr lang="zh-CN" altLang="en-US" sz="2800" dirty="0"/>
              <a:t>指向以字符</a:t>
            </a:r>
            <a:r>
              <a:rPr lang="pt-BR" altLang="zh-CN" sz="2800" dirty="0"/>
              <a:t>s[p]</a:t>
            </a:r>
            <a:r>
              <a:rPr lang="zh-CN" altLang="en-US" sz="2800" dirty="0"/>
              <a:t>结尾</a:t>
            </a:r>
            <a:br>
              <a:rPr lang="en-US" altLang="zh-CN" sz="2800" dirty="0"/>
            </a:br>
            <a:r>
              <a:rPr lang="en-US" altLang="zh-CN" sz="2800" dirty="0"/>
              <a:t>                                          // </a:t>
            </a:r>
            <a:r>
              <a:rPr lang="zh-CN" altLang="en-US" sz="2800" dirty="0"/>
              <a:t>的第二长的回文串后缀，此时为</a:t>
            </a:r>
            <a:r>
              <a:rPr lang="en-US" altLang="zh-CN" sz="2800" dirty="0"/>
              <a:t>0</a:t>
            </a:r>
          </a:p>
          <a:p>
            <a:pPr marL="36576" indent="0">
              <a:buNone/>
            </a:pPr>
            <a:r>
              <a:rPr lang="en-US" altLang="zh-CN" dirty="0"/>
              <a:t>        next[u][</a:t>
            </a:r>
            <a:r>
              <a:rPr lang="pt-BR" altLang="zh-CN" dirty="0"/>
              <a:t>s[p]</a:t>
            </a:r>
            <a:r>
              <a:rPr lang="en-US" altLang="zh-CN" dirty="0"/>
              <a:t>]=tot;      //</a:t>
            </a:r>
            <a:r>
              <a:rPr lang="zh-CN" altLang="en-US" dirty="0"/>
              <a:t>连接起来</a:t>
            </a:r>
            <a:endParaRPr lang="en-US" altLang="zh-CN" dirty="0"/>
          </a:p>
          <a:p>
            <a:pPr marL="36576" indent="0">
              <a:buNone/>
            </a:pPr>
            <a:r>
              <a:rPr lang="en-US" altLang="zh-CN" dirty="0"/>
              <a:t>        </a:t>
            </a:r>
            <a:br>
              <a:rPr lang="en-US" altLang="zh-CN" dirty="0"/>
            </a:br>
            <a:endParaRPr lang="zh-CN" altLang="en-US" dirty="0"/>
          </a:p>
        </p:txBody>
      </p:sp>
      <p:sp>
        <p:nvSpPr>
          <p:cNvPr id="6" name="矩形 5">
            <a:extLst>
              <a:ext uri="{FF2B5EF4-FFF2-40B4-BE49-F238E27FC236}">
                <a16:creationId xmlns:a16="http://schemas.microsoft.com/office/drawing/2014/main" id="{3C76E40B-CF47-4808-A3C1-D9DA66FEF839}"/>
              </a:ext>
            </a:extLst>
          </p:cNvPr>
          <p:cNvSpPr/>
          <p:nvPr/>
        </p:nvSpPr>
        <p:spPr>
          <a:xfrm>
            <a:off x="229135" y="189259"/>
            <a:ext cx="2695893" cy="1200329"/>
          </a:xfrm>
          <a:prstGeom prst="rect">
            <a:avLst/>
          </a:prstGeom>
        </p:spPr>
        <p:txBody>
          <a:bodyPr wrap="square">
            <a:spAutoFit/>
          </a:bodyPr>
          <a:lstStyle/>
          <a:p>
            <a:r>
              <a:rPr lang="en-US" altLang="zh-CN" sz="2400" dirty="0"/>
              <a:t>S='abbaabba’</a:t>
            </a:r>
          </a:p>
          <a:p>
            <a:endParaRPr lang="en-US" altLang="zh-CN" sz="2400" dirty="0"/>
          </a:p>
          <a:p>
            <a:r>
              <a:rPr lang="zh-CN" altLang="en-US" sz="2400" dirty="0"/>
              <a:t>新建节点</a:t>
            </a:r>
          </a:p>
        </p:txBody>
      </p:sp>
      <p:pic>
        <p:nvPicPr>
          <p:cNvPr id="7" name="内容占位符 4">
            <a:extLst>
              <a:ext uri="{FF2B5EF4-FFF2-40B4-BE49-F238E27FC236}">
                <a16:creationId xmlns:a16="http://schemas.microsoft.com/office/drawing/2014/main" id="{4B3A1C60-AA0E-454C-996A-99C2BD058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125" y="26872"/>
            <a:ext cx="6162675" cy="2257425"/>
          </a:xfrm>
          <a:prstGeom prst="rect">
            <a:avLst/>
          </a:prstGeom>
        </p:spPr>
      </p:pic>
      <p:pic>
        <p:nvPicPr>
          <p:cNvPr id="8" name="Picture 3" descr="https://img-blog.csdn.net/20141223130816445">
            <a:extLst>
              <a:ext uri="{FF2B5EF4-FFF2-40B4-BE49-F238E27FC236}">
                <a16:creationId xmlns:a16="http://schemas.microsoft.com/office/drawing/2014/main" id="{1A492642-92B7-4232-8D71-CF8BE26D9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681171"/>
            <a:ext cx="3819525"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18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lnDef>
      <a:spPr>
        <a:ln w="9525">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68534</TotalTime>
  <Words>2682</Words>
  <Application>Microsoft Office PowerPoint</Application>
  <PresentationFormat>全屏显示(4:3)</PresentationFormat>
  <Paragraphs>257</Paragraphs>
  <Slides>36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Arial</vt:lpstr>
      <vt:lpstr>Calibri</vt:lpstr>
      <vt:lpstr>Courier New</vt:lpstr>
      <vt:lpstr>Franklin Gothic Book</vt:lpstr>
      <vt:lpstr>Wingdings 2</vt:lpstr>
      <vt:lpstr>技巧</vt:lpstr>
      <vt:lpstr>回文自动机</vt:lpstr>
      <vt:lpstr>回文自动机</vt:lpstr>
      <vt:lpstr>PowerPoint 演示文稿</vt:lpstr>
      <vt:lpstr>构造回文自动机</vt:lpstr>
      <vt:lpstr>数据说明</vt:lpstr>
      <vt:lpstr>初始化</vt:lpstr>
      <vt:lpstr>PowerPoint 演示文稿</vt:lpstr>
      <vt:lpstr>PowerPoint 演示文稿</vt:lpstr>
      <vt:lpstr>PowerPoint 演示文稿</vt:lpstr>
      <vt:lpstr>PowerPoint 演示文稿</vt:lpstr>
      <vt:lpstr>get_fail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手动模拟下s=‘abbacbb’    s=‘ababa’</vt:lpstr>
      <vt:lpstr>PowerPoint 演示文稿</vt:lpstr>
      <vt:lpstr>abbacbb</vt:lpstr>
      <vt:lpstr>abbacbb</vt:lpstr>
      <vt:lpstr>ababa</vt:lpstr>
      <vt:lpstr>用途</vt:lpstr>
      <vt:lpstr>回文串总数</vt:lpstr>
      <vt:lpstr>统计回文串总数</vt:lpstr>
      <vt:lpstr>PowerPoint 演示文稿</vt:lpstr>
      <vt:lpstr>PowerPoint 演示文稿</vt:lpstr>
      <vt:lpstr>时间复杂度</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树链剖分及其应用</dc:title>
  <dc:creator>JiangYiyao</dc:creator>
  <cp:lastModifiedBy>张海强</cp:lastModifiedBy>
  <cp:revision>614</cp:revision>
  <dcterms:created xsi:type="dcterms:W3CDTF">2012-05-24T11:26:28Z</dcterms:created>
  <dcterms:modified xsi:type="dcterms:W3CDTF">2020-06-02T02:29:46Z</dcterms:modified>
</cp:coreProperties>
</file>