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4030" r:id="rId2"/>
  </p:sldMasterIdLst>
  <p:sldIdLst>
    <p:sldId id="256" r:id="rId3"/>
    <p:sldId id="257" r:id="rId4"/>
    <p:sldId id="258" r:id="rId5"/>
    <p:sldId id="259" r:id="rId6"/>
    <p:sldId id="260" r:id="rId7"/>
    <p:sldId id="274" r:id="rId8"/>
    <p:sldId id="275" r:id="rId9"/>
    <p:sldId id="262" r:id="rId10"/>
    <p:sldId id="288" r:id="rId11"/>
    <p:sldId id="289" r:id="rId12"/>
    <p:sldId id="290" r:id="rId13"/>
    <p:sldId id="265" r:id="rId14"/>
    <p:sldId id="263" r:id="rId15"/>
    <p:sldId id="276" r:id="rId16"/>
    <p:sldId id="266" r:id="rId17"/>
    <p:sldId id="267" r:id="rId18"/>
    <p:sldId id="282" r:id="rId19"/>
    <p:sldId id="281" r:id="rId20"/>
    <p:sldId id="277" r:id="rId21"/>
    <p:sldId id="278" r:id="rId22"/>
    <p:sldId id="264" r:id="rId23"/>
    <p:sldId id="269" r:id="rId24"/>
    <p:sldId id="271" r:id="rId25"/>
    <p:sldId id="272" r:id="rId26"/>
    <p:sldId id="270" r:id="rId27"/>
    <p:sldId id="283" r:id="rId28"/>
    <p:sldId id="284" r:id="rId29"/>
    <p:sldId id="273" r:id="rId30"/>
    <p:sldId id="279" r:id="rId31"/>
    <p:sldId id="285" r:id="rId32"/>
    <p:sldId id="286" r:id="rId33"/>
    <p:sldId id="287" r:id="rId34"/>
    <p:sldId id="291" r:id="rId35"/>
    <p:sldId id="292" r:id="rId36"/>
    <p:sldId id="296" r:id="rId37"/>
    <p:sldId id="295" r:id="rId38"/>
    <p:sldId id="297" r:id="rId39"/>
    <p:sldId id="298" r:id="rId40"/>
    <p:sldId id="294" r:id="rId41"/>
    <p:sldId id="29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6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3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9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0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65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49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66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15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02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52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98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2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1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0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879-92DB-4C11-B71E-86CD05581E40}" type="datetimeFigureOut">
              <a:rPr lang="zh-CN" altLang="en-US" smtClean="0"/>
              <a:t>2020-01-16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DB31-1EFC-4353-BEC1-91CE30C48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8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EE9865-E1F7-4A21-901E-FD22DDAC7605}" type="datetimeFigureOut">
              <a:rPr lang="zh-CN" altLang="en-US" smtClean="0">
                <a:solidFill>
                  <a:srgbClr val="696464"/>
                </a:solidFill>
              </a:rPr>
              <a:pPr/>
              <a:t>2020-01-16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4DC0-60E7-48DB-9D0D-D46DED2F2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2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9865-E1F7-4A21-901E-FD22DDAC7605}" type="datetimeFigureOut">
              <a:rPr lang="zh-CN" altLang="en-US" smtClean="0">
                <a:solidFill>
                  <a:srgbClr val="696464"/>
                </a:solidFill>
              </a:rPr>
              <a:pPr/>
              <a:t>2020-01-16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4DC0-60E7-48DB-9D0D-D46DED2F23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9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快速幂和矩阵快速幂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2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413"/>
          </a:xfrm>
        </p:spPr>
        <p:txBody>
          <a:bodyPr/>
          <a:lstStyle/>
          <a:p>
            <a:r>
              <a:rPr lang="zh-CN" altLang="en-US" b="1" dirty="0"/>
              <a:t>矩阵的加法与减法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0571" y="1339203"/>
            <a:ext cx="10231429" cy="3993401"/>
          </a:xfrm>
          <a:prstGeom prst="rect">
            <a:avLst/>
          </a:prstGeom>
          <a:solidFill>
            <a:srgbClr val="FFFA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1、运算规则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设矩阵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则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简言之，两个矩阵相加减，即它们相同位置的元素相加减！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只有对于两个行数、列数分别相等的矩阵（即同型矩阵），加减法运算才有意义，即加减运算是可行的．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www2.edu-edu.com.cn/lesson_crs78/self/j_0022/soft/images/0605/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97" y="1548938"/>
            <a:ext cx="2012018" cy="11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www2.edu-edu.com.cn/lesson_crs78/self/j_0022/soft/images/0605/image0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53" y="1548937"/>
            <a:ext cx="1964114" cy="118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2.edu-edu.com.cn/lesson_crs78/self/j_0022/soft/images/0605/image0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46" y="3014512"/>
            <a:ext cx="3999576" cy="133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0571" y="5491613"/>
            <a:ext cx="10140798" cy="1069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2、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运算性质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（假设运算都是可行的）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满足交换律和结合律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交换律　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结合律　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Picture 6" descr="http://www2.edu-edu.com.cn/lesson_crs78/self/j_0022/soft/images/0605/image00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46" y="6017966"/>
            <a:ext cx="9144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2.edu-edu.com.cn/lesson_crs78/self/j_0022/soft/images/0605/image00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46" y="6312515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9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矩阵与数的乘法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7344" y="1985700"/>
            <a:ext cx="8669867" cy="3016210"/>
          </a:xfrm>
          <a:prstGeom prst="rect">
            <a:avLst/>
          </a:prstGeom>
          <a:solidFill>
            <a:srgbClr val="FFFA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1、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运算规则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乘矩阵A，就是将数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乘矩阵A中的每一个元素，记为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λ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特别地，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的负矩阵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2、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运算性质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满足结合律和分配律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结合律：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(λμ)A=λ(μA)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(λ+μ)A =</a:t>
            </a:r>
            <a:r>
              <a:rPr lang="zh-CN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λA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+μA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分配律：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(A+B)=λA+λB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9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271" y="169182"/>
            <a:ext cx="10515600" cy="1325563"/>
          </a:xfrm>
        </p:spPr>
        <p:txBody>
          <a:bodyPr/>
          <a:lstStyle/>
          <a:p>
            <a:r>
              <a:rPr lang="zh-CN" altLang="en-US" b="1" dirty="0"/>
              <a:t>矩阵与矩阵的乘法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271" y="1494745"/>
            <a:ext cx="10983686" cy="4759098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、什么是矩阵乘法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i="1" dirty="0" err="1"/>
              <a:t>m</a:t>
            </a:r>
            <a:r>
              <a:rPr lang="en-US" altLang="zh-CN" dirty="0" err="1"/>
              <a:t>×</a:t>
            </a:r>
            <a:r>
              <a:rPr lang="en-US" altLang="zh-CN" i="1" dirty="0" err="1"/>
              <a:t>n</a:t>
            </a:r>
            <a:r>
              <a:rPr lang="zh-CN" altLang="en-US" dirty="0"/>
              <a:t>的矩阵</a:t>
            </a:r>
            <a:r>
              <a:rPr lang="en-US" altLang="zh-CN" i="1" dirty="0"/>
              <a:t>a(</a:t>
            </a:r>
            <a:r>
              <a:rPr lang="en-US" altLang="zh-CN" i="1" dirty="0" err="1"/>
              <a:t>m</a:t>
            </a:r>
            <a:r>
              <a:rPr lang="en-US" altLang="zh-CN" dirty="0" err="1"/>
              <a:t>,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乘一个</a:t>
            </a:r>
            <a:r>
              <a:rPr lang="en-US" altLang="zh-CN" i="1" dirty="0" err="1"/>
              <a:t>n</a:t>
            </a:r>
            <a:r>
              <a:rPr lang="en-US" altLang="zh-CN" dirty="0" err="1"/>
              <a:t>×</a:t>
            </a:r>
            <a:r>
              <a:rPr lang="en-US" altLang="zh-CN" i="1" dirty="0" err="1"/>
              <a:t>p</a:t>
            </a:r>
            <a:r>
              <a:rPr lang="zh-CN" altLang="en-US" dirty="0"/>
              <a:t>的矩阵</a:t>
            </a:r>
            <a:r>
              <a:rPr lang="en-US" altLang="zh-CN" i="1" dirty="0"/>
              <a:t>b(</a:t>
            </a:r>
            <a:r>
              <a:rPr lang="en-US" altLang="zh-CN" i="1" dirty="0" err="1"/>
              <a:t>n</a:t>
            </a:r>
            <a:r>
              <a:rPr lang="en-US" altLang="zh-CN" dirty="0" err="1"/>
              <a:t>,</a:t>
            </a:r>
            <a:r>
              <a:rPr lang="en-US" altLang="zh-CN" i="1" dirty="0" err="1"/>
              <a:t>p</a:t>
            </a:r>
            <a:r>
              <a:rPr lang="en-US" altLang="zh-CN" dirty="0"/>
              <a:t>)</a:t>
            </a:r>
            <a:r>
              <a:rPr lang="zh-CN" altLang="en-US" dirty="0"/>
              <a:t>，会得到一个</a:t>
            </a:r>
            <a:r>
              <a:rPr lang="en-US" altLang="zh-CN" i="1" dirty="0" err="1"/>
              <a:t>m</a:t>
            </a:r>
            <a:r>
              <a:rPr lang="en-US" altLang="zh-CN" dirty="0" err="1"/>
              <a:t>×</a:t>
            </a:r>
            <a:r>
              <a:rPr lang="en-US" altLang="zh-CN" i="1" dirty="0" err="1"/>
              <a:t>p</a:t>
            </a:r>
            <a:r>
              <a:rPr lang="zh-CN" altLang="en-US" dirty="0"/>
              <a:t>的矩阵</a:t>
            </a:r>
            <a:r>
              <a:rPr lang="en-US" altLang="zh-CN" i="1" dirty="0"/>
              <a:t>c(</a:t>
            </a:r>
            <a:r>
              <a:rPr lang="en-US" altLang="zh-CN" i="1" dirty="0" err="1"/>
              <a:t>m</a:t>
            </a:r>
            <a:r>
              <a:rPr lang="en-US" altLang="zh-CN" dirty="0" err="1"/>
              <a:t>,</a:t>
            </a:r>
            <a:r>
              <a:rPr lang="en-US" altLang="zh-CN" i="1" dirty="0" err="1"/>
              <a:t>p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注意：矩阵</a:t>
            </a:r>
            <a:r>
              <a:rPr lang="en-US" altLang="zh-CN" dirty="0"/>
              <a:t>a</a:t>
            </a:r>
            <a:r>
              <a:rPr lang="zh-CN" altLang="en-US" dirty="0"/>
              <a:t>的列数与矩阵</a:t>
            </a:r>
            <a:r>
              <a:rPr lang="en-US" altLang="zh-CN" dirty="0"/>
              <a:t>b</a:t>
            </a:r>
            <a:r>
              <a:rPr lang="zh-CN" altLang="en-US" dirty="0"/>
              <a:t>的行数必须相等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、矩阵的性质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结合性 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BC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对加法的分配性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+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AC</a:t>
            </a:r>
            <a:r>
              <a:rPr lang="en-US" altLang="zh-CN" dirty="0"/>
              <a:t>+</a:t>
            </a:r>
            <a:r>
              <a:rPr lang="en-US" altLang="zh-CN" i="1" dirty="0"/>
              <a:t>BC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+</a:t>
            </a:r>
            <a:r>
              <a:rPr lang="en-US" altLang="zh-CN" i="1" dirty="0"/>
              <a:t>B</a:t>
            </a:r>
            <a:r>
              <a:rPr lang="en-US" altLang="zh-CN" dirty="0"/>
              <a:t>)=</a:t>
            </a:r>
            <a:r>
              <a:rPr lang="en-US" altLang="zh-CN" i="1" dirty="0"/>
              <a:t>CA</a:t>
            </a:r>
            <a:r>
              <a:rPr lang="en-US" altLang="zh-CN" dirty="0"/>
              <a:t>+</a:t>
            </a:r>
            <a:r>
              <a:rPr lang="en-US" altLang="zh-CN" i="1" dirty="0"/>
              <a:t>CB 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对数乘的结合性 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)=(</a:t>
            </a:r>
            <a:r>
              <a:rPr lang="en-US" altLang="zh-CN" i="1" dirty="0"/>
              <a:t>kA</a:t>
            </a:r>
            <a:r>
              <a:rPr lang="en-US" altLang="zh-CN" dirty="0"/>
              <a:t>)</a:t>
            </a:r>
            <a:r>
              <a:rPr lang="en-US" altLang="zh-CN" i="1" dirty="0"/>
              <a:t>B</a:t>
            </a:r>
            <a:r>
              <a:rPr lang="en-US" altLang="zh-CN" dirty="0"/>
              <a:t> =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kB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关于转置 </a:t>
            </a:r>
            <a:r>
              <a:rPr lang="en-US" altLang="zh-CN" dirty="0"/>
              <a:t>(AB)'=B'A'.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、怎么快速求矩阵的</a:t>
            </a:r>
            <a:r>
              <a:rPr lang="en-US" altLang="zh-CN" dirty="0"/>
              <a:t>N</a:t>
            </a:r>
            <a:r>
              <a:rPr lang="zh-CN" altLang="en-US" dirty="0"/>
              <a:t>次方</a:t>
            </a:r>
          </a:p>
        </p:txBody>
      </p:sp>
    </p:spTree>
    <p:extLst>
      <p:ext uri="{BB962C8B-B14F-4D97-AF65-F5344CB8AC3E}">
        <p14:creationId xmlns:p14="http://schemas.microsoft.com/office/powerpoint/2010/main" val="388975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(1)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矩阵乘法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362" y="1637673"/>
            <a:ext cx="11199937" cy="4837942"/>
          </a:xfrm>
        </p:spPr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i="1" dirty="0" err="1"/>
              <a:t>m</a:t>
            </a:r>
            <a:r>
              <a:rPr lang="en-US" altLang="zh-CN" dirty="0" err="1"/>
              <a:t>×</a:t>
            </a:r>
            <a:r>
              <a:rPr lang="en-US" altLang="zh-CN" i="1" dirty="0" err="1"/>
              <a:t>n</a:t>
            </a:r>
            <a:r>
              <a:rPr lang="zh-CN" altLang="en-US" dirty="0"/>
              <a:t>的矩阵</a:t>
            </a:r>
            <a:r>
              <a:rPr lang="en-US" altLang="zh-CN" i="1" dirty="0"/>
              <a:t>a(</a:t>
            </a:r>
            <a:r>
              <a:rPr lang="en-US" altLang="zh-CN" i="1" dirty="0" err="1"/>
              <a:t>m</a:t>
            </a:r>
            <a:r>
              <a:rPr lang="en-US" altLang="zh-CN" dirty="0" err="1"/>
              <a:t>,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乘一个</a:t>
            </a:r>
            <a:r>
              <a:rPr lang="en-US" altLang="zh-CN" i="1" dirty="0" err="1"/>
              <a:t>n</a:t>
            </a:r>
            <a:r>
              <a:rPr lang="en-US" altLang="zh-CN" dirty="0" err="1"/>
              <a:t>×</a:t>
            </a:r>
            <a:r>
              <a:rPr lang="en-US" altLang="zh-CN" i="1" dirty="0" err="1"/>
              <a:t>p</a:t>
            </a:r>
            <a:r>
              <a:rPr lang="zh-CN" altLang="en-US" dirty="0"/>
              <a:t>的矩阵</a:t>
            </a:r>
            <a:r>
              <a:rPr lang="en-US" altLang="zh-CN" i="1" dirty="0"/>
              <a:t>b(</a:t>
            </a:r>
            <a:r>
              <a:rPr lang="en-US" altLang="zh-CN" i="1" dirty="0" err="1"/>
              <a:t>n</a:t>
            </a:r>
            <a:r>
              <a:rPr lang="en-US" altLang="zh-CN" dirty="0" err="1"/>
              <a:t>,</a:t>
            </a:r>
            <a:r>
              <a:rPr lang="en-US" altLang="zh-CN" i="1" dirty="0" err="1"/>
              <a:t>p</a:t>
            </a:r>
            <a:r>
              <a:rPr lang="en-US" altLang="zh-CN" dirty="0"/>
              <a:t>)</a:t>
            </a:r>
            <a:r>
              <a:rPr lang="zh-CN" altLang="en-US" dirty="0"/>
              <a:t>，会得到一个</a:t>
            </a:r>
            <a:r>
              <a:rPr lang="en-US" altLang="zh-CN" i="1" dirty="0" err="1"/>
              <a:t>m</a:t>
            </a:r>
            <a:r>
              <a:rPr lang="en-US" altLang="zh-CN" dirty="0" err="1"/>
              <a:t>×</a:t>
            </a:r>
            <a:r>
              <a:rPr lang="en-US" altLang="zh-CN" i="1" dirty="0" err="1"/>
              <a:t>p</a:t>
            </a:r>
            <a:r>
              <a:rPr lang="zh-CN" altLang="en-US" dirty="0"/>
              <a:t>的矩阵</a:t>
            </a:r>
            <a:r>
              <a:rPr lang="en-US" altLang="zh-CN" i="1" dirty="0"/>
              <a:t>c(</a:t>
            </a:r>
            <a:r>
              <a:rPr lang="en-US" altLang="zh-CN" i="1" dirty="0" err="1"/>
              <a:t>m</a:t>
            </a:r>
            <a:r>
              <a:rPr lang="en-US" altLang="zh-CN" dirty="0" err="1"/>
              <a:t>,</a:t>
            </a:r>
            <a:r>
              <a:rPr lang="en-US" altLang="zh-CN" i="1" dirty="0" err="1"/>
              <a:t>p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简单的说矩阵就是二维数组，数存在里面，矩阵乘法的规则:</a:t>
            </a:r>
            <a:r>
              <a:rPr lang="en-US" altLang="zh-CN" dirty="0">
                <a:solidFill>
                  <a:srgbClr val="454545"/>
                </a:solidFill>
                <a:latin typeface="Arial" panose="020B0604020202020204" pitchFamily="34" charset="0"/>
                <a:ea typeface="PingFang SC"/>
              </a:rPr>
              <a:t>c=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*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b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其中c[i][j]为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a(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m,n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的第i行与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b(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n,p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的第j列对应</a:t>
            </a:r>
            <a:r>
              <a:rPr lang="zh-CN" altLang="en-US" dirty="0">
                <a:solidFill>
                  <a:srgbClr val="454545"/>
                </a:solidFill>
                <a:latin typeface="Arial" panose="020B0604020202020204" pitchFamily="34" charset="0"/>
                <a:ea typeface="PingFang SC"/>
              </a:rPr>
              <a:t>项相乘并求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和，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54545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" panose="020B0604020202020204" pitchFamily="34" charset="0"/>
                <a:ea typeface="PingFang SC"/>
              </a:rPr>
              <a:t>即:  </a:t>
            </a:r>
            <a:endParaRPr kumimoji="0" lang="zh-CN" altLang="zh-CN" sz="8000" b="0" i="0" u="none" strike="noStrike" cap="none" normalizeH="0" baseline="0" dirty="0">
              <a:ln>
                <a:noFill/>
              </a:ln>
              <a:solidFill>
                <a:srgbClr val="454545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endParaRPr lang="zh-CN" altLang="en-US" dirty="0"/>
          </a:p>
        </p:txBody>
      </p:sp>
      <p:pic>
        <p:nvPicPr>
          <p:cNvPr id="1027" name="Picture 3" descr="http://img.blog.csdn.net/2016072819454857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62" y="5570586"/>
            <a:ext cx="1894377" cy="7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82" y="2963236"/>
            <a:ext cx="9372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5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hiphotos.baidu.com/fallingflowers/pic/item/6ac1e9fd566188e4fd037f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57" y="521817"/>
            <a:ext cx="3931640" cy="29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hiphotos.baidu.com/fallingflowers/pic/item/2fd0b3444f3c9f26869473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493" y="365440"/>
            <a:ext cx="2311579" cy="308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9" y="4677482"/>
            <a:ext cx="10335579" cy="991798"/>
          </a:xfrm>
        </p:spPr>
      </p:pic>
    </p:spTree>
    <p:extLst>
      <p:ext uri="{BB962C8B-B14F-4D97-AF65-F5344CB8AC3E}">
        <p14:creationId xmlns:p14="http://schemas.microsoft.com/office/powerpoint/2010/main" val="36102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Mat {</a:t>
            </a:r>
          </a:p>
          <a:p>
            <a:r>
              <a:rPr lang="en-US" altLang="zh-CN" dirty="0"/>
              <a:t>    double mat[N][N];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53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53" y="0"/>
            <a:ext cx="10515600" cy="1325563"/>
          </a:xfrm>
        </p:spPr>
        <p:txBody>
          <a:bodyPr/>
          <a:lstStyle/>
          <a:p>
            <a:r>
              <a:rPr lang="zh-CN" altLang="en-US" dirty="0"/>
              <a:t>一次矩阵乘法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0647" y="828097"/>
            <a:ext cx="5146965" cy="480080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dirty="0"/>
              <a:t>Mat operator * (Mat a, Mat b) {</a:t>
            </a:r>
          </a:p>
          <a:p>
            <a:pPr marL="0" indent="0">
              <a:buNone/>
            </a:pPr>
            <a:r>
              <a:rPr lang="en-US" altLang="zh-CN" sz="1800" b="1" dirty="0"/>
              <a:t>    Mat c;</a:t>
            </a:r>
          </a:p>
          <a:p>
            <a:pPr marL="0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memset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c.mat</a:t>
            </a:r>
            <a:r>
              <a:rPr lang="en-US" altLang="zh-CN" sz="1800" b="1" dirty="0"/>
              <a:t>, 0, 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c.mat</a:t>
            </a:r>
            <a:r>
              <a:rPr lang="en-US" altLang="zh-CN" sz="1800" b="1" dirty="0"/>
              <a:t>));</a:t>
            </a:r>
          </a:p>
          <a:p>
            <a:pPr marL="0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, j, k;</a:t>
            </a:r>
          </a:p>
          <a:p>
            <a:pPr marL="0" indent="0">
              <a:buNone/>
            </a:pPr>
            <a:r>
              <a:rPr lang="en-US" altLang="zh-CN" sz="1800" b="1" dirty="0"/>
              <a:t>    for(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 0;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 m; ++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 {   //a</a:t>
            </a:r>
            <a:r>
              <a:rPr lang="zh-CN" altLang="en-US" sz="1800" b="1" dirty="0"/>
              <a:t>矩阵行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for(j = 0; j &lt;p ; ++j) {   //b</a:t>
            </a:r>
            <a:r>
              <a:rPr lang="zh-CN" altLang="en-US" sz="1800" b="1" dirty="0"/>
              <a:t>矩阵行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   for(k= 0; k &lt; n; ++k) {</a:t>
            </a:r>
          </a:p>
          <a:p>
            <a:pPr marL="0" indent="0">
              <a:buNone/>
            </a:pPr>
            <a:r>
              <a:rPr lang="en-US" altLang="zh-CN" sz="1800" b="1" dirty="0"/>
              <a:t>                   </a:t>
            </a:r>
            <a:r>
              <a:rPr lang="en-US" altLang="zh-CN" sz="1800" b="1" dirty="0" err="1"/>
              <a:t>c.mat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][j] += </a:t>
            </a:r>
            <a:r>
              <a:rPr lang="en-US" altLang="zh-CN" sz="1800" b="1" dirty="0" err="1"/>
              <a:t>a.mat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][k] * </a:t>
            </a:r>
            <a:r>
              <a:rPr lang="en-US" altLang="zh-CN" sz="1800" b="1" dirty="0" err="1"/>
              <a:t>b.mat</a:t>
            </a:r>
            <a:r>
              <a:rPr lang="en-US" altLang="zh-CN" sz="1800" b="1" dirty="0"/>
              <a:t>[k][j];</a:t>
            </a:r>
          </a:p>
          <a:p>
            <a:pPr marL="0" indent="0">
              <a:buNone/>
            </a:pPr>
            <a:r>
              <a:rPr lang="en-US" altLang="zh-CN" sz="1800" b="1" dirty="0"/>
              <a:t>            }</a:t>
            </a:r>
          </a:p>
          <a:p>
            <a:pPr marL="0" indent="0">
              <a:buNone/>
            </a:pPr>
            <a:r>
              <a:rPr lang="en-US" altLang="zh-CN" sz="1800" b="1" dirty="0"/>
              <a:t>        }</a:t>
            </a:r>
          </a:p>
          <a:p>
            <a:pPr marL="0" indent="0">
              <a:buNone/>
            </a:pPr>
            <a:r>
              <a:rPr lang="en-US" altLang="zh-CN" sz="1800" b="1" dirty="0"/>
              <a:t>    }</a:t>
            </a:r>
          </a:p>
          <a:p>
            <a:pPr marL="0" indent="0">
              <a:buNone/>
            </a:pPr>
            <a:r>
              <a:rPr lang="en-US" altLang="zh-CN" sz="1800" b="1" dirty="0"/>
              <a:t>    return c;</a:t>
            </a:r>
          </a:p>
          <a:p>
            <a:pPr marL="0" indent="0">
              <a:buNone/>
            </a:pPr>
            <a:r>
              <a:rPr lang="en-US" altLang="zh-CN" sz="1800" b="1" dirty="0"/>
              <a:t>}</a:t>
            </a:r>
          </a:p>
          <a:p>
            <a:pPr marL="0" indent="0">
              <a:buNone/>
            </a:pPr>
            <a:endParaRPr lang="zh-CN" altLang="en-US" sz="1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64036" y="828097"/>
            <a:ext cx="5331230" cy="537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4" y="5745553"/>
            <a:ext cx="10602971" cy="10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338" y="2264228"/>
            <a:ext cx="10515600" cy="179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看</a:t>
            </a:r>
            <a:r>
              <a:rPr lang="en-US" altLang="zh-CN" sz="2400" dirty="0"/>
              <a:t>a[1][1],</a:t>
            </a:r>
            <a:r>
              <a:rPr lang="zh-CN" altLang="en-US" sz="2400" dirty="0"/>
              <a:t>由于</a:t>
            </a:r>
            <a:r>
              <a:rPr lang="en-US" altLang="zh-CN" sz="2400" dirty="0"/>
              <a:t>a[1][1]</a:t>
            </a:r>
            <a:r>
              <a:rPr lang="zh-CN" altLang="en-US" sz="2400" dirty="0"/>
              <a:t>等于</a:t>
            </a:r>
            <a:r>
              <a:rPr lang="en-US" altLang="zh-CN" sz="2400" dirty="0"/>
              <a:t>0</a:t>
            </a:r>
            <a:r>
              <a:rPr lang="zh-CN" altLang="en-US" sz="2400" dirty="0"/>
              <a:t>，所以</a:t>
            </a:r>
            <a:r>
              <a:rPr lang="en-US" altLang="zh-CN" sz="2400" dirty="0"/>
              <a:t>a[1][1]*b[1][0],a[1][1]*b[1][1]</a:t>
            </a:r>
            <a:r>
              <a:rPr lang="zh-CN" altLang="en-US" sz="2400" dirty="0"/>
              <a:t>都等于零，也就是说只要</a:t>
            </a:r>
            <a:r>
              <a:rPr lang="en-US" altLang="zh-CN" sz="2400" dirty="0"/>
              <a:t>a</a:t>
            </a:r>
            <a:r>
              <a:rPr lang="zh-CN" altLang="en-US" sz="2400" dirty="0"/>
              <a:t>数组中的某一个值为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，那它将做很多无用功。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如何优化？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55" y="1088572"/>
            <a:ext cx="9155479" cy="9004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5954" y="4060778"/>
            <a:ext cx="60960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换一下顺序试试</a:t>
            </a:r>
            <a:endParaRPr lang="en-US" altLang="zh-CN" dirty="0"/>
          </a:p>
          <a:p>
            <a:r>
              <a:rPr lang="en-US" altLang="zh-CN" dirty="0"/>
              <a:t> for( k = 0; k &lt; n; ++k) {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m; ++</a:t>
            </a:r>
            <a:r>
              <a:rPr lang="en-US" altLang="zh-CN" dirty="0" err="1"/>
              <a:t>i</a:t>
            </a:r>
            <a:r>
              <a:rPr lang="en-US" altLang="zh-CN" dirty="0"/>
              <a:t>) {          //a</a:t>
            </a:r>
            <a:r>
              <a:rPr lang="zh-CN" altLang="en-US" dirty="0"/>
              <a:t>矩阵行</a:t>
            </a:r>
          </a:p>
          <a:p>
            <a:r>
              <a:rPr lang="en-US" altLang="zh-CN" dirty="0"/>
              <a:t>             for(j = 0; j &lt; p; ++j) {      //b</a:t>
            </a:r>
            <a:r>
              <a:rPr lang="zh-CN" altLang="en-US" dirty="0"/>
              <a:t>矩阵列</a:t>
            </a:r>
          </a:p>
          <a:p>
            <a:r>
              <a:rPr lang="zh-CN" altLang="en-US" dirty="0"/>
              <a:t>                 </a:t>
            </a:r>
            <a:r>
              <a:rPr lang="en-US" altLang="zh-CN" dirty="0" err="1"/>
              <a:t>c.mat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+= </a:t>
            </a:r>
            <a:r>
              <a:rPr lang="en-US" altLang="zh-CN" dirty="0" err="1"/>
              <a:t>a.mat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][k] * </a:t>
            </a:r>
            <a:r>
              <a:rPr lang="en-US" altLang="zh-CN" dirty="0" err="1"/>
              <a:t>b.mat</a:t>
            </a:r>
            <a:r>
              <a:rPr lang="en-US" altLang="zh-CN" dirty="0"/>
              <a:t>[k][j];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97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53" y="0"/>
            <a:ext cx="10515600" cy="1325563"/>
          </a:xfrm>
        </p:spPr>
        <p:txBody>
          <a:bodyPr/>
          <a:lstStyle/>
          <a:p>
            <a:r>
              <a:rPr lang="zh-CN" altLang="en-US" dirty="0"/>
              <a:t>一次矩阵乘法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253" y="903309"/>
            <a:ext cx="5146965" cy="480080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dirty="0"/>
              <a:t>Mat operator * (Mat a, Mat b) {</a:t>
            </a:r>
          </a:p>
          <a:p>
            <a:pPr marL="0" indent="0">
              <a:buNone/>
            </a:pPr>
            <a:r>
              <a:rPr lang="en-US" altLang="zh-CN" sz="1800" b="1" dirty="0"/>
              <a:t>    Mat c;</a:t>
            </a:r>
          </a:p>
          <a:p>
            <a:pPr marL="0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memset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c.mat</a:t>
            </a:r>
            <a:r>
              <a:rPr lang="en-US" altLang="zh-CN" sz="1800" b="1" dirty="0"/>
              <a:t>, 0, 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c.mat</a:t>
            </a:r>
            <a:r>
              <a:rPr lang="en-US" altLang="zh-CN" sz="1800" b="1" dirty="0"/>
              <a:t>));</a:t>
            </a:r>
          </a:p>
          <a:p>
            <a:pPr marL="0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, j, k;</a:t>
            </a:r>
          </a:p>
          <a:p>
            <a:pPr marL="0" indent="0">
              <a:buNone/>
            </a:pPr>
            <a:r>
              <a:rPr lang="en-US" altLang="zh-CN" sz="1800" b="1" dirty="0"/>
              <a:t>    for(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 0;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 m; ++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 {   //a</a:t>
            </a:r>
            <a:r>
              <a:rPr lang="zh-CN" altLang="en-US" sz="1800" b="1" dirty="0"/>
              <a:t>矩阵行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for(j = 0; j &lt;p ; ++j) {   //b</a:t>
            </a:r>
            <a:r>
              <a:rPr lang="zh-CN" altLang="en-US" sz="1800" b="1" dirty="0"/>
              <a:t>矩阵列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   for(k= 0; k &lt; n; ++k) {</a:t>
            </a:r>
          </a:p>
          <a:p>
            <a:pPr marL="0" indent="0">
              <a:buNone/>
            </a:pPr>
            <a:r>
              <a:rPr lang="en-US" altLang="zh-CN" sz="1800" b="1" dirty="0"/>
              <a:t>                   </a:t>
            </a:r>
            <a:r>
              <a:rPr lang="en-US" altLang="zh-CN" sz="1800" b="1" dirty="0" err="1"/>
              <a:t>c.mat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][j] += </a:t>
            </a:r>
            <a:r>
              <a:rPr lang="en-US" altLang="zh-CN" sz="1800" b="1" dirty="0" err="1"/>
              <a:t>a.mat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][k] * </a:t>
            </a:r>
            <a:r>
              <a:rPr lang="en-US" altLang="zh-CN" sz="1800" b="1" dirty="0" err="1"/>
              <a:t>b.mat</a:t>
            </a:r>
            <a:r>
              <a:rPr lang="en-US" altLang="zh-CN" sz="1800" b="1" dirty="0"/>
              <a:t>[k][j];</a:t>
            </a:r>
          </a:p>
          <a:p>
            <a:pPr marL="0" indent="0">
              <a:buNone/>
            </a:pPr>
            <a:r>
              <a:rPr lang="en-US" altLang="zh-CN" sz="1800" b="1" dirty="0"/>
              <a:t>            }</a:t>
            </a:r>
          </a:p>
          <a:p>
            <a:pPr marL="0" indent="0">
              <a:buNone/>
            </a:pPr>
            <a:r>
              <a:rPr lang="en-US" altLang="zh-CN" sz="1800" b="1" dirty="0"/>
              <a:t>        }</a:t>
            </a:r>
          </a:p>
          <a:p>
            <a:pPr marL="0" indent="0">
              <a:buNone/>
            </a:pPr>
            <a:r>
              <a:rPr lang="en-US" altLang="zh-CN" sz="1800" b="1" dirty="0"/>
              <a:t>    }</a:t>
            </a:r>
          </a:p>
          <a:p>
            <a:pPr marL="0" indent="0">
              <a:buNone/>
            </a:pPr>
            <a:r>
              <a:rPr lang="en-US" altLang="zh-CN" sz="1800" b="1" dirty="0"/>
              <a:t>    return c;</a:t>
            </a:r>
          </a:p>
          <a:p>
            <a:pPr marL="0" indent="0">
              <a:buNone/>
            </a:pPr>
            <a:r>
              <a:rPr lang="en-US" altLang="zh-CN" sz="1800" b="1" dirty="0"/>
              <a:t>}</a:t>
            </a:r>
          </a:p>
          <a:p>
            <a:pPr marL="0" indent="0">
              <a:buNone/>
            </a:pPr>
            <a:endParaRPr lang="zh-CN" altLang="en-US" sz="1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64036" y="828097"/>
            <a:ext cx="5331230" cy="537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" y="5815221"/>
            <a:ext cx="10602971" cy="10427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13714" y="1000118"/>
            <a:ext cx="5199017" cy="4708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/>
              <a:t>优化后</a:t>
            </a:r>
          </a:p>
          <a:p>
            <a:r>
              <a:rPr lang="en-US" altLang="zh-CN" sz="2000" b="1" dirty="0"/>
              <a:t>Mat operator * (Mat a, Mat b) {</a:t>
            </a:r>
          </a:p>
          <a:p>
            <a:r>
              <a:rPr lang="en-US" altLang="zh-CN" sz="2000" b="1" dirty="0"/>
              <a:t>    Mat c;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memset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c.mat</a:t>
            </a:r>
            <a:r>
              <a:rPr lang="en-US" altLang="zh-CN" sz="2000" b="1" dirty="0"/>
              <a:t>, 0, </a:t>
            </a:r>
            <a:r>
              <a:rPr lang="en-US" altLang="zh-CN" sz="2000" b="1" dirty="0" err="1"/>
              <a:t>sizeof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c.mat</a:t>
            </a:r>
            <a:r>
              <a:rPr lang="en-US" altLang="zh-CN" sz="2000" b="1" dirty="0"/>
              <a:t>));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j, k;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for( k = 0; k &lt; n; ++k) {</a:t>
            </a:r>
          </a:p>
          <a:p>
            <a:r>
              <a:rPr lang="en-US" altLang="zh-CN" sz="2000" b="1" dirty="0"/>
              <a:t>      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m; ++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 {    //a</a:t>
            </a:r>
            <a:r>
              <a:rPr lang="zh-CN" altLang="en-US" sz="2000" b="1" dirty="0"/>
              <a:t>矩阵行</a:t>
            </a:r>
            <a:endParaRPr lang="en-US" altLang="zh-CN" sz="2000" b="1" dirty="0"/>
          </a:p>
          <a:p>
            <a:r>
              <a:rPr lang="en-US" altLang="zh-CN" sz="2000" b="1" dirty="0"/>
              <a:t>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if(</a:t>
            </a:r>
            <a:r>
              <a:rPr lang="en-US" altLang="zh-CN" sz="2000" b="1" dirty="0" err="1">
                <a:solidFill>
                  <a:srgbClr val="FF0000"/>
                </a:solidFill>
              </a:rPr>
              <a:t>a.mat</a:t>
            </a: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][k] == 0)  continue; </a:t>
            </a:r>
          </a:p>
          <a:p>
            <a:r>
              <a:rPr lang="en-US" altLang="zh-CN" sz="2000" b="1" dirty="0"/>
              <a:t>            for(j = 0; j &lt; p; ++j) {  //b</a:t>
            </a:r>
            <a:r>
              <a:rPr lang="zh-CN" altLang="en-US" sz="2000" b="1" dirty="0"/>
              <a:t>矩阵列</a:t>
            </a:r>
            <a:endParaRPr lang="en-US" altLang="zh-CN" sz="2000" b="1" dirty="0"/>
          </a:p>
          <a:p>
            <a:r>
              <a:rPr lang="en-US" altLang="zh-CN" sz="2000" b="1" dirty="0"/>
              <a:t>                 </a:t>
            </a:r>
            <a:r>
              <a:rPr lang="en-US" altLang="zh-CN" sz="2000" b="1" dirty="0" err="1"/>
              <a:t>c.mat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][j] += </a:t>
            </a:r>
            <a:r>
              <a:rPr lang="en-US" altLang="zh-CN" sz="2000" b="1" dirty="0" err="1"/>
              <a:t>a.mat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][k] * </a:t>
            </a:r>
            <a:r>
              <a:rPr lang="en-US" altLang="zh-CN" sz="2000" b="1" dirty="0" err="1"/>
              <a:t>b.mat</a:t>
            </a:r>
            <a:r>
              <a:rPr lang="en-US" altLang="zh-CN" sz="2000" b="1" dirty="0"/>
              <a:t>[k][j];</a:t>
            </a:r>
          </a:p>
          <a:p>
            <a:r>
              <a:rPr lang="en-US" altLang="zh-CN" sz="2000" b="1" dirty="0"/>
              <a:t>            }</a:t>
            </a:r>
          </a:p>
          <a:p>
            <a:r>
              <a:rPr lang="en-US" altLang="zh-CN" sz="2000" b="1" dirty="0"/>
              <a:t>        }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    return c;</a:t>
            </a:r>
          </a:p>
          <a:p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38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m,n</a:t>
            </a:r>
            <a:r>
              <a:rPr lang="zh-CN" altLang="en-US" dirty="0"/>
              <a:t>必须相等</a:t>
            </a:r>
            <a:endParaRPr lang="en-US" altLang="zh-CN" dirty="0"/>
          </a:p>
          <a:p>
            <a:r>
              <a:rPr lang="zh-CN" altLang="en-US" dirty="0"/>
              <a:t>一次两两相乘？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矩阵连乘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sz="3200" dirty="0"/>
              <a:t>求</a:t>
            </a:r>
            <a:r>
              <a:rPr lang="en-US" altLang="zh-CN" sz="3200" dirty="0"/>
              <a:t>k</a:t>
            </a:r>
            <a:r>
              <a:rPr lang="zh-CN" altLang="en-US" sz="3200" dirty="0"/>
              <a:t>个矩阵</a:t>
            </a:r>
            <a:r>
              <a:rPr lang="en-US" altLang="zh-CN" sz="3200" dirty="0"/>
              <a:t>a(</a:t>
            </a:r>
            <a:r>
              <a:rPr lang="en-US" altLang="zh-CN" sz="3200" dirty="0" err="1"/>
              <a:t>m,n</a:t>
            </a:r>
            <a:r>
              <a:rPr lang="en-US" altLang="zh-CN" sz="3200" dirty="0"/>
              <a:t>)</a:t>
            </a:r>
            <a:r>
              <a:rPr lang="zh-CN" altLang="en-US" sz="3200" dirty="0"/>
              <a:t>的乘积</a:t>
            </a:r>
            <a:r>
              <a:rPr lang="en-US" altLang="zh-CN" sz="3200" dirty="0"/>
              <a:t>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7210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快速幂的目的就是做到快速求幂，假设我们要求</a:t>
            </a:r>
            <a:r>
              <a:rPr lang="en-US" altLang="zh-CN" dirty="0" err="1"/>
              <a:t>a^b</a:t>
            </a:r>
            <a:r>
              <a:rPr lang="en-US" altLang="zh-CN" dirty="0"/>
              <a:t>,</a:t>
            </a:r>
            <a:r>
              <a:rPr lang="zh-CN" altLang="en-US" dirty="0"/>
              <a:t>按照朴素算法就是把</a:t>
            </a:r>
            <a:r>
              <a:rPr lang="en-US" altLang="zh-CN" dirty="0"/>
              <a:t>a</a:t>
            </a:r>
            <a:r>
              <a:rPr lang="zh-CN" altLang="en-US" dirty="0"/>
              <a:t>连乘</a:t>
            </a:r>
            <a:r>
              <a:rPr lang="en-US" altLang="zh-CN" dirty="0"/>
              <a:t>b</a:t>
            </a:r>
            <a:r>
              <a:rPr lang="zh-CN" altLang="en-US" dirty="0"/>
              <a:t>次，这样一来时间复杂度是</a:t>
            </a:r>
            <a:r>
              <a:rPr lang="en-US" altLang="zh-CN" dirty="0"/>
              <a:t>O(b)</a:t>
            </a:r>
            <a:r>
              <a:rPr lang="zh-CN" altLang="en-US" dirty="0"/>
              <a:t>也即是</a:t>
            </a:r>
            <a:r>
              <a:rPr lang="en-US" altLang="zh-CN" dirty="0"/>
              <a:t>O(n)</a:t>
            </a:r>
            <a:r>
              <a:rPr lang="zh-CN" altLang="en-US" dirty="0"/>
              <a:t>级别，快速幂能做到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24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807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 = 1;  </a:t>
            </a:r>
          </a:p>
          <a:p>
            <a:pPr marL="0" indent="0">
              <a:buNone/>
            </a:pPr>
            <a:r>
              <a:rPr lang="en-US" altLang="zh-CN" dirty="0"/>
              <a:t>while(b)  </a:t>
            </a:r>
          </a:p>
          <a:p>
            <a:pPr marL="0" indent="0">
              <a:buNone/>
            </a:pPr>
            <a:r>
              <a:rPr lang="en-US" altLang="zh-CN" dirty="0"/>
              <a:t>{     </a:t>
            </a:r>
          </a:p>
          <a:p>
            <a:pPr marL="0" indent="0">
              <a:buNone/>
            </a:pPr>
            <a:r>
              <a:rPr lang="en-US" altLang="zh-CN" dirty="0"/>
              <a:t>    if(b % 2 == 1)  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ans</a:t>
            </a:r>
            <a:r>
              <a:rPr lang="en-US" altLang="zh-CN" dirty="0"/>
              <a:t> = (</a:t>
            </a:r>
            <a:r>
              <a:rPr lang="en-US" altLang="zh-CN" dirty="0" err="1"/>
              <a:t>ans</a:t>
            </a:r>
            <a:r>
              <a:rPr lang="en-US" altLang="zh-CN" dirty="0"/>
              <a:t> * a) % c;  </a:t>
            </a:r>
          </a:p>
          <a:p>
            <a:pPr marL="0" indent="0">
              <a:buNone/>
            </a:pPr>
            <a:r>
              <a:rPr lang="en-US" altLang="zh-CN" dirty="0"/>
              <a:t>     b = b/2;  </a:t>
            </a:r>
          </a:p>
          <a:p>
            <a:pPr marL="0" indent="0">
              <a:buNone/>
            </a:pPr>
            <a:r>
              <a:rPr lang="en-US" altLang="zh-CN" dirty="0"/>
              <a:t>     a = (a * a) % c; 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  <a:p>
            <a:pPr marL="0" indent="0">
              <a:buNone/>
            </a:pPr>
            <a:r>
              <a:rPr lang="zh-CN" altLang="en-US" dirty="0"/>
              <a:t>算法时间复杂度</a:t>
            </a:r>
            <a:r>
              <a:rPr lang="en-US" altLang="zh-CN" dirty="0"/>
              <a:t>O(log n)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85214" y="1825625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 = 1;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while(b)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{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if( b &amp; 1 )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ans</a:t>
            </a:r>
            <a:r>
              <a:rPr lang="en-US" altLang="zh-CN" dirty="0"/>
              <a:t> = (</a:t>
            </a:r>
            <a:r>
              <a:rPr lang="en-US" altLang="zh-CN" dirty="0" err="1"/>
              <a:t>ans</a:t>
            </a:r>
            <a:r>
              <a:rPr lang="en-US" altLang="zh-CN" dirty="0"/>
              <a:t> * a) % c;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b &gt;&gt;=1;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a = (a * a) % c;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算法时间复杂度</a:t>
            </a:r>
            <a:r>
              <a:rPr lang="en-US" altLang="zh-CN" dirty="0"/>
              <a:t>O(log 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854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5461"/>
          </a:xfrm>
        </p:spPr>
        <p:txBody>
          <a:bodyPr/>
          <a:lstStyle/>
          <a:p>
            <a:r>
              <a:rPr lang="zh-CN" altLang="en-US" b="1" dirty="0"/>
              <a:t>单位矩阵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20586"/>
            <a:ext cx="10853057" cy="4686300"/>
          </a:xfrm>
        </p:spPr>
        <p:txBody>
          <a:bodyPr/>
          <a:lstStyle/>
          <a:p>
            <a:r>
              <a:rPr lang="en-US" altLang="zh-CN" b="1" dirty="0"/>
              <a:t>n*n</a:t>
            </a:r>
            <a:r>
              <a:rPr lang="zh-CN" altLang="en-US" b="1" dirty="0"/>
              <a:t>的矩阵 </a:t>
            </a:r>
            <a:r>
              <a:rPr lang="en-US" altLang="zh-CN" b="1" dirty="0"/>
              <a:t>mat ( </a:t>
            </a:r>
            <a:r>
              <a:rPr lang="en-US" altLang="zh-CN" b="1" dirty="0" err="1"/>
              <a:t>i</a:t>
            </a:r>
            <a:r>
              <a:rPr lang="en-US" altLang="zh-CN" b="1" dirty="0"/>
              <a:t> , </a:t>
            </a:r>
            <a:r>
              <a:rPr lang="en-US" altLang="zh-CN" b="1" dirty="0" err="1"/>
              <a:t>i</a:t>
            </a:r>
            <a:r>
              <a:rPr lang="en-US" altLang="zh-CN" b="1" dirty="0"/>
              <a:t> )=1; </a:t>
            </a:r>
            <a:r>
              <a:rPr lang="zh-CN" altLang="en-US" b="1" dirty="0"/>
              <a:t>任何一个矩阵乘以单位矩阵就是它本身 </a:t>
            </a:r>
            <a:endParaRPr lang="en-US" altLang="zh-CN" b="1" dirty="0"/>
          </a:p>
          <a:p>
            <a:r>
              <a:rPr lang="en-US" altLang="zh-CN" b="1" dirty="0"/>
              <a:t>n=n*</a:t>
            </a:r>
            <a:r>
              <a:rPr lang="zh-CN" altLang="en-US" b="1" dirty="0"/>
              <a:t>单位矩阵</a:t>
            </a:r>
            <a:r>
              <a:rPr lang="en-US" altLang="zh-CN" b="1" dirty="0"/>
              <a:t>,</a:t>
            </a:r>
            <a:r>
              <a:rPr lang="zh-CN" altLang="en-US" b="1" dirty="0"/>
              <a:t> 可以把单位矩阵等价为整数</a:t>
            </a:r>
            <a:r>
              <a:rPr lang="en-US" altLang="zh-CN" b="1" dirty="0"/>
              <a:t>1</a:t>
            </a:r>
            <a:r>
              <a:rPr lang="zh-CN" altLang="en-US" b="1" dirty="0"/>
              <a:t>。（单位矩阵用在矩阵快速幂中）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99" y="2753229"/>
            <a:ext cx="3171145" cy="33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矩阵的快速连乘</a:t>
            </a:r>
            <a:br>
              <a:rPr lang="en-US" altLang="zh-CN" dirty="0"/>
            </a:br>
            <a:r>
              <a:rPr lang="en-US" altLang="zh-CN" dirty="0"/>
              <a:t>        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39" y="1328610"/>
            <a:ext cx="7398165" cy="516731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Mat operator ^ (Mat a, </a:t>
            </a:r>
            <a:r>
              <a:rPr lang="en-US" altLang="zh-CN" sz="1800" b="1" dirty="0" err="1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int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k) {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Mat c;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lang="en-US" altLang="zh-CN" sz="1800" b="1" dirty="0" err="1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int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</a:t>
            </a:r>
            <a:r>
              <a:rPr lang="en-US" altLang="zh-CN" sz="1800" b="1" dirty="0" err="1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, j;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for(</a:t>
            </a:r>
            <a:r>
              <a:rPr lang="en-US" altLang="zh-CN" sz="1800" b="1" dirty="0" err="1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= 0; </a:t>
            </a:r>
            <a:r>
              <a:rPr lang="en-US" altLang="zh-CN" sz="1800" b="1" dirty="0" err="1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&lt; n; ++</a:t>
            </a:r>
            <a:r>
              <a:rPr lang="en-US" altLang="zh-CN" sz="1800" b="1" dirty="0" err="1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for(j = 0; j &lt; n; ++j)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    </a:t>
            </a:r>
            <a:r>
              <a:rPr lang="en-US" altLang="zh-CN" sz="1800" b="1" dirty="0" err="1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c.mat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[</a:t>
            </a:r>
            <a:r>
              <a:rPr lang="en-US" altLang="zh-CN" sz="1800" b="1" dirty="0" err="1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][j] = (</a:t>
            </a:r>
            <a:r>
              <a:rPr lang="en-US" altLang="zh-CN" sz="1800" b="1" dirty="0" err="1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== j);    //</a:t>
            </a:r>
            <a:r>
              <a:rPr lang="zh-CN" altLang="en-US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初始化为单位矩阵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,c</a:t>
            </a:r>
            <a:r>
              <a:rPr lang="zh-CN" altLang="en-US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初始时相当等于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</a:t>
            </a:r>
          </a:p>
          <a:p>
            <a:pPr marL="0" indent="0">
              <a:buNone/>
            </a:pPr>
            <a:endParaRPr lang="en-US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while(k) {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if(k&amp;1)  c = c*a;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k&gt;&gt;=1;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    a = a*a;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}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return c;</a:t>
            </a: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}</a:t>
            </a:r>
          </a:p>
          <a:p>
            <a:pPr marL="0" indent="0">
              <a:buNone/>
            </a:pPr>
            <a:endParaRPr lang="zh-CN" altLang="en-US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FE2E6C-3FFB-44CD-BF45-EAA1F8B23F7F}"/>
              </a:ext>
            </a:extLst>
          </p:cNvPr>
          <p:cNvSpPr txBox="1">
            <a:spLocks/>
          </p:cNvSpPr>
          <p:nvPr/>
        </p:nvSpPr>
        <p:spPr>
          <a:xfrm>
            <a:off x="8108703" y="1736597"/>
            <a:ext cx="3880757" cy="4351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ans</a:t>
            </a:r>
            <a:r>
              <a:rPr lang="en-US" altLang="zh-CN" dirty="0"/>
              <a:t> = 1;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while(b)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{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if(b % 2 == 1)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ans</a:t>
            </a:r>
            <a:r>
              <a:rPr lang="en-US" altLang="zh-CN" dirty="0"/>
              <a:t> = (</a:t>
            </a:r>
            <a:r>
              <a:rPr lang="en-US" altLang="zh-CN" dirty="0" err="1"/>
              <a:t>ans</a:t>
            </a:r>
            <a:r>
              <a:rPr lang="en-US" altLang="zh-CN" dirty="0"/>
              <a:t> * a) % c;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b = b/2;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a = (a * a) % c;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算法时间复杂度</a:t>
            </a:r>
            <a:r>
              <a:rPr lang="en-US" altLang="zh-CN" dirty="0"/>
              <a:t>O(log 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09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656" y="210312"/>
            <a:ext cx="10058400" cy="1609344"/>
          </a:xfrm>
        </p:spPr>
        <p:txBody>
          <a:bodyPr/>
          <a:lstStyle/>
          <a:p>
            <a:r>
              <a:rPr lang="zh-CN" altLang="en-US" dirty="0"/>
              <a:t>斐波那契数列问题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6018"/>
            <a:ext cx="11734800" cy="4050792"/>
          </a:xfrm>
        </p:spPr>
        <p:txBody>
          <a:bodyPr/>
          <a:lstStyle/>
          <a:p>
            <a:r>
              <a:rPr lang="en-US" altLang="zh-CN" dirty="0"/>
              <a:t>In the Fibonacci integer sequence, </a:t>
            </a:r>
            <a:r>
              <a:rPr lang="en-US" altLang="zh-CN" i="1" dirty="0"/>
              <a:t>F</a:t>
            </a:r>
            <a:r>
              <a:rPr lang="en-US" altLang="zh-CN" baseline="-25000" dirty="0"/>
              <a:t>0</a:t>
            </a:r>
            <a:r>
              <a:rPr lang="en-US" altLang="zh-CN" dirty="0"/>
              <a:t> = 0, 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 = 1, and 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 = 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 − 1</a:t>
            </a:r>
            <a:r>
              <a:rPr lang="en-US" altLang="zh-CN" dirty="0"/>
              <a:t> + 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 − 2</a:t>
            </a:r>
            <a:r>
              <a:rPr lang="en-US" altLang="zh-CN" dirty="0"/>
              <a:t> for </a:t>
            </a:r>
            <a:r>
              <a:rPr lang="en-US" altLang="zh-CN" i="1" dirty="0"/>
              <a:t>n</a:t>
            </a:r>
            <a:r>
              <a:rPr lang="en-US" altLang="zh-CN" dirty="0"/>
              <a:t> ≥ 2. For example, the first ten terms of the Fibonacci sequence are:</a:t>
            </a:r>
          </a:p>
          <a:p>
            <a:r>
              <a:rPr lang="en-US" altLang="zh-CN" dirty="0"/>
              <a:t>                                   0, 1, 1, 2, 3, 5, 8, 13, 21, 34, …</a:t>
            </a:r>
          </a:p>
          <a:p>
            <a:r>
              <a:rPr lang="en-US" altLang="zh-CN" dirty="0"/>
              <a:t>Given an integer </a:t>
            </a:r>
            <a:r>
              <a:rPr lang="en-US" altLang="zh-CN" i="1" dirty="0"/>
              <a:t>n</a:t>
            </a:r>
            <a:r>
              <a:rPr lang="en-US" altLang="zh-CN" dirty="0"/>
              <a:t>, your goal is to compute the last 4 digits of 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n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，求斐波那契的第</a:t>
            </a:r>
            <a:r>
              <a:rPr lang="en-US" altLang="zh-CN" dirty="0"/>
              <a:t>n</a:t>
            </a:r>
            <a:r>
              <a:rPr lang="zh-CN" altLang="en-US" dirty="0"/>
              <a:t>项对</a:t>
            </a:r>
            <a:r>
              <a:rPr lang="en-US" altLang="zh-CN" dirty="0"/>
              <a:t>1e4</a:t>
            </a:r>
            <a:r>
              <a:rPr lang="zh-CN" altLang="en-US" dirty="0"/>
              <a:t>取余。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69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怎样由递推式构建矩阵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f(n)=f(n-1)+f(n-2)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baseline="600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400" i="1" baseline="25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baseline="60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baseline="25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3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怎样由递推式构建矩阵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f(n)=f(n-1)+f(n-3)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*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−3)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−3)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240" y="225788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矩阵乘法加速递推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240" y="11202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抽象出一个长度为</a:t>
            </a:r>
            <a:r>
              <a:rPr lang="en-US" altLang="zh-CN" dirty="0"/>
              <a:t>n</a:t>
            </a:r>
            <a:r>
              <a:rPr lang="zh-CN" altLang="en-US" dirty="0"/>
              <a:t>的矩阵，该矩阵在每个单位时间发生一次变化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变化的形式是一个线性递推</a:t>
            </a:r>
            <a:r>
              <a:rPr lang="en-US" altLang="zh-CN" dirty="0"/>
              <a:t>(</a:t>
            </a:r>
            <a:r>
              <a:rPr lang="zh-CN" altLang="en-US" dirty="0"/>
              <a:t>只有若干加法或乘一个系数的运算）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该递推式在每个时间可能作用于不同的数据上，但本身不变。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矩阵变化时间（即递推的轮数）很长，但向量长度</a:t>
            </a:r>
            <a:r>
              <a:rPr lang="en-US" altLang="zh-CN" dirty="0"/>
              <a:t>n</a:t>
            </a:r>
            <a:r>
              <a:rPr lang="zh-CN" altLang="en-US" dirty="0"/>
              <a:t>不大。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我们把长度</a:t>
            </a:r>
            <a:r>
              <a:rPr lang="en-US" altLang="zh-CN" dirty="0"/>
              <a:t>n</a:t>
            </a:r>
            <a:r>
              <a:rPr lang="zh-CN" altLang="en-US" dirty="0"/>
              <a:t>的矩阵称为 </a:t>
            </a:r>
            <a:r>
              <a:rPr lang="zh-CN" altLang="en-US" b="1" dirty="0"/>
              <a:t>状态矩阵</a:t>
            </a:r>
            <a:r>
              <a:rPr lang="zh-CN" altLang="en-US" dirty="0"/>
              <a:t>，把用于与状态矩阵相乘的固定不变的矩阵称为 </a:t>
            </a:r>
            <a:r>
              <a:rPr lang="zh-CN" altLang="en-US" b="1" dirty="0"/>
              <a:t>转移矩阵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若状态矩阵中第</a:t>
            </a:r>
            <a:r>
              <a:rPr lang="en-US" altLang="zh-CN" dirty="0"/>
              <a:t>x</a:t>
            </a:r>
            <a:r>
              <a:rPr lang="zh-CN" altLang="en-US" dirty="0"/>
              <a:t>个数对下一单位时间状态矩阵中第</a:t>
            </a:r>
            <a:r>
              <a:rPr lang="en-US" altLang="zh-CN" dirty="0"/>
              <a:t>y</a:t>
            </a:r>
            <a:r>
              <a:rPr lang="zh-CN" altLang="en-US" dirty="0"/>
              <a:t>个数产生影响，则把转移矩阵的第</a:t>
            </a:r>
            <a:r>
              <a:rPr lang="en-US" altLang="zh-CN" dirty="0"/>
              <a:t>x</a:t>
            </a:r>
            <a:r>
              <a:rPr lang="zh-CN" altLang="en-US" dirty="0"/>
              <a:t>行第</a:t>
            </a:r>
            <a:r>
              <a:rPr lang="en-US" altLang="zh-CN" dirty="0"/>
              <a:t>y</a:t>
            </a:r>
            <a:r>
              <a:rPr lang="zh-CN" altLang="en-US" dirty="0"/>
              <a:t>列赋值为适当的系数</a:t>
            </a:r>
          </a:p>
        </p:txBody>
      </p:sp>
    </p:spTree>
    <p:extLst>
      <p:ext uri="{BB962C8B-B14F-4D97-AF65-F5344CB8AC3E}">
        <p14:creationId xmlns:p14="http://schemas.microsoft.com/office/powerpoint/2010/main" val="197581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矩阵乘法加速递推的关键在于定义出“状态矩阵”，并根据递推式构造出正确的“转移矩阵”，之后就可以利用快速幂和矩阵乘法完成。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logT),T</a:t>
            </a:r>
            <a:r>
              <a:rPr lang="zh-CN" altLang="en-US" dirty="0"/>
              <a:t>为递推总轮数</a:t>
            </a:r>
          </a:p>
        </p:txBody>
      </p:sp>
    </p:spTree>
    <p:extLst>
      <p:ext uri="{BB962C8B-B14F-4D97-AF65-F5344CB8AC3E}">
        <p14:creationId xmlns:p14="http://schemas.microsoft.com/office/powerpoint/2010/main" val="56436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50" y="-91439"/>
            <a:ext cx="8995064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31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111111111</a:t>
            </a:r>
          </a:p>
          <a:p>
            <a:r>
              <a:rPr lang="en-US" altLang="zh-CN" dirty="0"/>
              <a:t>100000000</a:t>
            </a:r>
          </a:p>
          <a:p>
            <a:r>
              <a:rPr lang="en-US" altLang="zh-CN" dirty="0"/>
              <a:t>010000000</a:t>
            </a:r>
          </a:p>
          <a:p>
            <a:r>
              <a:rPr lang="en-US" altLang="zh-CN" dirty="0"/>
              <a:t>001000000</a:t>
            </a:r>
          </a:p>
          <a:p>
            <a:r>
              <a:rPr lang="en-US" altLang="zh-CN" dirty="0"/>
              <a:t>000100000</a:t>
            </a:r>
          </a:p>
          <a:p>
            <a:r>
              <a:rPr lang="en-US" altLang="zh-CN" dirty="0"/>
              <a:t>000010000</a:t>
            </a:r>
          </a:p>
          <a:p>
            <a:r>
              <a:rPr lang="en-US" altLang="zh-CN" dirty="0"/>
              <a:t>000001000</a:t>
            </a:r>
          </a:p>
          <a:p>
            <a:r>
              <a:rPr lang="en-US" altLang="zh-CN" dirty="0"/>
              <a:t>000000100</a:t>
            </a:r>
          </a:p>
          <a:p>
            <a:r>
              <a:rPr lang="en-US" altLang="zh-CN" dirty="0"/>
              <a:t>000000010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03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 </a:t>
            </a:r>
            <a:r>
              <a:rPr lang="en-US" altLang="zh-CN" dirty="0" err="1"/>
              <a:t>a^b</a:t>
            </a:r>
            <a:r>
              <a:rPr lang="en-US" altLang="zh-CN" dirty="0"/>
              <a:t> % c =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677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897" y="243206"/>
            <a:ext cx="10515600" cy="740864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zh-CN" altLang="en-US" dirty="0"/>
              <a:t>小肥猪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3" y="984070"/>
            <a:ext cx="8334375" cy="5543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284" y="3882253"/>
            <a:ext cx="35528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16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554174"/>
            <a:ext cx="10515600" cy="32079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第一次操作后：</a:t>
            </a:r>
            <a:r>
              <a:rPr lang="en-US" altLang="zh-CN" dirty="0"/>
              <a:t>1 2 0</a:t>
            </a:r>
          </a:p>
          <a:p>
            <a:r>
              <a:rPr lang="zh-CN" altLang="en-US" dirty="0"/>
              <a:t>第二次操作后：</a:t>
            </a:r>
            <a:r>
              <a:rPr lang="en-US" altLang="zh-CN" dirty="0"/>
              <a:t>2 6 0</a:t>
            </a:r>
          </a:p>
          <a:p>
            <a:r>
              <a:rPr lang="zh-CN" altLang="en-US" dirty="0"/>
              <a:t>第三次操作后：</a:t>
            </a:r>
            <a:r>
              <a:rPr lang="en-US" altLang="zh-CN" dirty="0"/>
              <a:t>3 14 0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50%</a:t>
            </a:r>
            <a:r>
              <a:rPr lang="zh-CN" altLang="en-US" dirty="0"/>
              <a:t>的数据：</a:t>
            </a:r>
            <a:r>
              <a:rPr lang="en-US" altLang="zh-CN" dirty="0"/>
              <a:t>n≤10^4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100%</a:t>
            </a:r>
            <a:r>
              <a:rPr lang="zh-CN" altLang="en-US" dirty="0"/>
              <a:t>的数据：</a:t>
            </a:r>
            <a:r>
              <a:rPr lang="en-US" altLang="zh-CN" dirty="0"/>
              <a:t>k≤10</a:t>
            </a:r>
            <a:r>
              <a:rPr lang="zh-CN" altLang="en-US" dirty="0"/>
              <a:t>，</a:t>
            </a:r>
            <a:r>
              <a:rPr lang="en-US" altLang="zh-CN" dirty="0"/>
              <a:t>m≤10</a:t>
            </a:r>
            <a:r>
              <a:rPr lang="zh-CN" altLang="en-US" dirty="0"/>
              <a:t>，</a:t>
            </a:r>
            <a:r>
              <a:rPr lang="en-US" altLang="zh-CN" dirty="0"/>
              <a:t>n≤10^10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826851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9189" y="670155"/>
                <a:ext cx="10515600" cy="590521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建立四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个单位矩阵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op1,op2,op3,ans;</a:t>
                </a:r>
              </a:p>
              <a:p>
                <a:r>
                  <a:rPr lang="en-US" altLang="zh-CN" dirty="0"/>
                  <a:t>//</a:t>
                </a:r>
                <a:r>
                  <a:rPr lang="en-US" altLang="zh-CN" dirty="0" err="1"/>
                  <a:t>ans</a:t>
                </a:r>
                <a:r>
                  <a:rPr lang="zh-CN" altLang="en-US" dirty="0"/>
                  <a:t>为存储操作，</a:t>
                </a:r>
                <a:r>
                  <a:rPr lang="en-US" altLang="zh-CN" dirty="0"/>
                  <a:t>op</a:t>
                </a:r>
                <a:r>
                  <a:rPr lang="zh-CN" altLang="en-US" dirty="0"/>
                  <a:t>表示三种操作</a:t>
                </a:r>
                <a:endParaRPr lang="en-US" altLang="zh-CN" dirty="0"/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对于操作一：对</a:t>
                </a:r>
                <a:r>
                  <a:rPr lang="en-US" altLang="zh-CN" dirty="0"/>
                  <a:t>x +1,</a:t>
                </a:r>
                <a:r>
                  <a:rPr lang="zh-CN" altLang="en-US" dirty="0"/>
                  <a:t>则将</a:t>
                </a:r>
                <a:r>
                  <a:rPr lang="en-US" altLang="zh-CN" dirty="0"/>
                  <a:t>op1[x][0]</a:t>
                </a:r>
                <a:r>
                  <a:rPr lang="zh-CN" altLang="en-US" dirty="0"/>
                  <a:t>变为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对于操作二：对</a:t>
                </a:r>
                <a:r>
                  <a:rPr lang="en-US" altLang="zh-CN" dirty="0"/>
                  <a:t>x-&gt;y,</a:t>
                </a:r>
                <a:r>
                  <a:rPr lang="zh-CN" altLang="en-US" dirty="0"/>
                  <a:t>则将</a:t>
                </a:r>
                <a:r>
                  <a:rPr lang="en-US" altLang="zh-CN" dirty="0"/>
                  <a:t>op2[x][x]</a:t>
                </a:r>
                <a:r>
                  <a:rPr lang="zh-CN" altLang="en-US" dirty="0"/>
                  <a:t>变为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y,x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变为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对于操作三：对</a:t>
                </a:r>
                <a:r>
                  <a:rPr lang="en-US" altLang="zh-CN" dirty="0"/>
                  <a:t>x*2,</a:t>
                </a:r>
                <a:r>
                  <a:rPr lang="zh-CN" altLang="en-US" dirty="0"/>
                  <a:t>则将</a:t>
                </a:r>
                <a:r>
                  <a:rPr lang="en-US" altLang="zh-CN" dirty="0"/>
                  <a:t>op3[x][x]</a:t>
                </a:r>
                <a:r>
                  <a:rPr lang="zh-CN" altLang="en-US" dirty="0"/>
                  <a:t>变为</a:t>
                </a:r>
                <a:r>
                  <a:rPr lang="en-US" altLang="zh-CN" dirty="0"/>
                  <a:t>2</a:t>
                </a:r>
              </a:p>
              <a:p>
                <a:r>
                  <a:rPr lang="zh-CN" altLang="en-US" dirty="0"/>
                  <a:t>每次操作后，进行 </a:t>
                </a:r>
                <a:r>
                  <a:rPr lang="en-US" altLang="zh-CN" dirty="0" err="1"/>
                  <a:t>ans</a:t>
                </a:r>
                <a:r>
                  <a:rPr lang="en-US" altLang="zh-CN" dirty="0"/>
                  <a:t>*=op </a:t>
                </a:r>
                <a:r>
                  <a:rPr lang="zh-CN" altLang="en-US" dirty="0"/>
                  <a:t>储存操作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还需要回溯操作矩阵。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最后进行</a:t>
                </a:r>
                <a:r>
                  <a:rPr lang="en-US" altLang="zh-CN" dirty="0"/>
                  <a:t>pow(</a:t>
                </a:r>
                <a:r>
                  <a:rPr lang="en-US" altLang="zh-CN" dirty="0" err="1"/>
                  <a:t>ans,n</a:t>
                </a:r>
                <a:r>
                  <a:rPr lang="en-US" altLang="zh-CN" dirty="0"/>
                  <a:t>).  </a:t>
                </a:r>
                <a:r>
                  <a:rPr lang="zh-CN" altLang="en-US" dirty="0"/>
                  <a:t>答案即为</a:t>
                </a:r>
                <a:r>
                  <a:rPr lang="en-US" altLang="zh-CN" dirty="0" err="1"/>
                  <a:t>ans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][0];</a:t>
                </a: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矩阵乘法具有交换律和结合律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670155"/>
                <a:ext cx="10515600" cy="5905212"/>
              </a:xfrm>
              <a:blipFill>
                <a:blip r:embed="rId2"/>
                <a:stretch>
                  <a:fillRect l="-754" t="-3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79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矩阵的转置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定义：将矩阵</a:t>
            </a:r>
            <a:r>
              <a:rPr lang="en-US" altLang="zh-CN" dirty="0"/>
              <a:t>A</a:t>
            </a:r>
            <a:r>
              <a:rPr lang="zh-CN" altLang="en-US" dirty="0"/>
              <a:t>的行换成同序号的列所得到的新矩阵称为矩阵</a:t>
            </a:r>
            <a:r>
              <a:rPr lang="en-US" altLang="zh-CN" dirty="0"/>
              <a:t>A</a:t>
            </a:r>
            <a:r>
              <a:rPr lang="zh-CN" altLang="en-US" dirty="0"/>
              <a:t>的转置矩阵，记作</a:t>
            </a:r>
            <a:r>
              <a:rPr lang="en-US" altLang="zh-CN" dirty="0"/>
              <a:t>A</a:t>
            </a:r>
            <a:r>
              <a:rPr lang="en-US" altLang="zh-CN" baseline="30000" dirty="0"/>
              <a:t>T</a:t>
            </a:r>
            <a:r>
              <a:rPr lang="zh-CN" altLang="en-US" dirty="0"/>
              <a:t>或</a:t>
            </a:r>
            <a:r>
              <a:rPr lang="en-US" altLang="zh-CN" dirty="0"/>
              <a:t>A’</a:t>
            </a:r>
            <a:r>
              <a:rPr lang="zh-CN" altLang="en-US" dirty="0"/>
              <a:t>．</a:t>
            </a:r>
            <a:endParaRPr lang="en-US" altLang="zh-CN" dirty="0"/>
          </a:p>
          <a:p>
            <a:r>
              <a:rPr lang="zh-CN" altLang="en-US" dirty="0"/>
              <a:t>　例如，矩阵               的转置矩阵为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运算性质（假设运算都是可行的）</a:t>
            </a:r>
            <a:endParaRPr lang="en-US" altLang="zh-CN" dirty="0"/>
          </a:p>
          <a:p>
            <a:r>
              <a:rPr lang="en-US" altLang="zh-CN" dirty="0"/>
              <a:t>  (A’)’=A</a:t>
            </a:r>
          </a:p>
          <a:p>
            <a:r>
              <a:rPr lang="en-US" altLang="zh-CN" dirty="0"/>
              <a:t>  (A+B)’=A’+B’</a:t>
            </a:r>
          </a:p>
          <a:p>
            <a:r>
              <a:rPr lang="en-US" altLang="zh-CN" dirty="0"/>
              <a:t>  (AB)’=B’*A’</a:t>
            </a:r>
          </a:p>
          <a:p>
            <a:r>
              <a:rPr lang="en-US" altLang="zh-CN" dirty="0"/>
              <a:t>  (</a:t>
            </a:r>
            <a:r>
              <a:rPr lang="el-GR" altLang="zh-CN" dirty="0"/>
              <a:t>λ</a:t>
            </a:r>
            <a:r>
              <a:rPr lang="en-US" altLang="zh-CN" dirty="0"/>
              <a:t>A)’=</a:t>
            </a:r>
            <a:r>
              <a:rPr lang="el-GR" altLang="zh-CN" dirty="0"/>
              <a:t> λ </a:t>
            </a:r>
            <a:r>
              <a:rPr lang="en-US" altLang="zh-CN" dirty="0"/>
              <a:t>A’   </a:t>
            </a:r>
            <a:r>
              <a:rPr lang="el-GR" altLang="zh-CN" dirty="0"/>
              <a:t>λ</a:t>
            </a:r>
            <a:r>
              <a:rPr lang="zh-CN" altLang="en-US" dirty="0"/>
              <a:t>是常数</a:t>
            </a:r>
          </a:p>
        </p:txBody>
      </p:sp>
      <p:pic>
        <p:nvPicPr>
          <p:cNvPr id="3077" name="Picture 5" descr="http://www2.edu-edu.com.cn/lesson_crs78/self/j_0022/soft/images/0605/image0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79" y="2699384"/>
            <a:ext cx="1152525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2.edu-edu.com.cn/lesson_crs78/self/j_0022/soft/images/0605/image07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226" y="2508883"/>
            <a:ext cx="115252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方阵的行列式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9466" y="1605492"/>
                <a:ext cx="11506201" cy="47953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定义：由方阵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的元素所构成的行列式（各元素的位置不变），称为方阵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的行列式，记作</a:t>
                </a:r>
                <a:r>
                  <a:rPr lang="en-US" altLang="zh-CN" dirty="0"/>
                  <a:t>|A|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detA</a:t>
                </a:r>
                <a:r>
                  <a:rPr lang="zh-CN" altLang="en-US" dirty="0"/>
                  <a:t>．</a:t>
                </a:r>
                <a:endParaRPr lang="en-US" altLang="zh-CN" dirty="0"/>
              </a:p>
              <a:p>
                <a:r>
                  <a:rPr lang="zh-CN" altLang="en-US" dirty="0"/>
                  <a:t>方阵：行数和列数想等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二阶行列式：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=detA =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466" y="1605492"/>
                <a:ext cx="11506201" cy="4795308"/>
              </a:xfrm>
              <a:blipFill>
                <a:blip r:embed="rId2"/>
                <a:stretch>
                  <a:fillRect l="-954" t="-2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056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方阵的行列式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4733" y="1563159"/>
                <a:ext cx="11802534" cy="47953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三阶行列式：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     detA =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i="1" baseline="-25000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合拼同类项：</a:t>
                </a:r>
                <a:endParaRPr lang="en-US" altLang="zh-CN" dirty="0"/>
              </a:p>
              <a:p>
                <a:r>
                  <a:rPr lang="en-US" altLang="zh-CN" sz="2400" dirty="0"/>
                  <a:t>detA =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altLang="zh-CN" sz="2400" dirty="0"/>
                  <a:t>)*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31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</m:oMath>
                </a14:m>
                <a:r>
                  <a:rPr lang="en-US" altLang="zh-CN" sz="2400" dirty="0"/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400" dirty="0"/>
                      <m:t> 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31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detA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733" y="1563159"/>
                <a:ext cx="11802534" cy="4795308"/>
              </a:xfrm>
              <a:blipFill>
                <a:blip r:embed="rId2"/>
                <a:stretch>
                  <a:fillRect l="-930" t="-2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475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F157F-43C9-445D-A76A-5C2C24A0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方阵的行列式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8296C9-2A1C-4665-BD90-4FF1EC7C7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45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把一个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阶行列式中元素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ij</m:t>
                    </m:r>
                  </m:oMath>
                </a14:m>
                <a:r>
                  <a:rPr lang="zh-CN" altLang="en-US" dirty="0"/>
                  <a:t>所在第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行和第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列划去后，留下来的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阶行列式叫做元素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ij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余子式</a:t>
                </a:r>
                <a:r>
                  <a:rPr lang="zh-CN" altLang="en-US" dirty="0"/>
                  <a:t>，记作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ij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ij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ij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ij</m:t>
                    </m:r>
                  </m:oMath>
                </a14:m>
                <a:r>
                  <a:rPr lang="zh-CN" altLang="en-US" dirty="0"/>
                  <a:t>叫做元素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ij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代数余子式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D=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23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=(−1)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8296C9-2A1C-4665-BD90-4FF1EC7C7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4508"/>
              </a:xfrm>
              <a:blipFill>
                <a:blip r:embed="rId2"/>
                <a:stretch>
                  <a:fillRect l="-1043" t="-2696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EFB4E88-1C69-47DA-BE36-1EC31FF9D5A7}"/>
              </a:ext>
            </a:extLst>
          </p:cNvPr>
          <p:cNvSpPr/>
          <p:nvPr/>
        </p:nvSpPr>
        <p:spPr>
          <a:xfrm>
            <a:off x="1092200" y="3429000"/>
            <a:ext cx="3412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0526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0450C-6CB3-4296-8847-6D8740EB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方阵的行列式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CAC985-09D2-4BF3-87F6-26B1FC763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400" y="1690688"/>
                <a:ext cx="11912600" cy="516731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     detA =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13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endParaRPr lang="en-US" altLang="zh-CN" i="1" baseline="-25000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11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  <m:brk m:alnAt="7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en-US" altLang="zh-CN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detA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*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一个</a:t>
                </a:r>
                <a:r>
                  <a:rPr lang="en-US" altLang="zh-CN" sz="2400" dirty="0"/>
                  <a:t>n*n</a:t>
                </a:r>
                <a:r>
                  <a:rPr lang="zh-CN" altLang="en-US" sz="2400" dirty="0"/>
                  <a:t>的矩阵的行列式等于其任意行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或列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的元素与对应的代数余子式乘积之和，即：</a:t>
                </a:r>
                <a:endParaRPr lang="en-US" altLang="zh-CN" sz="2400" dirty="0"/>
              </a:p>
              <a:p>
                <a:r>
                  <a:rPr lang="en-US" altLang="zh-CN" sz="2400" dirty="0"/>
                  <a:t>detA=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i="1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i="1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…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i="1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ij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i="1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sz="2400" baseline="-2500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ij</m:t>
                        </m:r>
                      </m:e>
                    </m:nary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en-US" altLang="zh-CN" sz="2400" i="1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sz="2400" b="0" i="0" baseline="-2500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altLang="zh-CN" sz="2400" dirty="0"/>
                  <a:t>  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CAC985-09D2-4BF3-87F6-26B1FC763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1690688"/>
                <a:ext cx="11912600" cy="5167312"/>
              </a:xfrm>
              <a:blipFill>
                <a:blip r:embed="rId2"/>
                <a:stretch>
                  <a:fillRect l="-921" r="-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171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3C665-96A9-42CE-A354-42C0EA15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A2148-0989-4BDC-A4EE-B0493481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938"/>
            <a:ext cx="11154912" cy="9588171"/>
          </a:xfrm>
        </p:spPr>
        <p:txBody>
          <a:bodyPr/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阶行列式          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的任一行(列)的元素与另一行(列)对应元素的代数余子式乘积之和等于零：</a:t>
            </a:r>
            <a:r>
              <a:rPr lang="zh-CN" altLang="zh-CN" sz="2000" dirty="0"/>
              <a:t> </a:t>
            </a:r>
            <a:endParaRPr lang="zh-CN" altLang="zh-CN" sz="5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9EFFDB-E2D9-4DDC-A6F0-758673BC7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83" y="1825625"/>
            <a:ext cx="881595" cy="3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1CA1F6-CC2B-477F-9645-3448760F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98" y="2988245"/>
            <a:ext cx="7050240" cy="5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FDAF8BD-920D-4B16-97AD-D19A33E8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27" y="3760308"/>
            <a:ext cx="7246081" cy="51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20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5C8AB7-FB39-4506-BDBF-F547CE8F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4" y="2205585"/>
            <a:ext cx="11649372" cy="24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8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法</a:t>
            </a:r>
            <a:r>
              <a:rPr lang="en-US" altLang="zh-CN" dirty="0"/>
              <a:t>1</a:t>
            </a:r>
            <a:r>
              <a:rPr lang="zh-CN" altLang="en-US" dirty="0"/>
              <a:t>：直接求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b="1" dirty="0"/>
              <a:t>int</a:t>
            </a:r>
            <a:r>
              <a:rPr lang="fr-FR" altLang="zh-CN" dirty="0"/>
              <a:t> ans = 1;  </a:t>
            </a:r>
          </a:p>
          <a:p>
            <a:pPr marL="0" indent="0">
              <a:buNone/>
            </a:pPr>
            <a:r>
              <a:rPr lang="fr-FR" altLang="zh-CN" b="1" dirty="0"/>
              <a:t>for</a:t>
            </a:r>
            <a:r>
              <a:rPr lang="fr-FR" altLang="zh-CN" dirty="0"/>
              <a:t>(</a:t>
            </a:r>
            <a:r>
              <a:rPr lang="fr-FR" altLang="zh-CN" b="1" dirty="0"/>
              <a:t>int</a:t>
            </a:r>
            <a:r>
              <a:rPr lang="fr-FR" altLang="zh-CN" dirty="0"/>
              <a:t> i = 1;i&lt;=b;i++)  </a:t>
            </a:r>
          </a:p>
          <a:p>
            <a:pPr marL="0" indent="0">
              <a:buNone/>
            </a:pPr>
            <a:r>
              <a:rPr lang="fr-FR" altLang="zh-CN" dirty="0"/>
              <a:t>{  </a:t>
            </a:r>
          </a:p>
          <a:p>
            <a:pPr marL="0" indent="0">
              <a:buNone/>
            </a:pPr>
            <a:r>
              <a:rPr lang="fr-FR" altLang="zh-CN" dirty="0"/>
              <a:t>ans = ans * a;  </a:t>
            </a:r>
          </a:p>
          <a:p>
            <a:pPr marL="0" indent="0">
              <a:buNone/>
            </a:pPr>
            <a:r>
              <a:rPr lang="fr-FR" altLang="zh-CN" dirty="0"/>
              <a:t>}  </a:t>
            </a:r>
          </a:p>
          <a:p>
            <a:pPr marL="0" indent="0">
              <a:buNone/>
            </a:pPr>
            <a:r>
              <a:rPr lang="fr-FR" altLang="zh-CN" dirty="0"/>
              <a:t>ans = ans % c;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077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132"/>
            <a:ext cx="9412177" cy="45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法</a:t>
            </a:r>
            <a:r>
              <a:rPr lang="en-US" altLang="zh-CN" dirty="0"/>
              <a:t>2</a:t>
            </a:r>
            <a:r>
              <a:rPr lang="zh-CN" altLang="en-US" dirty="0"/>
              <a:t>： 根据公式  </a:t>
            </a:r>
            <a:r>
              <a:rPr lang="en-US" altLang="zh-CN" b="1" dirty="0" err="1"/>
              <a:t>a^b%c</a:t>
            </a:r>
            <a:r>
              <a:rPr lang="en-US" altLang="zh-CN" b="1" dirty="0"/>
              <a:t>=(</a:t>
            </a:r>
            <a:r>
              <a:rPr lang="en-US" altLang="zh-CN" b="1" dirty="0" err="1"/>
              <a:t>a%c</a:t>
            </a:r>
            <a:r>
              <a:rPr lang="en-US" altLang="zh-CN" b="1" dirty="0"/>
              <a:t>)^</a:t>
            </a:r>
            <a:r>
              <a:rPr lang="en-US" altLang="zh-CN" b="1" dirty="0" err="1"/>
              <a:t>b%c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 = 1;  </a:t>
            </a:r>
          </a:p>
          <a:p>
            <a:pPr marL="0" indent="0">
              <a:buNone/>
            </a:pPr>
            <a:r>
              <a:rPr lang="en-US" altLang="zh-CN" dirty="0"/>
              <a:t>a = a % c; //</a:t>
            </a:r>
            <a:r>
              <a:rPr lang="zh-CN" altLang="en-US" dirty="0"/>
              <a:t>加上这一句  </a:t>
            </a:r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1;i&lt;=</a:t>
            </a:r>
            <a:r>
              <a:rPr lang="en-US" altLang="zh-CN" dirty="0" err="1"/>
              <a:t>b;i</a:t>
            </a:r>
            <a:r>
              <a:rPr lang="en-US" altLang="zh-CN" dirty="0"/>
              <a:t>++)  </a:t>
            </a:r>
          </a:p>
          <a:p>
            <a:pPr marL="0" indent="0">
              <a:buNone/>
            </a:pPr>
            <a:r>
              <a:rPr lang="en-US" altLang="zh-CN" dirty="0"/>
              <a:t>{  </a:t>
            </a:r>
          </a:p>
          <a:p>
            <a:pPr marL="0" indent="0">
              <a:buNone/>
            </a:pPr>
            <a:r>
              <a:rPr lang="en-US" altLang="zh-CN" dirty="0" err="1"/>
              <a:t>ans</a:t>
            </a:r>
            <a:r>
              <a:rPr lang="en-US" altLang="zh-CN" dirty="0"/>
              <a:t> = (</a:t>
            </a:r>
            <a:r>
              <a:rPr lang="en-US" altLang="zh-CN" dirty="0" err="1"/>
              <a:t>ans</a:t>
            </a:r>
            <a:r>
              <a:rPr lang="en-US" altLang="zh-CN" dirty="0"/>
              <a:t> * a) % c;//</a:t>
            </a:r>
            <a:r>
              <a:rPr lang="zh-CN" altLang="en-US" dirty="0"/>
              <a:t>这里再取了一次余  </a:t>
            </a:r>
          </a:p>
          <a:p>
            <a:pPr marL="0" indent="0">
              <a:buNone/>
            </a:pPr>
            <a:r>
              <a:rPr lang="en-US" altLang="zh-CN" dirty="0"/>
              <a:t>}  </a:t>
            </a:r>
          </a:p>
          <a:p>
            <a:pPr marL="0" indent="0">
              <a:buNone/>
            </a:pPr>
            <a:r>
              <a:rPr lang="en-US" altLang="zh-CN" dirty="0" err="1"/>
              <a:t>ans</a:t>
            </a:r>
            <a:r>
              <a:rPr lang="en-US" altLang="zh-CN" dirty="0"/>
              <a:t> = </a:t>
            </a:r>
            <a:r>
              <a:rPr lang="en-US" altLang="zh-CN" dirty="0" err="1"/>
              <a:t>ans</a:t>
            </a:r>
            <a:r>
              <a:rPr lang="en-US" altLang="zh-CN" dirty="0"/>
              <a:t> % c;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5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25026" y="484529"/>
            <a:ext cx="10384076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atinLnBrk="1"/>
            <a:r>
              <a:rPr lang="zh-CN" altLang="en-US" sz="2800" b="1" dirty="0">
                <a:latin typeface="宋体" pitchFamily="2" charset="-122"/>
              </a:rPr>
              <a:t>首先我们先介绍一下模运算的运算规则：</a:t>
            </a:r>
          </a:p>
          <a:p>
            <a:pPr latinLnBrk="1"/>
            <a:r>
              <a:rPr lang="en-US" altLang="zh-CN" sz="2800" b="1" dirty="0">
                <a:latin typeface="宋体" pitchFamily="2" charset="-122"/>
              </a:rPr>
              <a:t>(a + b) % p = (a % p + b % p) % p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(a - b) % p = (a % p - b % p) % p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(a * b) % p = (a % p * b % p) % p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(a ^ b) % p = ((a % p) ^ b ) % p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zh-CN" altLang="en-US" sz="2800" b="1" dirty="0">
                <a:latin typeface="宋体" pitchFamily="2" charset="-122"/>
              </a:rPr>
              <a:t>模运算的结合律：</a:t>
            </a:r>
            <a:br>
              <a:rPr lang="zh-CN" altLang="en-US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((a + b) % p + c) % p= (a + (b + c) % p) % p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((a * b) % p * c) % p = (a * (b * c) % p ) % p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zh-CN" altLang="en-US" sz="2800" b="1" dirty="0">
                <a:latin typeface="宋体" pitchFamily="2" charset="-122"/>
              </a:rPr>
              <a:t>交换律：</a:t>
            </a:r>
            <a:br>
              <a:rPr lang="zh-CN" altLang="en-US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(a + b) % p = (</a:t>
            </a:r>
            <a:r>
              <a:rPr lang="en-US" altLang="zh-CN" sz="2800" b="1" dirty="0" err="1">
                <a:latin typeface="宋体" pitchFamily="2" charset="-122"/>
              </a:rPr>
              <a:t>b+a</a:t>
            </a:r>
            <a:r>
              <a:rPr lang="en-US" altLang="zh-CN" sz="2800" b="1" dirty="0">
                <a:latin typeface="宋体" pitchFamily="2" charset="-122"/>
              </a:rPr>
              <a:t>) % p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(a * b) % p = (b * a) % p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zh-CN" altLang="en-US" sz="2800" b="1" dirty="0">
                <a:latin typeface="宋体" pitchFamily="2" charset="-122"/>
              </a:rPr>
              <a:t>分配率：</a:t>
            </a:r>
            <a:br>
              <a:rPr lang="zh-CN" altLang="en-US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((a +b) % p * c) % p = ((a * c) % p + (b * c) % p) % p</a:t>
            </a:r>
          </a:p>
        </p:txBody>
      </p:sp>
    </p:spTree>
    <p:extLst>
      <p:ext uri="{BB962C8B-B14F-4D97-AF65-F5344CB8AC3E}">
        <p14:creationId xmlns:p14="http://schemas.microsoft.com/office/powerpoint/2010/main" val="49607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altLang="zh-CN" dirty="0"/>
              <a:t>1</a:t>
            </a:r>
            <a:r>
              <a:rPr lang="zh-CN" altLang="en-US" dirty="0"/>
              <a:t>，当</a:t>
            </a:r>
            <a:r>
              <a:rPr lang="en-US" altLang="zh-CN" dirty="0"/>
              <a:t>b</a:t>
            </a:r>
            <a:r>
              <a:rPr lang="zh-CN" altLang="en-US" dirty="0"/>
              <a:t>为偶数时，</a:t>
            </a:r>
            <a:r>
              <a:rPr lang="en-US" altLang="zh-CN" dirty="0" err="1"/>
              <a:t>a^b</a:t>
            </a:r>
            <a:r>
              <a:rPr lang="zh-CN" altLang="en-US" dirty="0"/>
              <a:t>可以转为</a:t>
            </a:r>
            <a:r>
              <a:rPr lang="en-US" altLang="zh-CN" dirty="0"/>
              <a:t>a^2</a:t>
            </a:r>
            <a:r>
              <a:rPr lang="zh-CN" altLang="en-US" dirty="0"/>
              <a:t>的</a:t>
            </a:r>
            <a:r>
              <a:rPr lang="en-US" altLang="zh-CN" dirty="0"/>
              <a:t>b/2</a:t>
            </a:r>
            <a:r>
              <a:rPr lang="zh-CN" altLang="en-US" dirty="0"/>
              <a:t>次方。</a:t>
            </a:r>
          </a:p>
          <a:p>
            <a:pPr latinLnBrk="1"/>
            <a:r>
              <a:rPr lang="en-US" altLang="zh-CN" dirty="0"/>
              <a:t>2</a:t>
            </a:r>
            <a:r>
              <a:rPr lang="zh-CN" altLang="en-US" dirty="0"/>
              <a:t>，当</a:t>
            </a:r>
            <a:r>
              <a:rPr lang="en-US" altLang="zh-CN" dirty="0"/>
              <a:t>b</a:t>
            </a:r>
            <a:r>
              <a:rPr lang="zh-CN" altLang="en-US" dirty="0"/>
              <a:t>为奇数时，</a:t>
            </a:r>
            <a:r>
              <a:rPr lang="en-US" altLang="zh-CN" dirty="0" err="1"/>
              <a:t>a^b</a:t>
            </a:r>
            <a:r>
              <a:rPr lang="zh-CN" altLang="en-US" dirty="0"/>
              <a:t>可以转为</a:t>
            </a:r>
            <a:r>
              <a:rPr lang="en-US" altLang="zh-CN" dirty="0"/>
              <a:t>a^2</a:t>
            </a:r>
            <a:r>
              <a:rPr lang="zh-CN" altLang="en-US" dirty="0"/>
              <a:t>的</a:t>
            </a:r>
            <a:r>
              <a:rPr lang="en-US" altLang="zh-CN" dirty="0"/>
              <a:t>b/2</a:t>
            </a:r>
            <a:r>
              <a:rPr lang="zh-CN" altLang="en-US" dirty="0"/>
              <a:t>次方，再乘以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而</a:t>
            </a:r>
            <a:r>
              <a:rPr lang="en-US" altLang="zh-CN" dirty="0"/>
              <a:t>a^2</a:t>
            </a:r>
            <a:r>
              <a:rPr lang="zh-CN" altLang="en-US" dirty="0"/>
              <a:t>的</a:t>
            </a:r>
            <a:r>
              <a:rPr lang="en-US" altLang="zh-CN" dirty="0"/>
              <a:t>b/2</a:t>
            </a:r>
            <a:r>
              <a:rPr lang="zh-CN" altLang="en-US" dirty="0"/>
              <a:t>次方，以可以使用上述方式转为</a:t>
            </a:r>
            <a:r>
              <a:rPr lang="en-US" altLang="zh-CN" dirty="0"/>
              <a:t>a^4</a:t>
            </a:r>
            <a:r>
              <a:rPr lang="zh-CN" altLang="en-US" dirty="0"/>
              <a:t>的</a:t>
            </a:r>
            <a:r>
              <a:rPr lang="en-US" altLang="zh-CN" dirty="0"/>
              <a:t>b/4</a:t>
            </a:r>
            <a:r>
              <a:rPr lang="zh-CN" altLang="en-US" dirty="0"/>
              <a:t>次方。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en-US" altLang="zh-CN" b="1" dirty="0">
                <a:latin typeface="宋体" pitchFamily="2" charset="-122"/>
              </a:rPr>
              <a:t>(a ^ b) % p = ((a % p) ^ b ) % p</a:t>
            </a:r>
          </a:p>
          <a:p>
            <a:pPr latinLnBrk="1"/>
            <a:r>
              <a:rPr lang="en-US" altLang="zh-CN" b="1" dirty="0">
                <a:latin typeface="宋体" pitchFamily="2" charset="-122"/>
              </a:rPr>
              <a:t>(a * b) % p = (a % p * b % p) % p</a:t>
            </a:r>
          </a:p>
          <a:p>
            <a:pPr latinLnBrk="1"/>
            <a:r>
              <a:rPr lang="en-US" altLang="zh-CN" b="1" dirty="0">
                <a:latin typeface="宋体" pitchFamily="2" charset="-122"/>
              </a:rPr>
              <a:t>(a + b) % p = (a % p + b % p) % p</a:t>
            </a:r>
            <a:br>
              <a:rPr lang="en-US" altLang="zh-CN" b="1" dirty="0">
                <a:latin typeface="宋体" pitchFamily="2" charset="-122"/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817018"/>
            <a:ext cx="1967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法</a:t>
            </a:r>
            <a:r>
              <a:rPr lang="en-US" altLang="zh-CN" sz="2800" dirty="0"/>
              <a:t>2  </a:t>
            </a:r>
            <a:r>
              <a:rPr lang="zh-CN" altLang="en-US" sz="2800" dirty="0"/>
              <a:t>快速幂</a:t>
            </a:r>
          </a:p>
        </p:txBody>
      </p:sp>
    </p:spTree>
    <p:extLst>
      <p:ext uri="{BB962C8B-B14F-4D97-AF65-F5344CB8AC3E}">
        <p14:creationId xmlns:p14="http://schemas.microsoft.com/office/powerpoint/2010/main" val="103504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807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 = 1;  </a:t>
            </a:r>
          </a:p>
          <a:p>
            <a:pPr marL="0" indent="0">
              <a:buNone/>
            </a:pPr>
            <a:r>
              <a:rPr lang="en-US" altLang="zh-CN" dirty="0"/>
              <a:t>while(b)  </a:t>
            </a:r>
          </a:p>
          <a:p>
            <a:pPr marL="0" indent="0">
              <a:buNone/>
            </a:pPr>
            <a:r>
              <a:rPr lang="en-US" altLang="zh-CN" dirty="0"/>
              <a:t>{     </a:t>
            </a:r>
          </a:p>
          <a:p>
            <a:pPr marL="0" indent="0">
              <a:buNone/>
            </a:pPr>
            <a:r>
              <a:rPr lang="en-US" altLang="zh-CN" dirty="0"/>
              <a:t>    if(b % 2 == 1)  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ans</a:t>
            </a:r>
            <a:r>
              <a:rPr lang="en-US" altLang="zh-CN" dirty="0"/>
              <a:t> = (</a:t>
            </a:r>
            <a:r>
              <a:rPr lang="en-US" altLang="zh-CN" dirty="0" err="1"/>
              <a:t>ans</a:t>
            </a:r>
            <a:r>
              <a:rPr lang="en-US" altLang="zh-CN" dirty="0"/>
              <a:t> * a) % c;  </a:t>
            </a:r>
          </a:p>
          <a:p>
            <a:pPr marL="0" indent="0">
              <a:buNone/>
            </a:pPr>
            <a:r>
              <a:rPr lang="en-US" altLang="zh-CN" dirty="0"/>
              <a:t>     b = b/2;  </a:t>
            </a:r>
          </a:p>
          <a:p>
            <a:pPr marL="0" indent="0">
              <a:buNone/>
            </a:pPr>
            <a:r>
              <a:rPr lang="en-US" altLang="zh-CN" dirty="0"/>
              <a:t>     a = (a * a) % c; 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  <a:p>
            <a:pPr marL="0" indent="0">
              <a:buNone/>
            </a:pPr>
            <a:r>
              <a:rPr lang="zh-CN" altLang="en-US" dirty="0"/>
              <a:t>算法时间复杂度</a:t>
            </a:r>
            <a:r>
              <a:rPr lang="en-US" altLang="zh-CN" dirty="0"/>
              <a:t>O(log n)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85214" y="1825625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 = 1;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while(b)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{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if( b &amp; 1 )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ans</a:t>
            </a:r>
            <a:r>
              <a:rPr lang="en-US" altLang="zh-CN" dirty="0"/>
              <a:t> = (</a:t>
            </a:r>
            <a:r>
              <a:rPr lang="en-US" altLang="zh-CN" dirty="0" err="1"/>
              <a:t>ans</a:t>
            </a:r>
            <a:r>
              <a:rPr lang="en-US" altLang="zh-CN" dirty="0"/>
              <a:t> * a) % c;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b &gt;&gt;=1;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a = (a * a) % c;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算法时间复杂度</a:t>
            </a:r>
            <a:r>
              <a:rPr lang="en-US" altLang="zh-CN" dirty="0"/>
              <a:t>O(log 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09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矩阵的加法与减法</a:t>
            </a:r>
          </a:p>
          <a:p>
            <a:r>
              <a:rPr lang="zh-CN" altLang="en-US" b="1" dirty="0"/>
              <a:t>矩阵与数的乘法</a:t>
            </a:r>
          </a:p>
          <a:p>
            <a:r>
              <a:rPr lang="zh-CN" altLang="en-US" b="1" dirty="0"/>
              <a:t>矩阵与矩阵的乘法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2856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8254</TotalTime>
  <Words>3123</Words>
  <Application>Microsoft Office PowerPoint</Application>
  <PresentationFormat>宽屏</PresentationFormat>
  <Paragraphs>305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Adobe 仿宋 Std R</vt:lpstr>
      <vt:lpstr>宋体</vt:lpstr>
      <vt:lpstr>微软雅黑</vt:lpstr>
      <vt:lpstr>Arial</vt:lpstr>
      <vt:lpstr>Calibri</vt:lpstr>
      <vt:lpstr>Calibri Light</vt:lpstr>
      <vt:lpstr>Cambria Math</vt:lpstr>
      <vt:lpstr>Wingdings 2</vt:lpstr>
      <vt:lpstr>HDOfficeLightV0</vt:lpstr>
      <vt:lpstr>Office 主题</vt:lpstr>
      <vt:lpstr>快速幂和矩阵快速幂</vt:lpstr>
      <vt:lpstr>快速幂</vt:lpstr>
      <vt:lpstr>快速幂问题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矩阵算法</vt:lpstr>
      <vt:lpstr>矩阵的加法与减法</vt:lpstr>
      <vt:lpstr>矩阵与数的乘法</vt:lpstr>
      <vt:lpstr>矩阵与矩阵的乘法</vt:lpstr>
      <vt:lpstr>(1)矩阵乘法</vt:lpstr>
      <vt:lpstr>PowerPoint 演示文稿</vt:lpstr>
      <vt:lpstr>定义矩阵</vt:lpstr>
      <vt:lpstr>一次矩阵乘法</vt:lpstr>
      <vt:lpstr>优化</vt:lpstr>
      <vt:lpstr>一次矩阵乘法</vt:lpstr>
      <vt:lpstr>PowerPoint 演示文稿</vt:lpstr>
      <vt:lpstr>快速幂</vt:lpstr>
      <vt:lpstr>单位矩阵</vt:lpstr>
      <vt:lpstr>矩阵的快速连乘         </vt:lpstr>
      <vt:lpstr>斐波那契数列问题</vt:lpstr>
      <vt:lpstr>怎样由递推式构建矩阵</vt:lpstr>
      <vt:lpstr>怎样由递推式构建矩阵</vt:lpstr>
      <vt:lpstr>矩阵乘法加速递推</vt:lpstr>
      <vt:lpstr>PowerPoint 演示文稿</vt:lpstr>
      <vt:lpstr>PowerPoint 演示文稿</vt:lpstr>
      <vt:lpstr>PowerPoint 演示文稿</vt:lpstr>
      <vt:lpstr>例-小肥猪</vt:lpstr>
      <vt:lpstr>PowerPoint 演示文稿</vt:lpstr>
      <vt:lpstr>PowerPoint 演示文稿</vt:lpstr>
      <vt:lpstr>矩阵的转置</vt:lpstr>
      <vt:lpstr>方阵的行列式</vt:lpstr>
      <vt:lpstr>方阵的行列式</vt:lpstr>
      <vt:lpstr>方阵的行列式</vt:lpstr>
      <vt:lpstr>方阵的行列式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快速幂和矩阵快速幂</dc:title>
  <dc:creator>xuxqiang@qq.com</dc:creator>
  <cp:lastModifiedBy>张海强</cp:lastModifiedBy>
  <cp:revision>89</cp:revision>
  <dcterms:created xsi:type="dcterms:W3CDTF">2017-12-05T07:28:53Z</dcterms:created>
  <dcterms:modified xsi:type="dcterms:W3CDTF">2020-01-17T01:34:24Z</dcterms:modified>
</cp:coreProperties>
</file>