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8" r:id="rId6"/>
    <p:sldId id="265" r:id="rId7"/>
    <p:sldId id="273" r:id="rId8"/>
    <p:sldId id="260" r:id="rId9"/>
    <p:sldId id="261" r:id="rId10"/>
    <p:sldId id="262" r:id="rId11"/>
    <p:sldId id="263" r:id="rId12"/>
    <p:sldId id="271" r:id="rId13"/>
    <p:sldId id="274" r:id="rId14"/>
    <p:sldId id="275" r:id="rId15"/>
    <p:sldId id="270" r:id="rId16"/>
    <p:sldId id="264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CC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2579" autoAdjust="0"/>
  </p:normalViewPr>
  <p:slideViewPr>
    <p:cSldViewPr>
      <p:cViewPr varScale="1">
        <p:scale>
          <a:sx n="70" d="100"/>
          <a:sy n="70" d="100"/>
        </p:scale>
        <p:origin x="-117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0B067-A1F0-442C-BB5B-A1684855C105}" type="datetimeFigureOut">
              <a:rPr lang="zh-CN" altLang="en-US" smtClean="0"/>
              <a:pPr/>
              <a:t>2020-5-16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AA266B-3064-4298-B56F-862D214798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31165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2020-5-16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2020-5-16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2020-5-16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2020-5-16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2020-5-16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2020-5-16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2020-5-16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2020-5-16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2020-5-16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2020-5-16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2020-5-16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2020-5-16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261" r:id="rId1"/>
    <p:sldLayoutId id="2147484262" r:id="rId2"/>
    <p:sldLayoutId id="2147484263" r:id="rId3"/>
    <p:sldLayoutId id="2147484264" r:id="rId4"/>
    <p:sldLayoutId id="2147484265" r:id="rId5"/>
    <p:sldLayoutId id="2147484266" r:id="rId6"/>
    <p:sldLayoutId id="2147484267" r:id="rId7"/>
    <p:sldLayoutId id="2147484268" r:id="rId8"/>
    <p:sldLayoutId id="2147484269" r:id="rId9"/>
    <p:sldLayoutId id="2147484270" r:id="rId10"/>
    <p:sldLayoutId id="21474842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扩展</a:t>
            </a:r>
            <a:r>
              <a:rPr lang="en-US" altLang="zh-CN" dirty="0"/>
              <a:t>KMP</a:t>
            </a:r>
            <a:r>
              <a:rPr lang="zh-CN" altLang="en-US" dirty="0"/>
              <a:t>算法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650" y="116632"/>
            <a:ext cx="7467600" cy="11430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情况二</a:t>
            </a: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214325" y="1166018"/>
            <a:ext cx="8715350" cy="4525963"/>
          </a:xfrm>
        </p:spPr>
        <p:txBody>
          <a:bodyPr/>
          <a:lstStyle/>
          <a:p>
            <a:r>
              <a:rPr lang="zh-CN" altLang="en-US" dirty="0"/>
              <a:t>第二种情况</a:t>
            </a:r>
            <a:r>
              <a:rPr lang="en-US" altLang="zh-CN" dirty="0" err="1"/>
              <a:t>k+L</a:t>
            </a:r>
            <a:r>
              <a:rPr lang="en-US" altLang="zh-CN" dirty="0"/>
              <a:t>&gt;=p</a:t>
            </a:r>
            <a:r>
              <a:rPr lang="zh-CN" altLang="en-US" dirty="0"/>
              <a:t>。如下图：</a:t>
            </a:r>
            <a:endParaRPr lang="en-US" altLang="zh-CN" dirty="0"/>
          </a:p>
          <a:p>
            <a:r>
              <a:rPr lang="zh-CN" altLang="en-US" dirty="0"/>
              <a:t>紫色部分是未知的。因为在计算</a:t>
            </a:r>
            <a:r>
              <a:rPr lang="en-US" altLang="zh-CN" dirty="0"/>
              <a:t>extend[1..k]</a:t>
            </a:r>
            <a:r>
              <a:rPr lang="zh-CN" altLang="en-US" dirty="0"/>
              <a:t>的时候，到达过的最远地方是</a:t>
            </a:r>
            <a:r>
              <a:rPr lang="en-US" altLang="zh-CN" dirty="0"/>
              <a:t>p</a:t>
            </a:r>
            <a:r>
              <a:rPr lang="zh-CN" altLang="en-US" dirty="0"/>
              <a:t>，所以</a:t>
            </a:r>
            <a:r>
              <a:rPr lang="en-US" altLang="zh-CN" dirty="0"/>
              <a:t>p</a:t>
            </a:r>
            <a:r>
              <a:rPr lang="zh-CN" altLang="en-US" dirty="0"/>
              <a:t>以后的位置从未被探访过，我们也就无从紫色部分是否相等。</a:t>
            </a:r>
          </a:p>
          <a:p>
            <a:r>
              <a:rPr lang="zh-CN" altLang="en-US" dirty="0"/>
              <a:t>这种情况下，就要从</a:t>
            </a:r>
            <a:r>
              <a:rPr lang="en-US" altLang="zh-CN" dirty="0"/>
              <a:t>S[p+1]</a:t>
            </a:r>
            <a:r>
              <a:rPr lang="zh-CN" altLang="en-US" dirty="0"/>
              <a:t>↔</a:t>
            </a:r>
            <a:r>
              <a:rPr lang="en-US" altLang="zh-CN" dirty="0"/>
              <a:t>T[p-k+1]</a:t>
            </a:r>
            <a:r>
              <a:rPr lang="zh-CN" altLang="en-US" dirty="0"/>
              <a:t>开始匹配，直到失配为止。匹配完之后，比较</a:t>
            </a:r>
            <a:r>
              <a:rPr lang="en-US" altLang="zh-CN" dirty="0"/>
              <a:t>p</a:t>
            </a:r>
            <a:r>
              <a:rPr lang="zh-CN" altLang="en-US" dirty="0"/>
              <a:t>和</a:t>
            </a:r>
            <a:r>
              <a:rPr lang="en-US" altLang="zh-CN" dirty="0"/>
              <a:t>extend[k+1]+(k+1)-1</a:t>
            </a:r>
            <a:r>
              <a:rPr lang="zh-CN" altLang="en-US" dirty="0"/>
              <a:t>的大小，如果后者大，就更新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p</a:t>
            </a:r>
            <a:r>
              <a:rPr lang="zh-CN" altLang="en-US" dirty="0"/>
              <a:t>。</a:t>
            </a:r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5301208"/>
            <a:ext cx="7688263" cy="115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0525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、该算法为什么是线性的呢？</a:t>
            </a:r>
          </a:p>
          <a:p>
            <a:r>
              <a:rPr lang="zh-CN" altLang="en-US" dirty="0"/>
              <a:t>很容易看出，在计算的过程中，凡是访问过的点，都不需要重新访问了。一旦比较，都是比较以前从不曾探访过的点开始。因此总的时间复杂度是</a:t>
            </a:r>
            <a:r>
              <a:rPr lang="en-US" altLang="zh-CN" dirty="0"/>
              <a:t>O(</a:t>
            </a:r>
            <a:r>
              <a:rPr lang="en-US" altLang="zh-CN" dirty="0" err="1"/>
              <a:t>n+m</a:t>
            </a:r>
            <a:r>
              <a:rPr lang="en-US" altLang="zh-CN" dirty="0"/>
              <a:t>),</a:t>
            </a:r>
            <a:r>
              <a:rPr lang="zh-CN" altLang="en-US" dirty="0"/>
              <a:t>是线性的。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next[]</a:t>
            </a:r>
            <a:r>
              <a:rPr lang="zh-CN" altLang="en-US" dirty="0">
                <a:solidFill>
                  <a:srgbClr val="FF0000"/>
                </a:solidFill>
              </a:rPr>
              <a:t>这个辅助数组怎么计算？复杂度是多少？</a:t>
            </a:r>
          </a:p>
          <a:p>
            <a:r>
              <a:rPr lang="zh-CN" altLang="en-US" dirty="0"/>
              <a:t>我们发现计算</a:t>
            </a:r>
            <a:r>
              <a:rPr lang="en-US" altLang="zh-CN" dirty="0"/>
              <a:t>next</a:t>
            </a:r>
            <a:r>
              <a:rPr lang="zh-CN" altLang="en-US" dirty="0"/>
              <a:t>实际上以</a:t>
            </a:r>
            <a:r>
              <a:rPr lang="en-US" altLang="zh-CN" dirty="0"/>
              <a:t>T</a:t>
            </a:r>
            <a:r>
              <a:rPr lang="zh-CN" altLang="en-US" dirty="0"/>
              <a:t>为母串、</a:t>
            </a:r>
            <a:r>
              <a:rPr lang="en-US" altLang="zh-CN" dirty="0"/>
              <a:t>T</a:t>
            </a:r>
            <a:r>
              <a:rPr lang="zh-CN" altLang="en-US" dirty="0"/>
              <a:t>为子串的一个特殊“扩展的</a:t>
            </a:r>
            <a:r>
              <a:rPr lang="en-US" altLang="zh-CN" dirty="0"/>
              <a:t>KMP”</a:t>
            </a:r>
            <a:r>
              <a:rPr lang="zh-CN" altLang="en-US" dirty="0"/>
              <a:t>。用完全相同的算法计算</a:t>
            </a:r>
            <a:r>
              <a:rPr lang="en-US" altLang="zh-CN" dirty="0"/>
              <a:t>next</a:t>
            </a:r>
            <a:r>
              <a:rPr lang="zh-CN" altLang="en-US" dirty="0"/>
              <a:t>即可。</a:t>
            </a:r>
          </a:p>
        </p:txBody>
      </p:sp>
    </p:spTree>
    <p:extLst>
      <p:ext uri="{BB962C8B-B14F-4D97-AF65-F5344CB8AC3E}">
        <p14:creationId xmlns:p14="http://schemas.microsoft.com/office/powerpoint/2010/main" xmlns="" val="771188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8869D228-C8A8-45DB-928D-1CE674972FC7}"/>
              </a:ext>
            </a:extLst>
          </p:cNvPr>
          <p:cNvSpPr/>
          <p:nvPr/>
        </p:nvSpPr>
        <p:spPr>
          <a:xfrm>
            <a:off x="503548" y="612844"/>
            <a:ext cx="8136904" cy="47089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6576" indent="0">
              <a:buNone/>
            </a:pPr>
            <a:r>
              <a:rPr lang="en-US" altLang="zh-CN" sz="2000" dirty="0"/>
              <a:t>const int N = 1000010;</a:t>
            </a:r>
          </a:p>
          <a:p>
            <a:pPr marL="36576" indent="0">
              <a:buNone/>
            </a:pPr>
            <a:r>
              <a:rPr lang="en-US" altLang="zh-CN" sz="2000" dirty="0"/>
              <a:t>char s[N],t[N];</a:t>
            </a:r>
          </a:p>
          <a:p>
            <a:pPr marL="36576" indent="0">
              <a:buNone/>
            </a:pPr>
            <a:r>
              <a:rPr lang="en-US" altLang="zh-CN" sz="2000" dirty="0"/>
              <a:t>int </a:t>
            </a:r>
            <a:r>
              <a:rPr lang="en-US" altLang="zh-CN" sz="2000" dirty="0" err="1"/>
              <a:t>slen,tlen,nx</a:t>
            </a:r>
            <a:r>
              <a:rPr lang="en-US" altLang="zh-CN" sz="2000" dirty="0"/>
              <a:t>[N],ex[N];</a:t>
            </a:r>
          </a:p>
          <a:p>
            <a:pPr marL="36576" indent="0">
              <a:buNone/>
            </a:pPr>
            <a:r>
              <a:rPr lang="en-US" altLang="zh-CN" sz="2000" dirty="0"/>
              <a:t>void </a:t>
            </a:r>
            <a:r>
              <a:rPr lang="en-US" altLang="zh-CN" sz="2000" dirty="0" err="1"/>
              <a:t>getnx</a:t>
            </a:r>
            <a:r>
              <a:rPr lang="en-US" altLang="zh-CN" sz="2000" dirty="0"/>
              <a:t>()</a:t>
            </a:r>
          </a:p>
          <a:p>
            <a:pPr marL="36576" indent="0">
              <a:buNone/>
            </a:pPr>
            <a:r>
              <a:rPr lang="en-US" altLang="zh-CN" sz="2000" dirty="0"/>
              <a:t>{</a:t>
            </a:r>
          </a:p>
          <a:p>
            <a:pPr marL="36576" indent="0">
              <a:buNone/>
            </a:pPr>
            <a:r>
              <a:rPr lang="en-US" altLang="zh-CN" sz="2000" dirty="0"/>
              <a:t>    int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, j, </a:t>
            </a:r>
            <a:r>
              <a:rPr lang="en-US" altLang="zh-CN" sz="2000" dirty="0" err="1"/>
              <a:t>mxp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mxa</a:t>
            </a:r>
            <a:r>
              <a:rPr lang="en-US" altLang="zh-CN" sz="2000" dirty="0"/>
              <a:t> = 0; </a:t>
            </a:r>
            <a:r>
              <a:rPr lang="en-US" altLang="zh-CN" sz="2000" dirty="0" err="1"/>
              <a:t>nx</a:t>
            </a:r>
            <a:r>
              <a:rPr lang="en-US" altLang="zh-CN" sz="2000" dirty="0"/>
              <a:t>[1] = </a:t>
            </a:r>
            <a:r>
              <a:rPr lang="en-US" altLang="zh-CN" sz="2000" dirty="0" err="1"/>
              <a:t>tlen</a:t>
            </a:r>
            <a:r>
              <a:rPr lang="en-US" altLang="zh-CN" sz="2000" dirty="0"/>
              <a:t>;</a:t>
            </a:r>
          </a:p>
          <a:p>
            <a:pPr marL="36576" indent="0">
              <a:buNone/>
            </a:pPr>
            <a:r>
              <a:rPr lang="en-US" altLang="zh-CN" sz="2000" dirty="0"/>
              <a:t>    for(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=2;i&lt;=</a:t>
            </a:r>
            <a:r>
              <a:rPr lang="en-US" altLang="zh-CN" sz="2000" dirty="0" err="1"/>
              <a:t>tlen;i</a:t>
            </a:r>
            <a:r>
              <a:rPr lang="en-US" altLang="zh-CN" sz="2000" dirty="0"/>
              <a:t>++)</a:t>
            </a:r>
          </a:p>
          <a:p>
            <a:pPr marL="36576" indent="0">
              <a:buNone/>
            </a:pPr>
            <a:r>
              <a:rPr lang="en-US" altLang="zh-CN" sz="2000" dirty="0"/>
              <a:t>    {    int L= </a:t>
            </a:r>
            <a:r>
              <a:rPr lang="en-US" altLang="zh-CN" sz="2000" dirty="0" err="1"/>
              <a:t>nx</a:t>
            </a:r>
            <a:r>
              <a:rPr lang="en-US" altLang="zh-CN" sz="2000" dirty="0"/>
              <a:t>[i-mxa+1];</a:t>
            </a:r>
          </a:p>
          <a:p>
            <a:pPr marL="36576" indent="0">
              <a:buNone/>
            </a:pPr>
            <a:r>
              <a:rPr lang="en-US" altLang="zh-CN" sz="2000" dirty="0"/>
              <a:t>        if(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&lt;=</a:t>
            </a:r>
            <a:r>
              <a:rPr lang="en-US" altLang="zh-CN" sz="2000" dirty="0" err="1"/>
              <a:t>mxp</a:t>
            </a:r>
            <a:r>
              <a:rPr lang="en-US" altLang="zh-CN" sz="2000" dirty="0"/>
              <a:t>) j = min(L,mxp-i+1);    //</a:t>
            </a:r>
            <a:r>
              <a:rPr lang="zh-CN" altLang="en-US" sz="2000" dirty="0"/>
              <a:t>两种情总合二为一</a:t>
            </a:r>
            <a:endParaRPr lang="en-US" altLang="zh-CN" sz="2000" dirty="0"/>
          </a:p>
          <a:p>
            <a:pPr marL="36576" indent="0">
              <a:buNone/>
            </a:pPr>
            <a:r>
              <a:rPr lang="en-US" altLang="zh-CN" sz="2000" dirty="0"/>
              <a:t>                 else j = 0;</a:t>
            </a:r>
          </a:p>
          <a:p>
            <a:pPr marL="36576" indent="0">
              <a:buNone/>
            </a:pPr>
            <a:r>
              <a:rPr lang="en-US" altLang="zh-CN" sz="2000" dirty="0"/>
              <a:t>        while(t[</a:t>
            </a:r>
            <a:r>
              <a:rPr lang="en-US" altLang="zh-CN" sz="2000" dirty="0" err="1"/>
              <a:t>i+j</a:t>
            </a:r>
            <a:r>
              <a:rPr lang="en-US" altLang="zh-CN" sz="2000" dirty="0"/>
              <a:t>]==t[j+1]) </a:t>
            </a:r>
            <a:r>
              <a:rPr lang="en-US" altLang="zh-CN" sz="2000" dirty="0" err="1"/>
              <a:t>j++</a:t>
            </a:r>
            <a:r>
              <a:rPr lang="en-US" altLang="zh-CN" sz="2000" dirty="0"/>
              <a:t>;</a:t>
            </a:r>
          </a:p>
          <a:p>
            <a:pPr marL="36576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nx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= j;</a:t>
            </a:r>
          </a:p>
          <a:p>
            <a:pPr marL="36576" indent="0">
              <a:buNone/>
            </a:pPr>
            <a:r>
              <a:rPr lang="en-US" altLang="zh-CN" sz="2000" dirty="0"/>
              <a:t>        if(i+j-1&gt;</a:t>
            </a:r>
            <a:r>
              <a:rPr lang="en-US" altLang="zh-CN" sz="2000" dirty="0" err="1"/>
              <a:t>mxp</a:t>
            </a:r>
            <a:r>
              <a:rPr lang="en-US" altLang="zh-CN" sz="2000" dirty="0"/>
              <a:t>) </a:t>
            </a:r>
            <a:r>
              <a:rPr lang="en-US" altLang="zh-CN" sz="2000" dirty="0" err="1"/>
              <a:t>mxp</a:t>
            </a:r>
            <a:r>
              <a:rPr lang="en-US" altLang="zh-CN" sz="2000" dirty="0"/>
              <a:t> = i+j-1, </a:t>
            </a:r>
            <a:r>
              <a:rPr lang="en-US" altLang="zh-CN" sz="2000" dirty="0" err="1"/>
              <a:t>mxa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;</a:t>
            </a:r>
          </a:p>
          <a:p>
            <a:pPr marL="36576" indent="0">
              <a:buNone/>
            </a:pPr>
            <a:r>
              <a:rPr lang="en-US" altLang="zh-CN" sz="2000" dirty="0"/>
              <a:t>    }</a:t>
            </a:r>
          </a:p>
          <a:p>
            <a:pPr marL="36576" indent="0">
              <a:buNone/>
            </a:pPr>
            <a:r>
              <a:rPr lang="en-US" altLang="zh-CN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390692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0712D61B-272B-48B4-B45E-39A12A8BF6D5}"/>
              </a:ext>
            </a:extLst>
          </p:cNvPr>
          <p:cNvSpPr/>
          <p:nvPr/>
        </p:nvSpPr>
        <p:spPr>
          <a:xfrm>
            <a:off x="539552" y="1772816"/>
            <a:ext cx="7992888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6576" indent="0"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getex</a:t>
            </a:r>
            <a:r>
              <a:rPr lang="en-US" altLang="zh-CN" dirty="0"/>
              <a:t>()</a:t>
            </a:r>
          </a:p>
          <a:p>
            <a:pPr marL="36576" indent="0">
              <a:buNone/>
            </a:pPr>
            <a:r>
              <a:rPr lang="en-US" altLang="zh-CN" dirty="0"/>
              <a:t>{</a:t>
            </a:r>
          </a:p>
          <a:p>
            <a:pPr marL="36576" indent="0">
              <a:buNone/>
            </a:pPr>
            <a:r>
              <a:rPr lang="en-US" altLang="zh-CN" dirty="0"/>
              <a:t>    int </a:t>
            </a:r>
            <a:r>
              <a:rPr lang="en-US" altLang="zh-CN" dirty="0" err="1"/>
              <a:t>i</a:t>
            </a:r>
            <a:r>
              <a:rPr lang="en-US" altLang="zh-CN" dirty="0"/>
              <a:t>, j, </a:t>
            </a:r>
            <a:r>
              <a:rPr lang="en-US" altLang="zh-CN" dirty="0" err="1"/>
              <a:t>mxp</a:t>
            </a:r>
            <a:r>
              <a:rPr lang="en-US" altLang="zh-CN" dirty="0"/>
              <a:t>, </a:t>
            </a:r>
            <a:r>
              <a:rPr lang="en-US" altLang="zh-CN" dirty="0" err="1"/>
              <a:t>mxa</a:t>
            </a:r>
            <a:r>
              <a:rPr lang="en-US" altLang="zh-CN" dirty="0"/>
              <a:t> = 0;</a:t>
            </a:r>
          </a:p>
          <a:p>
            <a:pPr marL="36576" indent="0">
              <a:buNone/>
            </a:pPr>
            <a:r>
              <a:rPr lang="en-US" altLang="zh-CN" dirty="0"/>
              <a:t>    for(</a:t>
            </a:r>
            <a:r>
              <a:rPr lang="en-US" altLang="zh-CN" dirty="0" err="1"/>
              <a:t>i</a:t>
            </a:r>
            <a:r>
              <a:rPr lang="en-US" altLang="zh-CN" dirty="0"/>
              <a:t>=1;i&lt;=</a:t>
            </a:r>
            <a:r>
              <a:rPr lang="en-US" altLang="zh-CN" dirty="0" err="1"/>
              <a:t>slen;i</a:t>
            </a:r>
            <a:r>
              <a:rPr lang="en-US" altLang="zh-CN" dirty="0"/>
              <a:t>++)</a:t>
            </a:r>
          </a:p>
          <a:p>
            <a:pPr marL="36576" indent="0">
              <a:buNone/>
            </a:pPr>
            <a:r>
              <a:rPr lang="en-US" altLang="zh-CN" dirty="0"/>
              <a:t>    {   int L= </a:t>
            </a:r>
            <a:r>
              <a:rPr lang="en-US" altLang="zh-CN" dirty="0" err="1"/>
              <a:t>nx</a:t>
            </a:r>
            <a:r>
              <a:rPr lang="en-US" altLang="zh-CN" dirty="0"/>
              <a:t>[i-mxa+1];</a:t>
            </a:r>
          </a:p>
          <a:p>
            <a:pPr marL="36576" indent="0">
              <a:buNone/>
            </a:pPr>
            <a:r>
              <a:rPr lang="en-US" altLang="zh-CN" dirty="0"/>
              <a:t>        if(</a:t>
            </a:r>
            <a:r>
              <a:rPr lang="en-US" altLang="zh-CN" dirty="0" err="1"/>
              <a:t>i</a:t>
            </a:r>
            <a:r>
              <a:rPr lang="en-US" altLang="zh-CN" dirty="0"/>
              <a:t>&lt;=</a:t>
            </a:r>
            <a:r>
              <a:rPr lang="en-US" altLang="zh-CN" dirty="0" err="1"/>
              <a:t>mxp</a:t>
            </a:r>
            <a:r>
              <a:rPr lang="en-US" altLang="zh-CN" dirty="0"/>
              <a:t>) j = min(L,mxp-i+1); </a:t>
            </a:r>
          </a:p>
          <a:p>
            <a:pPr marL="36576" indent="0">
              <a:buNone/>
            </a:pPr>
            <a:r>
              <a:rPr lang="en-US" altLang="zh-CN" dirty="0"/>
              <a:t>           else j = 0;</a:t>
            </a:r>
          </a:p>
          <a:p>
            <a:pPr marL="36576" indent="0">
              <a:buNone/>
            </a:pPr>
            <a:r>
              <a:rPr lang="en-US" altLang="zh-CN" dirty="0"/>
              <a:t>        while(s[</a:t>
            </a:r>
            <a:r>
              <a:rPr lang="en-US" altLang="zh-CN" dirty="0" err="1"/>
              <a:t>i+j</a:t>
            </a:r>
            <a:r>
              <a:rPr lang="en-US" altLang="zh-CN" dirty="0"/>
              <a:t>]==t[j+1]) </a:t>
            </a:r>
            <a:r>
              <a:rPr lang="en-US" altLang="zh-CN" dirty="0" err="1"/>
              <a:t>j++</a:t>
            </a:r>
            <a:r>
              <a:rPr lang="en-US" altLang="zh-CN" dirty="0"/>
              <a:t>; </a:t>
            </a:r>
          </a:p>
          <a:p>
            <a:pPr marL="36576" indent="0">
              <a:buNone/>
            </a:pPr>
            <a:r>
              <a:rPr lang="en-US" altLang="zh-CN" dirty="0"/>
              <a:t>        ex[</a:t>
            </a:r>
            <a:r>
              <a:rPr lang="en-US" altLang="zh-CN" dirty="0" err="1"/>
              <a:t>i</a:t>
            </a:r>
            <a:r>
              <a:rPr lang="en-US" altLang="zh-CN" dirty="0"/>
              <a:t>] = j;</a:t>
            </a:r>
          </a:p>
          <a:p>
            <a:pPr marL="36576" indent="0">
              <a:buNone/>
            </a:pPr>
            <a:r>
              <a:rPr lang="en-US" altLang="zh-CN" dirty="0"/>
              <a:t>        if(i+j-1&gt;</a:t>
            </a:r>
            <a:r>
              <a:rPr lang="en-US" altLang="zh-CN" dirty="0" err="1"/>
              <a:t>mxp</a:t>
            </a:r>
            <a:r>
              <a:rPr lang="en-US" altLang="zh-CN" dirty="0"/>
              <a:t>) </a:t>
            </a:r>
            <a:r>
              <a:rPr lang="en-US" altLang="zh-CN" dirty="0" err="1"/>
              <a:t>mxp</a:t>
            </a:r>
            <a:r>
              <a:rPr lang="en-US" altLang="zh-CN" dirty="0"/>
              <a:t> = i+j-1, </a:t>
            </a:r>
            <a:r>
              <a:rPr lang="en-US" altLang="zh-CN" dirty="0" err="1"/>
              <a:t>mxa</a:t>
            </a:r>
            <a:r>
              <a:rPr lang="en-US" altLang="zh-CN" dirty="0"/>
              <a:t> =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pPr marL="36576" indent="0">
              <a:buNone/>
            </a:pPr>
            <a:r>
              <a:rPr lang="en-US" altLang="zh-CN" dirty="0"/>
              <a:t>    }</a:t>
            </a:r>
          </a:p>
          <a:p>
            <a:pPr marL="36576" indent="0"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4180075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CEA3E81-F377-494E-8625-A571EED7B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5476"/>
            <a:ext cx="7467600" cy="1143000"/>
          </a:xfrm>
        </p:spPr>
        <p:txBody>
          <a:bodyPr>
            <a:normAutofit/>
          </a:bodyPr>
          <a:lstStyle/>
          <a:p>
            <a:r>
              <a:rPr lang="zh-CN" altLang="en-US" dirty="0"/>
              <a:t>例 双串</a:t>
            </a:r>
            <a:r>
              <a:rPr lang="en-US" altLang="zh-CN" dirty="0"/>
              <a:t>LCP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C7D63829-E649-428B-B48B-BD9F0796574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980728"/>
            <a:ext cx="8810625" cy="3933825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DED9849E-0C9A-400E-9DCD-10A91229A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112" y="1916832"/>
            <a:ext cx="2736304" cy="2741756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31708F"/>
                </a:solidFill>
                <a:effectLst/>
                <a:latin typeface="微软雅黑" panose="020B0503020204020204" pitchFamily="34" charset="-122"/>
                <a:ea typeface="Source Sans Pro" panose="020B0503030403020204" pitchFamily="34" charset="0"/>
              </a:rPr>
              <a:t>Sample Input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rgbClr val="31708F"/>
              </a:solidFill>
              <a:effectLst/>
              <a:latin typeface="微软雅黑" panose="020B0503020204020204" pitchFamily="34" charset="-122"/>
              <a:ea typeface="Source Sans Pro" panose="020B05030304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Menlo"/>
              </a:rPr>
              <a:t>abaab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Menlo"/>
              </a:rPr>
              <a:t>abbbaab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Menlo"/>
              </a:rPr>
              <a:t>5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Menlo"/>
              </a:rPr>
              <a:t>1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Menlo"/>
              </a:rPr>
              <a:t>2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Menlo"/>
              </a:rPr>
              <a:t>3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Menlo"/>
              </a:rPr>
              <a:t>4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Menlo"/>
              </a:rPr>
              <a:t>5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9004AF54-46E7-4443-B81B-9008D25B0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112" y="4358283"/>
            <a:ext cx="2880320" cy="151065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400" b="1" i="0" u="none" strike="noStrike" cap="none" normalizeH="0" baseline="0">
                <a:ln>
                  <a:noFill/>
                </a:ln>
                <a:solidFill>
                  <a:srgbClr val="31708F"/>
                </a:solidFill>
                <a:effectLst/>
                <a:latin typeface="微软雅黑" panose="020B0503020204020204" pitchFamily="34" charset="-122"/>
                <a:ea typeface="Source Sans Pro" panose="020B0503030403020204" pitchFamily="34" charset="0"/>
              </a:rPr>
              <a:t>Sample Output</a:t>
            </a:r>
            <a:endParaRPr kumimoji="0" lang="zh-CN" altLang="zh-CN" sz="2400" b="0" i="0" u="none" strike="noStrike" cap="none" normalizeH="0" baseline="0">
              <a:ln>
                <a:noFill/>
              </a:ln>
              <a:solidFill>
                <a:srgbClr val="31708F"/>
              </a:solidFill>
              <a:effectLst/>
              <a:latin typeface="微软雅黑" panose="020B0503020204020204" pitchFamily="34" charset="-122"/>
              <a:ea typeface="Source Sans Pro" panose="020B05030304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Menlo"/>
              </a:rPr>
              <a:t>2 </a:t>
            </a:r>
            <a:endParaRPr kumimoji="0" lang="en-US" altLang="zh-CN" sz="14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Menlo"/>
              </a:rPr>
              <a:t>0 </a:t>
            </a:r>
            <a:endParaRPr kumimoji="0" lang="en-US" altLang="zh-CN" sz="14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Menlo"/>
              </a:rPr>
              <a:t>1 </a:t>
            </a:r>
            <a:endParaRPr kumimoji="0" lang="en-US" altLang="zh-CN" sz="14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Menlo"/>
              </a:rPr>
              <a:t>2 </a:t>
            </a:r>
            <a:endParaRPr kumimoji="0" lang="en-US" altLang="zh-CN" sz="14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Menlo"/>
              </a:rPr>
              <a:t>0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8FB8B4E6-E4E2-4FBF-988C-3E8A21528363}"/>
              </a:ext>
            </a:extLst>
          </p:cNvPr>
          <p:cNvSpPr/>
          <p:nvPr/>
        </p:nvSpPr>
        <p:spPr>
          <a:xfrm>
            <a:off x="611560" y="4579191"/>
            <a:ext cx="2776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n,m≤1000000 q≤1000000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28632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252" y="116632"/>
            <a:ext cx="4506748" cy="52578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47500" lnSpcReduction="20000"/>
          </a:bodyPr>
          <a:lstStyle/>
          <a:p>
            <a:pPr marL="36576" indent="0"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cstdio</a:t>
            </a:r>
            <a:r>
              <a:rPr lang="en-US" altLang="zh-CN" dirty="0"/>
              <a:t>&gt;</a:t>
            </a:r>
          </a:p>
          <a:p>
            <a:pPr marL="36576" indent="0"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cstring</a:t>
            </a:r>
            <a:r>
              <a:rPr lang="en-US" altLang="zh-CN" dirty="0"/>
              <a:t>&gt;</a:t>
            </a:r>
          </a:p>
          <a:p>
            <a:pPr marL="36576" indent="0">
              <a:buNone/>
            </a:pPr>
            <a:r>
              <a:rPr lang="en-US" altLang="zh-CN" dirty="0"/>
              <a:t>#define min(</a:t>
            </a:r>
            <a:r>
              <a:rPr lang="en-US" altLang="zh-CN" dirty="0" err="1"/>
              <a:t>a,b</a:t>
            </a:r>
            <a:r>
              <a:rPr lang="en-US" altLang="zh-CN" dirty="0"/>
              <a:t>) ((a)&lt;(b)?(a):(b))</a:t>
            </a:r>
          </a:p>
          <a:p>
            <a:pPr marL="36576" indent="0">
              <a:buNone/>
            </a:pPr>
            <a:r>
              <a:rPr lang="en-US" altLang="zh-CN" dirty="0"/>
              <a:t>const int N = 1000010;</a:t>
            </a:r>
          </a:p>
          <a:p>
            <a:pPr marL="36576" indent="0">
              <a:buNone/>
            </a:pPr>
            <a:r>
              <a:rPr lang="en-US" altLang="zh-CN" dirty="0"/>
              <a:t>inline int read(){</a:t>
            </a:r>
          </a:p>
          <a:p>
            <a:pPr marL="36576" indent="0">
              <a:buNone/>
            </a:pPr>
            <a:r>
              <a:rPr lang="en-US" altLang="zh-CN" dirty="0"/>
              <a:t>    int s = 0; char c; while((c=</a:t>
            </a:r>
            <a:r>
              <a:rPr lang="en-US" altLang="zh-CN" dirty="0" err="1"/>
              <a:t>getchar</a:t>
            </a:r>
            <a:r>
              <a:rPr lang="en-US" altLang="zh-CN" dirty="0"/>
              <a:t>())&lt;'0'||c&gt;'9');</a:t>
            </a:r>
          </a:p>
          <a:p>
            <a:pPr marL="36576" indent="0">
              <a:buNone/>
            </a:pPr>
            <a:r>
              <a:rPr lang="en-US" altLang="zh-CN" dirty="0"/>
              <a:t>    do{s=s*10+c-'0';}while((c=</a:t>
            </a:r>
            <a:r>
              <a:rPr lang="en-US" altLang="zh-CN" dirty="0" err="1"/>
              <a:t>getchar</a:t>
            </a:r>
            <a:r>
              <a:rPr lang="en-US" altLang="zh-CN" dirty="0"/>
              <a:t>())&gt;='0'&amp;&amp;c&lt;='9');</a:t>
            </a:r>
          </a:p>
          <a:p>
            <a:pPr marL="36576" indent="0">
              <a:buNone/>
            </a:pPr>
            <a:r>
              <a:rPr lang="en-US" altLang="zh-CN" dirty="0"/>
              <a:t>    return s;</a:t>
            </a:r>
          </a:p>
          <a:p>
            <a:pPr marL="36576" indent="0">
              <a:buNone/>
            </a:pPr>
            <a:r>
              <a:rPr lang="en-US" altLang="zh-CN" dirty="0"/>
              <a:t>}</a:t>
            </a:r>
          </a:p>
          <a:p>
            <a:pPr marL="36576" indent="0">
              <a:buNone/>
            </a:pPr>
            <a:r>
              <a:rPr lang="en-US" altLang="zh-CN" dirty="0"/>
              <a:t>char s[N],t[N];</a:t>
            </a:r>
          </a:p>
          <a:p>
            <a:pPr marL="36576" indent="0">
              <a:buNone/>
            </a:pPr>
            <a:r>
              <a:rPr lang="en-US" altLang="zh-CN" dirty="0"/>
              <a:t>int </a:t>
            </a:r>
            <a:r>
              <a:rPr lang="en-US" altLang="zh-CN" dirty="0" err="1"/>
              <a:t>slen,tlen,nx</a:t>
            </a:r>
            <a:r>
              <a:rPr lang="en-US" altLang="zh-CN" dirty="0"/>
              <a:t>[N],ex[N];</a:t>
            </a:r>
          </a:p>
          <a:p>
            <a:pPr marL="36576" indent="0"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getnx</a:t>
            </a:r>
            <a:r>
              <a:rPr lang="en-US" altLang="zh-CN" dirty="0"/>
              <a:t>(){</a:t>
            </a:r>
          </a:p>
          <a:p>
            <a:pPr marL="36576" indent="0">
              <a:buNone/>
            </a:pPr>
            <a:r>
              <a:rPr lang="en-US" altLang="zh-CN" dirty="0"/>
              <a:t>    int </a:t>
            </a:r>
            <a:r>
              <a:rPr lang="en-US" altLang="zh-CN" dirty="0" err="1"/>
              <a:t>i</a:t>
            </a:r>
            <a:r>
              <a:rPr lang="en-US" altLang="zh-CN" dirty="0"/>
              <a:t>, j, </a:t>
            </a:r>
            <a:r>
              <a:rPr lang="en-US" altLang="zh-CN" dirty="0" err="1"/>
              <a:t>mxa</a:t>
            </a:r>
            <a:r>
              <a:rPr lang="en-US" altLang="zh-CN" dirty="0"/>
              <a:t>=0, </a:t>
            </a:r>
            <a:r>
              <a:rPr lang="en-US" altLang="zh-CN" dirty="0" err="1"/>
              <a:t>mxp</a:t>
            </a:r>
            <a:r>
              <a:rPr lang="en-US" altLang="zh-CN" dirty="0"/>
              <a:t> = 0; </a:t>
            </a:r>
            <a:r>
              <a:rPr lang="en-US" altLang="zh-CN" dirty="0" err="1"/>
              <a:t>nx</a:t>
            </a:r>
            <a:r>
              <a:rPr lang="en-US" altLang="zh-CN" dirty="0"/>
              <a:t>[1] = </a:t>
            </a:r>
            <a:r>
              <a:rPr lang="en-US" altLang="zh-CN" dirty="0" err="1"/>
              <a:t>tlen</a:t>
            </a:r>
            <a:r>
              <a:rPr lang="en-US" altLang="zh-CN" dirty="0"/>
              <a:t>;</a:t>
            </a:r>
          </a:p>
          <a:p>
            <a:pPr marL="36576" indent="0">
              <a:buNone/>
            </a:pPr>
            <a:r>
              <a:rPr lang="en-US" altLang="zh-CN" dirty="0"/>
              <a:t>    for(</a:t>
            </a:r>
            <a:r>
              <a:rPr lang="en-US" altLang="zh-CN" dirty="0" err="1"/>
              <a:t>i</a:t>
            </a:r>
            <a:r>
              <a:rPr lang="en-US" altLang="zh-CN" dirty="0"/>
              <a:t>=2;i&lt;=</a:t>
            </a:r>
            <a:r>
              <a:rPr lang="en-US" altLang="zh-CN" dirty="0" err="1"/>
              <a:t>tlen;i</a:t>
            </a:r>
            <a:r>
              <a:rPr lang="en-US" altLang="zh-CN" dirty="0"/>
              <a:t>++) {</a:t>
            </a:r>
          </a:p>
          <a:p>
            <a:pPr marL="36576" indent="0">
              <a:buNone/>
            </a:pPr>
            <a:r>
              <a:rPr lang="en-US" altLang="zh-CN" dirty="0"/>
              <a:t>        if(</a:t>
            </a:r>
            <a:r>
              <a:rPr lang="en-US" altLang="zh-CN" dirty="0" err="1"/>
              <a:t>i</a:t>
            </a:r>
            <a:r>
              <a:rPr lang="en-US" altLang="zh-CN" dirty="0"/>
              <a:t>&lt;=</a:t>
            </a:r>
            <a:r>
              <a:rPr lang="en-US" altLang="zh-CN" dirty="0" err="1"/>
              <a:t>mxp</a:t>
            </a:r>
            <a:r>
              <a:rPr lang="en-US" altLang="zh-CN" dirty="0"/>
              <a:t>) j = min(</a:t>
            </a:r>
            <a:r>
              <a:rPr lang="en-US" altLang="zh-CN" dirty="0" err="1"/>
              <a:t>nx</a:t>
            </a:r>
            <a:r>
              <a:rPr lang="en-US" altLang="zh-CN" dirty="0"/>
              <a:t>[i-mxa+1],mxp-i+1); </a:t>
            </a:r>
          </a:p>
          <a:p>
            <a:pPr marL="36576" indent="0">
              <a:buNone/>
            </a:pPr>
            <a:r>
              <a:rPr lang="en-US" altLang="zh-CN" dirty="0"/>
              <a:t>                else j = 0;</a:t>
            </a:r>
          </a:p>
          <a:p>
            <a:pPr marL="36576" indent="0">
              <a:buNone/>
            </a:pPr>
            <a:r>
              <a:rPr lang="en-US" altLang="zh-CN" dirty="0"/>
              <a:t>        while(t[</a:t>
            </a:r>
            <a:r>
              <a:rPr lang="en-US" altLang="zh-CN" dirty="0" err="1"/>
              <a:t>i+j</a:t>
            </a:r>
            <a:r>
              <a:rPr lang="en-US" altLang="zh-CN" dirty="0"/>
              <a:t>]==t[j+1]) </a:t>
            </a:r>
            <a:r>
              <a:rPr lang="en-US" altLang="zh-CN" dirty="0" err="1"/>
              <a:t>j++</a:t>
            </a:r>
            <a:r>
              <a:rPr lang="en-US" altLang="zh-CN" dirty="0"/>
              <a:t>;</a:t>
            </a:r>
          </a:p>
          <a:p>
            <a:pPr marL="36576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nx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 = j;</a:t>
            </a:r>
          </a:p>
          <a:p>
            <a:pPr marL="36576" indent="0">
              <a:buNone/>
            </a:pPr>
            <a:r>
              <a:rPr lang="en-US" altLang="zh-CN" dirty="0"/>
              <a:t>        if(i+j-1&gt;</a:t>
            </a:r>
            <a:r>
              <a:rPr lang="en-US" altLang="zh-CN" dirty="0" err="1"/>
              <a:t>mxp</a:t>
            </a:r>
            <a:r>
              <a:rPr lang="en-US" altLang="zh-CN" dirty="0"/>
              <a:t>) </a:t>
            </a:r>
            <a:r>
              <a:rPr lang="en-US" altLang="zh-CN" dirty="0" err="1"/>
              <a:t>mxp</a:t>
            </a:r>
            <a:r>
              <a:rPr lang="en-US" altLang="zh-CN" dirty="0"/>
              <a:t> = i+j-1, </a:t>
            </a:r>
            <a:r>
              <a:rPr lang="en-US" altLang="zh-CN" dirty="0" err="1"/>
              <a:t>mxa</a:t>
            </a:r>
            <a:r>
              <a:rPr lang="en-US" altLang="zh-CN" dirty="0"/>
              <a:t> =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pPr marL="36576" indent="0">
              <a:buNone/>
            </a:pPr>
            <a:r>
              <a:rPr lang="en-US" altLang="zh-CN" dirty="0"/>
              <a:t>    }</a:t>
            </a:r>
          </a:p>
          <a:p>
            <a:pPr marL="36576" indent="0">
              <a:buNone/>
            </a:pPr>
            <a:r>
              <a:rPr lang="en-US" altLang="zh-CN" dirty="0"/>
              <a:t>}</a:t>
            </a:r>
          </a:p>
          <a:p>
            <a:pPr marL="36576" indent="0">
              <a:buNone/>
            </a:pP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F6FFF09B-18E7-4460-AB5B-87CA28EAA5FA}"/>
              </a:ext>
            </a:extLst>
          </p:cNvPr>
          <p:cNvSpPr/>
          <p:nvPr/>
        </p:nvSpPr>
        <p:spPr>
          <a:xfrm>
            <a:off x="4274860" y="1772816"/>
            <a:ext cx="4896544" cy="47705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6576" indent="0">
              <a:buNone/>
            </a:pPr>
            <a:r>
              <a:rPr lang="en-US" altLang="zh-CN" sz="1600" dirty="0"/>
              <a:t>void </a:t>
            </a:r>
            <a:r>
              <a:rPr lang="en-US" altLang="zh-CN" sz="1600" dirty="0" err="1"/>
              <a:t>getex</a:t>
            </a:r>
            <a:r>
              <a:rPr lang="en-US" altLang="zh-CN" sz="1600" dirty="0"/>
              <a:t>(){</a:t>
            </a:r>
          </a:p>
          <a:p>
            <a:pPr marL="36576" indent="0">
              <a:buNone/>
            </a:pPr>
            <a:r>
              <a:rPr lang="en-US" altLang="zh-CN" sz="1600" dirty="0"/>
              <a:t>    int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, j, </a:t>
            </a:r>
            <a:r>
              <a:rPr lang="en-US" altLang="zh-CN" sz="1600" dirty="0" err="1"/>
              <a:t>mxp</a:t>
            </a:r>
            <a:r>
              <a:rPr lang="en-US" altLang="zh-CN" sz="1600" dirty="0"/>
              <a:t>=0, </a:t>
            </a:r>
            <a:r>
              <a:rPr lang="en-US" altLang="zh-CN" sz="1600" dirty="0" err="1"/>
              <a:t>mxa</a:t>
            </a:r>
            <a:r>
              <a:rPr lang="en-US" altLang="zh-CN" sz="1600" dirty="0"/>
              <a:t> = 0;</a:t>
            </a:r>
          </a:p>
          <a:p>
            <a:pPr marL="36576" indent="0">
              <a:buNone/>
            </a:pPr>
            <a:r>
              <a:rPr lang="en-US" altLang="zh-CN" sz="1600" dirty="0"/>
              <a:t>    for(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=1;i&lt;=</a:t>
            </a:r>
            <a:r>
              <a:rPr lang="en-US" altLang="zh-CN" sz="1600" dirty="0" err="1"/>
              <a:t>slen;i</a:t>
            </a:r>
            <a:r>
              <a:rPr lang="en-US" altLang="zh-CN" sz="1600" dirty="0"/>
              <a:t>++) {</a:t>
            </a:r>
          </a:p>
          <a:p>
            <a:pPr marL="36576" indent="0">
              <a:buNone/>
            </a:pPr>
            <a:r>
              <a:rPr lang="en-US" altLang="zh-CN" sz="1600" dirty="0"/>
              <a:t>        if(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&lt;=</a:t>
            </a:r>
            <a:r>
              <a:rPr lang="en-US" altLang="zh-CN" sz="1600" dirty="0" err="1"/>
              <a:t>mxp</a:t>
            </a:r>
            <a:r>
              <a:rPr lang="en-US" altLang="zh-CN" sz="1600" dirty="0"/>
              <a:t>) j = min(</a:t>
            </a:r>
            <a:r>
              <a:rPr lang="en-US" altLang="zh-CN" sz="1600" dirty="0" err="1"/>
              <a:t>nx</a:t>
            </a:r>
            <a:r>
              <a:rPr lang="en-US" altLang="zh-CN" sz="1600" dirty="0"/>
              <a:t>[i-mxa+1],mxp-i+1); </a:t>
            </a:r>
          </a:p>
          <a:p>
            <a:pPr marL="36576" indent="0">
              <a:buNone/>
            </a:pPr>
            <a:r>
              <a:rPr lang="en-US" altLang="zh-CN" sz="1600" dirty="0"/>
              <a:t>             else j = 0;</a:t>
            </a:r>
          </a:p>
          <a:p>
            <a:pPr marL="36576" indent="0">
              <a:buNone/>
            </a:pPr>
            <a:r>
              <a:rPr lang="en-US" altLang="zh-CN" sz="1600" dirty="0"/>
              <a:t>        while(s[</a:t>
            </a:r>
            <a:r>
              <a:rPr lang="en-US" altLang="zh-CN" sz="1600" dirty="0" err="1"/>
              <a:t>i+j</a:t>
            </a:r>
            <a:r>
              <a:rPr lang="en-US" altLang="zh-CN" sz="1600" dirty="0"/>
              <a:t>]==t[j+1]) </a:t>
            </a:r>
            <a:r>
              <a:rPr lang="en-US" altLang="zh-CN" sz="1600" dirty="0" err="1"/>
              <a:t>j++</a:t>
            </a:r>
            <a:r>
              <a:rPr lang="en-US" altLang="zh-CN" sz="1600" dirty="0"/>
              <a:t>; </a:t>
            </a:r>
          </a:p>
          <a:p>
            <a:pPr marL="36576" indent="0">
              <a:buNone/>
            </a:pPr>
            <a:r>
              <a:rPr lang="en-US" altLang="zh-CN" sz="1600" dirty="0"/>
              <a:t>        ex[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 = j;</a:t>
            </a:r>
          </a:p>
          <a:p>
            <a:pPr marL="36576" indent="0">
              <a:buNone/>
            </a:pPr>
            <a:r>
              <a:rPr lang="en-US" altLang="zh-CN" sz="1600" dirty="0"/>
              <a:t>        if(i+j-1&gt;</a:t>
            </a:r>
            <a:r>
              <a:rPr lang="en-US" altLang="zh-CN" sz="1600" dirty="0" err="1"/>
              <a:t>mxp</a:t>
            </a:r>
            <a:r>
              <a:rPr lang="en-US" altLang="zh-CN" sz="1600" dirty="0"/>
              <a:t>) </a:t>
            </a:r>
            <a:r>
              <a:rPr lang="en-US" altLang="zh-CN" sz="1600" dirty="0" err="1"/>
              <a:t>mxp</a:t>
            </a:r>
            <a:r>
              <a:rPr lang="en-US" altLang="zh-CN" sz="1600" dirty="0"/>
              <a:t> = i+j-1, </a:t>
            </a:r>
            <a:r>
              <a:rPr lang="en-US" altLang="zh-CN" sz="1600" dirty="0" err="1"/>
              <a:t>mxa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;</a:t>
            </a:r>
          </a:p>
          <a:p>
            <a:pPr marL="36576" indent="0">
              <a:buNone/>
            </a:pPr>
            <a:r>
              <a:rPr lang="en-US" altLang="zh-CN" sz="1600" dirty="0"/>
              <a:t>    }</a:t>
            </a:r>
          </a:p>
          <a:p>
            <a:pPr marL="36576" indent="0">
              <a:buNone/>
            </a:pPr>
            <a:r>
              <a:rPr lang="en-US" altLang="zh-CN" sz="1600" dirty="0"/>
              <a:t>}</a:t>
            </a:r>
          </a:p>
          <a:p>
            <a:pPr marL="36576" indent="0">
              <a:buNone/>
            </a:pPr>
            <a:r>
              <a:rPr lang="en-US" altLang="zh-CN" sz="1600" dirty="0"/>
              <a:t>int main(){</a:t>
            </a:r>
          </a:p>
          <a:p>
            <a:pPr marL="36576" indent="0"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scanf</a:t>
            </a:r>
            <a:r>
              <a:rPr lang="en-US" altLang="zh-CN" sz="1600" dirty="0"/>
              <a:t>("%</a:t>
            </a:r>
            <a:r>
              <a:rPr lang="en-US" altLang="zh-CN" sz="1600" dirty="0" err="1"/>
              <a:t>s%s</a:t>
            </a:r>
            <a:r>
              <a:rPr lang="en-US" altLang="zh-CN" sz="1600" dirty="0"/>
              <a:t>",&amp;s[1],&amp;t[1]); </a:t>
            </a:r>
            <a:r>
              <a:rPr lang="en-US" altLang="zh-CN" sz="1600" dirty="0" err="1"/>
              <a:t>slen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strlen</a:t>
            </a:r>
            <a:r>
              <a:rPr lang="en-US" altLang="zh-CN" sz="1600" dirty="0"/>
              <a:t>(&amp;s[1]);</a:t>
            </a:r>
          </a:p>
          <a:p>
            <a:pPr marL="36576" indent="0">
              <a:buNone/>
            </a:pPr>
            <a:r>
              <a:rPr lang="en-US" altLang="zh-CN" sz="1600" dirty="0"/>
              <a:t>         </a:t>
            </a:r>
            <a:r>
              <a:rPr lang="en-US" altLang="zh-CN" sz="1600" dirty="0" err="1"/>
              <a:t>tlen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strlen</a:t>
            </a:r>
            <a:r>
              <a:rPr lang="en-US" altLang="zh-CN" sz="1600" dirty="0"/>
              <a:t>(&amp;t[1]); s[slen+1] = '%';</a:t>
            </a:r>
          </a:p>
          <a:p>
            <a:pPr marL="36576" indent="0"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getnx</a:t>
            </a:r>
            <a:r>
              <a:rPr lang="en-US" altLang="zh-CN" sz="1600" dirty="0"/>
              <a:t>(); </a:t>
            </a:r>
            <a:r>
              <a:rPr lang="en-US" altLang="zh-CN" sz="1600" dirty="0" err="1"/>
              <a:t>getex</a:t>
            </a:r>
            <a:r>
              <a:rPr lang="en-US" altLang="zh-CN" sz="1600" dirty="0"/>
              <a:t>();</a:t>
            </a:r>
          </a:p>
          <a:p>
            <a:pPr marL="36576" indent="0">
              <a:buNone/>
            </a:pPr>
            <a:r>
              <a:rPr lang="en-US" altLang="zh-CN" sz="1600" dirty="0"/>
              <a:t>    for(int T=read();T--;) </a:t>
            </a:r>
          </a:p>
          <a:p>
            <a:pPr marL="36576" indent="0">
              <a:buNone/>
            </a:pPr>
            <a:r>
              <a:rPr lang="en-US" altLang="zh-CN" sz="1600" dirty="0"/>
              <a:t>           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("%d\</a:t>
            </a:r>
            <a:r>
              <a:rPr lang="en-US" altLang="zh-CN" sz="1600" dirty="0" err="1"/>
              <a:t>n",ex</a:t>
            </a:r>
            <a:r>
              <a:rPr lang="en-US" altLang="zh-CN" sz="1600" dirty="0"/>
              <a:t>[read()]);</a:t>
            </a:r>
          </a:p>
          <a:p>
            <a:pPr marL="36576" indent="0">
              <a:buNone/>
            </a:pPr>
            <a:r>
              <a:rPr lang="en-US" altLang="zh-CN" sz="1600" dirty="0"/>
              <a:t>    return 0;</a:t>
            </a:r>
          </a:p>
          <a:p>
            <a:pPr marL="36576" indent="0">
              <a:buNone/>
            </a:pPr>
            <a:r>
              <a:rPr lang="en-US" altLang="zh-CN" sz="1600" dirty="0"/>
              <a:t>}</a:t>
            </a:r>
          </a:p>
          <a:p>
            <a:pPr marL="36576" indent="0">
              <a:buNone/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xmlns="" val="2581540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练习</a:t>
            </a:r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Poj 2185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85014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0"/>
            <a:ext cx="7467600" cy="11430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扩展</a:t>
            </a:r>
            <a:r>
              <a:rPr lang="en-US" altLang="zh-CN" dirty="0" err="1"/>
              <a:t>kmp</a:t>
            </a:r>
            <a:endParaRPr lang="zh-CN" altLang="en-US" dirty="0"/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457200" y="1142984"/>
            <a:ext cx="8363272" cy="5500726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给定母串</a:t>
            </a:r>
            <a:r>
              <a:rPr lang="en-US" altLang="zh-CN" dirty="0"/>
              <a:t>S</a:t>
            </a:r>
            <a:r>
              <a:rPr lang="zh-CN" altLang="en-US" dirty="0"/>
              <a:t>，和子串</a:t>
            </a:r>
            <a:r>
              <a:rPr lang="en-US" altLang="zh-CN" dirty="0"/>
              <a:t>T</a:t>
            </a:r>
            <a:r>
              <a:rPr lang="zh-CN" altLang="en-US" dirty="0"/>
              <a:t>。定义</a:t>
            </a:r>
            <a:r>
              <a:rPr lang="en-US" altLang="zh-CN" dirty="0"/>
              <a:t>n=</a:t>
            </a:r>
            <a:r>
              <a:rPr lang="en-US" altLang="zh-CN" dirty="0" err="1"/>
              <a:t>strlen</a:t>
            </a:r>
            <a:r>
              <a:rPr lang="en-US" altLang="zh-CN" dirty="0"/>
              <a:t>(S), m=</a:t>
            </a:r>
            <a:r>
              <a:rPr lang="en-US" altLang="zh-CN" dirty="0" err="1"/>
              <a:t>strlen</a:t>
            </a:r>
            <a:r>
              <a:rPr lang="en-US" altLang="zh-CN" dirty="0"/>
              <a:t>(T)</a:t>
            </a:r>
          </a:p>
          <a:p>
            <a:r>
              <a:rPr lang="zh-CN" altLang="en-US" dirty="0"/>
              <a:t>定义</a:t>
            </a:r>
            <a:r>
              <a:rPr lang="en-US" altLang="zh-CN" dirty="0"/>
              <a:t>extend[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</a:t>
            </a:r>
            <a:r>
              <a:rPr lang="en-US" altLang="zh-CN" dirty="0"/>
              <a:t>S[</a:t>
            </a:r>
            <a:r>
              <a:rPr lang="en-US" altLang="zh-CN" dirty="0" err="1"/>
              <a:t>i</a:t>
            </a:r>
            <a:r>
              <a:rPr lang="en-US" altLang="zh-CN" dirty="0"/>
              <a:t>..n]</a:t>
            </a:r>
            <a:r>
              <a:rPr lang="zh-CN" altLang="en-US" dirty="0"/>
              <a:t>与</a:t>
            </a:r>
            <a:r>
              <a:rPr lang="en-US" altLang="zh-CN" dirty="0"/>
              <a:t>T</a:t>
            </a:r>
            <a:r>
              <a:rPr lang="zh-CN" altLang="en-US" dirty="0"/>
              <a:t>的最长公共前缀长度。</a:t>
            </a:r>
          </a:p>
          <a:p>
            <a:r>
              <a:rPr lang="zh-CN" altLang="en-US" dirty="0"/>
              <a:t>请在线性的时间复杂度内，求出所有的</a:t>
            </a:r>
            <a:r>
              <a:rPr lang="en-US" altLang="zh-CN" dirty="0"/>
              <a:t>extend[1..n]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容易发现，如果有某个位置</a:t>
            </a:r>
            <a:r>
              <a:rPr lang="en-US" altLang="zh-CN" dirty="0" err="1"/>
              <a:t>i</a:t>
            </a:r>
            <a:r>
              <a:rPr lang="zh-CN" altLang="en-US" dirty="0"/>
              <a:t>满足</a:t>
            </a:r>
            <a:r>
              <a:rPr lang="en-US" altLang="zh-CN" dirty="0"/>
              <a:t>extend[</a:t>
            </a:r>
            <a:r>
              <a:rPr lang="en-US" altLang="zh-CN" dirty="0" err="1"/>
              <a:t>i</a:t>
            </a:r>
            <a:r>
              <a:rPr lang="en-US" altLang="zh-CN" dirty="0"/>
              <a:t>]=m</a:t>
            </a:r>
            <a:r>
              <a:rPr lang="zh-CN" altLang="en-US" dirty="0"/>
              <a:t>，那么</a:t>
            </a:r>
            <a:r>
              <a:rPr lang="en-US" altLang="zh-CN" dirty="0"/>
              <a:t>T</a:t>
            </a:r>
            <a:r>
              <a:rPr lang="zh-CN" altLang="en-US" dirty="0"/>
              <a:t>就肯定在</a:t>
            </a:r>
            <a:r>
              <a:rPr lang="en-US" altLang="zh-CN" dirty="0"/>
              <a:t>S</a:t>
            </a:r>
            <a:r>
              <a:rPr lang="zh-CN" altLang="en-US" dirty="0"/>
              <a:t>中出现过，并且进一步知道出现首位置是</a:t>
            </a:r>
            <a:r>
              <a:rPr lang="en-US" altLang="zh-CN" dirty="0" err="1"/>
              <a:t>i</a:t>
            </a:r>
            <a:r>
              <a:rPr lang="en-US" altLang="zh-CN" dirty="0"/>
              <a:t>——</a:t>
            </a:r>
            <a:r>
              <a:rPr lang="zh-CN" altLang="en-US" dirty="0"/>
              <a:t>而这正是经典的</a:t>
            </a:r>
            <a:r>
              <a:rPr lang="en-US" altLang="zh-CN" dirty="0"/>
              <a:t>KMP</a:t>
            </a:r>
            <a:r>
              <a:rPr lang="zh-CN" altLang="en-US" dirty="0"/>
              <a:t>问题。</a:t>
            </a:r>
          </a:p>
          <a:p>
            <a:r>
              <a:rPr lang="zh-CN" altLang="en-US" dirty="0"/>
              <a:t>因此可见“扩展的</a:t>
            </a:r>
            <a:r>
              <a:rPr lang="en-US" altLang="zh-CN" dirty="0"/>
              <a:t>KMP</a:t>
            </a:r>
            <a:r>
              <a:rPr lang="zh-CN" altLang="en-US" dirty="0"/>
              <a:t>问题”是对经典</a:t>
            </a:r>
            <a:r>
              <a:rPr lang="en-US" altLang="zh-CN" dirty="0"/>
              <a:t>KMP</a:t>
            </a:r>
            <a:r>
              <a:rPr lang="zh-CN" altLang="en-US" dirty="0"/>
              <a:t>问题的一个扩充和加难。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80189065"/>
              </p:ext>
            </p:extLst>
          </p:nvPr>
        </p:nvGraphicFramePr>
        <p:xfrm>
          <a:off x="469032" y="2607464"/>
          <a:ext cx="7677494" cy="16430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55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11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21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580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5398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1425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xmlns="" val="278845512"/>
                    </a:ext>
                  </a:extLst>
                </a:gridCol>
                <a:gridCol w="334166">
                  <a:extLst>
                    <a:ext uri="{9D8B030D-6E8A-4147-A177-3AD203B41FA5}">
                      <a16:colId xmlns:a16="http://schemas.microsoft.com/office/drawing/2014/main" xmlns="" val="400714678"/>
                    </a:ext>
                  </a:extLst>
                </a:gridCol>
              </a:tblGrid>
              <a:tr h="51792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6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zh-CN" sz="16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zh-CN" sz="16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zh-CN" sz="16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zh-CN" sz="16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zh-CN" sz="16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zh-CN" sz="16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en-US" altLang="zh-CN" sz="16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altLang="zh-CN" sz="16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en-US" altLang="zh-CN" sz="16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zh-CN" sz="16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effectLst/>
                          <a:latin typeface="+mn-ea"/>
                          <a:ea typeface="+mn-ea"/>
                        </a:rPr>
                        <a:t>11</a:t>
                      </a:r>
                      <a:endParaRPr lang="en-US" altLang="zh-CN" sz="16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effectLst/>
                          <a:latin typeface="+mn-ea"/>
                          <a:ea typeface="+mn-ea"/>
                        </a:rPr>
                        <a:t>12</a:t>
                      </a:r>
                      <a:endParaRPr lang="en-US" altLang="zh-CN" sz="16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50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effectLst/>
                          <a:latin typeface="+mn-ea"/>
                          <a:ea typeface="+mn-ea"/>
                        </a:rPr>
                        <a:t>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effectLst/>
                          <a:latin typeface="+mn-ea"/>
                          <a:ea typeface="+mn-ea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effectLst/>
                          <a:latin typeface="+mn-ea"/>
                          <a:ea typeface="+mn-ea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effectLst/>
                          <a:latin typeface="+mn-ea"/>
                          <a:ea typeface="+mn-ea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effectLst/>
                          <a:latin typeface="+mn-ea"/>
                          <a:ea typeface="+mn-ea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effectLst/>
                          <a:latin typeface="+mn-ea"/>
                          <a:ea typeface="+mn-ea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effectLst/>
                          <a:latin typeface="+mn-ea"/>
                          <a:ea typeface="+mn-ea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effectLst/>
                          <a:latin typeface="+mn-ea"/>
                          <a:ea typeface="+mn-ea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effectLst/>
                          <a:latin typeface="+mn-ea"/>
                          <a:ea typeface="+mn-ea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effectLst/>
                          <a:latin typeface="+mn-ea"/>
                          <a:ea typeface="+mn-ea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effectLst/>
                          <a:latin typeface="+mn-ea"/>
                          <a:ea typeface="+mn-ea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50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+mn-ea"/>
                          <a:ea typeface="+mn-ea"/>
                        </a:rPr>
                        <a:t>T</a:t>
                      </a:r>
                      <a:endParaRPr lang="en-US" sz="16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+mn-ea"/>
                          <a:ea typeface="+mn-ea"/>
                        </a:rPr>
                        <a:t>a</a:t>
                      </a:r>
                      <a:endParaRPr lang="en-US" sz="16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+mn-ea"/>
                          <a:ea typeface="+mn-ea"/>
                        </a:rPr>
                        <a:t>a</a:t>
                      </a:r>
                      <a:endParaRPr lang="en-US" sz="16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+mn-ea"/>
                          <a:ea typeface="+mn-ea"/>
                        </a:rPr>
                        <a:t>a</a:t>
                      </a:r>
                      <a:endParaRPr lang="en-US" sz="16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+mn-ea"/>
                          <a:ea typeface="+mn-ea"/>
                        </a:rPr>
                        <a:t>a</a:t>
                      </a:r>
                      <a:endParaRPr lang="en-US" sz="16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+mn-ea"/>
                          <a:ea typeface="+mn-ea"/>
                        </a:rPr>
                        <a:t>a</a:t>
                      </a:r>
                      <a:endParaRPr lang="en-US" sz="16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+mn-ea"/>
                          <a:ea typeface="+mn-ea"/>
                        </a:rPr>
                        <a:t>a</a:t>
                      </a:r>
                      <a:endParaRPr lang="en-US" sz="16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+mn-ea"/>
                          <a:ea typeface="+mn-ea"/>
                        </a:rPr>
                        <a:t>a</a:t>
                      </a:r>
                      <a:endParaRPr lang="en-US" sz="16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+mn-ea"/>
                          <a:ea typeface="+mn-ea"/>
                        </a:rPr>
                        <a:t>a</a:t>
                      </a:r>
                      <a:endParaRPr lang="en-US" sz="16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+mn-ea"/>
                          <a:ea typeface="+mn-ea"/>
                        </a:rPr>
                        <a:t>a</a:t>
                      </a:r>
                      <a:endParaRPr lang="en-US" sz="16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+mn-ea"/>
                          <a:ea typeface="+mn-ea"/>
                        </a:rPr>
                        <a:t>a</a:t>
                      </a:r>
                      <a:endParaRPr lang="en-US" sz="16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50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+mn-ea"/>
                          <a:ea typeface="+mn-ea"/>
                        </a:rPr>
                        <a:t>extend</a:t>
                      </a:r>
                      <a:endParaRPr lang="en-US" sz="16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zh-CN" sz="16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en-US" altLang="zh-CN" sz="16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altLang="zh-CN" sz="16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en-US" altLang="zh-CN" sz="16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zh-CN" sz="16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zh-CN" sz="16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zh-CN" sz="16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zh-CN" sz="16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zh-CN" sz="16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zh-CN" sz="16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en-US" altLang="zh-CN" sz="16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zh-CN" sz="16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39424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375588" y="648311"/>
            <a:ext cx="7467600" cy="4525963"/>
          </a:xfrm>
        </p:spPr>
        <p:txBody>
          <a:bodyPr/>
          <a:lstStyle/>
          <a:p>
            <a:r>
              <a:rPr lang="zh-CN" altLang="en-US" dirty="0"/>
              <a:t>看一个例子</a:t>
            </a:r>
            <a:r>
              <a:rPr lang="en-US" altLang="zh-CN" dirty="0"/>
              <a:t>S=’</a:t>
            </a:r>
            <a:r>
              <a:rPr lang="en-US" altLang="zh-CN" dirty="0" err="1"/>
              <a:t>aaaaaaaaaabaaa</a:t>
            </a:r>
            <a:r>
              <a:rPr lang="en-US" altLang="zh-CN" dirty="0"/>
              <a:t>’, </a:t>
            </a:r>
          </a:p>
          <a:p>
            <a:r>
              <a:rPr lang="en-US" altLang="zh-CN" dirty="0"/>
              <a:t>                  T=’</a:t>
            </a:r>
            <a:r>
              <a:rPr lang="en-US" altLang="zh-CN" dirty="0" err="1"/>
              <a:t>aaaaaaaaaaa</a:t>
            </a:r>
            <a:r>
              <a:rPr lang="en-US" altLang="zh-CN" dirty="0"/>
              <a:t>’</a:t>
            </a:r>
            <a:endParaRPr lang="zh-CN" altLang="en-US" dirty="0"/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00808"/>
            <a:ext cx="5904656" cy="226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3976413"/>
            <a:ext cx="7848872" cy="2395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128790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214282" y="285728"/>
            <a:ext cx="8686800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因为通过计算</a:t>
            </a:r>
            <a:r>
              <a:rPr lang="en-US" altLang="zh-CN" dirty="0"/>
              <a:t>extend[1]=10</a:t>
            </a:r>
            <a:r>
              <a:rPr lang="zh-CN" altLang="en-US" dirty="0"/>
              <a:t>，我们可以得到这样的信息：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B0F0"/>
                </a:solidFill>
              </a:rPr>
              <a:t>S[1..10]=T[1..10]</a:t>
            </a:r>
            <a:r>
              <a:rPr lang="zh-CN" altLang="en-US" dirty="0">
                <a:solidFill>
                  <a:srgbClr val="00B0F0"/>
                </a:solidFill>
              </a:rPr>
              <a:t>→</a:t>
            </a:r>
            <a:r>
              <a:rPr lang="en-US" altLang="zh-CN" dirty="0">
                <a:solidFill>
                  <a:srgbClr val="00B0F0"/>
                </a:solidFill>
              </a:rPr>
              <a:t>S[2..10]=T[2..10]</a:t>
            </a:r>
            <a:r>
              <a:rPr lang="zh-CN" altLang="en-US" dirty="0">
                <a:solidFill>
                  <a:srgbClr val="00B0F0"/>
                </a:solidFill>
              </a:rPr>
              <a:t>。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计算</a:t>
            </a:r>
            <a:r>
              <a:rPr lang="en-US" altLang="zh-CN" dirty="0"/>
              <a:t>extend[2]</a:t>
            </a:r>
            <a:r>
              <a:rPr lang="zh-CN" altLang="en-US" dirty="0"/>
              <a:t>的时候，是</a:t>
            </a:r>
            <a:r>
              <a:rPr lang="en-US" altLang="zh-CN" dirty="0"/>
              <a:t>S[2]</a:t>
            </a:r>
            <a:r>
              <a:rPr lang="zh-CN" altLang="en-US" dirty="0"/>
              <a:t>开始匹配</a:t>
            </a:r>
            <a:r>
              <a:rPr lang="en-US" altLang="zh-CN" dirty="0"/>
              <a:t>T</a:t>
            </a:r>
            <a:r>
              <a:rPr lang="zh-CN" altLang="en-US" dirty="0"/>
              <a:t>。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因为</a:t>
            </a:r>
            <a:r>
              <a:rPr lang="en-US" altLang="zh-CN" dirty="0">
                <a:solidFill>
                  <a:srgbClr val="00B0F0"/>
                </a:solidFill>
              </a:rPr>
              <a:t>S[2..10]=T[2..10]</a:t>
            </a:r>
            <a:r>
              <a:rPr lang="zh-CN" altLang="en-US" dirty="0"/>
              <a:t>，所以在匹配的开头阶段是“</a:t>
            </a:r>
            <a:r>
              <a:rPr lang="zh-CN" altLang="en-US" dirty="0">
                <a:solidFill>
                  <a:srgbClr val="FF0000"/>
                </a:solidFill>
              </a:rPr>
              <a:t>以</a:t>
            </a:r>
            <a:r>
              <a:rPr lang="en-US" altLang="zh-CN" dirty="0">
                <a:solidFill>
                  <a:srgbClr val="FF0000"/>
                </a:solidFill>
              </a:rPr>
              <a:t>T[2..10]</a:t>
            </a:r>
            <a:r>
              <a:rPr lang="zh-CN" altLang="en-US" dirty="0">
                <a:solidFill>
                  <a:srgbClr val="FF0000"/>
                </a:solidFill>
              </a:rPr>
              <a:t>为母串，</a:t>
            </a:r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zh-CN" altLang="en-US" dirty="0">
                <a:solidFill>
                  <a:srgbClr val="FF0000"/>
                </a:solidFill>
              </a:rPr>
              <a:t>为子串</a:t>
            </a:r>
            <a:r>
              <a:rPr lang="zh-CN" altLang="en-US" dirty="0"/>
              <a:t>”的匹配。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不妨设辅助数组</a:t>
            </a:r>
            <a:r>
              <a:rPr lang="en-US" altLang="zh-CN" dirty="0"/>
              <a:t>next[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</a:t>
            </a:r>
            <a:r>
              <a:rPr lang="en-US" altLang="zh-CN" dirty="0"/>
              <a:t>T[</a:t>
            </a:r>
            <a:r>
              <a:rPr lang="en-US" altLang="zh-CN" dirty="0" err="1"/>
              <a:t>i</a:t>
            </a:r>
            <a:r>
              <a:rPr lang="en-US" altLang="zh-CN" dirty="0"/>
              <a:t>..m]</a:t>
            </a:r>
            <a:r>
              <a:rPr lang="zh-CN" altLang="en-US" dirty="0"/>
              <a:t>与</a:t>
            </a:r>
            <a:r>
              <a:rPr lang="en-US" altLang="zh-CN" dirty="0"/>
              <a:t>T</a:t>
            </a:r>
            <a:r>
              <a:rPr lang="zh-CN" altLang="en-US" dirty="0"/>
              <a:t>的最长公共前缀长度。</a:t>
            </a:r>
            <a:endParaRPr lang="en-US" altLang="zh-CN" dirty="0"/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67184151"/>
              </p:ext>
            </p:extLst>
          </p:nvPr>
        </p:nvGraphicFramePr>
        <p:xfrm>
          <a:off x="928662" y="4857760"/>
          <a:ext cx="7715304" cy="12858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69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127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588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344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615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5886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6428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798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12744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3368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711574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606156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　</a:t>
                      </a:r>
                      <a:endParaRPr lang="zh-CN" alt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</a:t>
                      </a:r>
                      <a:endParaRPr lang="en-US" altLang="zh-C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</a:t>
                      </a:r>
                      <a:endParaRPr lang="en-US" altLang="zh-C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3</a:t>
                      </a:r>
                      <a:endParaRPr lang="en-US" altLang="zh-C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4</a:t>
                      </a:r>
                      <a:endParaRPr lang="en-US" altLang="zh-C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5</a:t>
                      </a:r>
                      <a:endParaRPr lang="en-US" altLang="zh-C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6</a:t>
                      </a:r>
                      <a:endParaRPr lang="en-US" altLang="zh-C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7</a:t>
                      </a:r>
                      <a:endParaRPr lang="en-US" altLang="zh-C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8</a:t>
                      </a:r>
                      <a:endParaRPr lang="en-US" altLang="zh-C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9</a:t>
                      </a:r>
                      <a:endParaRPr lang="en-US" altLang="zh-C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10</a:t>
                      </a:r>
                      <a:endParaRPr lang="en-US" altLang="zh-C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11</a:t>
                      </a:r>
                      <a:endParaRPr lang="en-US" altLang="zh-C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T</a:t>
                      </a:r>
                      <a:r>
                        <a:rPr lang="zh-CN" altLang="en-US" sz="1600" u="none" strike="noStrike" dirty="0">
                          <a:effectLst/>
                        </a:rPr>
                        <a:t>　</a:t>
                      </a:r>
                      <a:endParaRPr lang="zh-CN" alt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a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a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a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a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a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a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a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a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a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a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a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next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11</a:t>
                      </a:r>
                      <a:endParaRPr lang="en-US" altLang="zh-C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10</a:t>
                      </a:r>
                      <a:endParaRPr lang="en-US" altLang="zh-CN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9</a:t>
                      </a:r>
                      <a:endParaRPr lang="en-US" altLang="zh-C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8</a:t>
                      </a:r>
                      <a:endParaRPr lang="en-US" altLang="zh-C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7</a:t>
                      </a:r>
                      <a:endParaRPr lang="en-US" altLang="zh-C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6</a:t>
                      </a:r>
                      <a:endParaRPr lang="en-US" altLang="zh-C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5</a:t>
                      </a:r>
                      <a:endParaRPr lang="en-US" altLang="zh-C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4</a:t>
                      </a:r>
                      <a:endParaRPr lang="en-US" altLang="zh-C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3</a:t>
                      </a:r>
                      <a:endParaRPr lang="en-US" altLang="zh-C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</a:t>
                      </a:r>
                      <a:endParaRPr lang="en-US" altLang="zh-C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1</a:t>
                      </a:r>
                      <a:endParaRPr lang="en-US" altLang="zh-CN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296739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再看个</a:t>
            </a:r>
            <a:r>
              <a:rPr lang="en-US" altLang="zh-CN" dirty="0"/>
              <a:t>next</a:t>
            </a:r>
            <a:r>
              <a:rPr lang="zh-CN" altLang="en-US" dirty="0"/>
              <a:t>数组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71538" y="2500306"/>
          <a:ext cx="7429555" cy="16430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25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19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827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894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3609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8271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7594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1278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4192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7199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629327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36093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606018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</a:tblGrid>
              <a:tr h="54769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</a:rPr>
                        <a:t>　</a:t>
                      </a:r>
                      <a:endParaRPr lang="zh-CN" alt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</a:rPr>
                        <a:t>1</a:t>
                      </a:r>
                      <a:endParaRPr lang="en-US" altLang="zh-C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</a:rPr>
                        <a:t>2</a:t>
                      </a:r>
                      <a:endParaRPr lang="en-US" altLang="zh-C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</a:rPr>
                        <a:t>3</a:t>
                      </a:r>
                      <a:endParaRPr lang="en-US" altLang="zh-C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</a:rPr>
                        <a:t>4</a:t>
                      </a:r>
                      <a:endParaRPr lang="en-US" altLang="zh-C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effectLst/>
                        </a:rPr>
                        <a:t>5</a:t>
                      </a:r>
                      <a:endParaRPr lang="en-US" altLang="zh-CN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</a:rPr>
                        <a:t>6</a:t>
                      </a:r>
                      <a:endParaRPr lang="en-US" altLang="zh-C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</a:rPr>
                        <a:t>7</a:t>
                      </a:r>
                      <a:endParaRPr lang="en-US" altLang="zh-C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</a:rPr>
                        <a:t>8</a:t>
                      </a:r>
                      <a:endParaRPr lang="en-US" altLang="zh-C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</a:rPr>
                        <a:t>9</a:t>
                      </a:r>
                      <a:endParaRPr lang="en-US" altLang="zh-C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</a:rPr>
                        <a:t>10</a:t>
                      </a:r>
                      <a:endParaRPr lang="en-US" altLang="zh-C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</a:rPr>
                        <a:t>11</a:t>
                      </a:r>
                      <a:endParaRPr lang="en-US" altLang="zh-C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</a:rPr>
                        <a:t>12</a:t>
                      </a:r>
                      <a:endParaRPr lang="en-US" altLang="zh-C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76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</a:t>
                      </a:r>
                      <a:endParaRPr 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a</a:t>
                      </a:r>
                      <a:endParaRPr lang="en-US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a</a:t>
                      </a:r>
                      <a:endParaRPr lang="en-US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a</a:t>
                      </a:r>
                      <a:endParaRPr lang="en-US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a</a:t>
                      </a:r>
                      <a:endParaRPr lang="en-US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a</a:t>
                      </a:r>
                      <a:endParaRPr lang="en-US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a</a:t>
                      </a:r>
                      <a:endParaRPr lang="en-US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a</a:t>
                      </a:r>
                      <a:endParaRPr lang="en-US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a</a:t>
                      </a:r>
                      <a:endParaRPr lang="en-US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a</a:t>
                      </a:r>
                      <a:endParaRPr lang="en-US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a</a:t>
                      </a:r>
                      <a:endParaRPr lang="en-US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a</a:t>
                      </a:r>
                      <a:endParaRPr 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76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next</a:t>
                      </a:r>
                      <a:endParaRPr lang="en-US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</a:rPr>
                        <a:t>12</a:t>
                      </a:r>
                      <a:endParaRPr lang="en-US" altLang="zh-C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effectLst/>
                        </a:rPr>
                        <a:t>10</a:t>
                      </a:r>
                      <a:endParaRPr lang="en-US" altLang="zh-CN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</a:rPr>
                        <a:t>9</a:t>
                      </a:r>
                      <a:endParaRPr lang="en-US" altLang="zh-C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</a:rPr>
                        <a:t>8</a:t>
                      </a:r>
                      <a:endParaRPr lang="en-US" altLang="zh-C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</a:rPr>
                        <a:t>7</a:t>
                      </a:r>
                      <a:endParaRPr lang="en-US" altLang="zh-C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</a:rPr>
                        <a:t>6</a:t>
                      </a:r>
                      <a:endParaRPr lang="en-US" altLang="zh-C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</a:rPr>
                        <a:t>5</a:t>
                      </a:r>
                      <a:endParaRPr lang="en-US" altLang="zh-C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</a:rPr>
                        <a:t>4</a:t>
                      </a:r>
                      <a:endParaRPr lang="en-US" altLang="zh-C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</a:rPr>
                        <a:t>3</a:t>
                      </a:r>
                      <a:endParaRPr lang="en-US" altLang="zh-C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</a:rPr>
                        <a:t>2</a:t>
                      </a:r>
                      <a:endParaRPr lang="en-US" altLang="zh-C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</a:rPr>
                        <a:t>1</a:t>
                      </a:r>
                      <a:endParaRPr lang="en-US" altLang="zh-C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effectLst/>
                        </a:rPr>
                        <a:t>0</a:t>
                      </a:r>
                      <a:endParaRPr lang="en-US" altLang="zh-CN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7840" y="1158321"/>
            <a:ext cx="8712968" cy="432048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next[1]=11,next[2]=10</a:t>
            </a:r>
            <a:endParaRPr lang="zh-CN" altLang="en-US" dirty="0"/>
          </a:p>
          <a:p>
            <a:pPr>
              <a:lnSpc>
                <a:spcPct val="120000"/>
              </a:lnSpc>
            </a:pPr>
            <a:r>
              <a:rPr lang="en-US" altLang="zh-CN" dirty="0"/>
              <a:t>T[2..11]=T[1..10]</a:t>
            </a:r>
            <a:br>
              <a:rPr lang="en-US" altLang="zh-CN" dirty="0"/>
            </a:br>
            <a:r>
              <a:rPr lang="en-US" altLang="zh-CN" dirty="0"/>
              <a:t>           </a:t>
            </a:r>
            <a:r>
              <a:rPr lang="zh-CN" altLang="en-US" dirty="0"/>
              <a:t>→</a:t>
            </a:r>
            <a:r>
              <a:rPr lang="en-US" altLang="zh-CN" dirty="0"/>
              <a:t>T[2..10]=T[1..9]    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extend[1]=10</a:t>
            </a:r>
          </a:p>
          <a:p>
            <a:pPr marL="36576" indent="0">
              <a:lnSpc>
                <a:spcPct val="120000"/>
              </a:lnSpc>
              <a:buNone/>
            </a:pPr>
            <a:r>
              <a:rPr lang="en-US" altLang="zh-CN" dirty="0"/>
              <a:t>              </a:t>
            </a:r>
            <a:r>
              <a:rPr lang="zh-CN" altLang="en-US" dirty="0"/>
              <a:t>→</a:t>
            </a:r>
            <a:r>
              <a:rPr lang="en-US" altLang="zh-CN" dirty="0"/>
              <a:t>S[2..10]=</a:t>
            </a:r>
            <a:r>
              <a:rPr lang="zh-CN" altLang="en-US" dirty="0"/>
              <a:t> </a:t>
            </a:r>
            <a:r>
              <a:rPr lang="en-US" altLang="zh-CN" dirty="0"/>
              <a:t>T[2..10]= T[1..9]</a:t>
            </a:r>
            <a:endParaRPr lang="zh-CN" altLang="en-US" dirty="0"/>
          </a:p>
          <a:p>
            <a:pPr>
              <a:lnSpc>
                <a:spcPct val="120000"/>
              </a:lnSpc>
            </a:pPr>
            <a:r>
              <a:rPr lang="zh-CN" altLang="en-US" dirty="0"/>
              <a:t>这就是说前</a:t>
            </a:r>
            <a:r>
              <a:rPr lang="en-US" altLang="zh-CN" dirty="0"/>
              <a:t>9</a:t>
            </a:r>
            <a:r>
              <a:rPr lang="zh-CN" altLang="en-US" dirty="0"/>
              <a:t>位的比较是完全可以避免的！我们直接从</a:t>
            </a:r>
            <a:r>
              <a:rPr lang="en-US" altLang="zh-CN" dirty="0"/>
              <a:t>S[11]</a:t>
            </a:r>
            <a:r>
              <a:rPr lang="zh-CN" altLang="en-US" dirty="0"/>
              <a:t>↔</a:t>
            </a:r>
            <a:r>
              <a:rPr lang="en-US" altLang="zh-CN" dirty="0"/>
              <a:t>T[10]</a:t>
            </a:r>
            <a:r>
              <a:rPr lang="zh-CN" altLang="en-US" dirty="0"/>
              <a:t>开始比较。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这时候一比较就发现失配，因此</a:t>
            </a:r>
            <a:r>
              <a:rPr lang="en-US" altLang="zh-CN" dirty="0"/>
              <a:t>extend[2]=9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08518428"/>
              </p:ext>
            </p:extLst>
          </p:nvPr>
        </p:nvGraphicFramePr>
        <p:xfrm>
          <a:off x="1057002" y="27732"/>
          <a:ext cx="7102004" cy="11106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20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40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649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945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579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649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0352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3371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64036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91257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65501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57972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　</a:t>
                      </a:r>
                      <a:endParaRPr lang="zh-CN" alt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</a:t>
                      </a:r>
                      <a:endParaRPr lang="en-US" altLang="zh-C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</a:t>
                      </a:r>
                      <a:endParaRPr lang="en-US" altLang="zh-C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3</a:t>
                      </a:r>
                      <a:endParaRPr lang="en-US" altLang="zh-C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4</a:t>
                      </a:r>
                      <a:endParaRPr lang="en-US" altLang="zh-C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5</a:t>
                      </a:r>
                      <a:endParaRPr lang="en-US" altLang="zh-CN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6</a:t>
                      </a:r>
                      <a:endParaRPr lang="en-US" altLang="zh-C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7</a:t>
                      </a:r>
                      <a:endParaRPr lang="en-US" altLang="zh-C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8</a:t>
                      </a:r>
                      <a:endParaRPr lang="en-US" altLang="zh-C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9</a:t>
                      </a:r>
                      <a:endParaRPr lang="en-US" altLang="zh-C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10</a:t>
                      </a:r>
                      <a:endParaRPr lang="en-US" altLang="zh-C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11</a:t>
                      </a:r>
                      <a:endParaRPr lang="en-US" altLang="zh-CN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T</a:t>
                      </a:r>
                      <a:r>
                        <a:rPr lang="zh-CN" altLang="en-US" sz="1600" u="none" strike="noStrike" dirty="0">
                          <a:effectLst/>
                        </a:rPr>
                        <a:t>　</a:t>
                      </a:r>
                      <a:endParaRPr lang="zh-CN" alt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a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a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a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a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a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a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a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a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a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a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a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77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next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11</a:t>
                      </a:r>
                      <a:endParaRPr lang="en-US" altLang="zh-CN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10</a:t>
                      </a:r>
                      <a:endParaRPr lang="en-US" altLang="zh-CN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9</a:t>
                      </a:r>
                      <a:endParaRPr lang="en-US" altLang="zh-C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8</a:t>
                      </a:r>
                      <a:endParaRPr lang="en-US" altLang="zh-CN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7</a:t>
                      </a:r>
                      <a:endParaRPr lang="en-US" altLang="zh-C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6</a:t>
                      </a:r>
                      <a:endParaRPr lang="en-US" altLang="zh-CN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5</a:t>
                      </a:r>
                      <a:endParaRPr lang="en-US" altLang="zh-CN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4</a:t>
                      </a:r>
                      <a:endParaRPr lang="en-US" altLang="zh-CN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3</a:t>
                      </a:r>
                      <a:endParaRPr lang="en-US" altLang="zh-CN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2</a:t>
                      </a:r>
                      <a:endParaRPr lang="en-US" altLang="zh-CN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1</a:t>
                      </a:r>
                      <a:endParaRPr lang="en-US" altLang="zh-CN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xmlns="" id="{9810812E-ACE6-43E4-8E62-A0812B42A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71470728"/>
              </p:ext>
            </p:extLst>
          </p:nvPr>
        </p:nvGraphicFramePr>
        <p:xfrm>
          <a:off x="899592" y="5279338"/>
          <a:ext cx="7389464" cy="14648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64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12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7956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8683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332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9871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8514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8514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5445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85146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85146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54452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415839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346533">
                  <a:extLst>
                    <a:ext uri="{9D8B030D-6E8A-4147-A177-3AD203B41FA5}">
                      <a16:colId xmlns:a16="http://schemas.microsoft.com/office/drawing/2014/main" xmlns="" val="278845512"/>
                    </a:ext>
                  </a:extLst>
                </a:gridCol>
                <a:gridCol w="321629">
                  <a:extLst>
                    <a:ext uri="{9D8B030D-6E8A-4147-A177-3AD203B41FA5}">
                      <a16:colId xmlns:a16="http://schemas.microsoft.com/office/drawing/2014/main" xmlns="" val="400714678"/>
                    </a:ext>
                  </a:extLst>
                </a:gridCol>
              </a:tblGrid>
              <a:tr h="38191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1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5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168" marR="9168" marT="916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1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zh-CN" sz="15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168" marR="9168" marT="916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1" u="none" strike="noStrike" dirty="0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zh-CN" sz="15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168" marR="9168" marT="916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1" u="none" strike="noStrike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zh-CN" sz="15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168" marR="9168" marT="916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1" u="none" strike="noStrike" dirty="0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zh-CN" sz="15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168" marR="9168" marT="916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1" u="none" strike="noStrike" dirty="0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zh-CN" sz="15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168" marR="9168" marT="916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1" u="none" strike="noStrike"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zh-CN" sz="15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168" marR="9168" marT="916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1" u="none" strike="noStrike"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en-US" altLang="zh-CN" sz="15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168" marR="9168" marT="916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1" u="none" strike="noStrike" dirty="0"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altLang="zh-CN" sz="15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168" marR="9168" marT="916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1" u="none" strike="noStrike" dirty="0"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en-US" altLang="zh-CN" sz="15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168" marR="9168" marT="916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1" u="none" strike="noStrike"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zh-CN" sz="15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168" marR="9168" marT="916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1" u="none" strike="noStrike" dirty="0">
                          <a:effectLst/>
                          <a:latin typeface="+mn-ea"/>
                          <a:ea typeface="+mn-ea"/>
                        </a:rPr>
                        <a:t>11</a:t>
                      </a:r>
                      <a:endParaRPr lang="en-US" altLang="zh-CN" sz="15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168" marR="9168" marT="916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1" u="none" strike="noStrike" dirty="0">
                          <a:effectLst/>
                          <a:latin typeface="+mn-ea"/>
                          <a:ea typeface="+mn-ea"/>
                        </a:rPr>
                        <a:t>12</a:t>
                      </a:r>
                      <a:endParaRPr lang="en-US" altLang="zh-CN" sz="15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168" marR="9168" marT="916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1" i="0" u="none" strike="noStrike" dirty="0"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9168" marR="9168" marT="916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1" i="0" u="none" strike="noStrike" dirty="0"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9168" marR="9168" marT="916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effectLst/>
                          <a:latin typeface="+mn-ea"/>
                          <a:ea typeface="+mn-ea"/>
                        </a:rPr>
                        <a:t>S</a:t>
                      </a:r>
                    </a:p>
                  </a:txBody>
                  <a:tcPr marL="9168" marR="9168" marT="916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effectLst/>
                          <a:latin typeface="+mn-ea"/>
                          <a:ea typeface="+mn-ea"/>
                        </a:rPr>
                        <a:t>a</a:t>
                      </a:r>
                    </a:p>
                  </a:txBody>
                  <a:tcPr marL="9168" marR="9168" marT="916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effectLst/>
                          <a:latin typeface="+mn-ea"/>
                          <a:ea typeface="+mn-ea"/>
                        </a:rPr>
                        <a:t>a</a:t>
                      </a:r>
                    </a:p>
                  </a:txBody>
                  <a:tcPr marL="9168" marR="9168" marT="916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effectLst/>
                          <a:latin typeface="+mn-ea"/>
                          <a:ea typeface="+mn-ea"/>
                        </a:rPr>
                        <a:t>a</a:t>
                      </a:r>
                    </a:p>
                  </a:txBody>
                  <a:tcPr marL="9168" marR="9168" marT="916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effectLst/>
                          <a:latin typeface="+mn-ea"/>
                          <a:ea typeface="+mn-ea"/>
                        </a:rPr>
                        <a:t>a</a:t>
                      </a:r>
                    </a:p>
                  </a:txBody>
                  <a:tcPr marL="9168" marR="9168" marT="916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effectLst/>
                          <a:latin typeface="+mn-ea"/>
                          <a:ea typeface="+mn-ea"/>
                        </a:rPr>
                        <a:t>a</a:t>
                      </a:r>
                    </a:p>
                  </a:txBody>
                  <a:tcPr marL="9168" marR="9168" marT="916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effectLst/>
                          <a:latin typeface="+mn-ea"/>
                          <a:ea typeface="+mn-ea"/>
                        </a:rPr>
                        <a:t>a</a:t>
                      </a:r>
                    </a:p>
                  </a:txBody>
                  <a:tcPr marL="9168" marR="9168" marT="916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effectLst/>
                          <a:latin typeface="+mn-ea"/>
                          <a:ea typeface="+mn-ea"/>
                        </a:rPr>
                        <a:t>a</a:t>
                      </a:r>
                    </a:p>
                  </a:txBody>
                  <a:tcPr marL="9168" marR="9168" marT="916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effectLst/>
                          <a:latin typeface="+mn-ea"/>
                          <a:ea typeface="+mn-ea"/>
                        </a:rPr>
                        <a:t>a</a:t>
                      </a:r>
                    </a:p>
                  </a:txBody>
                  <a:tcPr marL="9168" marR="9168" marT="916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effectLst/>
                          <a:latin typeface="+mn-ea"/>
                          <a:ea typeface="+mn-ea"/>
                        </a:rPr>
                        <a:t>a</a:t>
                      </a:r>
                    </a:p>
                  </a:txBody>
                  <a:tcPr marL="9168" marR="9168" marT="916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effectLst/>
                          <a:latin typeface="+mn-ea"/>
                          <a:ea typeface="+mn-ea"/>
                        </a:rPr>
                        <a:t>a</a:t>
                      </a:r>
                    </a:p>
                  </a:txBody>
                  <a:tcPr marL="9168" marR="9168" marT="916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b</a:t>
                      </a:r>
                    </a:p>
                  </a:txBody>
                  <a:tcPr marL="9168" marR="9168" marT="916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</a:p>
                  </a:txBody>
                  <a:tcPr marL="9168" marR="9168" marT="916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</a:p>
                  </a:txBody>
                  <a:tcPr marL="9168" marR="9168" marT="916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</a:p>
                  </a:txBody>
                  <a:tcPr marL="9168" marR="9168" marT="916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>
                          <a:effectLst/>
                          <a:latin typeface="+mn-ea"/>
                          <a:ea typeface="+mn-ea"/>
                        </a:rPr>
                        <a:t>T</a:t>
                      </a:r>
                      <a:endParaRPr lang="en-US" sz="15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168" marR="9168" marT="916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>
                          <a:effectLst/>
                          <a:latin typeface="+mn-ea"/>
                          <a:ea typeface="+mn-ea"/>
                        </a:rPr>
                        <a:t>a</a:t>
                      </a:r>
                      <a:endParaRPr lang="en-US" sz="15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168" marR="9168" marT="916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>
                          <a:effectLst/>
                          <a:latin typeface="+mn-ea"/>
                          <a:ea typeface="+mn-ea"/>
                        </a:rPr>
                        <a:t>a</a:t>
                      </a:r>
                      <a:endParaRPr lang="en-US" sz="15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168" marR="9168" marT="916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>
                          <a:effectLst/>
                          <a:latin typeface="+mn-ea"/>
                          <a:ea typeface="+mn-ea"/>
                        </a:rPr>
                        <a:t>a</a:t>
                      </a:r>
                      <a:endParaRPr lang="en-US" sz="15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168" marR="9168" marT="916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>
                          <a:effectLst/>
                          <a:latin typeface="+mn-ea"/>
                          <a:ea typeface="+mn-ea"/>
                        </a:rPr>
                        <a:t>a</a:t>
                      </a:r>
                      <a:endParaRPr lang="en-US" sz="15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168" marR="9168" marT="916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>
                          <a:effectLst/>
                          <a:latin typeface="+mn-ea"/>
                          <a:ea typeface="+mn-ea"/>
                        </a:rPr>
                        <a:t>a</a:t>
                      </a:r>
                      <a:endParaRPr lang="en-US" sz="15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168" marR="9168" marT="916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>
                          <a:effectLst/>
                          <a:latin typeface="+mn-ea"/>
                          <a:ea typeface="+mn-ea"/>
                        </a:rPr>
                        <a:t>a</a:t>
                      </a:r>
                      <a:endParaRPr lang="en-US" sz="15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168" marR="9168" marT="916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>
                          <a:effectLst/>
                          <a:latin typeface="+mn-ea"/>
                          <a:ea typeface="+mn-ea"/>
                        </a:rPr>
                        <a:t>a</a:t>
                      </a:r>
                      <a:endParaRPr lang="en-US" sz="15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168" marR="9168" marT="916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>
                          <a:effectLst/>
                          <a:latin typeface="+mn-ea"/>
                          <a:ea typeface="+mn-ea"/>
                        </a:rPr>
                        <a:t>a</a:t>
                      </a:r>
                      <a:endParaRPr lang="en-US" sz="15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168" marR="9168" marT="916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>
                          <a:effectLst/>
                          <a:latin typeface="+mn-ea"/>
                          <a:ea typeface="+mn-ea"/>
                        </a:rPr>
                        <a:t>a</a:t>
                      </a:r>
                      <a:endParaRPr lang="en-US" sz="15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168" marR="9168" marT="916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>
                          <a:effectLst/>
                          <a:latin typeface="+mn-ea"/>
                          <a:ea typeface="+mn-ea"/>
                        </a:rPr>
                        <a:t>a</a:t>
                      </a:r>
                      <a:endParaRPr lang="en-US" sz="15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168" marR="9168" marT="916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  <a:endParaRPr lang="en-US" sz="15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68" marR="9168" marT="916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1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68" marR="9168" marT="916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1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68" marR="9168" marT="916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1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68" marR="9168" marT="916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0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>
                          <a:effectLst/>
                          <a:latin typeface="+mn-ea"/>
                          <a:ea typeface="+mn-ea"/>
                        </a:rPr>
                        <a:t>extend</a:t>
                      </a:r>
                      <a:endParaRPr lang="en-US" sz="15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168" marR="9168" marT="916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1" u="none" strike="noStrike" dirty="0"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zh-CN" sz="15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168" marR="9168" marT="916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1" u="none" strike="noStrike" dirty="0"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en-US" altLang="zh-CN" sz="15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168" marR="9168" marT="916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1" u="none" strike="noStrike" dirty="0"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altLang="zh-CN" sz="15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168" marR="9168" marT="916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1" u="none" strike="noStrike"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en-US" altLang="zh-CN" sz="15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168" marR="9168" marT="916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1" u="none" strike="noStrike"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zh-CN" sz="15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168" marR="9168" marT="916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1" u="none" strike="noStrike" dirty="0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zh-CN" sz="15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168" marR="9168" marT="916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1" u="none" strike="noStrike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zh-CN" sz="15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168" marR="9168" marT="916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1" u="none" strike="noStrike" dirty="0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zh-CN" sz="15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168" marR="9168" marT="916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1" u="none" strike="noStrike" dirty="0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zh-CN" sz="15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168" marR="9168" marT="916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1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zh-CN" sz="15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168" marR="9168" marT="916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1" u="none" strike="noStrike" dirty="0"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en-US" altLang="zh-CN" sz="15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168" marR="9168" marT="916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1" u="none" strike="noStrike" dirty="0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zh-CN" sz="15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168" marR="9168" marT="916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1" i="0" u="none" strike="noStrike" dirty="0"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168" marR="9168" marT="916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1" i="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168" marR="9168" marT="916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711132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C943188-25AF-4076-8FCB-BCE4F4F5D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F570133-1EFA-456A-9B1D-2F0440725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又如：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xmlns="" id="{94929EEB-374A-4F6A-B307-AFA1829560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64822548"/>
              </p:ext>
            </p:extLst>
          </p:nvPr>
        </p:nvGraphicFramePr>
        <p:xfrm>
          <a:off x="654818" y="3041645"/>
          <a:ext cx="7072363" cy="16430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4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3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46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59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1031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5469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9687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3470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15866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49303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99071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10319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76882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</a:tblGrid>
              <a:tr h="51792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6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zh-CN" sz="16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zh-CN" sz="16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zh-CN" sz="16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zh-CN" sz="16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zh-CN" sz="16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zh-CN" sz="16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en-US" altLang="zh-CN" sz="16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altLang="zh-CN" sz="16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en-US" altLang="zh-CN" sz="16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zh-CN" sz="16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+mn-ea"/>
                          <a:ea typeface="+mn-ea"/>
                        </a:rPr>
                        <a:t>11</a:t>
                      </a:r>
                      <a:endParaRPr lang="en-US" altLang="zh-CN" sz="16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effectLst/>
                          <a:latin typeface="+mn-ea"/>
                          <a:ea typeface="+mn-ea"/>
                        </a:rPr>
                        <a:t>12</a:t>
                      </a:r>
                      <a:endParaRPr lang="en-US" altLang="zh-CN" sz="16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50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effectLst/>
                          <a:latin typeface="+mn-ea"/>
                          <a:ea typeface="+mn-ea"/>
                        </a:rPr>
                        <a:t>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effectLst/>
                          <a:latin typeface="+mn-ea"/>
                          <a:ea typeface="+mn-ea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effectLst/>
                          <a:latin typeface="+mn-ea"/>
                          <a:ea typeface="+mn-ea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effectLst/>
                          <a:latin typeface="+mn-ea"/>
                          <a:ea typeface="+mn-ea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effectLst/>
                          <a:latin typeface="+mn-ea"/>
                          <a:ea typeface="+mn-ea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effectLst/>
                          <a:latin typeface="+mn-ea"/>
                          <a:ea typeface="+mn-ea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effectLst/>
                          <a:latin typeface="+mn-ea"/>
                          <a:ea typeface="+mn-ea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effectLst/>
                          <a:latin typeface="+mn-ea"/>
                          <a:ea typeface="+mn-ea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effectLst/>
                          <a:latin typeface="+mn-ea"/>
                          <a:ea typeface="+mn-ea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effectLst/>
                          <a:latin typeface="+mn-ea"/>
                          <a:ea typeface="+mn-ea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effectLst/>
                          <a:latin typeface="+mn-ea"/>
                          <a:ea typeface="+mn-ea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effectLst/>
                          <a:latin typeface="+mn-ea"/>
                          <a:ea typeface="+mn-ea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50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+mn-ea"/>
                          <a:ea typeface="+mn-ea"/>
                        </a:rPr>
                        <a:t>T</a:t>
                      </a:r>
                      <a:endParaRPr lang="en-US" sz="16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+mn-ea"/>
                          <a:ea typeface="+mn-ea"/>
                        </a:rPr>
                        <a:t>a</a:t>
                      </a:r>
                      <a:endParaRPr lang="en-US" sz="16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+mn-ea"/>
                          <a:ea typeface="+mn-ea"/>
                        </a:rPr>
                        <a:t>a</a:t>
                      </a:r>
                      <a:endParaRPr lang="en-US" sz="16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+mn-ea"/>
                          <a:ea typeface="+mn-ea"/>
                        </a:rPr>
                        <a:t>a</a:t>
                      </a:r>
                      <a:endParaRPr lang="en-US" sz="16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+mn-ea"/>
                          <a:ea typeface="+mn-ea"/>
                        </a:rPr>
                        <a:t>a</a:t>
                      </a:r>
                      <a:endParaRPr lang="en-US" sz="16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+mn-ea"/>
                          <a:ea typeface="+mn-ea"/>
                        </a:rPr>
                        <a:t>a</a:t>
                      </a:r>
                      <a:endParaRPr lang="en-US" sz="16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+mn-ea"/>
                          <a:ea typeface="+mn-ea"/>
                        </a:rPr>
                        <a:t>a</a:t>
                      </a:r>
                      <a:endParaRPr lang="en-US" sz="16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+mn-ea"/>
                          <a:ea typeface="+mn-ea"/>
                        </a:rPr>
                        <a:t>a</a:t>
                      </a:r>
                      <a:endParaRPr lang="en-US" sz="16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+mn-ea"/>
                          <a:ea typeface="+mn-ea"/>
                        </a:rPr>
                        <a:t>a</a:t>
                      </a:r>
                      <a:endParaRPr lang="en-US" sz="16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+mn-ea"/>
                          <a:ea typeface="+mn-ea"/>
                        </a:rPr>
                        <a:t>a</a:t>
                      </a:r>
                      <a:endParaRPr lang="en-US" sz="16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+mn-ea"/>
                          <a:ea typeface="+mn-ea"/>
                        </a:rPr>
                        <a:t>a</a:t>
                      </a:r>
                      <a:endParaRPr lang="en-US" sz="16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b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50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+mn-ea"/>
                          <a:ea typeface="+mn-ea"/>
                        </a:rPr>
                        <a:t>extend</a:t>
                      </a:r>
                      <a:endParaRPr lang="en-US" sz="16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zh-CN" sz="16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effectLst/>
                          <a:latin typeface="+mn-ea"/>
                          <a:ea typeface="+mn-ea"/>
                        </a:rPr>
                        <a:t>11</a:t>
                      </a:r>
                      <a:endParaRPr lang="en-US" altLang="zh-CN" sz="16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en-US" altLang="zh-CN" sz="16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altLang="zh-CN" sz="16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en-US" altLang="zh-CN" sz="16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zh-CN" sz="16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zh-CN" sz="16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zh-CN" sz="16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zh-CN" sz="16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zh-CN" sz="16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zh-CN" sz="16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en-US" altLang="zh-CN" sz="16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317203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2698" y="-54315"/>
            <a:ext cx="7467600" cy="11430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算法思想</a:t>
            </a: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453694" y="908720"/>
            <a:ext cx="8435280" cy="4525963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设</a:t>
            </a:r>
            <a:r>
              <a:rPr lang="en-US" altLang="zh-CN" dirty="0"/>
              <a:t>extend[1..k]</a:t>
            </a:r>
            <a:r>
              <a:rPr lang="zh-CN" altLang="en-US" dirty="0"/>
              <a:t>已经算好，并且在以前的匹配过程中到达的最远位置是</a:t>
            </a:r>
            <a:r>
              <a:rPr lang="en-US" altLang="zh-CN" dirty="0"/>
              <a:t>p</a:t>
            </a:r>
            <a:r>
              <a:rPr lang="zh-CN" altLang="en-US" dirty="0"/>
              <a:t>。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最远位置严格的说就是</a:t>
            </a:r>
            <a:r>
              <a:rPr lang="en-US" altLang="zh-CN" dirty="0" err="1"/>
              <a:t>i+extend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]-1</a:t>
            </a:r>
            <a:r>
              <a:rPr lang="zh-CN" altLang="en-US" dirty="0"/>
              <a:t>的最大值，其中</a:t>
            </a:r>
            <a:r>
              <a:rPr lang="en-US" altLang="zh-CN" dirty="0" err="1"/>
              <a:t>i</a:t>
            </a:r>
            <a:r>
              <a:rPr lang="en-US" altLang="zh-CN" dirty="0"/>
              <a:t>=1,2,3,…,k</a:t>
            </a:r>
            <a:r>
              <a:rPr lang="zh-CN" altLang="en-US" dirty="0"/>
              <a:t>；不妨设这个取最大值的</a:t>
            </a:r>
            <a:r>
              <a:rPr lang="en-US" altLang="zh-CN" dirty="0" err="1"/>
              <a:t>i</a:t>
            </a:r>
            <a:r>
              <a:rPr lang="zh-CN" altLang="en-US" dirty="0"/>
              <a:t>是</a:t>
            </a:r>
            <a:r>
              <a:rPr lang="en-US" altLang="zh-CN" dirty="0"/>
              <a:t>a</a:t>
            </a:r>
            <a:r>
              <a:rPr lang="zh-CN" altLang="en-US" dirty="0"/>
              <a:t>。</a:t>
            </a:r>
            <a:r>
              <a:rPr lang="en-US" altLang="zh-CN" dirty="0"/>
              <a:t>(</a:t>
            </a:r>
            <a:r>
              <a:rPr lang="zh-CN" altLang="en-US" dirty="0"/>
              <a:t>下图黄色表示已经求出来了</a:t>
            </a:r>
            <a:r>
              <a:rPr lang="en-US" altLang="zh-CN" dirty="0"/>
              <a:t>extend</a:t>
            </a:r>
            <a:r>
              <a:rPr lang="zh-CN" altLang="en-US" dirty="0"/>
              <a:t>的位置</a:t>
            </a:r>
            <a:r>
              <a:rPr lang="en-US" altLang="zh-CN" dirty="0"/>
              <a:t>) 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根据定义</a:t>
            </a:r>
            <a:endParaRPr lang="en-US" altLang="zh-CN" dirty="0"/>
          </a:p>
          <a:p>
            <a:r>
              <a:rPr lang="en-US" altLang="zh-CN" dirty="0"/>
              <a:t>S[</a:t>
            </a:r>
            <a:r>
              <a:rPr lang="en-US" altLang="zh-CN" dirty="0" err="1"/>
              <a:t>a..p</a:t>
            </a:r>
            <a:r>
              <a:rPr lang="en-US" altLang="zh-CN" dirty="0"/>
              <a:t>]=T[1..p-a+1]</a:t>
            </a:r>
          </a:p>
          <a:p>
            <a:pPr marL="36576" indent="0">
              <a:buNone/>
            </a:pPr>
            <a:r>
              <a:rPr lang="zh-CN" altLang="en-US" dirty="0"/>
              <a:t>        →</a:t>
            </a:r>
            <a:r>
              <a:rPr lang="en-US" altLang="zh-CN" dirty="0"/>
              <a:t>S[k+1..p]= T[k-a+1+1..p-a+1] =T[k-a+2..p-a+1]</a:t>
            </a:r>
            <a:r>
              <a:rPr lang="zh-CN" altLang="en-US" dirty="0"/>
              <a:t>，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T[k-a+2]</a:t>
            </a:r>
            <a:r>
              <a:rPr lang="zh-CN" altLang="en-US" dirty="0"/>
              <a:t>即</a:t>
            </a:r>
            <a:r>
              <a:rPr lang="en-US" altLang="zh-CN" dirty="0"/>
              <a:t>T</a:t>
            </a:r>
            <a:r>
              <a:rPr lang="zh-CN" altLang="en-US" dirty="0"/>
              <a:t>对应</a:t>
            </a:r>
            <a:r>
              <a:rPr lang="en-US" altLang="zh-CN" dirty="0"/>
              <a:t>S[k+1]</a:t>
            </a:r>
            <a:r>
              <a:rPr lang="zh-CN" altLang="en-US" dirty="0"/>
              <a:t>的位置</a:t>
            </a:r>
            <a:r>
              <a:rPr lang="en-US" altLang="zh-CN" dirty="0"/>
              <a:t> </a:t>
            </a:r>
            <a:r>
              <a:rPr lang="zh-CN" altLang="en-US" dirty="0"/>
              <a:t>。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令</a:t>
            </a:r>
            <a:r>
              <a:rPr lang="en-US" altLang="zh-CN" dirty="0"/>
              <a:t>L=next[k-a+2],</a:t>
            </a:r>
            <a:r>
              <a:rPr lang="zh-CN" altLang="en-US" dirty="0"/>
              <a:t>有两种情况</a:t>
            </a:r>
            <a:r>
              <a:rPr lang="en-US" altLang="zh-CN" dirty="0"/>
              <a:t>: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712219"/>
            <a:ext cx="61531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92482558"/>
              </p:ext>
            </p:extLst>
          </p:nvPr>
        </p:nvGraphicFramePr>
        <p:xfrm>
          <a:off x="1115616" y="5661248"/>
          <a:ext cx="7429555" cy="10801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25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19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827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894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3609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8271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7594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1278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4192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7199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629327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36093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606018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</a:tblGrid>
              <a:tr h="37313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</a:rPr>
                        <a:t>　</a:t>
                      </a:r>
                      <a:endParaRPr lang="zh-CN" alt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</a:rPr>
                        <a:t>1</a:t>
                      </a:r>
                      <a:endParaRPr lang="en-US" altLang="zh-C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</a:rPr>
                        <a:t>2</a:t>
                      </a:r>
                      <a:endParaRPr lang="en-US" altLang="zh-C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</a:rPr>
                        <a:t>3</a:t>
                      </a:r>
                      <a:endParaRPr lang="en-US" altLang="zh-C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</a:rPr>
                        <a:t>4</a:t>
                      </a:r>
                      <a:endParaRPr lang="en-US" altLang="zh-C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effectLst/>
                        </a:rPr>
                        <a:t>5</a:t>
                      </a:r>
                      <a:endParaRPr lang="en-US" altLang="zh-CN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</a:rPr>
                        <a:t>6</a:t>
                      </a:r>
                      <a:endParaRPr lang="en-US" altLang="zh-C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</a:rPr>
                        <a:t>7</a:t>
                      </a:r>
                      <a:endParaRPr lang="en-US" altLang="zh-C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effectLst/>
                        </a:rPr>
                        <a:t>8</a:t>
                      </a:r>
                      <a:endParaRPr lang="en-US" altLang="zh-CN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</a:rPr>
                        <a:t>9</a:t>
                      </a:r>
                      <a:endParaRPr lang="en-US" altLang="zh-C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</a:rPr>
                        <a:t>10</a:t>
                      </a:r>
                      <a:endParaRPr lang="en-US" altLang="zh-C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</a:rPr>
                        <a:t>11</a:t>
                      </a:r>
                      <a:endParaRPr lang="en-US" altLang="zh-C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</a:rPr>
                        <a:t>12</a:t>
                      </a:r>
                      <a:endParaRPr lang="en-US" altLang="zh-C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38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</a:t>
                      </a:r>
                      <a:endParaRPr 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a</a:t>
                      </a:r>
                      <a:endParaRPr lang="en-US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a</a:t>
                      </a:r>
                      <a:endParaRPr lang="en-US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a</a:t>
                      </a:r>
                      <a:endParaRPr lang="en-US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a</a:t>
                      </a:r>
                      <a:endParaRPr lang="en-US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a</a:t>
                      </a:r>
                      <a:endParaRPr lang="en-US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a</a:t>
                      </a:r>
                      <a:endParaRPr lang="en-US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a</a:t>
                      </a:r>
                      <a:endParaRPr lang="en-US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a</a:t>
                      </a:r>
                      <a:endParaRPr lang="en-US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a</a:t>
                      </a:r>
                      <a:endParaRPr lang="en-US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a</a:t>
                      </a:r>
                      <a:endParaRPr lang="en-US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a</a:t>
                      </a:r>
                      <a:endParaRPr 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31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next</a:t>
                      </a:r>
                      <a:endParaRPr lang="en-US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</a:rPr>
                        <a:t>12</a:t>
                      </a:r>
                      <a:endParaRPr lang="en-US" altLang="zh-C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effectLst/>
                        </a:rPr>
                        <a:t>10</a:t>
                      </a:r>
                      <a:endParaRPr lang="en-US" altLang="zh-CN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</a:rPr>
                        <a:t>9</a:t>
                      </a:r>
                      <a:endParaRPr lang="en-US" altLang="zh-C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</a:rPr>
                        <a:t>8</a:t>
                      </a:r>
                      <a:endParaRPr lang="en-US" altLang="zh-C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</a:rPr>
                        <a:t>7</a:t>
                      </a:r>
                      <a:endParaRPr lang="en-US" altLang="zh-C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</a:rPr>
                        <a:t>6</a:t>
                      </a:r>
                      <a:endParaRPr lang="en-US" altLang="zh-C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</a:rPr>
                        <a:t>5</a:t>
                      </a:r>
                      <a:endParaRPr lang="en-US" altLang="zh-C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</a:rPr>
                        <a:t>4</a:t>
                      </a:r>
                      <a:endParaRPr lang="en-US" altLang="zh-C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</a:rPr>
                        <a:t>3</a:t>
                      </a:r>
                      <a:endParaRPr lang="en-US" altLang="zh-C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</a:rPr>
                        <a:t>2</a:t>
                      </a:r>
                      <a:endParaRPr lang="en-US" altLang="zh-C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</a:rPr>
                        <a:t>1</a:t>
                      </a:r>
                      <a:endParaRPr lang="en-US" altLang="zh-C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effectLst/>
                        </a:rPr>
                        <a:t>0</a:t>
                      </a:r>
                      <a:endParaRPr lang="en-US" altLang="zh-CN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355623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67600" cy="11430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情况一</a:t>
            </a:r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395536" y="1174295"/>
            <a:ext cx="8686800" cy="45259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第一种情况</a:t>
            </a:r>
            <a:r>
              <a:rPr lang="en-US" altLang="zh-CN" sz="2400" dirty="0" err="1"/>
              <a:t>k+L</a:t>
            </a:r>
            <a:r>
              <a:rPr lang="en-US" altLang="zh-CN" sz="2400" dirty="0"/>
              <a:t>&lt;p</a:t>
            </a:r>
            <a:r>
              <a:rPr lang="zh-CN" altLang="en-US" sz="2400" dirty="0"/>
              <a:t>，（</a:t>
            </a:r>
            <a:r>
              <a:rPr lang="en-US" altLang="zh-CN" sz="2400" dirty="0"/>
              <a:t> L=next[k-a+2]</a:t>
            </a:r>
            <a:r>
              <a:rPr lang="zh-CN" altLang="en-US" sz="2400" dirty="0"/>
              <a:t>） 如下图：</a:t>
            </a:r>
            <a:endParaRPr lang="en-US" altLang="zh-CN" sz="2400" dirty="0"/>
          </a:p>
          <a:p>
            <a:r>
              <a:rPr lang="zh-CN" altLang="en-US" sz="2400" dirty="0"/>
              <a:t>红色部分是相等的。蓝色部分肯定不相等，否则就违反了“</a:t>
            </a:r>
            <a:r>
              <a:rPr lang="en-US" altLang="zh-CN" sz="2400" dirty="0"/>
              <a:t>next[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</a:t>
            </a:r>
            <a:r>
              <a:rPr lang="zh-CN" altLang="en-US" sz="2400" dirty="0"/>
              <a:t>表示</a:t>
            </a:r>
            <a:r>
              <a:rPr lang="en-US" altLang="zh-CN" sz="2400" dirty="0"/>
              <a:t>T[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..m]</a:t>
            </a:r>
            <a:r>
              <a:rPr lang="zh-CN" altLang="en-US" sz="2400" dirty="0"/>
              <a:t>与</a:t>
            </a:r>
            <a:r>
              <a:rPr lang="en-US" altLang="zh-CN" sz="2400" dirty="0"/>
              <a:t>T</a:t>
            </a:r>
            <a:r>
              <a:rPr lang="zh-CN" altLang="en-US" sz="2400" dirty="0"/>
              <a:t>的最长公共前缀长度”的定义。（若</a:t>
            </a:r>
            <a:r>
              <a:rPr lang="en-US" altLang="zh-CN" sz="2400" dirty="0"/>
              <a:t>next[2]=L</a:t>
            </a:r>
            <a:r>
              <a:rPr lang="zh-CN" altLang="en-US" sz="2400" dirty="0"/>
              <a:t>，如果蓝色部分相等的话，那么就有</a:t>
            </a:r>
            <a:r>
              <a:rPr lang="en-US" altLang="zh-CN" sz="2400" dirty="0"/>
              <a:t>next[k-a+2]=L+1</a:t>
            </a:r>
            <a:r>
              <a:rPr lang="zh-CN" altLang="en-US" sz="2400" dirty="0"/>
              <a:t>或者更大，矛盾）。</a:t>
            </a:r>
          </a:p>
          <a:p>
            <a:r>
              <a:rPr lang="zh-CN" altLang="en-US" sz="2400" dirty="0"/>
              <a:t>这时候我们无需任何比较就可以知道</a:t>
            </a:r>
            <a:r>
              <a:rPr lang="en-US" altLang="zh-CN" sz="2400" dirty="0"/>
              <a:t>extend[k+1]=L</a:t>
            </a:r>
            <a:r>
              <a:rPr lang="zh-CN" altLang="en-US" sz="2400" dirty="0"/>
              <a:t>。同时</a:t>
            </a:r>
            <a:r>
              <a:rPr lang="en-US" altLang="zh-CN" sz="2400" dirty="0"/>
              <a:t>a, p</a:t>
            </a:r>
            <a:r>
              <a:rPr lang="zh-CN" altLang="en-US" sz="2400" dirty="0"/>
              <a:t>的值都保持不变，然后</a:t>
            </a:r>
            <a:r>
              <a:rPr lang="en-US" altLang="zh-CN" sz="2400" dirty="0"/>
              <a:t>k=k+1</a:t>
            </a:r>
            <a:r>
              <a:rPr lang="zh-CN" altLang="en-US" sz="2400" dirty="0"/>
              <a:t>，继续上述过程。</a:t>
            </a:r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02755" y="4797152"/>
            <a:ext cx="7472362" cy="111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320416759"/>
      </p:ext>
    </p:extLst>
  </p:cSld>
  <p:clrMapOvr>
    <a:masterClrMapping/>
  </p:clrMapOvr>
</p:sld>
</file>

<file path=ppt/theme/theme1.xml><?xml version="1.0" encoding="utf-8"?>
<a:theme xmlns:a="http://schemas.openxmlformats.org/drawingml/2006/main" name="技巧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技巧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技巧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lnDef>
      <a:spPr>
        <a:ln w="9525"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33864</TotalTime>
  <Words>1294</Words>
  <Application>Microsoft Office PowerPoint</Application>
  <PresentationFormat>全屏显示(4:3)</PresentationFormat>
  <Paragraphs>446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技巧</vt:lpstr>
      <vt:lpstr>扩展KMP算法</vt:lpstr>
      <vt:lpstr>扩展kmp</vt:lpstr>
      <vt:lpstr>幻灯片 3</vt:lpstr>
      <vt:lpstr>幻灯片 4</vt:lpstr>
      <vt:lpstr>幻灯片 5</vt:lpstr>
      <vt:lpstr>幻灯片 6</vt:lpstr>
      <vt:lpstr>幻灯片 7</vt:lpstr>
      <vt:lpstr>算法思想</vt:lpstr>
      <vt:lpstr>情况一</vt:lpstr>
      <vt:lpstr>情况二</vt:lpstr>
      <vt:lpstr>幻灯片 11</vt:lpstr>
      <vt:lpstr>幻灯片 12</vt:lpstr>
      <vt:lpstr>幻灯片 13</vt:lpstr>
      <vt:lpstr>例 双串LCP</vt:lpstr>
      <vt:lpstr>幻灯片 15</vt:lpstr>
      <vt:lpstr>练习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树链剖分及其应用</dc:title>
  <dc:creator>JiangYiyao</dc:creator>
  <cp:lastModifiedBy>abc</cp:lastModifiedBy>
  <cp:revision>615</cp:revision>
  <dcterms:created xsi:type="dcterms:W3CDTF">2012-05-24T11:26:28Z</dcterms:created>
  <dcterms:modified xsi:type="dcterms:W3CDTF">2020-05-16T03:56:29Z</dcterms:modified>
</cp:coreProperties>
</file>