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14"/>
  </p:notesMasterIdLst>
  <p:sldIdLst>
    <p:sldId id="256" r:id="rId4"/>
    <p:sldId id="257" r:id="rId5"/>
    <p:sldId id="301" r:id="rId6"/>
    <p:sldId id="287" r:id="rId7"/>
    <p:sldId id="302" r:id="rId8"/>
    <p:sldId id="293" r:id="rId9"/>
    <p:sldId id="303" r:id="rId10"/>
    <p:sldId id="259" r:id="rId11"/>
    <p:sldId id="297" r:id="rId12"/>
    <p:sldId id="296" r:id="rId13"/>
    <p:sldId id="298" r:id="rId15"/>
    <p:sldId id="294" r:id="rId16"/>
    <p:sldId id="295" r:id="rId17"/>
    <p:sldId id="258" r:id="rId18"/>
    <p:sldId id="30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CC"/>
    <a:srgbClr val="FF9900"/>
    <a:srgbClr val="006600"/>
    <a:srgbClr val="00CC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2"/>
      </p:cViewPr>
      <p:guideLst>
        <p:guide orient="horz" pos="2188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AE4FB1-0DAF-4D95-B693-09C0BA2656DA}" type="datetimeFigureOut">
              <a:rPr lang="zh-CN" altLang="en-US"/>
            </a:fld>
            <a:endParaRPr lang="zh-CN" altLang="en-US"/>
          </a:p>
        </p:txBody>
      </p:sp>
      <p:sp>
        <p:nvSpPr>
          <p:cNvPr id="9220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AA498B8-422C-4F01-AE00-BA8985D755F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E168C1-3AAB-44A3-9E37-ED38C598A1A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88B7B-66EE-4B40-85FF-2B5B199C4BDB}" type="datetimeFigureOut">
              <a:rPr lang="zh-CN" altLang="en-US"/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F2689-17A1-410E-A1F5-4B565F48A1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A4B52-DBCC-41E1-AF28-3359BDD0F4E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9773-6214-4DE5-9415-2A86FAFDD0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“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AEE9A-0EE2-4168-BB6D-BBA69575964B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C4AB0B4-0F02-4F79-83EA-A1C4867FC2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5EF4F-3ED5-4DAA-84F9-CF351B2D783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7B316-7C7C-449C-90D3-F2056CD55C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“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71B1-19D5-4707-ADDF-35E9A56FDAEF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6BEBE6E-1D63-4E47-8436-BAEB5584C5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5817-8CC4-4C8E-866B-FCDE88846C61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C6BFB7F-06B0-40C5-8833-CD74104B84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8B4DB-B353-4890-BDA9-2E6E5764A3B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FB71B-49F2-43E8-81C7-C724B32FFA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853D-618B-48E0-AD79-4FA79BD8979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4C891-4B99-45CE-82F0-7C7FBC6390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E09E-018D-436C-8FE9-669B38F8FF2C}" type="datetimeFigureOut">
              <a:rPr lang="zh-CN" altLang="en-US"/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8918E-38C9-4F30-AF6F-7AE2264F2F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7D4DC-B9C7-48E2-8B72-FE93E854E04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FE4AD-C049-4CE9-88D9-AD9C14969A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383C-57C0-4310-AC8F-7D33D843EE4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FC5D3-BCBD-4743-9DCD-783909A04C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C4756-4D3B-4056-918C-D8C29EEB1D1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1F53-CE63-4082-837B-42B550F0AD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7DF23-4EA9-47DE-90AC-5D7F57669FE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A3084-DDC1-4F64-BD18-E2C2E3CB85F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A5EA-87C6-44B1-B351-C07172311620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461B4-1421-4884-B799-A8EC8E0F17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61EB5-1628-478F-9F5B-FDB5DC1EB2CD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01FC2-CC79-411D-9DFD-D2394D1EF1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E2C4D-2243-422F-9556-66F05C9DC503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6ACBD-24D4-4D50-ACD2-47808A1B5B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1422F-DB1A-4943-8F46-F079A3619F70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7143-E500-481C-AE81-91893319CD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7C0F2-2CF8-4E0F-B526-341633F187EA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9C0DB-920A-457A-8118-B1730EF62B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D92A-611C-4D01-BC4B-AA817602CDD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B516-4610-4F38-8300-E4CAEC8788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“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8D9A-280C-4259-95DB-27D60A0BFFD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DA88645-41EF-485B-902C-E449105C17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3FED7-7483-4DE0-9D43-8B77199360E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70298-EBCB-4755-8FE3-CC1FF53C77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“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 sz="8000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004CC-9092-4087-97B2-3691199FFE07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432A55-7BD4-430A-828F-BCE8FEFF2F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B3CD-B384-4E3E-A970-300585D62E2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63B3A-3BC4-476E-B8B6-D9C31FA24B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0E38F-A1FA-4322-8E08-5F20F857D2D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D41F072-C01F-4239-BF37-CFC0D73315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B4B8-E53A-4250-9609-B1FAEFAD170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F9EE9-D031-442F-92A4-3F21864F497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292BB-DE1E-4FAA-9D79-F64A9E81A69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95AA1-E0DD-4129-BD12-0B3E2FA326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6B456-AB50-4898-BEC5-71B8EE9F240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8743F-7F9B-4395-9C09-D7D57BA78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4F90-EFF9-4C55-8489-9737D4454A8B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99A5-F32C-4CEA-AFC8-1A087DC303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ACFDF-704E-480A-93C9-669561F77DF3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0694C-6033-48A9-8A8B-3587026FA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212BB-75E4-41E5-8F5A-2C52BA110C0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C8785-A108-4AD6-A01F-9DBD88C2A1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5619-43EB-4DE8-9495-90657F3DA9DB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81E00-342C-4556-8405-48CA875AB6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B45B-09DB-4FE1-B057-04B8FE551D3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A7474-1738-4B39-BD10-7EF43AF166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6922DE-0B7C-4A77-A31A-75DC4766FF5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A8655-82C5-4BD1-B039-9975BA47CAC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/>
          <p:cNvGrpSpPr/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77C269-A922-4C28-96C8-D6D98BE29BE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B5290C-63FD-4219-B913-7607C59E8DB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hyperlink" Target="http://acm.timus.ru/problem.aspx?space=1&amp;num=1057" TargetMode="External"/><Relationship Id="rId2" Type="http://schemas.openxmlformats.org/officeDocument/2006/relationships/hyperlink" Target="http://acm.hdu.edu.cn/showproblem.php?pid=3652" TargetMode="External"/><Relationship Id="rId1" Type="http://schemas.openxmlformats.org/officeDocument/2006/relationships/hyperlink" Target="http://acm.hdu.edu.cn/showproblem.php?pid=208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idx="4294967295"/>
          </p:nvPr>
        </p:nvSpPr>
        <p:spPr>
          <a:xfrm>
            <a:off x="1835150" y="620713"/>
            <a:ext cx="6477000" cy="1828800"/>
          </a:xfrm>
        </p:spPr>
        <p:txBody>
          <a:bodyPr anchor="b"/>
          <a:lstStyle/>
          <a:p>
            <a:r>
              <a:rPr lang="zh-CN" altLang="en-US" sz="4800"/>
              <a:t>数位</a:t>
            </a:r>
            <a:r>
              <a:rPr lang="en-US" altLang="zh-CN" sz="4800"/>
              <a:t>DP</a:t>
            </a:r>
            <a:endParaRPr lang="en-US" altLang="zh-CN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7504" y="548680"/>
            <a:ext cx="8712968" cy="6370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int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[20][ state];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不同题目状态不同 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int 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pos,int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pre,bool</a:t>
            </a:r>
            <a:r>
              <a:rPr lang="en-US" altLang="zh-CN" sz="2400" dirty="0"/>
              <a:t> limit){  </a:t>
            </a:r>
            <a:endParaRPr lang="en-US" altLang="zh-CN" sz="2400" dirty="0"/>
          </a:p>
          <a:p>
            <a:r>
              <a:rPr lang="en-US" altLang="zh-CN" sz="2400" dirty="0"/>
              <a:t>    if(pos==-1) return 1; 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    if(!limit &amp;&amp;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dirty="0">
                <a:solidFill>
                  <a:srgbClr val="FF0000"/>
                </a:solidFill>
              </a:rPr>
              <a:t>[pos][pre==6]!=-1)</a:t>
            </a:r>
            <a:r>
              <a:rPr lang="zh-CN" altLang="en-US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>
                <a:solidFill>
                  <a:schemeClr val="tx2"/>
                </a:solidFill>
              </a:rPr>
              <a:t>//</a:t>
            </a:r>
            <a:r>
              <a:rPr lang="zh-CN" altLang="en-US" sz="2400" dirty="0">
                <a:solidFill>
                  <a:schemeClr val="tx2"/>
                </a:solidFill>
              </a:rPr>
              <a:t>记忆化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  return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dirty="0">
                <a:solidFill>
                  <a:srgbClr val="FF0000"/>
                </a:solidFill>
              </a:rPr>
              <a:t>[pos][pre==6];                                                     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int up=limit ? a[pos] : 9;  //</a:t>
            </a:r>
            <a:r>
              <a:rPr lang="zh-CN" altLang="en-US" sz="2400" dirty="0"/>
              <a:t>判定数位上界</a:t>
            </a:r>
            <a:endParaRPr lang="en-US" altLang="zh-CN" sz="2400" dirty="0"/>
          </a:p>
          <a:p>
            <a:r>
              <a:rPr lang="en-US" altLang="zh-CN" sz="2400" dirty="0"/>
              <a:t>    int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=0;  </a:t>
            </a:r>
            <a:endParaRPr lang="en-US" altLang="zh-CN" sz="2400" dirty="0"/>
          </a:p>
          <a:p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=0;i&lt;=</a:t>
            </a:r>
            <a:r>
              <a:rPr lang="en-US" altLang="zh-CN" sz="2400" dirty="0" err="1"/>
              <a:t>up;i</a:t>
            </a:r>
            <a:r>
              <a:rPr lang="en-US" altLang="zh-CN" sz="2400" dirty="0"/>
              <a:t>++) {  </a:t>
            </a:r>
            <a:endParaRPr lang="en-US" altLang="zh-CN" sz="2400" dirty="0"/>
          </a:p>
          <a:p>
            <a:r>
              <a:rPr lang="en-US" altLang="zh-CN" sz="2400" dirty="0"/>
              <a:t>         if(pre==6 &amp;&amp;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==2)continue;  </a:t>
            </a:r>
            <a:endParaRPr lang="en-US" altLang="zh-CN" sz="2400" dirty="0"/>
          </a:p>
          <a:p>
            <a:r>
              <a:rPr lang="en-US" altLang="zh-CN" sz="2400" dirty="0"/>
              <a:t>  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==4) continue;//</a:t>
            </a:r>
            <a:r>
              <a:rPr lang="zh-CN" altLang="en-US" sz="2400" dirty="0"/>
              <a:t>都是保证枚举合法性  </a:t>
            </a:r>
            <a:endParaRPr lang="zh-CN" altLang="en-US" sz="2400" dirty="0"/>
          </a:p>
          <a:p>
            <a:r>
              <a:rPr lang="zh-CN" altLang="en-US" sz="2400" dirty="0"/>
              <a:t>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+=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(pos-1,i,limit &amp;&amp;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==a[pos]);  </a:t>
            </a:r>
            <a:endParaRPr lang="en-US" altLang="zh-CN" sz="2400" dirty="0"/>
          </a:p>
          <a:p>
            <a:r>
              <a:rPr lang="en-US" altLang="zh-CN" sz="2400" dirty="0"/>
              <a:t>    } 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   if(!limit)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dirty="0">
                <a:solidFill>
                  <a:srgbClr val="FF0000"/>
                </a:solidFill>
              </a:rPr>
              <a:t>[pos][pre==6]=</a:t>
            </a:r>
            <a:r>
              <a:rPr lang="en-US" altLang="zh-CN" sz="2400" dirty="0" err="1">
                <a:solidFill>
                  <a:srgbClr val="FF0000"/>
                </a:solidFill>
              </a:rPr>
              <a:t>ans</a:t>
            </a:r>
            <a:r>
              <a:rPr lang="en-US" altLang="zh-CN" sz="2400" dirty="0">
                <a:solidFill>
                  <a:srgbClr val="FF0000"/>
                </a:solidFill>
              </a:rPr>
              <a:t>; </a:t>
            </a:r>
            <a:r>
              <a:rPr lang="en-US" altLang="zh-CN" sz="2400" dirty="0"/>
              <a:t>//</a:t>
            </a:r>
            <a:r>
              <a:rPr lang="zh-CN" altLang="en-US" sz="2400" dirty="0"/>
              <a:t>记忆化</a:t>
            </a:r>
            <a:r>
              <a:rPr lang="en-US" altLang="zh-CN" sz="2400" dirty="0"/>
              <a:t>,</a:t>
            </a:r>
            <a:r>
              <a:rPr lang="zh-CN" altLang="en-US" sz="2400" dirty="0"/>
              <a:t>不在数位上界时记录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return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  </a:t>
            </a:r>
            <a:endParaRPr lang="en-US" altLang="zh-CN" sz="2400" dirty="0"/>
          </a:p>
          <a:p>
            <a:r>
              <a:rPr lang="en-US" altLang="zh-CN" sz="2400" dirty="0"/>
              <a:t>}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"/>
          <p:cNvSpPr txBox="1">
            <a:spLocks noChangeArrowheads="1"/>
          </p:cNvSpPr>
          <p:nvPr/>
        </p:nvSpPr>
        <p:spPr bwMode="auto">
          <a:xfrm>
            <a:off x="1115616" y="1484784"/>
            <a:ext cx="6553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int main() {  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le,ri</a:t>
            </a:r>
            <a:r>
              <a:rPr lang="en-US" altLang="zh-CN" dirty="0"/>
              <a:t>;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while(~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",&amp;le,&amp;</a:t>
            </a:r>
            <a:r>
              <a:rPr lang="en-US" altLang="zh-CN" dirty="0" err="1"/>
              <a:t>ri</a:t>
            </a:r>
            <a:r>
              <a:rPr lang="en-US" altLang="zh-CN" dirty="0"/>
              <a:t>) &amp;&amp; </a:t>
            </a:r>
            <a:r>
              <a:rPr lang="en-US" altLang="zh-CN" dirty="0" err="1"/>
              <a:t>le+ri</a:t>
            </a:r>
            <a:r>
              <a:rPr lang="en-US" altLang="zh-CN" dirty="0"/>
              <a:t>) {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memset</a:t>
            </a:r>
            <a:r>
              <a:rPr lang="en-US" altLang="zh-CN" dirty="0"/>
              <a:t>(dp,-1,sizeof </a:t>
            </a:r>
            <a:r>
              <a:rPr lang="en-US" altLang="zh-CN" dirty="0" err="1"/>
              <a:t>dp</a:t>
            </a:r>
            <a:r>
              <a:rPr lang="en-US" altLang="zh-CN" dirty="0"/>
              <a:t>);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n",solve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)-solve(le-1));  </a:t>
            </a:r>
            <a:endParaRPr lang="en-US" altLang="zh-CN" dirty="0"/>
          </a:p>
          <a:p>
            <a:r>
              <a:rPr lang="en-US" altLang="zh-CN" dirty="0"/>
              <a:t>    }  </a:t>
            </a:r>
            <a:endParaRPr lang="en-US" altLang="zh-CN" dirty="0"/>
          </a:p>
          <a:p>
            <a:r>
              <a:rPr lang="en-US" altLang="zh-CN" dirty="0"/>
              <a:t>    return 0;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"/>
          <p:cNvSpPr txBox="1">
            <a:spLocks noChangeArrowheads="1"/>
          </p:cNvSpPr>
          <p:nvPr/>
        </p:nvSpPr>
        <p:spPr bwMode="auto">
          <a:xfrm>
            <a:off x="323850" y="188913"/>
            <a:ext cx="882015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typedef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ll</a:t>
            </a:r>
            <a:r>
              <a:rPr lang="en-US" altLang="zh-CN" dirty="0"/>
              <a:t>;  </a:t>
            </a:r>
            <a:endParaRPr lang="en-US" altLang="zh-CN" dirty="0"/>
          </a:p>
          <a:p>
            <a:r>
              <a:rPr lang="en-US" altLang="zh-CN" dirty="0"/>
              <a:t>int a[20];  </a:t>
            </a:r>
            <a:endParaRPr lang="en-US" altLang="zh-CN" dirty="0"/>
          </a:p>
          <a:p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[20][state];//</a:t>
            </a:r>
            <a:r>
              <a:rPr lang="zh-CN" altLang="en-US" sz="1400" dirty="0"/>
              <a:t>不同题目状态不同  </a:t>
            </a:r>
            <a:endParaRPr lang="zh-CN" altLang="en-US" sz="1400" dirty="0"/>
          </a:p>
          <a:p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(int pos//</a:t>
            </a:r>
            <a:r>
              <a:rPr lang="zh-CN" altLang="en-US" dirty="0"/>
              <a:t>数位</a:t>
            </a:r>
            <a:r>
              <a:rPr lang="en-US" altLang="zh-CN" dirty="0"/>
              <a:t>,int pre//</a:t>
            </a:r>
            <a:r>
              <a:rPr lang="zh-CN" altLang="en-US" dirty="0"/>
              <a:t>前一位</a:t>
            </a:r>
            <a:r>
              <a:rPr lang="en-US" altLang="zh-CN" dirty="0"/>
              <a:t>, int state//</a:t>
            </a:r>
            <a:r>
              <a:rPr lang="zh-CN" altLang="en-US" dirty="0"/>
              <a:t>状态变量</a:t>
            </a:r>
            <a:r>
              <a:rPr lang="en-US" altLang="zh-CN" dirty="0"/>
              <a:t>, bool limit/*</a:t>
            </a:r>
            <a:r>
              <a:rPr lang="zh-CN" altLang="en-US" dirty="0"/>
              <a:t>数位上界变量*</a:t>
            </a:r>
            <a:endParaRPr lang="en-US" altLang="zh-CN" dirty="0"/>
          </a:p>
          <a:p>
            <a:r>
              <a:rPr lang="en-US" altLang="zh-CN" dirty="0"/>
              <a:t> {       </a:t>
            </a:r>
            <a:r>
              <a:rPr lang="en-US" altLang="zh-CN" sz="1600" dirty="0"/>
              <a:t>//</a:t>
            </a:r>
            <a:r>
              <a:rPr lang="zh-CN" altLang="en-US" sz="1600" dirty="0"/>
              <a:t>递归边界，既然是按位枚举，最低位是</a:t>
            </a:r>
            <a:r>
              <a:rPr lang="en-US" altLang="zh-CN" sz="1600" dirty="0"/>
              <a:t>0</a:t>
            </a:r>
            <a:r>
              <a:rPr lang="zh-CN" altLang="en-US" sz="1600" dirty="0"/>
              <a:t>，那么</a:t>
            </a:r>
            <a:r>
              <a:rPr lang="en-US" altLang="zh-CN" sz="1600" dirty="0"/>
              <a:t>pos==-1</a:t>
            </a:r>
            <a:r>
              <a:rPr lang="zh-CN" altLang="en-US" sz="1600" dirty="0"/>
              <a:t>说明这个数我枚举完了  </a:t>
            </a:r>
            <a:endParaRPr lang="zh-CN" altLang="en-US" sz="1600" dirty="0"/>
          </a:p>
          <a:p>
            <a:r>
              <a:rPr lang="zh-CN" altLang="en-US" dirty="0"/>
              <a:t>    </a:t>
            </a:r>
            <a:r>
              <a:rPr lang="en-US" altLang="zh-CN" dirty="0"/>
              <a:t>if(pos==-1) return 1;/*</a:t>
            </a:r>
            <a:endParaRPr lang="en-US" altLang="zh-CN" dirty="0"/>
          </a:p>
          <a:p>
            <a:r>
              <a:rPr lang="en-US" altLang="zh-CN" dirty="0"/>
              <a:t>                     //</a:t>
            </a:r>
            <a:r>
              <a:rPr lang="zh-CN" altLang="en-US" dirty="0"/>
              <a:t>记忆化</a:t>
            </a:r>
            <a:r>
              <a:rPr lang="en-US" altLang="zh-CN" dirty="0"/>
              <a:t>(</a:t>
            </a:r>
            <a:r>
              <a:rPr lang="zh-CN" altLang="en-US" dirty="0"/>
              <a:t>在此前可能不同题目还能有一些剪枝</a:t>
            </a:r>
            <a:r>
              <a:rPr lang="en-US" altLang="zh-CN" dirty="0"/>
              <a:t>)  </a:t>
            </a:r>
            <a:endParaRPr lang="en-US" altLang="zh-CN" dirty="0"/>
          </a:p>
          <a:p>
            <a:r>
              <a:rPr lang="en-US" altLang="zh-CN" dirty="0"/>
              <a:t>    if(!limit  &amp;&amp; </a:t>
            </a:r>
            <a:r>
              <a:rPr lang="en-US" altLang="zh-CN" dirty="0" err="1"/>
              <a:t>dp</a:t>
            </a:r>
            <a:r>
              <a:rPr lang="en-US" altLang="zh-CN" dirty="0"/>
              <a:t>[pos][state]!=-1) return </a:t>
            </a:r>
            <a:r>
              <a:rPr lang="en-US" altLang="zh-CN" dirty="0" err="1"/>
              <a:t>dp</a:t>
            </a:r>
            <a:r>
              <a:rPr lang="en-US" altLang="zh-CN" dirty="0"/>
              <a:t>[pos][state];  </a:t>
            </a:r>
            <a:endParaRPr lang="en-US" altLang="zh-CN" dirty="0"/>
          </a:p>
          <a:p>
            <a:r>
              <a:rPr lang="en-US" altLang="zh-CN" dirty="0"/>
              <a:t>   int up=</a:t>
            </a:r>
            <a:r>
              <a:rPr lang="en-US" altLang="zh-CN" dirty="0" err="1"/>
              <a:t>limit?a</a:t>
            </a:r>
            <a:r>
              <a:rPr lang="en-US" altLang="zh-CN" dirty="0"/>
              <a:t>[pos]:9;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根据</a:t>
            </a:r>
            <a:r>
              <a:rPr lang="en-US" altLang="zh-CN" sz="1600" dirty="0"/>
              <a:t>limit</a:t>
            </a:r>
            <a:r>
              <a:rPr lang="zh-CN" altLang="en-US" sz="1600" dirty="0"/>
              <a:t>判断枚举的上界</a:t>
            </a:r>
            <a:r>
              <a:rPr lang="en-US" altLang="zh-CN" sz="1600" dirty="0"/>
              <a:t>up;</a:t>
            </a:r>
            <a:endParaRPr lang="en-US" altLang="zh-CN" sz="1600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 int </a:t>
            </a:r>
            <a:r>
              <a:rPr lang="en-US" altLang="zh-CN" dirty="0" err="1"/>
              <a:t>ans</a:t>
            </a:r>
            <a:r>
              <a:rPr lang="en-US" altLang="zh-CN" dirty="0"/>
              <a:t>=0</a:t>
            </a:r>
            <a:r>
              <a:rPr lang="en-US" altLang="zh-CN" sz="1400" dirty="0"/>
              <a:t>;                //</a:t>
            </a:r>
            <a:r>
              <a:rPr lang="zh-CN" altLang="en-US" sz="1400" dirty="0"/>
              <a:t>开始计数  </a:t>
            </a:r>
            <a:endParaRPr lang="zh-CN" altLang="en-US" sz="1400" dirty="0"/>
          </a:p>
          <a:p>
            <a:r>
              <a:rPr lang="zh-CN" altLang="en-US" dirty="0"/>
              <a:t>    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=0;i&lt;=</a:t>
            </a:r>
            <a:r>
              <a:rPr lang="en-US" altLang="zh-CN" dirty="0" err="1"/>
              <a:t>up;i</a:t>
            </a:r>
            <a:r>
              <a:rPr lang="en-US" altLang="zh-CN" dirty="0"/>
              <a:t>++)       //</a:t>
            </a:r>
            <a:r>
              <a:rPr lang="zh-CN" altLang="en-US" dirty="0"/>
              <a:t>枚举，然后把不同情况的个数加到</a:t>
            </a:r>
            <a:r>
              <a:rPr lang="en-US" altLang="zh-CN" dirty="0" err="1"/>
              <a:t>ans</a:t>
            </a:r>
            <a:r>
              <a:rPr lang="zh-CN" altLang="en-US" dirty="0"/>
              <a:t>就可以了 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{  </a:t>
            </a:r>
            <a:endParaRPr lang="en-US" altLang="zh-CN" dirty="0"/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==4||(pre==6&amp;&amp;</a:t>
            </a:r>
            <a:r>
              <a:rPr lang="en-US" altLang="zh-CN" dirty="0" err="1"/>
              <a:t>i</a:t>
            </a:r>
            <a:r>
              <a:rPr lang="en-US" altLang="zh-CN" dirty="0"/>
              <a:t>==2))  continue;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ans</a:t>
            </a:r>
            <a:r>
              <a:rPr lang="en-US" altLang="zh-CN" dirty="0"/>
              <a:t>+=</a:t>
            </a:r>
            <a:r>
              <a:rPr lang="en-US" altLang="zh-CN" dirty="0" err="1"/>
              <a:t>dfs</a:t>
            </a:r>
            <a:r>
              <a:rPr lang="en-US" altLang="zh-CN" dirty="0"/>
              <a:t>(pos-1,i/*</a:t>
            </a:r>
            <a:r>
              <a:rPr lang="zh-CN" altLang="en-US" dirty="0"/>
              <a:t>状态转移*</a:t>
            </a:r>
            <a:r>
              <a:rPr lang="en-US" altLang="zh-CN" dirty="0"/>
              <a:t>/, </a:t>
            </a:r>
            <a:r>
              <a:rPr lang="en-US" altLang="zh-CN" dirty="0" err="1"/>
              <a:t>i</a:t>
            </a:r>
            <a:r>
              <a:rPr lang="en-US" altLang="zh-CN" dirty="0"/>
              <a:t>==6,limit &amp;&amp; </a:t>
            </a:r>
            <a:r>
              <a:rPr lang="en-US" altLang="zh-CN" dirty="0" err="1"/>
              <a:t>i</a:t>
            </a:r>
            <a:r>
              <a:rPr lang="en-US" altLang="zh-CN" dirty="0"/>
              <a:t>==a[pos]) </a:t>
            </a:r>
            <a:endParaRPr lang="en-US" altLang="zh-CN" dirty="0"/>
          </a:p>
          <a:p>
            <a:r>
              <a:rPr lang="en-US" altLang="zh-CN" dirty="0"/>
              <a:t>                                     //</a:t>
            </a:r>
            <a:r>
              <a:rPr lang="zh-CN" altLang="en-US" dirty="0"/>
              <a:t>最后两个变量传参都是这样写的  </a:t>
            </a:r>
            <a:endParaRPr lang="zh-CN" altLang="en-US" dirty="0"/>
          </a:p>
          <a:p>
            <a:r>
              <a:rPr lang="en-US" altLang="zh-CN" dirty="0"/>
              <a:t>}  </a:t>
            </a:r>
            <a:endParaRPr lang="en-US" altLang="zh-CN" dirty="0"/>
          </a:p>
          <a:p>
            <a:r>
              <a:rPr lang="en-US" altLang="zh-CN" dirty="0"/>
              <a:t>    //</a:t>
            </a:r>
            <a:r>
              <a:rPr lang="zh-CN" altLang="en-US" dirty="0"/>
              <a:t>计算完，记录状态 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if(!limit) </a:t>
            </a:r>
            <a:r>
              <a:rPr lang="en-US" altLang="zh-CN" dirty="0" err="1"/>
              <a:t>dp</a:t>
            </a:r>
            <a:r>
              <a:rPr lang="en-US" altLang="zh-CN" dirty="0"/>
              <a:t>[pos][state]=</a:t>
            </a:r>
            <a:r>
              <a:rPr lang="en-US" altLang="zh-CN" dirty="0" err="1"/>
              <a:t>ans</a:t>
            </a:r>
            <a:r>
              <a:rPr lang="en-US" altLang="zh-CN" dirty="0"/>
              <a:t>;  </a:t>
            </a:r>
            <a:endParaRPr lang="en-US" altLang="zh-CN" dirty="0"/>
          </a:p>
          <a:p>
            <a:r>
              <a:rPr lang="en-US" altLang="zh-CN" dirty="0"/>
              <a:t>    /*</a:t>
            </a:r>
            <a:r>
              <a:rPr lang="zh-CN" altLang="en-US" dirty="0"/>
              <a:t>这里对应上面的记忆化，在一定条件下时记录*</a:t>
            </a:r>
            <a:r>
              <a:rPr lang="en-US" altLang="zh-CN" dirty="0"/>
              <a:t>/  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ans</a:t>
            </a:r>
            <a:r>
              <a:rPr lang="en-US" altLang="zh-CN" dirty="0"/>
              <a:t>;  </a:t>
            </a:r>
            <a:endParaRPr lang="en-US" altLang="zh-CN" dirty="0"/>
          </a:p>
          <a:p>
            <a:r>
              <a:rPr lang="en-US" altLang="zh-CN" dirty="0"/>
              <a:t>} 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/>
          <p:cNvSpPr txBox="1">
            <a:spLocks noChangeArrowheads="1"/>
          </p:cNvSpPr>
          <p:nvPr/>
        </p:nvSpPr>
        <p:spPr bwMode="auto">
          <a:xfrm>
            <a:off x="107950" y="333375"/>
            <a:ext cx="7160935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ll</a:t>
            </a:r>
            <a:r>
              <a:rPr lang="en-US" altLang="zh-CN" dirty="0"/>
              <a:t> solve(</a:t>
            </a:r>
            <a:r>
              <a:rPr lang="en-US" altLang="zh-CN" dirty="0" err="1"/>
              <a:t>ll</a:t>
            </a:r>
            <a:r>
              <a:rPr lang="en-US" altLang="zh-CN" dirty="0"/>
              <a:t> x){  </a:t>
            </a:r>
            <a:endParaRPr lang="en-US" altLang="zh-CN" dirty="0"/>
          </a:p>
          <a:p>
            <a:r>
              <a:rPr lang="en-US" altLang="zh-CN" dirty="0"/>
              <a:t>    int pos=0;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while(x)//</a:t>
            </a:r>
            <a:r>
              <a:rPr lang="zh-CN" altLang="en-US" dirty="0"/>
              <a:t>把数位都分解出来 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{  </a:t>
            </a:r>
            <a:endParaRPr lang="en-US" altLang="zh-CN" dirty="0"/>
          </a:p>
          <a:p>
            <a:r>
              <a:rPr lang="en-US" altLang="zh-CN" dirty="0"/>
              <a:t>        a[pos++]=x%10;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   </a:t>
            </a:r>
            <a:r>
              <a:rPr lang="en-US" altLang="zh-CN" dirty="0"/>
              <a:t>x/=10;  </a:t>
            </a:r>
            <a:endParaRPr lang="en-US" altLang="zh-CN" dirty="0"/>
          </a:p>
          <a:p>
            <a:r>
              <a:rPr lang="en-US" altLang="zh-CN" dirty="0"/>
              <a:t>    }  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dfs</a:t>
            </a:r>
            <a:r>
              <a:rPr lang="en-US" altLang="zh-CN" dirty="0"/>
              <a:t>(pos-1/*</a:t>
            </a:r>
            <a:r>
              <a:rPr lang="zh-CN" altLang="en-US" dirty="0"/>
              <a:t>从最高位开始枚举*</a:t>
            </a:r>
            <a:r>
              <a:rPr lang="en-US" altLang="zh-CN" dirty="0"/>
              <a:t>/,-1/*</a:t>
            </a:r>
            <a:r>
              <a:rPr lang="zh-CN" altLang="en-US" dirty="0"/>
              <a:t>一系列状态 *</a:t>
            </a:r>
            <a:r>
              <a:rPr lang="en-US" altLang="zh-CN" dirty="0"/>
              <a:t>/,0,true);</a:t>
            </a:r>
            <a:endParaRPr lang="en-US" altLang="zh-CN" dirty="0"/>
          </a:p>
          <a:p>
            <a:r>
              <a:rPr lang="en-US" altLang="zh-CN" dirty="0"/>
              <a:t>  //</a:t>
            </a:r>
            <a:r>
              <a:rPr lang="zh-CN" altLang="en-US" dirty="0"/>
              <a:t>刚开始最高位都是有限制的，显然比最高位还要高的一位视为</a:t>
            </a:r>
            <a:r>
              <a:rPr lang="en-US" altLang="zh-CN" dirty="0"/>
              <a:t>0</a:t>
            </a:r>
            <a:r>
              <a:rPr lang="zh-CN" altLang="en-US" dirty="0"/>
              <a:t>嘛  </a:t>
            </a:r>
            <a:endParaRPr lang="zh-CN" altLang="en-US" dirty="0"/>
          </a:p>
          <a:p>
            <a:r>
              <a:rPr lang="en-US" altLang="zh-CN" dirty="0"/>
              <a:t>}  </a:t>
            </a:r>
            <a:endParaRPr lang="en-US" altLang="zh-CN" dirty="0"/>
          </a:p>
          <a:p>
            <a:r>
              <a:rPr lang="en-US" altLang="zh-CN" dirty="0"/>
              <a:t>int main()  {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en-US" altLang="zh-CN" dirty="0" err="1"/>
              <a:t>le,ri</a:t>
            </a:r>
            <a:r>
              <a:rPr lang="en-US" altLang="zh-CN" dirty="0"/>
              <a:t>;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memset</a:t>
            </a:r>
            <a:r>
              <a:rPr lang="en-US" altLang="zh-CN" dirty="0"/>
              <a:t>(dp,-1,sizeof </a:t>
            </a:r>
            <a:r>
              <a:rPr lang="en-US" altLang="zh-CN" dirty="0" err="1"/>
              <a:t>dp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    while(~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lld%lld</a:t>
            </a:r>
            <a:r>
              <a:rPr lang="en-US" altLang="zh-CN" dirty="0"/>
              <a:t>",&amp;le,&amp;</a:t>
            </a:r>
            <a:r>
              <a:rPr lang="en-US" altLang="zh-CN" dirty="0" err="1"/>
              <a:t>ri</a:t>
            </a:r>
            <a:r>
              <a:rPr lang="en-US" altLang="zh-CN" dirty="0"/>
              <a:t>))  </a:t>
            </a:r>
            <a:endParaRPr lang="en-US" altLang="zh-CN" dirty="0"/>
          </a:p>
          <a:p>
            <a:r>
              <a:rPr lang="en-US" altLang="zh-CN" dirty="0"/>
              <a:t>    {  </a:t>
            </a:r>
            <a:endParaRPr lang="en-US" altLang="zh-CN" dirty="0"/>
          </a:p>
          <a:p>
            <a:r>
              <a:rPr lang="en-US" altLang="zh-CN" dirty="0"/>
              <a:t>     //</a:t>
            </a:r>
            <a:r>
              <a:rPr lang="en-US" altLang="zh-CN" dirty="0" err="1"/>
              <a:t>memset</a:t>
            </a:r>
            <a:r>
              <a:rPr lang="en-US" altLang="zh-CN" dirty="0"/>
              <a:t>(dp,-1,sizeof </a:t>
            </a:r>
            <a:r>
              <a:rPr lang="en-US" altLang="zh-CN" dirty="0" err="1"/>
              <a:t>dp</a:t>
            </a:r>
            <a:r>
              <a:rPr lang="en-US" altLang="zh-CN" dirty="0"/>
              <a:t>);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lld</a:t>
            </a:r>
            <a:r>
              <a:rPr lang="en-US" altLang="zh-CN" dirty="0"/>
              <a:t>\</a:t>
            </a:r>
            <a:r>
              <a:rPr lang="en-US" altLang="zh-CN" dirty="0" err="1"/>
              <a:t>n",solve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)-solve(le-1));  </a:t>
            </a:r>
            <a:endParaRPr lang="en-US" altLang="zh-CN" dirty="0"/>
          </a:p>
          <a:p>
            <a:r>
              <a:rPr lang="en-US" altLang="zh-CN" dirty="0"/>
              <a:t>    }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zh-CN" altLang="en-US" dirty="0"/>
              <a:t>Content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引入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基本思想与方法</a:t>
            </a:r>
            <a:endParaRPr lang="zh-CN" alt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Hdu2089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Hdu3652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ural1057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endParaRPr lang="zh-CN" alt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172" y="1628800"/>
            <a:ext cx="837165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/>
              <a:t>解决问题的核心思想就是</a:t>
            </a:r>
            <a:r>
              <a:rPr lang="zh-CN" altLang="en-US" sz="3200" dirty="0">
                <a:latin typeface="Tw Cen MT" panose="020B0602020104020603" pitchFamily="34" charset="0"/>
              </a:rPr>
              <a:t>“</a:t>
            </a:r>
            <a:r>
              <a:rPr lang="zh-CN" altLang="en-US" sz="3200" dirty="0"/>
              <a:t>逐位确定</a:t>
            </a:r>
            <a:r>
              <a:rPr lang="zh-CN" altLang="en-US" sz="3200" dirty="0">
                <a:latin typeface="Tw Cen MT" panose="020B0602020104020603" pitchFamily="34" charset="0"/>
              </a:rPr>
              <a:t>”</a:t>
            </a:r>
            <a:r>
              <a:rPr lang="zh-CN" altLang="en-US" sz="3200" dirty="0"/>
              <a:t>思想。</a:t>
            </a:r>
            <a:endParaRPr lang="en-US" altLang="zh-CN" sz="3200" dirty="0"/>
          </a:p>
          <a:p>
            <a:pPr eaLnBrk="1" hangingPunct="1"/>
            <a:endParaRPr lang="zh-CN" altLang="en-US" sz="3200" dirty="0"/>
          </a:p>
          <a:p>
            <a:pPr eaLnBrk="1" hangingPunct="1"/>
            <a:r>
              <a:rPr lang="zh-CN" altLang="en-US" sz="3200" dirty="0"/>
              <a:t>时间复杂度是O(log(n))级别的</a:t>
            </a:r>
            <a:endParaRPr lang="zh-CN" altLang="en-US" sz="3200" dirty="0"/>
          </a:p>
        </p:txBody>
      </p:sp>
      <p:sp>
        <p:nvSpPr>
          <p:cNvPr id="3" name="标题 1"/>
          <p:cNvSpPr txBox="1"/>
          <p:nvPr/>
        </p:nvSpPr>
        <p:spPr bwMode="auto">
          <a:xfrm>
            <a:off x="990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  <a:ea typeface="方正姚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323850" y="1052512"/>
            <a:ext cx="8712646" cy="5688856"/>
          </a:xfrm>
          <a:solidFill>
            <a:schemeClr val="bg1"/>
          </a:solidFill>
          <a:ln>
            <a:solidFill>
              <a:schemeClr val="accent2"/>
            </a:solidFill>
          </a:ln>
        </p:spPr>
        <p:txBody>
          <a:bodyPr rtlCol="0">
            <a:normAutofit fontScale="85000"/>
          </a:bodyPr>
          <a:lstStyle/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在信息学竞赛中，有一类与数位有关的</a:t>
            </a:r>
            <a:r>
              <a:rPr lang="zh-CN" altLang="en-US" sz="2900" b="1" dirty="0">
                <a:solidFill>
                  <a:srgbClr val="FF0000"/>
                </a:solidFill>
              </a:rPr>
              <a:t>区间统计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问题。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如：求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100~99999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能整除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的数有多少个？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最简单的暴力如下：</a:t>
            </a:r>
            <a:endParaRPr lang="zh-CN" alt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for(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l;i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r;i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  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if(right(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 </a:t>
            </a:r>
            <a:r>
              <a:rPr lang="en-US" altLang="zh-CN" sz="2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++; 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区间统计通常利用前缀和思想转换成求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[0,r]-[0,l)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Sum(r)-sum(l-1) </a:t>
            </a:r>
            <a:endParaRPr lang="zh-CN" altLang="en-US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panose="05040102010807070707" pitchFamily="18" charset="2"/>
              <a:buChar char=""/>
              <a:defRPr/>
            </a:pP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而这类问题还有更好的解决办法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数位</a:t>
            </a:r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zh-CN" alt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8600"/>
            <a:ext cx="90868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"/>
          <p:cNvSpPr txBox="1">
            <a:spLocks noChangeArrowheads="1"/>
          </p:cNvSpPr>
          <p:nvPr/>
        </p:nvSpPr>
        <p:spPr bwMode="auto">
          <a:xfrm>
            <a:off x="467518" y="188640"/>
            <a:ext cx="8208963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 &lt;cstdio&gt;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#define rd(x,y) scanf("%d%d",&amp;x,&amp;y)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N = 1000010;  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f[N], n, m;  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check(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r) {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(r) {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(r % 10 == 4)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(r % 100 == 62)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r /= 10;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}  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init() {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for (int i=1;i&lt;=1000000;i++)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(check(i))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  f[i] = f[i-1] + 1;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    f[i] = f[i-1];  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5337176" y="3995678"/>
            <a:ext cx="380682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main()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rd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(n, m) &amp;&amp; (n || m)) {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    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(“%d”,(f[m] - f[n - 1]));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}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0;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  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1474" y="79383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O(n*d)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基本思想与方法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sz="quarter" idx="4294967295"/>
          </p:nvPr>
        </p:nvSpPr>
        <p:spPr>
          <a:xfrm>
            <a:off x="342453" y="1484784"/>
            <a:ext cx="8423721" cy="49251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zh-CN" altLang="en-US" sz="2900" dirty="0"/>
              <a:t>对于求区间</a:t>
            </a:r>
            <a:r>
              <a:rPr lang="en-US" altLang="zh-CN" sz="2900" dirty="0"/>
              <a:t>[0,n</a:t>
            </a:r>
            <a:r>
              <a:rPr lang="zh-CN" altLang="en-US" sz="2900" dirty="0"/>
              <a:t>)有一个通用的方法。</a:t>
            </a:r>
            <a:endParaRPr lang="zh-CN" altLang="en-US" sz="2900" dirty="0"/>
          </a:p>
          <a:p>
            <a:pPr eaLnBrk="1" hangingPunct="1"/>
            <a:r>
              <a:rPr lang="zh-CN" altLang="en-US" sz="2900" dirty="0"/>
              <a:t>对于一个小于n的数，肯定是从</a:t>
            </a:r>
            <a:r>
              <a:rPr lang="zh-CN" altLang="en-US" sz="2900" dirty="0">
                <a:solidFill>
                  <a:srgbClr val="FF0000"/>
                </a:solidFill>
              </a:rPr>
              <a:t>高位</a:t>
            </a:r>
            <a:r>
              <a:rPr lang="zh-CN" altLang="en-US" sz="2900" dirty="0"/>
              <a:t>到</a:t>
            </a:r>
            <a:r>
              <a:rPr lang="zh-CN" altLang="en-US" sz="2900" dirty="0">
                <a:solidFill>
                  <a:srgbClr val="FF0000"/>
                </a:solidFill>
              </a:rPr>
              <a:t>低位</a:t>
            </a:r>
            <a:r>
              <a:rPr lang="zh-CN" altLang="en-US" sz="2900" dirty="0"/>
              <a:t>出现某一位&lt;n的对应位。</a:t>
            </a:r>
            <a:endParaRPr lang="zh-CN" altLang="en-US" sz="2900" dirty="0"/>
          </a:p>
          <a:p>
            <a:pPr eaLnBrk="1" hangingPunct="1"/>
            <a:r>
              <a:rPr lang="zh-CN" altLang="en-US" sz="2900" dirty="0"/>
              <a:t>如 n = 58 n为十进制数。</a:t>
            </a:r>
            <a:endParaRPr lang="zh-CN" altLang="en-US" sz="2900" dirty="0"/>
          </a:p>
          <a:p>
            <a:pPr eaLnBrk="1" hangingPunct="1"/>
            <a:r>
              <a:rPr lang="zh-CN" altLang="en-US" sz="2900" dirty="0"/>
              <a:t>   x = </a:t>
            </a:r>
            <a:r>
              <a:rPr lang="en-US" altLang="zh-CN" sz="2900" dirty="0"/>
              <a:t>60</a:t>
            </a:r>
            <a:r>
              <a:rPr lang="zh-CN" altLang="en-US" sz="2900" dirty="0"/>
              <a:t> 此时x的十位</a:t>
            </a:r>
            <a:r>
              <a:rPr lang="en-US" altLang="zh-CN" sz="2900" dirty="0"/>
              <a:t>&gt;n</a:t>
            </a:r>
            <a:r>
              <a:rPr lang="zh-CN" altLang="en-US" sz="2900" dirty="0"/>
              <a:t>的十位</a:t>
            </a:r>
            <a:endParaRPr lang="en-US" altLang="zh-CN" sz="2900" dirty="0"/>
          </a:p>
          <a:p>
            <a:pPr eaLnBrk="1" hangingPunct="1"/>
            <a:r>
              <a:rPr lang="en-US" altLang="zh-CN" sz="2900" dirty="0"/>
              <a:t>   </a:t>
            </a:r>
            <a:r>
              <a:rPr lang="zh-CN" altLang="en-US" sz="2900" dirty="0"/>
              <a:t>x = 51 此时x的个位&lt;n的个位</a:t>
            </a:r>
            <a:endParaRPr lang="en-US" altLang="zh-CN" sz="2900" dirty="0"/>
          </a:p>
          <a:p>
            <a:pPr eaLnBrk="1" hangingPunct="1"/>
            <a:r>
              <a:rPr lang="zh-CN" altLang="en-US" sz="2900" dirty="0"/>
              <a:t>   x = 49 此时x的十位&lt;</a:t>
            </a:r>
            <a:r>
              <a:rPr lang="en-US" altLang="zh-CN" sz="2900" dirty="0"/>
              <a:t>n</a:t>
            </a:r>
            <a:r>
              <a:rPr lang="zh-CN" altLang="en-US" sz="2900" dirty="0"/>
              <a:t>的十位</a:t>
            </a:r>
            <a:endParaRPr lang="zh-CN" altLang="en-US" sz="2900" dirty="0"/>
          </a:p>
          <a:p>
            <a:pPr eaLnBrk="1" hangingPunct="1"/>
            <a:r>
              <a:rPr lang="zh-CN" altLang="en-US" sz="2900" dirty="0"/>
              <a:t>   </a:t>
            </a:r>
            <a:endParaRPr lang="zh-CN" altLang="en-US" sz="2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15516" y="404664"/>
            <a:ext cx="8712968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首先我们看看数位</a:t>
            </a:r>
            <a:r>
              <a:rPr lang="en-US" altLang="zh-CN" dirty="0"/>
              <a:t>DP</a:t>
            </a:r>
            <a:r>
              <a:rPr lang="zh-CN" altLang="en-US" dirty="0"/>
              <a:t>的运行模式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如果我们要统计</a:t>
            </a:r>
            <a:r>
              <a:rPr lang="en-US" altLang="zh-CN" dirty="0"/>
              <a:t>[0,54321]</a:t>
            </a:r>
            <a:r>
              <a:rPr lang="zh-CN" altLang="en-US" dirty="0"/>
              <a:t>中满足某个条件的个数，需要将其拆分为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en-US" altLang="zh-CN" dirty="0">
                <a:highlight>
                  <a:srgbClr val="FFFF00"/>
                </a:highlight>
              </a:rPr>
              <a:t>0000,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altLang="zh-CN" dirty="0">
                <a:highlight>
                  <a:srgbClr val="FFFF00"/>
                </a:highlight>
              </a:rPr>
              <a:t>9999]</a:t>
            </a:r>
            <a:endParaRPr lang="zh-CN" altLang="en-US" dirty="0"/>
          </a:p>
          <a:p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0000,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9999][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0000,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9999],[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0000,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9999],[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0000,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9999],[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0000,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9999]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[5</a:t>
            </a:r>
            <a:r>
              <a:rPr lang="en-US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en-US" altLang="zh-CN" dirty="0">
                <a:highlight>
                  <a:srgbClr val="FFFF00"/>
                </a:highlight>
              </a:rPr>
              <a:t>000,5</a:t>
            </a:r>
            <a:r>
              <a:rPr lang="en-US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3</a:t>
            </a:r>
            <a:r>
              <a:rPr lang="en-US" altLang="zh-CN" dirty="0">
                <a:highlight>
                  <a:srgbClr val="FFFF00"/>
                </a:highlight>
              </a:rPr>
              <a:t>999]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000,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999],[5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/>
              <a:t>000,5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/>
              <a:t>999],[5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000,5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999],[5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en-US" altLang="zh-CN" dirty="0"/>
              <a:t>000,5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en-US" altLang="zh-CN" dirty="0"/>
              <a:t>999]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4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0</a:t>
            </a:r>
            <a:r>
              <a:rPr lang="en-US" altLang="zh-CN" dirty="0">
                <a:highlight>
                  <a:srgbClr val="FFFF00"/>
                </a:highlight>
              </a:rPr>
              <a:t>00,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4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dirty="0">
                <a:highlight>
                  <a:srgbClr val="FFFF00"/>
                </a:highlight>
              </a:rPr>
              <a:t>99]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4000,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4099],[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4100,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4199],[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4200,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4299]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[543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0</a:t>
            </a:r>
            <a:r>
              <a:rPr lang="en-US" altLang="zh-CN" dirty="0">
                <a:highlight>
                  <a:srgbClr val="FFFF00"/>
                </a:highlight>
              </a:rPr>
              <a:t>0,543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lang="en-US" altLang="zh-CN" dirty="0">
                <a:highlight>
                  <a:srgbClr val="FFFF00"/>
                </a:highlight>
              </a:rPr>
              <a:t>9]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dirty="0"/>
              <a:t>[54300,54309],[54310,54319]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[5432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en-US" altLang="zh-CN" dirty="0"/>
              <a:t>,5432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en-US" altLang="zh-CN" dirty="0"/>
              <a:t>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为什么要这么分呢？如果我们统计过了</a:t>
            </a:r>
            <a:r>
              <a:rPr lang="en-US" altLang="zh-CN" dirty="0"/>
              <a:t>[0000,9999]</a:t>
            </a:r>
            <a:r>
              <a:rPr lang="zh-CN" altLang="en-US" dirty="0"/>
              <a:t>中的满足条件</a:t>
            </a:r>
            <a:endParaRPr lang="en-US" altLang="zh-CN" dirty="0"/>
          </a:p>
          <a:p>
            <a:r>
              <a:rPr lang="zh-CN" altLang="en-US" dirty="0"/>
              <a:t>（或者其他各种不满足条件的状态）的个数，那么分别在加上前缀，</a:t>
            </a:r>
            <a:endParaRPr lang="en-US" altLang="zh-CN" dirty="0"/>
          </a:p>
          <a:p>
            <a:r>
              <a:rPr lang="zh-CN" altLang="en-US" dirty="0"/>
              <a:t>就可以判断出有多少个满足条件的个数。</a:t>
            </a:r>
            <a:endParaRPr lang="en-US" altLang="zh-CN" dirty="0"/>
          </a:p>
          <a:p>
            <a:r>
              <a:rPr lang="zh-CN" altLang="en-US" dirty="0"/>
              <a:t>目的是为了将大的区间划分为小的区间进行求解。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基本思想与方法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8552" y="1628800"/>
            <a:ext cx="8426896" cy="40878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/>
              <a:t>有了上述性质，我们就可以从高到低枚举第一次&lt;n对应位是哪一位。</a:t>
            </a:r>
            <a:endParaRPr lang="zh-CN" altLang="en-US" sz="2800" dirty="0"/>
          </a:p>
          <a:p>
            <a:r>
              <a:rPr lang="zh-CN" altLang="en-US" sz="2800" dirty="0"/>
              <a:t>这样之前的位确定了，之后的位就不受n的限制即从00...0~99...9，可以先预处理，然后这时就可以直接统计答案。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基本思想与方法</a:t>
            </a:r>
            <a:r>
              <a:rPr lang="en-US" altLang="zh-CN"/>
              <a:t>(dfs)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974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初始化数组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[k][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]=-1;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数位时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a[k+1]==6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时的状态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/>
              <a:t>算法流程：</a:t>
            </a:r>
            <a:endParaRPr lang="zh-CN" altLang="en-US" sz="2000" dirty="0"/>
          </a:p>
          <a:p>
            <a:pPr eaLnBrk="1" hangingPunct="1"/>
            <a:r>
              <a:rPr lang="en-US" altLang="zh-CN" sz="2000" dirty="0"/>
              <a:t>1.</a:t>
            </a:r>
            <a:r>
              <a:rPr lang="zh-CN" altLang="en-US" sz="2000" dirty="0"/>
              <a:t>数位分离。</a:t>
            </a:r>
            <a:endParaRPr lang="zh-CN" altLang="en-US" sz="2000" dirty="0"/>
          </a:p>
          <a:p>
            <a:pPr eaLnBrk="1" hangingPunct="1"/>
            <a:r>
              <a:rPr lang="en-US" altLang="zh-CN" sz="2000" dirty="0"/>
              <a:t>2.</a:t>
            </a:r>
            <a:r>
              <a:rPr lang="zh-CN" altLang="en-US" sz="2000" dirty="0"/>
              <a:t>从高位开始递归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post,st,limt</a:t>
            </a:r>
            <a:r>
              <a:rPr lang="en-US" altLang="zh-CN" sz="2000" dirty="0"/>
              <a:t>):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　　枚举该数位上符合最小限制的数</a:t>
            </a:r>
            <a:r>
              <a:rPr lang="en-US" altLang="zh-CN" sz="2000" dirty="0"/>
              <a:t>0~limt</a:t>
            </a:r>
            <a:r>
              <a:rPr lang="zh-CN" altLang="en-US" sz="2000" dirty="0"/>
              <a:t>或</a:t>
            </a:r>
            <a:r>
              <a:rPr lang="en-US" altLang="zh-CN" sz="2000" dirty="0"/>
              <a:t>0~9:</a:t>
            </a:r>
            <a:r>
              <a:rPr lang="zh-CN" altLang="en-US" sz="2000" dirty="0"/>
              <a:t>　　　　　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</a:t>
            </a:r>
            <a:r>
              <a:rPr lang="zh-CN" altLang="en-US" sz="2000" dirty="0"/>
              <a:t>满足条件的则继续递归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(post-1,st’,limt’)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　　      将递归的结果累加到</a:t>
            </a:r>
            <a:r>
              <a:rPr lang="en-US" altLang="zh-CN" sz="2000" dirty="0" err="1"/>
              <a:t>ans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1188" y="908050"/>
            <a:ext cx="65532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数位分离</a:t>
            </a:r>
            <a:endParaRPr lang="en-US" altLang="zh-CN" dirty="0"/>
          </a:p>
          <a:p>
            <a:r>
              <a:rPr lang="en-US" altLang="zh-CN" dirty="0"/>
              <a:t>Int a[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int solve(int x)  {  </a:t>
            </a:r>
            <a:endParaRPr lang="en-US" altLang="zh-CN" dirty="0"/>
          </a:p>
          <a:p>
            <a:r>
              <a:rPr lang="en-US" altLang="zh-CN" dirty="0"/>
              <a:t>    int pos=0;  </a:t>
            </a:r>
            <a:endParaRPr lang="en-US" altLang="zh-CN" dirty="0"/>
          </a:p>
          <a:p>
            <a:r>
              <a:rPr lang="en-US" altLang="zh-CN" dirty="0"/>
              <a:t>    while(x) {  </a:t>
            </a:r>
            <a:endParaRPr lang="en-US" altLang="zh-CN" dirty="0"/>
          </a:p>
          <a:p>
            <a:r>
              <a:rPr lang="en-US" altLang="zh-CN" dirty="0"/>
              <a:t>        a[pos++]=x%10;  </a:t>
            </a:r>
            <a:endParaRPr lang="en-US" altLang="zh-CN" dirty="0"/>
          </a:p>
          <a:p>
            <a:r>
              <a:rPr lang="en-US" altLang="zh-CN" dirty="0"/>
              <a:t>        x/=10;  </a:t>
            </a:r>
            <a:endParaRPr lang="en-US" altLang="zh-CN" dirty="0"/>
          </a:p>
          <a:p>
            <a:r>
              <a:rPr lang="en-US" altLang="zh-CN" dirty="0"/>
              <a:t>    }  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dfs</a:t>
            </a:r>
            <a:r>
              <a:rPr lang="en-US" altLang="zh-CN" dirty="0"/>
              <a:t>(pos-1,0,true);  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3633</Words>
  <Application>WPS 演示</Application>
  <PresentationFormat>全屏显示(4:3)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Trebuchet MS</vt:lpstr>
      <vt:lpstr>方正姚体</vt:lpstr>
      <vt:lpstr>Wingdings 3</vt:lpstr>
      <vt:lpstr>Calibri</vt:lpstr>
      <vt:lpstr>Tw Cen MT</vt:lpstr>
      <vt:lpstr>华文新魏</vt:lpstr>
      <vt:lpstr>微软雅黑</vt:lpstr>
      <vt:lpstr>Arial Unicode MS</vt:lpstr>
      <vt:lpstr>平面</vt:lpstr>
      <vt:lpstr>1_平面</vt:lpstr>
      <vt:lpstr>数位类统计问题</vt:lpstr>
      <vt:lpstr>引入</vt:lpstr>
      <vt:lpstr>PowerPoint 演示文稿</vt:lpstr>
      <vt:lpstr>PowerPoint 演示文稿</vt:lpstr>
      <vt:lpstr>基本思想与方法</vt:lpstr>
      <vt:lpstr>PowerPoint 演示文稿</vt:lpstr>
      <vt:lpstr>基本思想与方法</vt:lpstr>
      <vt:lpstr>基本思想与方法(dfs)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数位类统计问题入门</dc:title>
  <dc:creator>Administrator</dc:creator>
  <cp:lastModifiedBy>Administrator</cp:lastModifiedBy>
  <cp:revision>57</cp:revision>
  <cp:lastPrinted>2411-12-30T00:00:00Z</cp:lastPrinted>
  <dcterms:created xsi:type="dcterms:W3CDTF">2013-09-08T09:06:00Z</dcterms:created>
  <dcterms:modified xsi:type="dcterms:W3CDTF">2020-06-28T04:50:03Z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